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</p:sldMasterIdLst>
  <p:notesMasterIdLst>
    <p:notesMasterId r:id="rId48"/>
  </p:notesMasterIdLst>
  <p:handoutMasterIdLst>
    <p:handoutMasterId r:id="rId49"/>
  </p:handoutMasterIdLst>
  <p:sldIdLst>
    <p:sldId id="457" r:id="rId4"/>
    <p:sldId id="464" r:id="rId5"/>
    <p:sldId id="269" r:id="rId6"/>
    <p:sldId id="368" r:id="rId7"/>
    <p:sldId id="461" r:id="rId8"/>
    <p:sldId id="289" r:id="rId9"/>
    <p:sldId id="437" r:id="rId10"/>
    <p:sldId id="438" r:id="rId11"/>
    <p:sldId id="277" r:id="rId12"/>
    <p:sldId id="290" r:id="rId13"/>
    <p:sldId id="292" r:id="rId14"/>
    <p:sldId id="294" r:id="rId15"/>
    <p:sldId id="315" r:id="rId16"/>
    <p:sldId id="458" r:id="rId17"/>
    <p:sldId id="300" r:id="rId18"/>
    <p:sldId id="278" r:id="rId19"/>
    <p:sldId id="279" r:id="rId20"/>
    <p:sldId id="468" r:id="rId21"/>
    <p:sldId id="280" r:id="rId22"/>
    <p:sldId id="281" r:id="rId23"/>
    <p:sldId id="412" r:id="rId24"/>
    <p:sldId id="413" r:id="rId25"/>
    <p:sldId id="307" r:id="rId26"/>
    <p:sldId id="462" r:id="rId27"/>
    <p:sldId id="303" r:id="rId28"/>
    <p:sldId id="463" r:id="rId29"/>
    <p:sldId id="414" r:id="rId30"/>
    <p:sldId id="440" r:id="rId31"/>
    <p:sldId id="311" r:id="rId32"/>
    <p:sldId id="404" r:id="rId33"/>
    <p:sldId id="302" r:id="rId34"/>
    <p:sldId id="459" r:id="rId35"/>
    <p:sldId id="460" r:id="rId36"/>
    <p:sldId id="312" r:id="rId37"/>
    <p:sldId id="313" r:id="rId38"/>
    <p:sldId id="467" r:id="rId39"/>
    <p:sldId id="465" r:id="rId40"/>
    <p:sldId id="466" r:id="rId41"/>
    <p:sldId id="284" r:id="rId42"/>
    <p:sldId id="416" r:id="rId43"/>
    <p:sldId id="417" r:id="rId44"/>
    <p:sldId id="420" r:id="rId45"/>
    <p:sldId id="423" r:id="rId46"/>
    <p:sldId id="425" r:id="rId47"/>
  </p:sldIdLst>
  <p:sldSz cx="9906000" cy="6858000" type="A4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0F2F1"/>
    <a:srgbClr val="CCFFCC"/>
    <a:srgbClr val="EF9A9A"/>
    <a:srgbClr val="B2EBF2"/>
    <a:srgbClr val="FF8A80"/>
    <a:srgbClr val="FFFF00"/>
    <a:srgbClr val="66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/>
    <p:restoredTop sz="94660"/>
  </p:normalViewPr>
  <p:slideViewPr>
    <p:cSldViewPr>
      <p:cViewPr varScale="1">
        <p:scale>
          <a:sx n="100" d="100"/>
          <a:sy n="100" d="100"/>
        </p:scale>
        <p:origin x="-528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8.png"/><Relationship Id="rId6" Type="http://schemas.openxmlformats.org/officeDocument/2006/relationships/image" Target="../media/image14.svg"/><Relationship Id="rId5" Type="http://schemas.openxmlformats.org/officeDocument/2006/relationships/image" Target="../media/image10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image" Target="../media/image18.svg"/><Relationship Id="rId1" Type="http://schemas.openxmlformats.org/officeDocument/2006/relationships/image" Target="../media/image12.png"/><Relationship Id="rId6" Type="http://schemas.openxmlformats.org/officeDocument/2006/relationships/image" Target="../media/image48.svg"/><Relationship Id="rId5" Type="http://schemas.openxmlformats.org/officeDocument/2006/relationships/image" Target="../media/image35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3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8.png"/><Relationship Id="rId6" Type="http://schemas.openxmlformats.org/officeDocument/2006/relationships/image" Target="../media/image14.svg"/><Relationship Id="rId5" Type="http://schemas.openxmlformats.org/officeDocument/2006/relationships/image" Target="../media/image10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image" Target="../media/image18.svg"/><Relationship Id="rId1" Type="http://schemas.openxmlformats.org/officeDocument/2006/relationships/image" Target="../media/image12.png"/><Relationship Id="rId6" Type="http://schemas.openxmlformats.org/officeDocument/2006/relationships/image" Target="../media/image48.svg"/><Relationship Id="rId5" Type="http://schemas.openxmlformats.org/officeDocument/2006/relationships/image" Target="../media/image35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3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1708E6-E77E-4C0E-BD5B-BB95BC7DF4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EBAF680-8D39-4697-9732-05272C50606B}">
      <dgm:prSet/>
      <dgm:spPr/>
      <dgm:t>
        <a:bodyPr/>
        <a:lstStyle/>
        <a:p>
          <a:r>
            <a:rPr lang="fr-FR"/>
            <a:t>No prior targeted amplification.</a:t>
          </a:r>
          <a:endParaRPr lang="en-US"/>
        </a:p>
      </dgm:t>
    </dgm:pt>
    <dgm:pt modelId="{578D078B-CE58-4EBE-AD0B-BD387E9F87A9}" type="parTrans" cxnId="{2A0C338C-2042-4A52-878E-2B57DC4BB6BC}">
      <dgm:prSet/>
      <dgm:spPr/>
      <dgm:t>
        <a:bodyPr/>
        <a:lstStyle/>
        <a:p>
          <a:endParaRPr lang="en-US"/>
        </a:p>
      </dgm:t>
    </dgm:pt>
    <dgm:pt modelId="{A303AEE9-352C-454F-8658-795D7BF5D762}" type="sibTrans" cxnId="{2A0C338C-2042-4A52-878E-2B57DC4BB6BC}">
      <dgm:prSet/>
      <dgm:spPr/>
      <dgm:t>
        <a:bodyPr/>
        <a:lstStyle/>
        <a:p>
          <a:endParaRPr lang="en-US"/>
        </a:p>
      </dgm:t>
    </dgm:pt>
    <dgm:pt modelId="{D0642344-675B-4CC7-B39A-F9A146ABB934}">
      <dgm:prSet/>
      <dgm:spPr/>
      <dgm:t>
        <a:bodyPr/>
        <a:lstStyle/>
        <a:p>
          <a:r>
            <a:rPr lang="fr-FR"/>
            <a:t>Paired - end sequences.</a:t>
          </a:r>
          <a:endParaRPr lang="en-US"/>
        </a:p>
      </dgm:t>
    </dgm:pt>
    <dgm:pt modelId="{7EAD6952-AA0B-4F95-8459-66EB1DFAE4C3}" type="parTrans" cxnId="{A2A72F81-E29E-4F71-97F3-B609C26337AE}">
      <dgm:prSet/>
      <dgm:spPr/>
      <dgm:t>
        <a:bodyPr/>
        <a:lstStyle/>
        <a:p>
          <a:endParaRPr lang="en-US"/>
        </a:p>
      </dgm:t>
    </dgm:pt>
    <dgm:pt modelId="{DCDD95F8-C500-441A-ACC3-03062FF2CFE5}" type="sibTrans" cxnId="{A2A72F81-E29E-4F71-97F3-B609C26337AE}">
      <dgm:prSet/>
      <dgm:spPr/>
      <dgm:t>
        <a:bodyPr/>
        <a:lstStyle/>
        <a:p>
          <a:endParaRPr lang="en-US"/>
        </a:p>
      </dgm:t>
    </dgm:pt>
    <dgm:pt modelId="{D7782A21-3359-4E56-9EDD-1E8BD0ACF770}">
      <dgm:prSet/>
      <dgm:spPr/>
      <dgm:t>
        <a:bodyPr/>
        <a:lstStyle/>
        <a:p>
          <a:r>
            <a:rPr lang="fr-FR"/>
            <a:t>Sequences are ~ 100-150 bp.</a:t>
          </a:r>
          <a:endParaRPr lang="en-US"/>
        </a:p>
      </dgm:t>
    </dgm:pt>
    <dgm:pt modelId="{1E1959CC-0B2A-4F80-9FB7-36CA6C5E0F46}" type="parTrans" cxnId="{6AC967E5-DF88-4996-BB2D-E9C25ED49244}">
      <dgm:prSet/>
      <dgm:spPr/>
      <dgm:t>
        <a:bodyPr/>
        <a:lstStyle/>
        <a:p>
          <a:endParaRPr lang="en-US"/>
        </a:p>
      </dgm:t>
    </dgm:pt>
    <dgm:pt modelId="{9838C103-4965-4324-9639-F3C2C5AE7D25}" type="sibTrans" cxnId="{6AC967E5-DF88-4996-BB2D-E9C25ED49244}">
      <dgm:prSet/>
      <dgm:spPr/>
      <dgm:t>
        <a:bodyPr/>
        <a:lstStyle/>
        <a:p>
          <a:endParaRPr lang="en-US"/>
        </a:p>
      </dgm:t>
    </dgm:pt>
    <dgm:pt modelId="{EAD9695C-74ED-42E3-9DE1-A61D6DBBD185}">
      <dgm:prSet/>
      <dgm:spPr/>
      <dgm:t>
        <a:bodyPr/>
        <a:lstStyle/>
        <a:p>
          <a:r>
            <a:rPr lang="fr-FR"/>
            <a:t>Based on parallel sequencing.</a:t>
          </a:r>
          <a:endParaRPr lang="en-US"/>
        </a:p>
      </dgm:t>
    </dgm:pt>
    <dgm:pt modelId="{73775779-4B62-47CE-8985-998AC3AF8C8F}" type="parTrans" cxnId="{BAC0ECD3-4842-4491-9F18-81DFDDD47F9C}">
      <dgm:prSet/>
      <dgm:spPr/>
      <dgm:t>
        <a:bodyPr/>
        <a:lstStyle/>
        <a:p>
          <a:endParaRPr lang="en-US"/>
        </a:p>
      </dgm:t>
    </dgm:pt>
    <dgm:pt modelId="{A0E9602D-33C9-4D2A-BC2A-C9E414FF69E1}" type="sibTrans" cxnId="{BAC0ECD3-4842-4491-9F18-81DFDDD47F9C}">
      <dgm:prSet/>
      <dgm:spPr/>
      <dgm:t>
        <a:bodyPr/>
        <a:lstStyle/>
        <a:p>
          <a:endParaRPr lang="en-US"/>
        </a:p>
      </dgm:t>
    </dgm:pt>
    <dgm:pt modelId="{4675423F-C247-4006-BE37-CCFFFF05F005}">
      <dgm:prSet/>
      <dgm:spPr/>
      <dgm:t>
        <a:bodyPr/>
        <a:lstStyle/>
        <a:p>
          <a:r>
            <a:rPr lang="fr-FR"/>
            <a:t>Massive output: 10 Gb – 1Tb</a:t>
          </a:r>
          <a:endParaRPr lang="en-US"/>
        </a:p>
      </dgm:t>
    </dgm:pt>
    <dgm:pt modelId="{0FB0BF5F-7CE8-4C13-9E94-A6155C79C10A}" type="parTrans" cxnId="{C2C436F6-71FC-45C1-BBD1-B96025D69734}">
      <dgm:prSet/>
      <dgm:spPr/>
      <dgm:t>
        <a:bodyPr/>
        <a:lstStyle/>
        <a:p>
          <a:endParaRPr lang="en-US"/>
        </a:p>
      </dgm:t>
    </dgm:pt>
    <dgm:pt modelId="{C18C8AEB-7FFD-480F-89FA-DE647156CE88}" type="sibTrans" cxnId="{C2C436F6-71FC-45C1-BBD1-B96025D69734}">
      <dgm:prSet/>
      <dgm:spPr/>
      <dgm:t>
        <a:bodyPr/>
        <a:lstStyle/>
        <a:p>
          <a:endParaRPr lang="en-US"/>
        </a:p>
      </dgm:t>
    </dgm:pt>
    <dgm:pt modelId="{297FB8BB-68FD-4831-9865-2E7A92AE5CF9}" type="pres">
      <dgm:prSet presAssocID="{241708E6-E77E-4C0E-BD5B-BB95BC7DF46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C0D41D-34AC-4593-936B-794E1F052281}" type="pres">
      <dgm:prSet presAssocID="{3EBAF680-8D39-4697-9732-05272C50606B}" presName="compNode" presStyleCnt="0"/>
      <dgm:spPr/>
    </dgm:pt>
    <dgm:pt modelId="{45AF3FA4-0D1A-4C90-AB8C-5948AF76B2D7}" type="pres">
      <dgm:prSet presAssocID="{3EBAF680-8D39-4697-9732-05272C50606B}" presName="bgRect" presStyleLbl="bgShp" presStyleIdx="0" presStyleCnt="5"/>
      <dgm:spPr/>
    </dgm:pt>
    <dgm:pt modelId="{32B28935-1153-411F-BC07-CFF86B89247A}" type="pres">
      <dgm:prSet presAssocID="{3EBAF680-8D39-4697-9732-05272C50606B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EE3460C1-690D-48A4-9366-CAD38F52B544}" type="pres">
      <dgm:prSet presAssocID="{3EBAF680-8D39-4697-9732-05272C50606B}" presName="spaceRect" presStyleCnt="0"/>
      <dgm:spPr/>
    </dgm:pt>
    <dgm:pt modelId="{0D72684B-6713-443B-92E1-5C6A8F9E5671}" type="pres">
      <dgm:prSet presAssocID="{3EBAF680-8D39-4697-9732-05272C50606B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5BF9684-96E1-4078-A7EA-9F260AE2B05B}" type="pres">
      <dgm:prSet presAssocID="{A303AEE9-352C-454F-8658-795D7BF5D762}" presName="sibTrans" presStyleCnt="0"/>
      <dgm:spPr/>
    </dgm:pt>
    <dgm:pt modelId="{CAAAD0F3-62AA-4E05-A0D9-0AF18E173115}" type="pres">
      <dgm:prSet presAssocID="{D0642344-675B-4CC7-B39A-F9A146ABB934}" presName="compNode" presStyleCnt="0"/>
      <dgm:spPr/>
    </dgm:pt>
    <dgm:pt modelId="{C4CBFA9F-18A8-420E-AEF3-C36C4C801190}" type="pres">
      <dgm:prSet presAssocID="{D0642344-675B-4CC7-B39A-F9A146ABB934}" presName="bgRect" presStyleLbl="bgShp" presStyleIdx="1" presStyleCnt="5"/>
      <dgm:spPr/>
    </dgm:pt>
    <dgm:pt modelId="{B2E55810-0FC4-4EF1-8C4C-E3DD5AD3C65C}" type="pres">
      <dgm:prSet presAssocID="{D0642344-675B-4CC7-B39A-F9A146ABB934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593DAEE5-6422-416D-A672-68F6B4F10038}" type="pres">
      <dgm:prSet presAssocID="{D0642344-675B-4CC7-B39A-F9A146ABB934}" presName="spaceRect" presStyleCnt="0"/>
      <dgm:spPr/>
    </dgm:pt>
    <dgm:pt modelId="{334916F8-3047-4931-8069-749535622047}" type="pres">
      <dgm:prSet presAssocID="{D0642344-675B-4CC7-B39A-F9A146ABB934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EDB430A-6EAD-411C-ADA2-CD8979D1CFB3}" type="pres">
      <dgm:prSet presAssocID="{DCDD95F8-C500-441A-ACC3-03062FF2CFE5}" presName="sibTrans" presStyleCnt="0"/>
      <dgm:spPr/>
    </dgm:pt>
    <dgm:pt modelId="{3C96E3D5-7EFA-47BF-BAE3-0D36B5FDB231}" type="pres">
      <dgm:prSet presAssocID="{D7782A21-3359-4E56-9EDD-1E8BD0ACF770}" presName="compNode" presStyleCnt="0"/>
      <dgm:spPr/>
    </dgm:pt>
    <dgm:pt modelId="{BE48FD14-A2A5-4D68-B1E0-FEEBD40E1EAC}" type="pres">
      <dgm:prSet presAssocID="{D7782A21-3359-4E56-9EDD-1E8BD0ACF770}" presName="bgRect" presStyleLbl="bgShp" presStyleIdx="2" presStyleCnt="5"/>
      <dgm:spPr/>
    </dgm:pt>
    <dgm:pt modelId="{9794A6C4-459C-462A-B6A7-9D2A63C45F5F}" type="pres">
      <dgm:prSet presAssocID="{D7782A21-3359-4E56-9EDD-1E8BD0ACF770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NA"/>
        </a:ext>
      </dgm:extLst>
    </dgm:pt>
    <dgm:pt modelId="{42AB97CA-1BD2-4CBF-81A4-C0FCBD345F13}" type="pres">
      <dgm:prSet presAssocID="{D7782A21-3359-4E56-9EDD-1E8BD0ACF770}" presName="spaceRect" presStyleCnt="0"/>
      <dgm:spPr/>
    </dgm:pt>
    <dgm:pt modelId="{D698B22B-AA90-4878-A22D-892E4FF5A14B}" type="pres">
      <dgm:prSet presAssocID="{D7782A21-3359-4E56-9EDD-1E8BD0ACF770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D8A094B-F725-4108-AC9B-90E8F149E1D3}" type="pres">
      <dgm:prSet presAssocID="{9838C103-4965-4324-9639-F3C2C5AE7D25}" presName="sibTrans" presStyleCnt="0"/>
      <dgm:spPr/>
    </dgm:pt>
    <dgm:pt modelId="{A26B990B-367B-4ABC-83CF-F275D6B39FBF}" type="pres">
      <dgm:prSet presAssocID="{EAD9695C-74ED-42E3-9DE1-A61D6DBBD185}" presName="compNode" presStyleCnt="0"/>
      <dgm:spPr/>
    </dgm:pt>
    <dgm:pt modelId="{7FB8F410-40EA-4396-85AF-147F6883CBFA}" type="pres">
      <dgm:prSet presAssocID="{EAD9695C-74ED-42E3-9DE1-A61D6DBBD185}" presName="bgRect" presStyleLbl="bgShp" presStyleIdx="3" presStyleCnt="5"/>
      <dgm:spPr/>
    </dgm:pt>
    <dgm:pt modelId="{FCA040E9-E15B-4696-B57A-3D2C9D7BD85C}" type="pres">
      <dgm:prSet presAssocID="{EAD9695C-74ED-42E3-9DE1-A61D6DBBD185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89A0EDF8-32DB-4198-801C-84841337E7A3}" type="pres">
      <dgm:prSet presAssocID="{EAD9695C-74ED-42E3-9DE1-A61D6DBBD185}" presName="spaceRect" presStyleCnt="0"/>
      <dgm:spPr/>
    </dgm:pt>
    <dgm:pt modelId="{D171B095-564D-4514-8C6B-AF20EF2FD04C}" type="pres">
      <dgm:prSet presAssocID="{EAD9695C-74ED-42E3-9DE1-A61D6DBBD185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F841106-08FD-4D71-BC04-046B272DDBDE}" type="pres">
      <dgm:prSet presAssocID="{A0E9602D-33C9-4D2A-BC2A-C9E414FF69E1}" presName="sibTrans" presStyleCnt="0"/>
      <dgm:spPr/>
    </dgm:pt>
    <dgm:pt modelId="{2E4BB697-21F3-442C-8200-80AFA82E98D4}" type="pres">
      <dgm:prSet presAssocID="{4675423F-C247-4006-BE37-CCFFFF05F005}" presName="compNode" presStyleCnt="0"/>
      <dgm:spPr/>
    </dgm:pt>
    <dgm:pt modelId="{0EF643B6-26BF-4D35-A21A-DC0B8291DA62}" type="pres">
      <dgm:prSet presAssocID="{4675423F-C247-4006-BE37-CCFFFF05F005}" presName="bgRect" presStyleLbl="bgShp" presStyleIdx="4" presStyleCnt="5"/>
      <dgm:spPr/>
    </dgm:pt>
    <dgm:pt modelId="{803BAEF7-70F4-462E-B322-7747C77941A8}" type="pres">
      <dgm:prSet presAssocID="{4675423F-C247-4006-BE37-CCFFFF05F005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BB0637F-599B-4571-8AF7-6CE8702E7C1E}" type="pres">
      <dgm:prSet presAssocID="{4675423F-C247-4006-BE37-CCFFFF05F005}" presName="spaceRect" presStyleCnt="0"/>
      <dgm:spPr/>
    </dgm:pt>
    <dgm:pt modelId="{70FFAA1D-A5D4-4FAD-8BE7-A1881883EB9F}" type="pres">
      <dgm:prSet presAssocID="{4675423F-C247-4006-BE37-CCFFFF05F005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121EEB41-84C1-41BA-8327-BE0F8053D191}" type="presOf" srcId="{D0642344-675B-4CC7-B39A-F9A146ABB934}" destId="{334916F8-3047-4931-8069-749535622047}" srcOrd="0" destOrd="0" presId="urn:microsoft.com/office/officeart/2018/2/layout/IconVerticalSolidList"/>
    <dgm:cxn modelId="{06052A9F-14FF-4CF7-B42E-C86D6DA168F4}" type="presOf" srcId="{D7782A21-3359-4E56-9EDD-1E8BD0ACF770}" destId="{D698B22B-AA90-4878-A22D-892E4FF5A14B}" srcOrd="0" destOrd="0" presId="urn:microsoft.com/office/officeart/2018/2/layout/IconVerticalSolidList"/>
    <dgm:cxn modelId="{2A0C338C-2042-4A52-878E-2B57DC4BB6BC}" srcId="{241708E6-E77E-4C0E-BD5B-BB95BC7DF469}" destId="{3EBAF680-8D39-4697-9732-05272C50606B}" srcOrd="0" destOrd="0" parTransId="{578D078B-CE58-4EBE-AD0B-BD387E9F87A9}" sibTransId="{A303AEE9-352C-454F-8658-795D7BF5D762}"/>
    <dgm:cxn modelId="{BAC0ECD3-4842-4491-9F18-81DFDDD47F9C}" srcId="{241708E6-E77E-4C0E-BD5B-BB95BC7DF469}" destId="{EAD9695C-74ED-42E3-9DE1-A61D6DBBD185}" srcOrd="3" destOrd="0" parTransId="{73775779-4B62-47CE-8985-998AC3AF8C8F}" sibTransId="{A0E9602D-33C9-4D2A-BC2A-C9E414FF69E1}"/>
    <dgm:cxn modelId="{A2A72F81-E29E-4F71-97F3-B609C26337AE}" srcId="{241708E6-E77E-4C0E-BD5B-BB95BC7DF469}" destId="{D0642344-675B-4CC7-B39A-F9A146ABB934}" srcOrd="1" destOrd="0" parTransId="{7EAD6952-AA0B-4F95-8459-66EB1DFAE4C3}" sibTransId="{DCDD95F8-C500-441A-ACC3-03062FF2CFE5}"/>
    <dgm:cxn modelId="{C2C436F6-71FC-45C1-BBD1-B96025D69734}" srcId="{241708E6-E77E-4C0E-BD5B-BB95BC7DF469}" destId="{4675423F-C247-4006-BE37-CCFFFF05F005}" srcOrd="4" destOrd="0" parTransId="{0FB0BF5F-7CE8-4C13-9E94-A6155C79C10A}" sibTransId="{C18C8AEB-7FFD-480F-89FA-DE647156CE88}"/>
    <dgm:cxn modelId="{5AE1CC21-D341-49BF-8DEB-170D9FA96D5E}" type="presOf" srcId="{4675423F-C247-4006-BE37-CCFFFF05F005}" destId="{70FFAA1D-A5D4-4FAD-8BE7-A1881883EB9F}" srcOrd="0" destOrd="0" presId="urn:microsoft.com/office/officeart/2018/2/layout/IconVerticalSolidList"/>
    <dgm:cxn modelId="{6AC967E5-DF88-4996-BB2D-E9C25ED49244}" srcId="{241708E6-E77E-4C0E-BD5B-BB95BC7DF469}" destId="{D7782A21-3359-4E56-9EDD-1E8BD0ACF770}" srcOrd="2" destOrd="0" parTransId="{1E1959CC-0B2A-4F80-9FB7-36CA6C5E0F46}" sibTransId="{9838C103-4965-4324-9639-F3C2C5AE7D25}"/>
    <dgm:cxn modelId="{F39A4577-F117-4F25-9011-499493D7655C}" type="presOf" srcId="{3EBAF680-8D39-4697-9732-05272C50606B}" destId="{0D72684B-6713-443B-92E1-5C6A8F9E5671}" srcOrd="0" destOrd="0" presId="urn:microsoft.com/office/officeart/2018/2/layout/IconVerticalSolidList"/>
    <dgm:cxn modelId="{61F774B9-882F-4F16-ABD1-FE99062F3533}" type="presOf" srcId="{EAD9695C-74ED-42E3-9DE1-A61D6DBBD185}" destId="{D171B095-564D-4514-8C6B-AF20EF2FD04C}" srcOrd="0" destOrd="0" presId="urn:microsoft.com/office/officeart/2018/2/layout/IconVerticalSolidList"/>
    <dgm:cxn modelId="{3D9757E0-3490-48D5-A0F5-327F098221F8}" type="presOf" srcId="{241708E6-E77E-4C0E-BD5B-BB95BC7DF469}" destId="{297FB8BB-68FD-4831-9865-2E7A92AE5CF9}" srcOrd="0" destOrd="0" presId="urn:microsoft.com/office/officeart/2018/2/layout/IconVerticalSolidList"/>
    <dgm:cxn modelId="{DD763B90-1D5D-4AC5-A6B3-0B85B175C524}" type="presParOf" srcId="{297FB8BB-68FD-4831-9865-2E7A92AE5CF9}" destId="{FBC0D41D-34AC-4593-936B-794E1F052281}" srcOrd="0" destOrd="0" presId="urn:microsoft.com/office/officeart/2018/2/layout/IconVerticalSolidList"/>
    <dgm:cxn modelId="{10E2DBD8-D492-470D-A014-555F3E045F13}" type="presParOf" srcId="{FBC0D41D-34AC-4593-936B-794E1F052281}" destId="{45AF3FA4-0D1A-4C90-AB8C-5948AF76B2D7}" srcOrd="0" destOrd="0" presId="urn:microsoft.com/office/officeart/2018/2/layout/IconVerticalSolidList"/>
    <dgm:cxn modelId="{D62F2C24-3FBF-4856-BCBF-FEABBFDDF1A6}" type="presParOf" srcId="{FBC0D41D-34AC-4593-936B-794E1F052281}" destId="{32B28935-1153-411F-BC07-CFF86B89247A}" srcOrd="1" destOrd="0" presId="urn:microsoft.com/office/officeart/2018/2/layout/IconVerticalSolidList"/>
    <dgm:cxn modelId="{003A9BA0-3DDB-4E79-9862-9D139C59CB10}" type="presParOf" srcId="{FBC0D41D-34AC-4593-936B-794E1F052281}" destId="{EE3460C1-690D-48A4-9366-CAD38F52B544}" srcOrd="2" destOrd="0" presId="urn:microsoft.com/office/officeart/2018/2/layout/IconVerticalSolidList"/>
    <dgm:cxn modelId="{FAB96DC7-9DCF-4188-9912-25B9D84AFE34}" type="presParOf" srcId="{FBC0D41D-34AC-4593-936B-794E1F052281}" destId="{0D72684B-6713-443B-92E1-5C6A8F9E5671}" srcOrd="3" destOrd="0" presId="urn:microsoft.com/office/officeart/2018/2/layout/IconVerticalSolidList"/>
    <dgm:cxn modelId="{063407FF-D75B-4882-AD85-F99B92E52D57}" type="presParOf" srcId="{297FB8BB-68FD-4831-9865-2E7A92AE5CF9}" destId="{95BF9684-96E1-4078-A7EA-9F260AE2B05B}" srcOrd="1" destOrd="0" presId="urn:microsoft.com/office/officeart/2018/2/layout/IconVerticalSolidList"/>
    <dgm:cxn modelId="{49195F50-13BB-4EC5-92D0-2B830741358D}" type="presParOf" srcId="{297FB8BB-68FD-4831-9865-2E7A92AE5CF9}" destId="{CAAAD0F3-62AA-4E05-A0D9-0AF18E173115}" srcOrd="2" destOrd="0" presId="urn:microsoft.com/office/officeart/2018/2/layout/IconVerticalSolidList"/>
    <dgm:cxn modelId="{29A46BA3-2BA0-4083-8F71-9D1D08BDA1A9}" type="presParOf" srcId="{CAAAD0F3-62AA-4E05-A0D9-0AF18E173115}" destId="{C4CBFA9F-18A8-420E-AEF3-C36C4C801190}" srcOrd="0" destOrd="0" presId="urn:microsoft.com/office/officeart/2018/2/layout/IconVerticalSolidList"/>
    <dgm:cxn modelId="{1602ADCD-5FB9-4FA1-BA43-A683FE6862B2}" type="presParOf" srcId="{CAAAD0F3-62AA-4E05-A0D9-0AF18E173115}" destId="{B2E55810-0FC4-4EF1-8C4C-E3DD5AD3C65C}" srcOrd="1" destOrd="0" presId="urn:microsoft.com/office/officeart/2018/2/layout/IconVerticalSolidList"/>
    <dgm:cxn modelId="{057648B0-F1FA-42B6-A9FE-5BBB8DF58502}" type="presParOf" srcId="{CAAAD0F3-62AA-4E05-A0D9-0AF18E173115}" destId="{593DAEE5-6422-416D-A672-68F6B4F10038}" srcOrd="2" destOrd="0" presId="urn:microsoft.com/office/officeart/2018/2/layout/IconVerticalSolidList"/>
    <dgm:cxn modelId="{EB2FD37A-4D36-41BC-BD13-894AF64C40EB}" type="presParOf" srcId="{CAAAD0F3-62AA-4E05-A0D9-0AF18E173115}" destId="{334916F8-3047-4931-8069-749535622047}" srcOrd="3" destOrd="0" presId="urn:microsoft.com/office/officeart/2018/2/layout/IconVerticalSolidList"/>
    <dgm:cxn modelId="{AFABDDB5-86AB-4B33-A4DA-B2DE6DF50103}" type="presParOf" srcId="{297FB8BB-68FD-4831-9865-2E7A92AE5CF9}" destId="{0EDB430A-6EAD-411C-ADA2-CD8979D1CFB3}" srcOrd="3" destOrd="0" presId="urn:microsoft.com/office/officeart/2018/2/layout/IconVerticalSolidList"/>
    <dgm:cxn modelId="{1AAC0B92-A61E-4B4B-A154-7A8D6228FA78}" type="presParOf" srcId="{297FB8BB-68FD-4831-9865-2E7A92AE5CF9}" destId="{3C96E3D5-7EFA-47BF-BAE3-0D36B5FDB231}" srcOrd="4" destOrd="0" presId="urn:microsoft.com/office/officeart/2018/2/layout/IconVerticalSolidList"/>
    <dgm:cxn modelId="{5F0A61B4-F4C5-4EAF-AE6F-F600CDF2B973}" type="presParOf" srcId="{3C96E3D5-7EFA-47BF-BAE3-0D36B5FDB231}" destId="{BE48FD14-A2A5-4D68-B1E0-FEEBD40E1EAC}" srcOrd="0" destOrd="0" presId="urn:microsoft.com/office/officeart/2018/2/layout/IconVerticalSolidList"/>
    <dgm:cxn modelId="{E6A4470E-BE83-4C46-93F1-942BF50DF15D}" type="presParOf" srcId="{3C96E3D5-7EFA-47BF-BAE3-0D36B5FDB231}" destId="{9794A6C4-459C-462A-B6A7-9D2A63C45F5F}" srcOrd="1" destOrd="0" presId="urn:microsoft.com/office/officeart/2018/2/layout/IconVerticalSolidList"/>
    <dgm:cxn modelId="{97C2C713-49B1-44B8-9663-04861706A1BC}" type="presParOf" srcId="{3C96E3D5-7EFA-47BF-BAE3-0D36B5FDB231}" destId="{42AB97CA-1BD2-4CBF-81A4-C0FCBD345F13}" srcOrd="2" destOrd="0" presId="urn:microsoft.com/office/officeart/2018/2/layout/IconVerticalSolidList"/>
    <dgm:cxn modelId="{319B634A-C2AE-451F-B2A7-70C41A1C0C45}" type="presParOf" srcId="{3C96E3D5-7EFA-47BF-BAE3-0D36B5FDB231}" destId="{D698B22B-AA90-4878-A22D-892E4FF5A14B}" srcOrd="3" destOrd="0" presId="urn:microsoft.com/office/officeart/2018/2/layout/IconVerticalSolidList"/>
    <dgm:cxn modelId="{0CC3C867-E1BA-44C0-9A5B-BDC4CAA28E75}" type="presParOf" srcId="{297FB8BB-68FD-4831-9865-2E7A92AE5CF9}" destId="{DD8A094B-F725-4108-AC9B-90E8F149E1D3}" srcOrd="5" destOrd="0" presId="urn:microsoft.com/office/officeart/2018/2/layout/IconVerticalSolidList"/>
    <dgm:cxn modelId="{06BD2597-FAA8-4CF1-B65D-AC5CB757DA68}" type="presParOf" srcId="{297FB8BB-68FD-4831-9865-2E7A92AE5CF9}" destId="{A26B990B-367B-4ABC-83CF-F275D6B39FBF}" srcOrd="6" destOrd="0" presId="urn:microsoft.com/office/officeart/2018/2/layout/IconVerticalSolidList"/>
    <dgm:cxn modelId="{DBD974D8-526D-4F51-B7BF-251B9AA20577}" type="presParOf" srcId="{A26B990B-367B-4ABC-83CF-F275D6B39FBF}" destId="{7FB8F410-40EA-4396-85AF-147F6883CBFA}" srcOrd="0" destOrd="0" presId="urn:microsoft.com/office/officeart/2018/2/layout/IconVerticalSolidList"/>
    <dgm:cxn modelId="{C8CFED45-EAB0-46AB-8408-424F5CE74D97}" type="presParOf" srcId="{A26B990B-367B-4ABC-83CF-F275D6B39FBF}" destId="{FCA040E9-E15B-4696-B57A-3D2C9D7BD85C}" srcOrd="1" destOrd="0" presId="urn:microsoft.com/office/officeart/2018/2/layout/IconVerticalSolidList"/>
    <dgm:cxn modelId="{2E3D68F4-F33F-40D4-A93B-49C7B20672D9}" type="presParOf" srcId="{A26B990B-367B-4ABC-83CF-F275D6B39FBF}" destId="{89A0EDF8-32DB-4198-801C-84841337E7A3}" srcOrd="2" destOrd="0" presId="urn:microsoft.com/office/officeart/2018/2/layout/IconVerticalSolidList"/>
    <dgm:cxn modelId="{857E4C06-06C0-44E2-8EC5-99FAB0A2ACE2}" type="presParOf" srcId="{A26B990B-367B-4ABC-83CF-F275D6B39FBF}" destId="{D171B095-564D-4514-8C6B-AF20EF2FD04C}" srcOrd="3" destOrd="0" presId="urn:microsoft.com/office/officeart/2018/2/layout/IconVerticalSolidList"/>
    <dgm:cxn modelId="{06AC83AA-EE5B-4878-AD19-E0E15DEAFDAA}" type="presParOf" srcId="{297FB8BB-68FD-4831-9865-2E7A92AE5CF9}" destId="{4F841106-08FD-4D71-BC04-046B272DDBDE}" srcOrd="7" destOrd="0" presId="urn:microsoft.com/office/officeart/2018/2/layout/IconVerticalSolidList"/>
    <dgm:cxn modelId="{46F73339-E254-48AF-8502-BA17981A7B68}" type="presParOf" srcId="{297FB8BB-68FD-4831-9865-2E7A92AE5CF9}" destId="{2E4BB697-21F3-442C-8200-80AFA82E98D4}" srcOrd="8" destOrd="0" presId="urn:microsoft.com/office/officeart/2018/2/layout/IconVerticalSolidList"/>
    <dgm:cxn modelId="{14DBA2B8-3C31-4988-8224-AF22411FA9E6}" type="presParOf" srcId="{2E4BB697-21F3-442C-8200-80AFA82E98D4}" destId="{0EF643B6-26BF-4D35-A21A-DC0B8291DA62}" srcOrd="0" destOrd="0" presId="urn:microsoft.com/office/officeart/2018/2/layout/IconVerticalSolidList"/>
    <dgm:cxn modelId="{F9E9F2D0-9BB7-41CF-A1B2-0AEBC4279DD3}" type="presParOf" srcId="{2E4BB697-21F3-442C-8200-80AFA82E98D4}" destId="{803BAEF7-70F4-462E-B322-7747C77941A8}" srcOrd="1" destOrd="0" presId="urn:microsoft.com/office/officeart/2018/2/layout/IconVerticalSolidList"/>
    <dgm:cxn modelId="{6B6C64FD-7B16-418E-AF80-DE61DBA5832A}" type="presParOf" srcId="{2E4BB697-21F3-442C-8200-80AFA82E98D4}" destId="{7BB0637F-599B-4571-8AF7-6CE8702E7C1E}" srcOrd="2" destOrd="0" presId="urn:microsoft.com/office/officeart/2018/2/layout/IconVerticalSolidList"/>
    <dgm:cxn modelId="{29AAD5F0-D0C1-4434-8355-2EB92683D14D}" type="presParOf" srcId="{2E4BB697-21F3-442C-8200-80AFA82E98D4}" destId="{70FFAA1D-A5D4-4FAD-8BE7-A1881883EB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DDDEA5-FCB8-4842-AC95-3C666A6384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72F5DD3-80D4-4E26-9F13-13C24931D0A3}">
      <dgm:prSet/>
      <dgm:spPr/>
      <dgm:t>
        <a:bodyPr/>
        <a:lstStyle/>
        <a:p>
          <a:r>
            <a:rPr lang="en-US"/>
            <a:t>NGS data are massive yet noisy. </a:t>
          </a:r>
        </a:p>
      </dgm:t>
    </dgm:pt>
    <dgm:pt modelId="{91AABDED-ED3C-4E30-AF58-72BF09446045}" type="parTrans" cxnId="{9414027F-AC46-4CD3-8202-3E876F810AFB}">
      <dgm:prSet/>
      <dgm:spPr/>
      <dgm:t>
        <a:bodyPr/>
        <a:lstStyle/>
        <a:p>
          <a:endParaRPr lang="en-US"/>
        </a:p>
      </dgm:t>
    </dgm:pt>
    <dgm:pt modelId="{8E1B613A-450F-4F81-9431-64E9A0324FE0}" type="sibTrans" cxnId="{9414027F-AC46-4CD3-8202-3E876F810AFB}">
      <dgm:prSet/>
      <dgm:spPr/>
      <dgm:t>
        <a:bodyPr/>
        <a:lstStyle/>
        <a:p>
          <a:endParaRPr lang="en-US"/>
        </a:p>
      </dgm:t>
    </dgm:pt>
    <dgm:pt modelId="{CC7E0E04-2EFA-4C99-9E63-5AE73E550189}">
      <dgm:prSet/>
      <dgm:spPr/>
      <dgm:t>
        <a:bodyPr/>
        <a:lstStyle/>
        <a:p>
          <a:r>
            <a:rPr lang="en-US" b="1"/>
            <a:t>Caution and quality control are a must in every step.</a:t>
          </a:r>
          <a:endParaRPr lang="en-US"/>
        </a:p>
      </dgm:t>
    </dgm:pt>
    <dgm:pt modelId="{45190ECE-4F54-4DB1-85FE-2CB95C66F993}" type="parTrans" cxnId="{3F92F137-2422-456E-895C-3FEE1130A98F}">
      <dgm:prSet/>
      <dgm:spPr/>
      <dgm:t>
        <a:bodyPr/>
        <a:lstStyle/>
        <a:p>
          <a:endParaRPr lang="en-US"/>
        </a:p>
      </dgm:t>
    </dgm:pt>
    <dgm:pt modelId="{ABCA7E4B-E8C0-4942-9185-C6D238D18AD5}" type="sibTrans" cxnId="{3F92F137-2422-456E-895C-3FEE1130A98F}">
      <dgm:prSet/>
      <dgm:spPr/>
      <dgm:t>
        <a:bodyPr/>
        <a:lstStyle/>
        <a:p>
          <a:endParaRPr lang="en-US"/>
        </a:p>
      </dgm:t>
    </dgm:pt>
    <dgm:pt modelId="{6619D3AE-14EB-473F-81AA-6CCE7859670A}">
      <dgm:prSet/>
      <dgm:spPr/>
      <dgm:t>
        <a:bodyPr/>
        <a:lstStyle/>
        <a:p>
          <a:r>
            <a:rPr lang="en-US"/>
            <a:t>Experimental design is highly relevant, is NGS what you need?</a:t>
          </a:r>
        </a:p>
      </dgm:t>
    </dgm:pt>
    <dgm:pt modelId="{3D743231-B4DE-49DD-A68C-CE9AA398DDBB}" type="parTrans" cxnId="{9C9CD8D4-0A76-4EC5-B234-A30F4BEB86E0}">
      <dgm:prSet/>
      <dgm:spPr/>
      <dgm:t>
        <a:bodyPr/>
        <a:lstStyle/>
        <a:p>
          <a:endParaRPr lang="en-US"/>
        </a:p>
      </dgm:t>
    </dgm:pt>
    <dgm:pt modelId="{2F6CD7C7-EBE6-46D9-8388-04387B00B930}" type="sibTrans" cxnId="{9C9CD8D4-0A76-4EC5-B234-A30F4BEB86E0}">
      <dgm:prSet/>
      <dgm:spPr/>
      <dgm:t>
        <a:bodyPr/>
        <a:lstStyle/>
        <a:p>
          <a:endParaRPr lang="en-US"/>
        </a:p>
      </dgm:t>
    </dgm:pt>
    <dgm:pt modelId="{35AE5B11-FC44-4FC0-9266-DBD348A8FF2E}">
      <dgm:prSet/>
      <dgm:spPr/>
      <dgm:t>
        <a:bodyPr/>
        <a:lstStyle/>
        <a:p>
          <a:r>
            <a:rPr lang="en-US"/>
            <a:t>Numerous pipelines and software, specific to each application (Variant detection, RNAseq, metagenomics, …).</a:t>
          </a:r>
        </a:p>
      </dgm:t>
    </dgm:pt>
    <dgm:pt modelId="{596D91AE-7E15-4223-8AE7-ED8446C5D32E}" type="parTrans" cxnId="{E07C02D8-DC0D-465F-929D-A3C70F55C0E8}">
      <dgm:prSet/>
      <dgm:spPr/>
      <dgm:t>
        <a:bodyPr/>
        <a:lstStyle/>
        <a:p>
          <a:endParaRPr lang="en-US"/>
        </a:p>
      </dgm:t>
    </dgm:pt>
    <dgm:pt modelId="{C25796E6-A92E-486E-8EE5-11B8653CC48A}" type="sibTrans" cxnId="{E07C02D8-DC0D-465F-929D-A3C70F55C0E8}">
      <dgm:prSet/>
      <dgm:spPr/>
      <dgm:t>
        <a:bodyPr/>
        <a:lstStyle/>
        <a:p>
          <a:endParaRPr lang="en-US"/>
        </a:p>
      </dgm:t>
    </dgm:pt>
    <dgm:pt modelId="{5C861727-4CDB-439A-9062-3A175A0B7CA6}">
      <dgm:prSet/>
      <dgm:spPr/>
      <dgm:t>
        <a:bodyPr/>
        <a:lstStyle/>
        <a:p>
          <a:r>
            <a:rPr lang="en-US"/>
            <a:t>Allow for enough computing power (cloud services?).</a:t>
          </a:r>
        </a:p>
      </dgm:t>
    </dgm:pt>
    <dgm:pt modelId="{D7265CA5-A06C-403E-A512-0F0DCFAF3F6A}" type="parTrans" cxnId="{AB2D2959-C321-4A08-99C3-5340D4C2B0D3}">
      <dgm:prSet/>
      <dgm:spPr/>
      <dgm:t>
        <a:bodyPr/>
        <a:lstStyle/>
        <a:p>
          <a:endParaRPr lang="en-US"/>
        </a:p>
      </dgm:t>
    </dgm:pt>
    <dgm:pt modelId="{F139327F-2AFD-44A6-9240-04983972D40A}" type="sibTrans" cxnId="{AB2D2959-C321-4A08-99C3-5340D4C2B0D3}">
      <dgm:prSet/>
      <dgm:spPr/>
      <dgm:t>
        <a:bodyPr/>
        <a:lstStyle/>
        <a:p>
          <a:endParaRPr lang="en-US"/>
        </a:p>
      </dgm:t>
    </dgm:pt>
    <dgm:pt modelId="{3C4AE9C3-D2A2-4C1F-98ED-C34E4D1AF09E}" type="pres">
      <dgm:prSet presAssocID="{FDDDDEA5-FCB8-4842-AC95-3C666A63846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701086-1AC6-4D92-8727-8CCE7E09E0B0}" type="pres">
      <dgm:prSet presAssocID="{A72F5DD3-80D4-4E26-9F13-13C24931D0A3}" presName="compNode" presStyleCnt="0"/>
      <dgm:spPr/>
    </dgm:pt>
    <dgm:pt modelId="{6DBCBA8D-1111-4199-AB42-BFFC695C403D}" type="pres">
      <dgm:prSet presAssocID="{A72F5DD3-80D4-4E26-9F13-13C24931D0A3}" presName="bgRect" presStyleLbl="bgShp" presStyleIdx="0" presStyleCnt="5"/>
      <dgm:spPr/>
    </dgm:pt>
    <dgm:pt modelId="{DDC935A4-B441-4B9D-AE1F-95D3A8A5DD60}" type="pres">
      <dgm:prSet presAssocID="{A72F5DD3-80D4-4E26-9F13-13C24931D0A3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E0993E4-A760-46B2-9ECD-F6A5E187D1C7}" type="pres">
      <dgm:prSet presAssocID="{A72F5DD3-80D4-4E26-9F13-13C24931D0A3}" presName="spaceRect" presStyleCnt="0"/>
      <dgm:spPr/>
    </dgm:pt>
    <dgm:pt modelId="{96483DFB-AE30-45EF-9D30-A8AC0A5C88FE}" type="pres">
      <dgm:prSet presAssocID="{A72F5DD3-80D4-4E26-9F13-13C24931D0A3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D0EEC92-DB3B-4C55-BAF0-0666FFD840D1}" type="pres">
      <dgm:prSet presAssocID="{8E1B613A-450F-4F81-9431-64E9A0324FE0}" presName="sibTrans" presStyleCnt="0"/>
      <dgm:spPr/>
    </dgm:pt>
    <dgm:pt modelId="{F481B113-6CC0-4121-9B62-E4CF48E554CC}" type="pres">
      <dgm:prSet presAssocID="{CC7E0E04-2EFA-4C99-9E63-5AE73E550189}" presName="compNode" presStyleCnt="0"/>
      <dgm:spPr/>
    </dgm:pt>
    <dgm:pt modelId="{6DE0EE36-60E7-4CF5-B5FD-B0F7949E14AE}" type="pres">
      <dgm:prSet presAssocID="{CC7E0E04-2EFA-4C99-9E63-5AE73E550189}" presName="bgRect" presStyleLbl="bgShp" presStyleIdx="1" presStyleCnt="5"/>
      <dgm:spPr/>
    </dgm:pt>
    <dgm:pt modelId="{F8F82788-17D4-4367-93A0-28B51A453F9F}" type="pres">
      <dgm:prSet presAssocID="{CC7E0E04-2EFA-4C99-9E63-5AE73E550189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19FAD931-8F3B-4B89-8992-A147A06D4661}" type="pres">
      <dgm:prSet presAssocID="{CC7E0E04-2EFA-4C99-9E63-5AE73E550189}" presName="spaceRect" presStyleCnt="0"/>
      <dgm:spPr/>
    </dgm:pt>
    <dgm:pt modelId="{3BF78758-2146-4B68-81A8-B3C0401A8434}" type="pres">
      <dgm:prSet presAssocID="{CC7E0E04-2EFA-4C99-9E63-5AE73E550189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F39523B-E167-4F48-BF68-5D5CB55400A1}" type="pres">
      <dgm:prSet presAssocID="{ABCA7E4B-E8C0-4942-9185-C6D238D18AD5}" presName="sibTrans" presStyleCnt="0"/>
      <dgm:spPr/>
    </dgm:pt>
    <dgm:pt modelId="{EA586AC7-F0FA-42CC-AEF6-0511CC109CD2}" type="pres">
      <dgm:prSet presAssocID="{6619D3AE-14EB-473F-81AA-6CCE7859670A}" presName="compNode" presStyleCnt="0"/>
      <dgm:spPr/>
    </dgm:pt>
    <dgm:pt modelId="{7DB90919-8C2F-460B-8CC0-680906D0D21E}" type="pres">
      <dgm:prSet presAssocID="{6619D3AE-14EB-473F-81AA-6CCE7859670A}" presName="bgRect" presStyleLbl="bgShp" presStyleIdx="2" presStyleCnt="5"/>
      <dgm:spPr/>
    </dgm:pt>
    <dgm:pt modelId="{88B8825E-D5FF-4CD4-AC64-83D22B64750A}" type="pres">
      <dgm:prSet presAssocID="{6619D3AE-14EB-473F-81AA-6CCE7859670A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895F427D-51E5-4207-BCA5-366381DB3173}" type="pres">
      <dgm:prSet presAssocID="{6619D3AE-14EB-473F-81AA-6CCE7859670A}" presName="spaceRect" presStyleCnt="0"/>
      <dgm:spPr/>
    </dgm:pt>
    <dgm:pt modelId="{85F4CBFC-D0CB-427A-91F3-405C266FEB35}" type="pres">
      <dgm:prSet presAssocID="{6619D3AE-14EB-473F-81AA-6CCE7859670A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86889B7-150E-4092-82BD-E76CB29CBE0E}" type="pres">
      <dgm:prSet presAssocID="{2F6CD7C7-EBE6-46D9-8388-04387B00B930}" presName="sibTrans" presStyleCnt="0"/>
      <dgm:spPr/>
    </dgm:pt>
    <dgm:pt modelId="{3FDD9CDB-5798-4E32-BFAF-6F1AA02BFC1A}" type="pres">
      <dgm:prSet presAssocID="{35AE5B11-FC44-4FC0-9266-DBD348A8FF2E}" presName="compNode" presStyleCnt="0"/>
      <dgm:spPr/>
    </dgm:pt>
    <dgm:pt modelId="{2931B819-8E8E-439B-B120-C3452C8FB848}" type="pres">
      <dgm:prSet presAssocID="{35AE5B11-FC44-4FC0-9266-DBD348A8FF2E}" presName="bgRect" presStyleLbl="bgShp" presStyleIdx="3" presStyleCnt="5"/>
      <dgm:spPr/>
    </dgm:pt>
    <dgm:pt modelId="{D598A75A-DA17-4EA3-8574-89942374DBF0}" type="pres">
      <dgm:prSet presAssocID="{35AE5B11-FC44-4FC0-9266-DBD348A8FF2E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0C8F5EE-EAB2-4F0A-A590-1C2A66D020DD}" type="pres">
      <dgm:prSet presAssocID="{35AE5B11-FC44-4FC0-9266-DBD348A8FF2E}" presName="spaceRect" presStyleCnt="0"/>
      <dgm:spPr/>
    </dgm:pt>
    <dgm:pt modelId="{9507C90A-0807-44DE-957F-1BC78DB1E6A4}" type="pres">
      <dgm:prSet presAssocID="{35AE5B11-FC44-4FC0-9266-DBD348A8FF2E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0C05C7E-9639-4767-BF46-0C1FE7102B4C}" type="pres">
      <dgm:prSet presAssocID="{C25796E6-A92E-486E-8EE5-11B8653CC48A}" presName="sibTrans" presStyleCnt="0"/>
      <dgm:spPr/>
    </dgm:pt>
    <dgm:pt modelId="{235BC241-AB1D-4EBB-B0AE-FAC3077553CB}" type="pres">
      <dgm:prSet presAssocID="{5C861727-4CDB-439A-9062-3A175A0B7CA6}" presName="compNode" presStyleCnt="0"/>
      <dgm:spPr/>
    </dgm:pt>
    <dgm:pt modelId="{5BADA7BA-C054-4C47-A930-4DF607101A69}" type="pres">
      <dgm:prSet presAssocID="{5C861727-4CDB-439A-9062-3A175A0B7CA6}" presName="bgRect" presStyleLbl="bgShp" presStyleIdx="4" presStyleCnt="5"/>
      <dgm:spPr/>
    </dgm:pt>
    <dgm:pt modelId="{0BC07E6F-FA4B-4DA2-B0DD-C1A299372E15}" type="pres">
      <dgm:prSet presAssocID="{5C861727-4CDB-439A-9062-3A175A0B7CA6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364E7FCB-EA1F-49AC-A7AC-D69C9668F3B0}" type="pres">
      <dgm:prSet presAssocID="{5C861727-4CDB-439A-9062-3A175A0B7CA6}" presName="spaceRect" presStyleCnt="0"/>
      <dgm:spPr/>
    </dgm:pt>
    <dgm:pt modelId="{E6E3FB96-EF4C-4015-9A48-46348601980F}" type="pres">
      <dgm:prSet presAssocID="{5C861727-4CDB-439A-9062-3A175A0B7CA6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9C9CD8D4-0A76-4EC5-B234-A30F4BEB86E0}" srcId="{FDDDDEA5-FCB8-4842-AC95-3C666A638465}" destId="{6619D3AE-14EB-473F-81AA-6CCE7859670A}" srcOrd="2" destOrd="0" parTransId="{3D743231-B4DE-49DD-A68C-CE9AA398DDBB}" sibTransId="{2F6CD7C7-EBE6-46D9-8388-04387B00B930}"/>
    <dgm:cxn modelId="{0185EAE4-FFF4-4416-B3F5-52D84AA7D5F8}" type="presOf" srcId="{FDDDDEA5-FCB8-4842-AC95-3C666A638465}" destId="{3C4AE9C3-D2A2-4C1F-98ED-C34E4D1AF09E}" srcOrd="0" destOrd="0" presId="urn:microsoft.com/office/officeart/2018/2/layout/IconVerticalSolidList"/>
    <dgm:cxn modelId="{ACDFB174-D240-4E21-87F7-26B53D77747F}" type="presOf" srcId="{5C861727-4CDB-439A-9062-3A175A0B7CA6}" destId="{E6E3FB96-EF4C-4015-9A48-46348601980F}" srcOrd="0" destOrd="0" presId="urn:microsoft.com/office/officeart/2018/2/layout/IconVerticalSolidList"/>
    <dgm:cxn modelId="{E07C02D8-DC0D-465F-929D-A3C70F55C0E8}" srcId="{FDDDDEA5-FCB8-4842-AC95-3C666A638465}" destId="{35AE5B11-FC44-4FC0-9266-DBD348A8FF2E}" srcOrd="3" destOrd="0" parTransId="{596D91AE-7E15-4223-8AE7-ED8446C5D32E}" sibTransId="{C25796E6-A92E-486E-8EE5-11B8653CC48A}"/>
    <dgm:cxn modelId="{FFED1041-CEE3-41EC-A3EA-3552300790FC}" type="presOf" srcId="{CC7E0E04-2EFA-4C99-9E63-5AE73E550189}" destId="{3BF78758-2146-4B68-81A8-B3C0401A8434}" srcOrd="0" destOrd="0" presId="urn:microsoft.com/office/officeart/2018/2/layout/IconVerticalSolidList"/>
    <dgm:cxn modelId="{AB2D2959-C321-4A08-99C3-5340D4C2B0D3}" srcId="{FDDDDEA5-FCB8-4842-AC95-3C666A638465}" destId="{5C861727-4CDB-439A-9062-3A175A0B7CA6}" srcOrd="4" destOrd="0" parTransId="{D7265CA5-A06C-403E-A512-0F0DCFAF3F6A}" sibTransId="{F139327F-2AFD-44A6-9240-04983972D40A}"/>
    <dgm:cxn modelId="{3F92F137-2422-456E-895C-3FEE1130A98F}" srcId="{FDDDDEA5-FCB8-4842-AC95-3C666A638465}" destId="{CC7E0E04-2EFA-4C99-9E63-5AE73E550189}" srcOrd="1" destOrd="0" parTransId="{45190ECE-4F54-4DB1-85FE-2CB95C66F993}" sibTransId="{ABCA7E4B-E8C0-4942-9185-C6D238D18AD5}"/>
    <dgm:cxn modelId="{D53A8BEE-F983-457C-9A21-968D44EF5B62}" type="presOf" srcId="{A72F5DD3-80D4-4E26-9F13-13C24931D0A3}" destId="{96483DFB-AE30-45EF-9D30-A8AC0A5C88FE}" srcOrd="0" destOrd="0" presId="urn:microsoft.com/office/officeart/2018/2/layout/IconVerticalSolidList"/>
    <dgm:cxn modelId="{26473C3D-B187-4192-B9BC-E5E76DB64D66}" type="presOf" srcId="{35AE5B11-FC44-4FC0-9266-DBD348A8FF2E}" destId="{9507C90A-0807-44DE-957F-1BC78DB1E6A4}" srcOrd="0" destOrd="0" presId="urn:microsoft.com/office/officeart/2018/2/layout/IconVerticalSolidList"/>
    <dgm:cxn modelId="{9414027F-AC46-4CD3-8202-3E876F810AFB}" srcId="{FDDDDEA5-FCB8-4842-AC95-3C666A638465}" destId="{A72F5DD3-80D4-4E26-9F13-13C24931D0A3}" srcOrd="0" destOrd="0" parTransId="{91AABDED-ED3C-4E30-AF58-72BF09446045}" sibTransId="{8E1B613A-450F-4F81-9431-64E9A0324FE0}"/>
    <dgm:cxn modelId="{BF279771-EF99-4507-A061-115F6ADA31E3}" type="presOf" srcId="{6619D3AE-14EB-473F-81AA-6CCE7859670A}" destId="{85F4CBFC-D0CB-427A-91F3-405C266FEB35}" srcOrd="0" destOrd="0" presId="urn:microsoft.com/office/officeart/2018/2/layout/IconVerticalSolidList"/>
    <dgm:cxn modelId="{50C5468D-9307-4873-BC36-D406910A2206}" type="presParOf" srcId="{3C4AE9C3-D2A2-4C1F-98ED-C34E4D1AF09E}" destId="{2B701086-1AC6-4D92-8727-8CCE7E09E0B0}" srcOrd="0" destOrd="0" presId="urn:microsoft.com/office/officeart/2018/2/layout/IconVerticalSolidList"/>
    <dgm:cxn modelId="{4A2147F2-5315-4758-B106-335630D23FEA}" type="presParOf" srcId="{2B701086-1AC6-4D92-8727-8CCE7E09E0B0}" destId="{6DBCBA8D-1111-4199-AB42-BFFC695C403D}" srcOrd="0" destOrd="0" presId="urn:microsoft.com/office/officeart/2018/2/layout/IconVerticalSolidList"/>
    <dgm:cxn modelId="{39791BF8-4431-41CA-88E4-06674085AEF1}" type="presParOf" srcId="{2B701086-1AC6-4D92-8727-8CCE7E09E0B0}" destId="{DDC935A4-B441-4B9D-AE1F-95D3A8A5DD60}" srcOrd="1" destOrd="0" presId="urn:microsoft.com/office/officeart/2018/2/layout/IconVerticalSolidList"/>
    <dgm:cxn modelId="{3D396C0B-5B9C-488E-9DDF-65E5F68605B0}" type="presParOf" srcId="{2B701086-1AC6-4D92-8727-8CCE7E09E0B0}" destId="{1E0993E4-A760-46B2-9ECD-F6A5E187D1C7}" srcOrd="2" destOrd="0" presId="urn:microsoft.com/office/officeart/2018/2/layout/IconVerticalSolidList"/>
    <dgm:cxn modelId="{768DC2DD-99E0-409A-987E-FFDF4B7C3D10}" type="presParOf" srcId="{2B701086-1AC6-4D92-8727-8CCE7E09E0B0}" destId="{96483DFB-AE30-45EF-9D30-A8AC0A5C88FE}" srcOrd="3" destOrd="0" presId="urn:microsoft.com/office/officeart/2018/2/layout/IconVerticalSolidList"/>
    <dgm:cxn modelId="{65A6ADE5-0948-4F6A-8A64-AE109051A6BC}" type="presParOf" srcId="{3C4AE9C3-D2A2-4C1F-98ED-C34E4D1AF09E}" destId="{6D0EEC92-DB3B-4C55-BAF0-0666FFD840D1}" srcOrd="1" destOrd="0" presId="urn:microsoft.com/office/officeart/2018/2/layout/IconVerticalSolidList"/>
    <dgm:cxn modelId="{59741208-FFCD-4B03-A66C-6F9D0D7BD5A8}" type="presParOf" srcId="{3C4AE9C3-D2A2-4C1F-98ED-C34E4D1AF09E}" destId="{F481B113-6CC0-4121-9B62-E4CF48E554CC}" srcOrd="2" destOrd="0" presId="urn:microsoft.com/office/officeart/2018/2/layout/IconVerticalSolidList"/>
    <dgm:cxn modelId="{892D68F6-B7C9-4F70-AB6E-FB76B8CCE56B}" type="presParOf" srcId="{F481B113-6CC0-4121-9B62-E4CF48E554CC}" destId="{6DE0EE36-60E7-4CF5-B5FD-B0F7949E14AE}" srcOrd="0" destOrd="0" presId="urn:microsoft.com/office/officeart/2018/2/layout/IconVerticalSolidList"/>
    <dgm:cxn modelId="{A4C35775-F7CA-41B7-8C6C-1ECE24B6470F}" type="presParOf" srcId="{F481B113-6CC0-4121-9B62-E4CF48E554CC}" destId="{F8F82788-17D4-4367-93A0-28B51A453F9F}" srcOrd="1" destOrd="0" presId="urn:microsoft.com/office/officeart/2018/2/layout/IconVerticalSolidList"/>
    <dgm:cxn modelId="{EBC6282F-CEAC-42C8-8628-2B9010C04A6B}" type="presParOf" srcId="{F481B113-6CC0-4121-9B62-E4CF48E554CC}" destId="{19FAD931-8F3B-4B89-8992-A147A06D4661}" srcOrd="2" destOrd="0" presId="urn:microsoft.com/office/officeart/2018/2/layout/IconVerticalSolidList"/>
    <dgm:cxn modelId="{D19D5ECA-E24B-4433-9331-17FF94EF3359}" type="presParOf" srcId="{F481B113-6CC0-4121-9B62-E4CF48E554CC}" destId="{3BF78758-2146-4B68-81A8-B3C0401A8434}" srcOrd="3" destOrd="0" presId="urn:microsoft.com/office/officeart/2018/2/layout/IconVerticalSolidList"/>
    <dgm:cxn modelId="{6181B666-C928-4A0E-9E4A-74DB4DD7A15E}" type="presParOf" srcId="{3C4AE9C3-D2A2-4C1F-98ED-C34E4D1AF09E}" destId="{4F39523B-E167-4F48-BF68-5D5CB55400A1}" srcOrd="3" destOrd="0" presId="urn:microsoft.com/office/officeart/2018/2/layout/IconVerticalSolidList"/>
    <dgm:cxn modelId="{FE72A6D0-BCBB-4932-9747-60A401387CA6}" type="presParOf" srcId="{3C4AE9C3-D2A2-4C1F-98ED-C34E4D1AF09E}" destId="{EA586AC7-F0FA-42CC-AEF6-0511CC109CD2}" srcOrd="4" destOrd="0" presId="urn:microsoft.com/office/officeart/2018/2/layout/IconVerticalSolidList"/>
    <dgm:cxn modelId="{E30D0394-A28D-4600-80EB-CFFB91937F14}" type="presParOf" srcId="{EA586AC7-F0FA-42CC-AEF6-0511CC109CD2}" destId="{7DB90919-8C2F-460B-8CC0-680906D0D21E}" srcOrd="0" destOrd="0" presId="urn:microsoft.com/office/officeart/2018/2/layout/IconVerticalSolidList"/>
    <dgm:cxn modelId="{D623E9B3-CFCD-4324-AFFD-4719F808526D}" type="presParOf" srcId="{EA586AC7-F0FA-42CC-AEF6-0511CC109CD2}" destId="{88B8825E-D5FF-4CD4-AC64-83D22B64750A}" srcOrd="1" destOrd="0" presId="urn:microsoft.com/office/officeart/2018/2/layout/IconVerticalSolidList"/>
    <dgm:cxn modelId="{292AD249-D8A9-453D-AFC1-3BD9FB1D4286}" type="presParOf" srcId="{EA586AC7-F0FA-42CC-AEF6-0511CC109CD2}" destId="{895F427D-51E5-4207-BCA5-366381DB3173}" srcOrd="2" destOrd="0" presId="urn:microsoft.com/office/officeart/2018/2/layout/IconVerticalSolidList"/>
    <dgm:cxn modelId="{01A46A09-A82B-4E73-AA05-632F6EE71C0C}" type="presParOf" srcId="{EA586AC7-F0FA-42CC-AEF6-0511CC109CD2}" destId="{85F4CBFC-D0CB-427A-91F3-405C266FEB35}" srcOrd="3" destOrd="0" presId="urn:microsoft.com/office/officeart/2018/2/layout/IconVerticalSolidList"/>
    <dgm:cxn modelId="{1389B55E-A223-4FAF-9172-EB938AAE9469}" type="presParOf" srcId="{3C4AE9C3-D2A2-4C1F-98ED-C34E4D1AF09E}" destId="{386889B7-150E-4092-82BD-E76CB29CBE0E}" srcOrd="5" destOrd="0" presId="urn:microsoft.com/office/officeart/2018/2/layout/IconVerticalSolidList"/>
    <dgm:cxn modelId="{D85CDBCC-76FA-458E-B980-56CF0CC3EB06}" type="presParOf" srcId="{3C4AE9C3-D2A2-4C1F-98ED-C34E4D1AF09E}" destId="{3FDD9CDB-5798-4E32-BFAF-6F1AA02BFC1A}" srcOrd="6" destOrd="0" presId="urn:microsoft.com/office/officeart/2018/2/layout/IconVerticalSolidList"/>
    <dgm:cxn modelId="{4A67BBFD-D4DF-4D0C-A9BB-07D4DC5B50D6}" type="presParOf" srcId="{3FDD9CDB-5798-4E32-BFAF-6F1AA02BFC1A}" destId="{2931B819-8E8E-439B-B120-C3452C8FB848}" srcOrd="0" destOrd="0" presId="urn:microsoft.com/office/officeart/2018/2/layout/IconVerticalSolidList"/>
    <dgm:cxn modelId="{4AC00006-BBA1-4742-BD3F-9285B0650DEB}" type="presParOf" srcId="{3FDD9CDB-5798-4E32-BFAF-6F1AA02BFC1A}" destId="{D598A75A-DA17-4EA3-8574-89942374DBF0}" srcOrd="1" destOrd="0" presId="urn:microsoft.com/office/officeart/2018/2/layout/IconVerticalSolidList"/>
    <dgm:cxn modelId="{DCA220CE-E211-4E58-BDF4-BFCE56DA2B43}" type="presParOf" srcId="{3FDD9CDB-5798-4E32-BFAF-6F1AA02BFC1A}" destId="{90C8F5EE-EAB2-4F0A-A590-1C2A66D020DD}" srcOrd="2" destOrd="0" presId="urn:microsoft.com/office/officeart/2018/2/layout/IconVerticalSolidList"/>
    <dgm:cxn modelId="{EC07D4A8-28F2-4EAD-81BA-C414F13E9155}" type="presParOf" srcId="{3FDD9CDB-5798-4E32-BFAF-6F1AA02BFC1A}" destId="{9507C90A-0807-44DE-957F-1BC78DB1E6A4}" srcOrd="3" destOrd="0" presId="urn:microsoft.com/office/officeart/2018/2/layout/IconVerticalSolidList"/>
    <dgm:cxn modelId="{4750881C-FEC3-468D-9171-FD944776D491}" type="presParOf" srcId="{3C4AE9C3-D2A2-4C1F-98ED-C34E4D1AF09E}" destId="{80C05C7E-9639-4767-BF46-0C1FE7102B4C}" srcOrd="7" destOrd="0" presId="urn:microsoft.com/office/officeart/2018/2/layout/IconVerticalSolidList"/>
    <dgm:cxn modelId="{F69447A4-9D50-4EC7-BF18-38F6D6C75C4E}" type="presParOf" srcId="{3C4AE9C3-D2A2-4C1F-98ED-C34E4D1AF09E}" destId="{235BC241-AB1D-4EBB-B0AE-FAC3077553CB}" srcOrd="8" destOrd="0" presId="urn:microsoft.com/office/officeart/2018/2/layout/IconVerticalSolidList"/>
    <dgm:cxn modelId="{ADEF30D2-C5DA-4F84-9AB3-015561E291DB}" type="presParOf" srcId="{235BC241-AB1D-4EBB-B0AE-FAC3077553CB}" destId="{5BADA7BA-C054-4C47-A930-4DF607101A69}" srcOrd="0" destOrd="0" presId="urn:microsoft.com/office/officeart/2018/2/layout/IconVerticalSolidList"/>
    <dgm:cxn modelId="{37AE23F6-D8F0-4344-9745-515F084B1F6A}" type="presParOf" srcId="{235BC241-AB1D-4EBB-B0AE-FAC3077553CB}" destId="{0BC07E6F-FA4B-4DA2-B0DD-C1A299372E15}" srcOrd="1" destOrd="0" presId="urn:microsoft.com/office/officeart/2018/2/layout/IconVerticalSolidList"/>
    <dgm:cxn modelId="{A8E4FFCB-7832-4CE2-BE25-05103383F3C2}" type="presParOf" srcId="{235BC241-AB1D-4EBB-B0AE-FAC3077553CB}" destId="{364E7FCB-EA1F-49AC-A7AC-D69C9668F3B0}" srcOrd="2" destOrd="0" presId="urn:microsoft.com/office/officeart/2018/2/layout/IconVerticalSolidList"/>
    <dgm:cxn modelId="{E107C95A-0F71-4727-B885-49FA30249390}" type="presParOf" srcId="{235BC241-AB1D-4EBB-B0AE-FAC3077553CB}" destId="{E6E3FB96-EF4C-4015-9A48-4634860198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F3FA4-0D1A-4C90-AB8C-5948AF76B2D7}">
      <dsp:nvSpPr>
        <dsp:cNvPr id="0" name=""/>
        <dsp:cNvSpPr/>
      </dsp:nvSpPr>
      <dsp:spPr>
        <a:xfrm>
          <a:off x="0" y="4597"/>
          <a:ext cx="5292304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28935-1153-411F-BC07-CFF86B89247A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2684B-6713-443B-92E1-5C6A8F9E5671}">
      <dsp:nvSpPr>
        <dsp:cNvPr id="0" name=""/>
        <dsp:cNvSpPr/>
      </dsp:nvSpPr>
      <dsp:spPr>
        <a:xfrm>
          <a:off x="1131174" y="4597"/>
          <a:ext cx="41611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No prior targeted amplification.</a:t>
          </a:r>
          <a:endParaRPr lang="en-US" sz="1900" kern="1200"/>
        </a:p>
      </dsp:txBody>
      <dsp:txXfrm>
        <a:off x="1131174" y="4597"/>
        <a:ext cx="4161129" cy="979371"/>
      </dsp:txXfrm>
    </dsp:sp>
    <dsp:sp modelId="{C4CBFA9F-18A8-420E-AEF3-C36C4C801190}">
      <dsp:nvSpPr>
        <dsp:cNvPr id="0" name=""/>
        <dsp:cNvSpPr/>
      </dsp:nvSpPr>
      <dsp:spPr>
        <a:xfrm>
          <a:off x="0" y="1228812"/>
          <a:ext cx="5292304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55810-0FC4-4EF1-8C4C-E3DD5AD3C65C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916F8-3047-4931-8069-749535622047}">
      <dsp:nvSpPr>
        <dsp:cNvPr id="0" name=""/>
        <dsp:cNvSpPr/>
      </dsp:nvSpPr>
      <dsp:spPr>
        <a:xfrm>
          <a:off x="1131174" y="1228812"/>
          <a:ext cx="41611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Paired - end sequences.</a:t>
          </a:r>
          <a:endParaRPr lang="en-US" sz="1900" kern="1200"/>
        </a:p>
      </dsp:txBody>
      <dsp:txXfrm>
        <a:off x="1131174" y="1228812"/>
        <a:ext cx="4161129" cy="979371"/>
      </dsp:txXfrm>
    </dsp:sp>
    <dsp:sp modelId="{BE48FD14-A2A5-4D68-B1E0-FEEBD40E1EAC}">
      <dsp:nvSpPr>
        <dsp:cNvPr id="0" name=""/>
        <dsp:cNvSpPr/>
      </dsp:nvSpPr>
      <dsp:spPr>
        <a:xfrm>
          <a:off x="0" y="2453027"/>
          <a:ext cx="5292304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4A6C4-459C-462A-B6A7-9D2A63C45F5F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8B22B-AA90-4878-A22D-892E4FF5A14B}">
      <dsp:nvSpPr>
        <dsp:cNvPr id="0" name=""/>
        <dsp:cNvSpPr/>
      </dsp:nvSpPr>
      <dsp:spPr>
        <a:xfrm>
          <a:off x="1131174" y="2453027"/>
          <a:ext cx="41611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Sequences are ~ 100-150 bp.</a:t>
          </a:r>
          <a:endParaRPr lang="en-US" sz="1900" kern="1200"/>
        </a:p>
      </dsp:txBody>
      <dsp:txXfrm>
        <a:off x="1131174" y="2453027"/>
        <a:ext cx="4161129" cy="979371"/>
      </dsp:txXfrm>
    </dsp:sp>
    <dsp:sp modelId="{7FB8F410-40EA-4396-85AF-147F6883CBFA}">
      <dsp:nvSpPr>
        <dsp:cNvPr id="0" name=""/>
        <dsp:cNvSpPr/>
      </dsp:nvSpPr>
      <dsp:spPr>
        <a:xfrm>
          <a:off x="0" y="3677241"/>
          <a:ext cx="5292304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A040E9-E15B-4696-B57A-3D2C9D7BD85C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1B095-564D-4514-8C6B-AF20EF2FD04C}">
      <dsp:nvSpPr>
        <dsp:cNvPr id="0" name=""/>
        <dsp:cNvSpPr/>
      </dsp:nvSpPr>
      <dsp:spPr>
        <a:xfrm>
          <a:off x="1131174" y="3677241"/>
          <a:ext cx="41611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Based on parallel sequencing.</a:t>
          </a:r>
          <a:endParaRPr lang="en-US" sz="1900" kern="1200"/>
        </a:p>
      </dsp:txBody>
      <dsp:txXfrm>
        <a:off x="1131174" y="3677241"/>
        <a:ext cx="4161129" cy="979371"/>
      </dsp:txXfrm>
    </dsp:sp>
    <dsp:sp modelId="{0EF643B6-26BF-4D35-A21A-DC0B8291DA62}">
      <dsp:nvSpPr>
        <dsp:cNvPr id="0" name=""/>
        <dsp:cNvSpPr/>
      </dsp:nvSpPr>
      <dsp:spPr>
        <a:xfrm>
          <a:off x="0" y="4901456"/>
          <a:ext cx="5292304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BAEF7-70F4-462E-B322-7747C77941A8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FAA1D-A5D4-4FAD-8BE7-A1881883EB9F}">
      <dsp:nvSpPr>
        <dsp:cNvPr id="0" name=""/>
        <dsp:cNvSpPr/>
      </dsp:nvSpPr>
      <dsp:spPr>
        <a:xfrm>
          <a:off x="1131174" y="4901456"/>
          <a:ext cx="41611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Massive output: 10 Gb – 1Tb</a:t>
          </a:r>
          <a:endParaRPr lang="en-US" sz="1900" kern="1200"/>
        </a:p>
      </dsp:txBody>
      <dsp:txXfrm>
        <a:off x="1131174" y="4901456"/>
        <a:ext cx="4161129" cy="979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CBA8D-1111-4199-AB42-BFFC695C403D}">
      <dsp:nvSpPr>
        <dsp:cNvPr id="0" name=""/>
        <dsp:cNvSpPr/>
      </dsp:nvSpPr>
      <dsp:spPr>
        <a:xfrm>
          <a:off x="0" y="4606"/>
          <a:ext cx="5353311" cy="9812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C935A4-B441-4B9D-AE1F-95D3A8A5DD60}">
      <dsp:nvSpPr>
        <dsp:cNvPr id="0" name=""/>
        <dsp:cNvSpPr/>
      </dsp:nvSpPr>
      <dsp:spPr>
        <a:xfrm>
          <a:off x="296829" y="225389"/>
          <a:ext cx="539690" cy="53969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483DFB-AE30-45EF-9D30-A8AC0A5C88FE}">
      <dsp:nvSpPr>
        <dsp:cNvPr id="0" name=""/>
        <dsp:cNvSpPr/>
      </dsp:nvSpPr>
      <dsp:spPr>
        <a:xfrm>
          <a:off x="1133349" y="4606"/>
          <a:ext cx="421996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NGS data are massive yet noisy. </a:t>
          </a:r>
        </a:p>
      </dsp:txBody>
      <dsp:txXfrm>
        <a:off x="1133349" y="4606"/>
        <a:ext cx="4219961" cy="981254"/>
      </dsp:txXfrm>
    </dsp:sp>
    <dsp:sp modelId="{6DE0EE36-60E7-4CF5-B5FD-B0F7949E14AE}">
      <dsp:nvSpPr>
        <dsp:cNvPr id="0" name=""/>
        <dsp:cNvSpPr/>
      </dsp:nvSpPr>
      <dsp:spPr>
        <a:xfrm>
          <a:off x="0" y="1231175"/>
          <a:ext cx="5353311" cy="9812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82788-17D4-4367-93A0-28B51A453F9F}">
      <dsp:nvSpPr>
        <dsp:cNvPr id="0" name=""/>
        <dsp:cNvSpPr/>
      </dsp:nvSpPr>
      <dsp:spPr>
        <a:xfrm>
          <a:off x="296829" y="1451957"/>
          <a:ext cx="539690" cy="53969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F78758-2146-4B68-81A8-B3C0401A8434}">
      <dsp:nvSpPr>
        <dsp:cNvPr id="0" name=""/>
        <dsp:cNvSpPr/>
      </dsp:nvSpPr>
      <dsp:spPr>
        <a:xfrm>
          <a:off x="1133349" y="1231175"/>
          <a:ext cx="421996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/>
            <a:t>Caution and quality control are a must in every step.</a:t>
          </a:r>
          <a:endParaRPr lang="en-US" sz="1700" kern="1200"/>
        </a:p>
      </dsp:txBody>
      <dsp:txXfrm>
        <a:off x="1133349" y="1231175"/>
        <a:ext cx="4219961" cy="981254"/>
      </dsp:txXfrm>
    </dsp:sp>
    <dsp:sp modelId="{7DB90919-8C2F-460B-8CC0-680906D0D21E}">
      <dsp:nvSpPr>
        <dsp:cNvPr id="0" name=""/>
        <dsp:cNvSpPr/>
      </dsp:nvSpPr>
      <dsp:spPr>
        <a:xfrm>
          <a:off x="0" y="2457744"/>
          <a:ext cx="5353311" cy="9812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8825E-D5FF-4CD4-AC64-83D22B64750A}">
      <dsp:nvSpPr>
        <dsp:cNvPr id="0" name=""/>
        <dsp:cNvSpPr/>
      </dsp:nvSpPr>
      <dsp:spPr>
        <a:xfrm>
          <a:off x="296829" y="2678526"/>
          <a:ext cx="539690" cy="53969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4CBFC-D0CB-427A-91F3-405C266FEB35}">
      <dsp:nvSpPr>
        <dsp:cNvPr id="0" name=""/>
        <dsp:cNvSpPr/>
      </dsp:nvSpPr>
      <dsp:spPr>
        <a:xfrm>
          <a:off x="1133349" y="2457744"/>
          <a:ext cx="421996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Experimental design is highly relevant, is NGS what you need?</a:t>
          </a:r>
        </a:p>
      </dsp:txBody>
      <dsp:txXfrm>
        <a:off x="1133349" y="2457744"/>
        <a:ext cx="4219961" cy="981254"/>
      </dsp:txXfrm>
    </dsp:sp>
    <dsp:sp modelId="{2931B819-8E8E-439B-B120-C3452C8FB848}">
      <dsp:nvSpPr>
        <dsp:cNvPr id="0" name=""/>
        <dsp:cNvSpPr/>
      </dsp:nvSpPr>
      <dsp:spPr>
        <a:xfrm>
          <a:off x="0" y="3684312"/>
          <a:ext cx="5353311" cy="9812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8A75A-DA17-4EA3-8574-89942374DBF0}">
      <dsp:nvSpPr>
        <dsp:cNvPr id="0" name=""/>
        <dsp:cNvSpPr/>
      </dsp:nvSpPr>
      <dsp:spPr>
        <a:xfrm>
          <a:off x="296829" y="3905095"/>
          <a:ext cx="539690" cy="53969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7C90A-0807-44DE-957F-1BC78DB1E6A4}">
      <dsp:nvSpPr>
        <dsp:cNvPr id="0" name=""/>
        <dsp:cNvSpPr/>
      </dsp:nvSpPr>
      <dsp:spPr>
        <a:xfrm>
          <a:off x="1133349" y="3684312"/>
          <a:ext cx="421996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Numerous pipelines and software, specific to each application (Variant detection, RNAseq, metagenomics, …).</a:t>
          </a:r>
        </a:p>
      </dsp:txBody>
      <dsp:txXfrm>
        <a:off x="1133349" y="3684312"/>
        <a:ext cx="4219961" cy="981254"/>
      </dsp:txXfrm>
    </dsp:sp>
    <dsp:sp modelId="{5BADA7BA-C054-4C47-A930-4DF607101A69}">
      <dsp:nvSpPr>
        <dsp:cNvPr id="0" name=""/>
        <dsp:cNvSpPr/>
      </dsp:nvSpPr>
      <dsp:spPr>
        <a:xfrm>
          <a:off x="0" y="4910881"/>
          <a:ext cx="5353311" cy="9812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07E6F-FA4B-4DA2-B0DD-C1A299372E15}">
      <dsp:nvSpPr>
        <dsp:cNvPr id="0" name=""/>
        <dsp:cNvSpPr/>
      </dsp:nvSpPr>
      <dsp:spPr>
        <a:xfrm>
          <a:off x="296829" y="5131663"/>
          <a:ext cx="539690" cy="539690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3FB96-EF4C-4015-9A48-46348601980F}">
      <dsp:nvSpPr>
        <dsp:cNvPr id="0" name=""/>
        <dsp:cNvSpPr/>
      </dsp:nvSpPr>
      <dsp:spPr>
        <a:xfrm>
          <a:off x="1133349" y="4910881"/>
          <a:ext cx="421996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Allow for enough computing power (cloud services?).</a:t>
          </a:r>
        </a:p>
      </dsp:txBody>
      <dsp:txXfrm>
        <a:off x="1133349" y="4910881"/>
        <a:ext cx="4219961" cy="981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90158-549F-4EFB-A790-8F777596636A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38DBF-4964-4850-96B2-E9ACD24BCE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80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15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6151A191-5101-4131-91D1-31E1C1E1B1A1}" type="slidenum">
              <a:rPr lang="en-US"/>
              <a:pPr algn="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71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841968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43040" y="4129920"/>
            <a:ext cx="841968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56920" y="412992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43040" y="412992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743040" y="1981080"/>
            <a:ext cx="8419680" cy="411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841968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743040" y="609480"/>
            <a:ext cx="8419680" cy="5486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743040" y="412992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43040" y="1981080"/>
            <a:ext cx="8419680" cy="411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56920" y="412992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743040" y="4129920"/>
            <a:ext cx="841896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841968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743040" y="4129920"/>
            <a:ext cx="841968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56920" y="412992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743040" y="412992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743040" y="1981080"/>
            <a:ext cx="8419680" cy="411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841968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841968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743040" y="609480"/>
            <a:ext cx="8419680" cy="5486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743040" y="412992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056920" y="412992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743040" y="4129920"/>
            <a:ext cx="841896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841968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43040" y="4129920"/>
            <a:ext cx="841968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56920" y="412992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743040" y="412992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43040" y="609480"/>
            <a:ext cx="8419680" cy="5486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43040" y="412992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56920" y="412992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56920" y="1981080"/>
            <a:ext cx="410832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43040" y="4129920"/>
            <a:ext cx="8418960" cy="196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11C17181-B1F1-4161-B1B1-71F15161A111}" type="slidenum">
              <a:rPr lang="en-US" b="1" u="sng">
                <a:solidFill>
                  <a:srgbClr val="000000"/>
                </a:solidFill>
                <a:latin typeface="Times New Roman"/>
              </a:rPr>
              <a:pPr/>
              <a:t>‹Nº›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fr-FR"/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fr-FR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fr-FR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fr-FR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fr-FR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fr-FR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fr-FR"/>
              <a:t>Ninth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26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fr-FR" sz="4400">
                <a:solidFill>
                  <a:srgbClr val="000000"/>
                </a:solidFill>
                <a:latin typeface="Times New Roman"/>
              </a:rPr>
              <a:t>Click to edit the title text formatHaga clic para modificar el estilo de título del patrón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43040" y="1981080"/>
            <a:ext cx="8419680" cy="411444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fr-FR" b="1" u="sng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fr-FR" b="1" u="sng">
                <a:solidFill>
                  <a:srgbClr val="000000"/>
                </a:solidFill>
                <a:latin typeface="Times New Roman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fr-FR" b="1" u="sng">
                <a:solidFill>
                  <a:srgbClr val="000000"/>
                </a:solidFill>
                <a:latin typeface="Times New Roman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fr-FR" b="1" u="sng">
                <a:solidFill>
                  <a:srgbClr val="000000"/>
                </a:solidFill>
                <a:latin typeface="Times New Roman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fr-FR" b="1" u="sng">
                <a:solidFill>
                  <a:srgbClr val="000000"/>
                </a:solidFill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b="1" u="sng">
                <a:solidFill>
                  <a:srgbClr val="000000"/>
                </a:solidFill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b="1" u="sng">
                <a:solidFill>
                  <a:srgbClr val="000000"/>
                </a:solidFill>
                <a:latin typeface="Times New Roman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fr-FR" b="1" u="sng">
                <a:solidFill>
                  <a:srgbClr val="000000"/>
                </a:solidFill>
                <a:latin typeface="Times New Roman"/>
              </a:rPr>
              <a:t>Eighth Outline Level</a:t>
            </a:r>
            <a:endParaRPr/>
          </a:p>
          <a:p>
            <a:r>
              <a:rPr lang="fr-FR" b="1" u="sng">
                <a:solidFill>
                  <a:srgbClr val="000000"/>
                </a:solidFill>
                <a:latin typeface="Times New Roman"/>
              </a:rPr>
              <a:t>Ninth Outline LevelHaga clic para modificar el estilo de texto del patrón</a:t>
            </a:r>
            <a:endParaRPr/>
          </a:p>
          <a:p>
            <a:r>
              <a:rPr lang="fr-FR" b="1" u="sng">
                <a:solidFill>
                  <a:srgbClr val="000000"/>
                </a:solidFill>
                <a:latin typeface="Times New Roman"/>
              </a:rPr>
              <a:t>Segundo nivel</a:t>
            </a:r>
            <a:endParaRPr/>
          </a:p>
          <a:p>
            <a:r>
              <a:rPr lang="fr-FR" b="1" u="sng">
                <a:solidFill>
                  <a:srgbClr val="000000"/>
                </a:solidFill>
                <a:latin typeface="Times New Roman"/>
              </a:rPr>
              <a:t>Tercer nivel</a:t>
            </a:r>
            <a:endParaRPr/>
          </a:p>
          <a:p>
            <a:r>
              <a:rPr lang="fr-FR" b="1" u="sng">
                <a:solidFill>
                  <a:srgbClr val="000000"/>
                </a:solidFill>
                <a:latin typeface="Times New Roman"/>
              </a:rPr>
              <a:t>Cuarto nivel</a:t>
            </a:r>
            <a:endParaRPr/>
          </a:p>
          <a:p>
            <a:r>
              <a:rPr lang="fr-FR" b="1" u="sng">
                <a:solidFill>
                  <a:srgbClr val="000000"/>
                </a:solidFill>
                <a:latin typeface="Times New Roman"/>
              </a:rPr>
              <a:t>Quinto nivel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31317191-2161-4131-8171-81E141C1A121}" type="slidenum">
              <a:rPr lang="en-US" b="1" u="sng">
                <a:solidFill>
                  <a:srgbClr val="000000"/>
                </a:solidFill>
                <a:latin typeface="Times New Roman"/>
              </a:rPr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43040" y="609480"/>
            <a:ext cx="8419680" cy="11426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fr-FR" sz="4400">
                <a:solidFill>
                  <a:srgbClr val="000000"/>
                </a:solidFill>
                <a:latin typeface="Times New Roman"/>
              </a:rPr>
              <a:t>Click to edit the title text formatHaga clic para modificar el estilo de título del patrón</a:t>
            </a:r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51F191A1-B161-4171-B1B1-5141F191A1C1}" type="slidenum">
              <a:rPr lang="en-US" b="1" u="sng">
                <a:solidFill>
                  <a:srgbClr val="000000"/>
                </a:solidFill>
                <a:latin typeface="Times New Roman"/>
              </a:rPr>
              <a:pPr/>
              <a:t>‹Nº›</a:t>
            </a:fld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fr-FR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fr-FR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fr-FR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fr-FR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fr-FR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fr-FR"/>
              <a:t>Ninth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tools/hts-specs" TargetMode="Externa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htslib.org/workflow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software.broadinstitute.org/gatk/best-practice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broadinstitute.org/igv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sembl.org/info/docs/tools/vep/index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ioinf.jku.at/software/cnmops/" TargetMode="External"/><Relationship Id="rId3" Type="http://schemas.openxmlformats.org/officeDocument/2006/relationships/hyperlink" Target="http://seqanswers.com/wiki/CNVnator" TargetMode="External"/><Relationship Id="rId7" Type="http://schemas.openxmlformats.org/officeDocument/2006/relationships/hyperlink" Target="http://www.bioinf.jku.at/software/cnmops" TargetMode="External"/><Relationship Id="rId2" Type="http://schemas.openxmlformats.org/officeDocument/2006/relationships/hyperlink" Target="http://seqanswers.com/wiki/CNVer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:%20http:/bioinfo-out.curie.fr/projects/freec" TargetMode="External"/><Relationship Id="rId5" Type="http://schemas.openxmlformats.org/officeDocument/2006/relationships/hyperlink" Target="https://github.com/chrisamiller/readdepth" TargetMode="External"/><Relationship Id="rId4" Type="http://schemas.openxmlformats.org/officeDocument/2006/relationships/hyperlink" Target="http://code.google.com/p/readdepth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nprot.2016.095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yssafrazee/ballgown" TargetMode="External"/><Relationship Id="rId2" Type="http://schemas.openxmlformats.org/officeDocument/2006/relationships/hyperlink" Target="http://ccb.jhu.edu/software/hisat2/index.shtml" TargetMode="Externa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roadinstitute.org/igv/" TargetMode="External"/><Relationship Id="rId3" Type="http://schemas.openxmlformats.org/officeDocument/2006/relationships/hyperlink" Target="http://bio-bwa.sourceforge.net/" TargetMode="External"/><Relationship Id="rId7" Type="http://schemas.openxmlformats.org/officeDocument/2006/relationships/hyperlink" Target="http://picard.sourceforge.net/" TargetMode="External"/><Relationship Id="rId2" Type="http://schemas.openxmlformats.org/officeDocument/2006/relationships/hyperlink" Target="http://www.bioinformatics.babraham.ac.uk/projects/fastqc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cftools.github.io/" TargetMode="External"/><Relationship Id="rId5" Type="http://schemas.openxmlformats.org/officeDocument/2006/relationships/hyperlink" Target="http://www.broadinstitute.org/gatk/" TargetMode="External"/><Relationship Id="rId4" Type="http://schemas.openxmlformats.org/officeDocument/2006/relationships/hyperlink" Target="http://www.oxfordjournals.org/our_journals/bioinformatics/nextgenerationsequenc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352600" y="476672"/>
            <a:ext cx="7344816" cy="1736646"/>
          </a:xfrm>
          <a:prstGeom prst="roundRect">
            <a:avLst/>
          </a:prstGeom>
          <a:solidFill>
            <a:srgbClr val="E0F2F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s-ES" sz="3200" b="1" dirty="0">
              <a:solidFill>
                <a:srgbClr val="0000FF"/>
              </a:solidFill>
            </a:endParaRPr>
          </a:p>
          <a:p>
            <a:pPr algn="ctr"/>
            <a:r>
              <a:rPr lang="es-ES" sz="3200" b="1" dirty="0">
                <a:solidFill>
                  <a:srgbClr val="0000FF"/>
                </a:solidFill>
                <a:latin typeface="Antique Olive" pitchFamily="34" charset="0"/>
              </a:rPr>
              <a:t>NGS data </a:t>
            </a:r>
            <a:r>
              <a:rPr lang="es-ES" sz="3200" b="1" dirty="0" err="1">
                <a:solidFill>
                  <a:srgbClr val="0000FF"/>
                </a:solidFill>
                <a:latin typeface="Antique Olive" pitchFamily="34" charset="0"/>
              </a:rPr>
              <a:t>analysis</a:t>
            </a:r>
            <a:r>
              <a:rPr lang="es-ES" sz="3200" b="1" dirty="0">
                <a:solidFill>
                  <a:srgbClr val="0000FF"/>
                </a:solidFill>
                <a:latin typeface="Antique Olive" pitchFamily="34" charset="0"/>
              </a:rPr>
              <a:t>: </a:t>
            </a:r>
            <a:r>
              <a:rPr lang="es-ES" sz="3200" b="1" dirty="0" err="1">
                <a:solidFill>
                  <a:srgbClr val="0000FF"/>
                </a:solidFill>
                <a:latin typeface="Antique Olive" pitchFamily="34" charset="0"/>
              </a:rPr>
              <a:t>An</a:t>
            </a:r>
            <a:r>
              <a:rPr lang="es-ES" sz="3200" b="1" dirty="0">
                <a:solidFill>
                  <a:srgbClr val="0000FF"/>
                </a:solidFill>
                <a:latin typeface="Antique Olive" pitchFamily="34" charset="0"/>
              </a:rPr>
              <a:t> </a:t>
            </a:r>
            <a:r>
              <a:rPr lang="es-ES" sz="3200" b="1" dirty="0" err="1">
                <a:solidFill>
                  <a:srgbClr val="0000FF"/>
                </a:solidFill>
                <a:latin typeface="Antique Olive" pitchFamily="34" charset="0"/>
              </a:rPr>
              <a:t>introduction</a:t>
            </a:r>
            <a:endParaRPr lang="es-ES" sz="3200" b="1" dirty="0">
              <a:solidFill>
                <a:srgbClr val="0000FF"/>
              </a:solidFill>
              <a:latin typeface="Antique Olive" pitchFamily="34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Antique Olive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742642" y="3212976"/>
            <a:ext cx="44207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latin typeface="Andalus"/>
              </a:rPr>
              <a:t>Miguel Pérez-Enciso</a:t>
            </a:r>
            <a:endParaRPr lang="es-ES" sz="2000" b="1" dirty="0">
              <a:latin typeface="Andalus"/>
            </a:endParaRPr>
          </a:p>
          <a:p>
            <a:pPr algn="ctr"/>
            <a:r>
              <a:rPr lang="es-ES" sz="2000" dirty="0">
                <a:latin typeface="Andalus"/>
              </a:rPr>
              <a:t>miguel.perez@uab.es</a:t>
            </a:r>
          </a:p>
        </p:txBody>
      </p:sp>
      <p:pic>
        <p:nvPicPr>
          <p:cNvPr id="7" name="Picture 4" descr="Resultado de imagen de pac bio sequencing techn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232" y="2708920"/>
            <a:ext cx="22860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B860F431-0A17-474D-9387-C024119AB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720" y="5421897"/>
            <a:ext cx="1354916" cy="56454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5DA61B3A-2039-4ABA-B5BE-10715062D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878" y="5421897"/>
            <a:ext cx="1412999" cy="5652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95251523-0417-4C09-880E-17CF83BF0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3120" y="5445224"/>
            <a:ext cx="1219059" cy="5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9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Título"/>
          <p:cNvSpPr>
            <a:spLocks noGrp="1"/>
          </p:cNvSpPr>
          <p:nvPr>
            <p:ph type="title"/>
          </p:nvPr>
        </p:nvSpPr>
        <p:spPr>
          <a:xfrm>
            <a:off x="704528" y="404664"/>
            <a:ext cx="8420100" cy="792088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2875A4"/>
                </a:solidFill>
                <a:latin typeface="+mj-lt"/>
              </a:rPr>
              <a:t>Basic format: </a:t>
            </a:r>
            <a:r>
              <a:rPr lang="en-US" sz="3200" dirty="0" err="1">
                <a:solidFill>
                  <a:srgbClr val="2875A4"/>
                </a:solidFill>
                <a:latin typeface="+mj-lt"/>
              </a:rPr>
              <a:t>fastq</a:t>
            </a:r>
            <a:endParaRPr lang="en-US" sz="3200" dirty="0">
              <a:solidFill>
                <a:srgbClr val="2875A4"/>
              </a:solidFill>
              <a:latin typeface="+mj-lt"/>
            </a:endParaRPr>
          </a:p>
        </p:txBody>
      </p:sp>
      <p:sp>
        <p:nvSpPr>
          <p:cNvPr id="22531" name="2 Rectángulo"/>
          <p:cNvSpPr>
            <a:spLocks noChangeArrowheads="1"/>
          </p:cNvSpPr>
          <p:nvPr/>
        </p:nvSpPr>
        <p:spPr bwMode="auto">
          <a:xfrm>
            <a:off x="1280592" y="5661248"/>
            <a:ext cx="775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http://nar.oxfordjournals.org/content/38/6/1767.full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425" y="1651000"/>
            <a:ext cx="8804275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5 Llamada rectangular redondeada"/>
          <p:cNvSpPr>
            <a:spLocks noChangeArrowheads="1"/>
          </p:cNvSpPr>
          <p:nvPr/>
        </p:nvSpPr>
        <p:spPr bwMode="auto">
          <a:xfrm>
            <a:off x="927100" y="3454400"/>
            <a:ext cx="2717800" cy="910704"/>
          </a:xfrm>
          <a:prstGeom prst="wedgeRoundRectCallout">
            <a:avLst>
              <a:gd name="adj1" fmla="val -15648"/>
              <a:gd name="adj2" fmla="val -77625"/>
              <a:gd name="adj3" fmla="val 16667"/>
            </a:avLst>
          </a:prstGeom>
          <a:solidFill>
            <a:srgbClr val="EF9A9A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s-ES" b="1" u="none">
                <a:solidFill>
                  <a:srgbClr val="2875A4"/>
                </a:solidFill>
              </a:rPr>
              <a:t>Quality representation using ascii code</a:t>
            </a:r>
            <a:endParaRPr lang="en-US" b="1" u="none">
              <a:solidFill>
                <a:srgbClr val="2875A4"/>
              </a:solidFill>
            </a:endParaRPr>
          </a:p>
        </p:txBody>
      </p:sp>
      <p:sp>
        <p:nvSpPr>
          <p:cNvPr id="22534" name="6 CuadroTexto"/>
          <p:cNvSpPr txBox="1">
            <a:spLocks noChangeArrowheads="1"/>
          </p:cNvSpPr>
          <p:nvPr/>
        </p:nvSpPr>
        <p:spPr bwMode="auto">
          <a:xfrm>
            <a:off x="4376936" y="4293096"/>
            <a:ext cx="3794720" cy="64633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s-ES" b="0" u="none">
                <a:solidFill>
                  <a:schemeClr val="bg1"/>
                </a:solidFill>
                <a:latin typeface="Courier" pitchFamily="49" charset="0"/>
              </a:rPr>
              <a:t>perl -e ‘print ord(‘!’);’</a:t>
            </a:r>
          </a:p>
          <a:p>
            <a:pPr algn="l"/>
            <a:r>
              <a:rPr lang="es-ES" b="0" u="none">
                <a:solidFill>
                  <a:schemeClr val="bg1"/>
                </a:solidFill>
                <a:latin typeface="Courier" pitchFamily="49" charset="0"/>
              </a:rPr>
              <a:t>perl -e ‘print chr(33);’</a:t>
            </a:r>
          </a:p>
        </p:txBody>
      </p:sp>
      <p:sp>
        <p:nvSpPr>
          <p:cNvPr id="2" name="1 Rectángulo"/>
          <p:cNvSpPr/>
          <p:nvPr/>
        </p:nvSpPr>
        <p:spPr>
          <a:xfrm>
            <a:off x="2864768" y="1124744"/>
            <a:ext cx="3944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>
                <a:latin typeface="Arial Rounded MT Bold" pitchFamily="34" charset="0"/>
              </a:rPr>
              <a:t>All NGS data </a:t>
            </a:r>
            <a:r>
              <a:rPr lang="ca-ES" dirty="0" err="1">
                <a:latin typeface="Arial Rounded MT Bold" pitchFamily="34" charset="0"/>
              </a:rPr>
              <a:t>come</a:t>
            </a:r>
            <a:r>
              <a:rPr lang="ca-ES" dirty="0">
                <a:latin typeface="Arial Rounded MT Bold" pitchFamily="34" charset="0"/>
              </a:rPr>
              <a:t> in </a:t>
            </a:r>
            <a:r>
              <a:rPr lang="ca-ES" dirty="0" err="1">
                <a:latin typeface="Arial Rounded MT Bold" pitchFamily="34" charset="0"/>
              </a:rPr>
              <a:t>fastq</a:t>
            </a:r>
            <a:r>
              <a:rPr lang="ca-ES" dirty="0">
                <a:latin typeface="Arial Rounded MT Bold" pitchFamily="34" charset="0"/>
              </a:rPr>
              <a:t> format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7 CuadroTexto"/>
          <p:cNvSpPr txBox="1">
            <a:spLocks noChangeArrowheads="1"/>
          </p:cNvSpPr>
          <p:nvPr/>
        </p:nvSpPr>
        <p:spPr bwMode="auto">
          <a:xfrm>
            <a:off x="1352600" y="764704"/>
            <a:ext cx="7094538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ca-ES" sz="2000" b="0" u="none">
                <a:latin typeface="Verdana" pitchFamily="34" charset="0"/>
              </a:rPr>
              <a:t>Quality is expressed as PHRED score (</a:t>
            </a:r>
            <a:r>
              <a:rPr lang="ca-ES" sz="2000" b="0" u="none">
                <a:solidFill>
                  <a:srgbClr val="C00000"/>
                </a:solidFill>
                <a:latin typeface="Verdana" pitchFamily="34" charset="0"/>
              </a:rPr>
              <a:t>Q</a:t>
            </a:r>
            <a:r>
              <a:rPr lang="ca-ES" sz="2000" b="0" u="none">
                <a:latin typeface="Verdana" pitchFamily="34" charset="0"/>
              </a:rPr>
              <a:t>), which measures the probability P of a sequencing error:</a:t>
            </a:r>
          </a:p>
          <a:p>
            <a:pPr algn="l"/>
            <a:endParaRPr lang="ca-ES" sz="2000" b="0" u="none">
              <a:latin typeface="Verdana" pitchFamily="34" charset="0"/>
            </a:endParaRPr>
          </a:p>
          <a:p>
            <a:pPr algn="l"/>
            <a:r>
              <a:rPr lang="ca-ES" sz="2000" b="0" u="none">
                <a:latin typeface="Verdana" pitchFamily="34" charset="0"/>
              </a:rPr>
              <a:t>		</a:t>
            </a:r>
            <a:r>
              <a:rPr lang="ca-ES" sz="2000" b="0" u="none">
                <a:solidFill>
                  <a:srgbClr val="C00000"/>
                </a:solidFill>
                <a:latin typeface="Verdana" pitchFamily="34" charset="0"/>
              </a:rPr>
              <a:t>Q</a:t>
            </a:r>
            <a:r>
              <a:rPr lang="ca-ES" sz="2000" b="0" u="none">
                <a:latin typeface="Verdana" pitchFamily="34" charset="0"/>
              </a:rPr>
              <a:t> = -10 log</a:t>
            </a:r>
            <a:r>
              <a:rPr lang="ca-ES" sz="1800" b="0" u="none" baseline="-25000">
                <a:latin typeface="Verdana" pitchFamily="34" charset="0"/>
              </a:rPr>
              <a:t>10</a:t>
            </a:r>
            <a:r>
              <a:rPr lang="ca-ES" sz="2000" b="0" u="none">
                <a:latin typeface="Verdana" pitchFamily="34" charset="0"/>
              </a:rPr>
              <a:t> P</a:t>
            </a:r>
          </a:p>
          <a:p>
            <a:pPr algn="l"/>
            <a:endParaRPr lang="ca-ES" sz="2000" b="0" u="none">
              <a:latin typeface="Verdana" pitchFamily="34" charset="0"/>
            </a:endParaRPr>
          </a:p>
          <a:p>
            <a:pPr algn="l"/>
            <a:r>
              <a:rPr lang="ca-ES" sz="2000" b="0" u="none">
                <a:latin typeface="Verdana" pitchFamily="34" charset="0"/>
              </a:rPr>
              <a:t>		P = 10</a:t>
            </a:r>
            <a:r>
              <a:rPr lang="ca-ES" sz="2000" b="0" u="none" baseline="30000">
                <a:latin typeface="Verdana" pitchFamily="34" charset="0"/>
              </a:rPr>
              <a:t>-Q/10</a:t>
            </a:r>
          </a:p>
          <a:p>
            <a:pPr algn="l"/>
            <a:endParaRPr lang="en-US" sz="2000" b="0" u="none">
              <a:latin typeface="Verdana" pitchFamily="34" charset="0"/>
            </a:endParaRPr>
          </a:p>
        </p:txBody>
      </p:sp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1496616" y="3284984"/>
          <a:ext cx="6603999" cy="2468880"/>
        </p:xfrm>
        <a:graphic>
          <a:graphicData uri="http://schemas.openxmlformats.org/drawingml/2006/table">
            <a:tbl>
              <a:tblPr/>
              <a:tblGrid>
                <a:gridCol w="2201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Phred Quality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Probability of incorrect base 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Base call 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in 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90 %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in 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99 %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in 1000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99.9 %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in 10000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99.99 %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in 100000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99.999 %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4 Rectángulo"/>
          <p:cNvSpPr/>
          <p:nvPr/>
        </p:nvSpPr>
        <p:spPr bwMode="auto">
          <a:xfrm>
            <a:off x="5169024" y="2420888"/>
            <a:ext cx="4419600" cy="361950"/>
          </a:xfrm>
          <a:prstGeom prst="rect">
            <a:avLst/>
          </a:prstGeom>
          <a:solidFill>
            <a:srgbClr val="2875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it-IT" sz="1400" u="none">
                <a:solidFill>
                  <a:schemeClr val="bg1">
                    <a:lumMod val="95000"/>
                  </a:schemeClr>
                </a:solidFill>
                <a:latin typeface="Courant" pitchFamily="49" charset="0"/>
              </a:rPr>
              <a:t>perl -e 'print 10**(-(ord("A")-33)/10)'</a:t>
            </a:r>
            <a:endParaRPr lang="en-US" sz="1400" u="none">
              <a:solidFill>
                <a:schemeClr val="bg1">
                  <a:lumMod val="95000"/>
                </a:schemeClr>
              </a:solidFill>
              <a:latin typeface="Courant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836712"/>
            <a:ext cx="6264696" cy="5644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1352600" y="5733256"/>
            <a:ext cx="684076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/>
              <a:t>http://www.bioinformatics.babraham.ac.uk/projects/fastqc/</a:t>
            </a:r>
          </a:p>
        </p:txBody>
      </p:sp>
      <p:sp>
        <p:nvSpPr>
          <p:cNvPr id="7" name="TextShape 1"/>
          <p:cNvSpPr txBox="1">
            <a:spLocks/>
          </p:cNvSpPr>
          <p:nvPr/>
        </p:nvSpPr>
        <p:spPr>
          <a:xfrm>
            <a:off x="632520" y="260648"/>
            <a:ext cx="8419680" cy="11430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0" cap="none" spc="0" normalizeH="0" baseline="0" noProof="0" dirty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The first </a:t>
            </a:r>
            <a:r>
              <a:rPr kumimoji="0" lang="fr-F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step</a:t>
            </a:r>
            <a:r>
              <a:rPr kumimoji="0" lang="fr-FR" sz="3200" b="0" i="0" u="none" strike="noStrike" kern="0" cap="none" spc="0" normalizeH="0" noProof="0" dirty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fr-FR" sz="3200" b="0" i="0" u="none" strike="noStrike" kern="0" cap="none" spc="0" normalizeH="0" noProof="0" dirty="0" err="1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is</a:t>
            </a:r>
            <a:r>
              <a:rPr kumimoji="0" lang="fr-FR" sz="3200" b="0" i="0" u="none" strike="noStrike" kern="0" cap="none" spc="0" normalizeH="0" noProof="0" dirty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to check </a:t>
            </a:r>
            <a:r>
              <a:rPr kumimoji="0" lang="fr-F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quality</a:t>
            </a:r>
            <a:r>
              <a:rPr kumimoji="0" lang="fr-FR" sz="3200" b="0" i="0" u="none" strike="noStrike" kern="0" cap="none" spc="0" normalizeH="0" baseline="0" noProof="0" dirty="0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: </a:t>
            </a:r>
            <a:r>
              <a:rPr kumimoji="0" lang="fr-F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1A6BA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fastqc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ocuments and Settings\mperez\Mis documentos\Dropbox\NGS_course\Screenshot at 2012-08-10 14480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117" y="620688"/>
            <a:ext cx="8409748" cy="5544616"/>
          </a:xfrm>
          <a:prstGeom prst="rect">
            <a:avLst/>
          </a:prstGeom>
          <a:noFill/>
        </p:spPr>
      </p:pic>
      <p:sp>
        <p:nvSpPr>
          <p:cNvPr id="3" name="2 Rectángulo redondeado"/>
          <p:cNvSpPr/>
          <p:nvPr/>
        </p:nvSpPr>
        <p:spPr>
          <a:xfrm>
            <a:off x="7041232" y="1196752"/>
            <a:ext cx="2448272" cy="1080120"/>
          </a:xfrm>
          <a:prstGeom prst="round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Creole </a:t>
            </a:r>
            <a:r>
              <a:rPr lang="es-ES" dirty="0" err="1"/>
              <a:t>pig</a:t>
            </a:r>
            <a:r>
              <a:rPr lang="es-ES" dirty="0"/>
              <a:t>, Argentina</a:t>
            </a:r>
          </a:p>
          <a:p>
            <a:pPr algn="ctr"/>
            <a:r>
              <a:rPr lang="es-ES" dirty="0"/>
              <a:t>100 </a:t>
            </a:r>
            <a:r>
              <a:rPr lang="es-ES" dirty="0" err="1"/>
              <a:t>bp</a:t>
            </a:r>
            <a:r>
              <a:rPr lang="es-ES" dirty="0"/>
              <a:t> PE</a:t>
            </a:r>
          </a:p>
          <a:p>
            <a:pPr algn="ctr"/>
            <a:r>
              <a:rPr lang="es-ES" dirty="0"/>
              <a:t>CNAG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61270" y="320040"/>
            <a:ext cx="9383459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Shape 1"/>
          <p:cNvSpPr txBox="1"/>
          <p:nvPr/>
        </p:nvSpPr>
        <p:spPr>
          <a:xfrm>
            <a:off x="681037" y="963877"/>
            <a:ext cx="28391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Indexing reference genome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781615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ustomShape 2"/>
          <p:cNvSpPr/>
          <p:nvPr/>
        </p:nvSpPr>
        <p:spPr>
          <a:xfrm>
            <a:off x="4043025" y="1916832"/>
            <a:ext cx="5181937" cy="3977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49263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Consists of generating a rapidly accessible reference genome </a:t>
            </a:r>
          </a:p>
          <a:p>
            <a:pPr marL="449263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449263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It needs to be done only one</a:t>
            </a:r>
          </a:p>
          <a:p>
            <a:pPr marL="449263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449263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Currently,  Burrows-Wheeler algorithm is the most used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4924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3F5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22816" y="1368964"/>
            <a:ext cx="8860367" cy="41200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671152" y="452520"/>
            <a:ext cx="8419680" cy="95040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fr-FR" sz="3600" dirty="0" err="1">
                <a:solidFill>
                  <a:srgbClr val="2875A4"/>
                </a:solidFill>
                <a:latin typeface="+mj-lt"/>
              </a:rPr>
              <a:t>Alignment</a:t>
            </a:r>
            <a:endParaRPr dirty="0">
              <a:latin typeface="+mj-lt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992560" y="1628800"/>
            <a:ext cx="7776864" cy="3384376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49263" indent="-449263">
              <a:buFont typeface="Wingdings" charset="2"/>
              <a:buChar char=""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Consists of determining the most likely origin of a short read sequences within a larger reference genome.</a:t>
            </a:r>
            <a:endParaRPr dirty="0"/>
          </a:p>
          <a:p>
            <a:pPr marL="449263" indent="-449263"/>
            <a:endParaRPr dirty="0"/>
          </a:p>
          <a:p>
            <a:pPr marL="449263" indent="-449263">
              <a:buFont typeface="Wingdings" charset="2"/>
              <a:buChar char=""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BLAST is a classical tool, but you will never finish …</a:t>
            </a:r>
            <a:endParaRPr dirty="0"/>
          </a:p>
          <a:p>
            <a:pPr marL="449263" indent="-449263"/>
            <a:endParaRPr dirty="0"/>
          </a:p>
          <a:p>
            <a:pPr marL="449263" indent="-449263">
              <a:buFont typeface="Wingdings" charset="2"/>
              <a:buChar char=""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New challenges: number of sequences (speed) and close similarity (large impact of sequence errors).</a:t>
            </a:r>
            <a:endParaRPr dirty="0"/>
          </a:p>
          <a:p>
            <a:pPr marL="449263" indent="-449263"/>
            <a:endParaRPr dirty="0"/>
          </a:p>
          <a:p>
            <a:pPr marL="449263" indent="-449263">
              <a:buFont typeface="Wingdings" charset="2"/>
              <a:buChar char=""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Main </a:t>
            </a:r>
            <a:r>
              <a:rPr lang="en-US" sz="2000" dirty="0" err="1">
                <a:solidFill>
                  <a:srgbClr val="000000"/>
                </a:solidFill>
                <a:latin typeface="Verdana"/>
              </a:rPr>
              <a:t>Softwares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: </a:t>
            </a:r>
          </a:p>
          <a:p>
            <a:pPr marL="1363663" lvl="2" indent="-449263">
              <a:buFont typeface="Wingdings" charset="2"/>
              <a:buChar char=""/>
            </a:pPr>
            <a:r>
              <a:rPr lang="en-US" sz="2000" dirty="0" err="1">
                <a:solidFill>
                  <a:srgbClr val="000000"/>
                </a:solidFill>
                <a:latin typeface="Verdana"/>
              </a:rPr>
              <a:t>bwa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 (genome data)</a:t>
            </a:r>
          </a:p>
          <a:p>
            <a:pPr marL="1363663" lvl="2" indent="-449263">
              <a:buFont typeface="Wingdings" charset="2"/>
              <a:buChar char=""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Hisat2 (</a:t>
            </a:r>
            <a:r>
              <a:rPr lang="en-US" sz="2000" dirty="0" err="1">
                <a:solidFill>
                  <a:srgbClr val="000000"/>
                </a:solidFill>
                <a:latin typeface="Verdana"/>
              </a:rPr>
              <a:t>RNAseq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)</a:t>
            </a:r>
          </a:p>
          <a:p>
            <a:endParaRPr dirty="0"/>
          </a:p>
          <a:p>
            <a:endParaRPr dirty="0"/>
          </a:p>
        </p:txBody>
      </p:sp>
      <p:sp>
        <p:nvSpPr>
          <p:cNvPr id="2" name="Llamada de nube 1"/>
          <p:cNvSpPr/>
          <p:nvPr/>
        </p:nvSpPr>
        <p:spPr>
          <a:xfrm>
            <a:off x="4520952" y="5229200"/>
            <a:ext cx="2232248" cy="1152128"/>
          </a:xfrm>
          <a:prstGeom prst="cloudCallout">
            <a:avLst>
              <a:gd name="adj1" fmla="val -110750"/>
              <a:gd name="adj2" fmla="val -7021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Superseded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Hisat2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61270" y="320040"/>
            <a:ext cx="9383459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Shape 1"/>
          <p:cNvSpPr txBox="1"/>
          <p:nvPr/>
        </p:nvSpPr>
        <p:spPr>
          <a:xfrm>
            <a:off x="681037" y="963877"/>
            <a:ext cx="28391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Alignment: sources of errors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781615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ustomShape 2"/>
          <p:cNvSpPr/>
          <p:nvPr/>
        </p:nvSpPr>
        <p:spPr>
          <a:xfrm>
            <a:off x="4043025" y="963877"/>
            <a:ext cx="5181937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619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Incomplete / Wrong reference genomes</a:t>
            </a:r>
          </a:p>
          <a:p>
            <a:pPr marL="3619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Repeats, segmental duplications</a:t>
            </a:r>
          </a:p>
          <a:p>
            <a:pPr marL="3619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Incomplete search.</a:t>
            </a:r>
          </a:p>
          <a:p>
            <a:pPr marL="3619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Short indels.</a:t>
            </a:r>
          </a:p>
          <a:p>
            <a:pPr marL="3619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61270" y="320040"/>
            <a:ext cx="9383459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Shape 1"/>
          <p:cNvSpPr txBox="1"/>
          <p:nvPr/>
        </p:nvSpPr>
        <p:spPr>
          <a:xfrm>
            <a:off x="681037" y="963877"/>
            <a:ext cx="28391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Alignment: sources of errors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781615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CustomShape 3"/>
          <p:cNvSpPr/>
          <p:nvPr/>
        </p:nvSpPr>
        <p:spPr>
          <a:xfrm>
            <a:off x="4043025" y="963877"/>
            <a:ext cx="5181937" cy="4930246"/>
          </a:xfrm>
          <a:prstGeom prst="roundRect">
            <a:avLst>
              <a:gd name="adj" fmla="val 3333"/>
            </a:avLst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Aligners give very low quality for multiple mapping reads or those with many mismatches.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It is very important to filter for LOW quality alignments before further processing.</a:t>
            </a:r>
          </a:p>
        </p:txBody>
      </p:sp>
    </p:spTree>
    <p:extLst>
      <p:ext uri="{BB962C8B-B14F-4D97-AF65-F5344CB8AC3E}">
        <p14:creationId xmlns:p14="http://schemas.microsoft.com/office/powerpoint/2010/main" val="1430785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727200" y="452520"/>
            <a:ext cx="8419680" cy="95040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fr-FR" sz="3600" dirty="0">
                <a:solidFill>
                  <a:srgbClr val="2875A4"/>
                </a:solidFill>
                <a:latin typeface="+mj-lt"/>
              </a:rPr>
              <a:t>Alignement: BAM format</a:t>
            </a:r>
            <a:endParaRPr dirty="0">
              <a:latin typeface="+mj-lt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920552" y="1844824"/>
            <a:ext cx="7920880" cy="3096344"/>
          </a:xfrm>
          <a:prstGeom prst="rect">
            <a:avLst/>
          </a:prstGeom>
          <a:solidFill>
            <a:srgbClr val="E6E6E6"/>
          </a:solidFill>
        </p:spPr>
        <p:txBody>
          <a:bodyPr lIns="90000" tIns="45000" rIns="90000" bIns="45000"/>
          <a:lstStyle/>
          <a:p>
            <a:pPr marL="361950" indent="-361950">
              <a:buFont typeface="Wingdings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It is the standard format. It contains, for every read, most likely mapping position and differences to the reference genome. </a:t>
            </a:r>
            <a:endParaRPr dirty="0"/>
          </a:p>
          <a:p>
            <a:pPr marL="361950" indent="-361950"/>
            <a:r>
              <a:rPr lang="en-US" sz="2000" dirty="0">
                <a:solidFill>
                  <a:srgbClr val="000000"/>
                </a:solidFill>
                <a:latin typeface="Verdana"/>
              </a:rPr>
              <a:t> </a:t>
            </a:r>
            <a:endParaRPr dirty="0"/>
          </a:p>
          <a:p>
            <a:pPr marL="361950" indent="-361950">
              <a:buFont typeface="Wingdings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Managed by </a:t>
            </a:r>
            <a:r>
              <a:rPr lang="en-US" sz="2000" dirty="0" err="1">
                <a:solidFill>
                  <a:srgbClr val="000000"/>
                </a:solidFill>
                <a:latin typeface="Verdana"/>
              </a:rPr>
              <a:t>SAMtools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: merging alignments , variant calling, selecting regions, …</a:t>
            </a:r>
          </a:p>
          <a:p>
            <a:endParaRPr lang="en-US" sz="2000" dirty="0">
              <a:solidFill>
                <a:srgbClr val="000000"/>
              </a:solidFill>
              <a:latin typeface="Verdana"/>
            </a:endParaRPr>
          </a:p>
          <a:p>
            <a:pPr marL="361950" indent="-361950">
              <a:buFont typeface="Wingdings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Can be visualized with IGV or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samtools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view 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command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8537B233-9CDD-4A90-AABB-A8963DEE4F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70D9A8A3-7104-4E1D-AA9F-9C7E223ECA0D}"/>
              </a:ext>
            </a:extLst>
          </p:cNvPr>
          <p:cNvSpPr txBox="1"/>
          <p:nvPr/>
        </p:nvSpPr>
        <p:spPr>
          <a:xfrm>
            <a:off x="585508" y="1628800"/>
            <a:ext cx="2999340" cy="29758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Warninggg</a:t>
            </a:r>
            <a:r>
              <a:rPr lang="en-US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this is a rapidly evolving </a:t>
            </a:r>
            <a:r>
              <a:rPr lang="en-US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field!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040575EE-C594-4566-BC00-663004E52A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8703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F6B149A9-050D-4DBB-8702-BD492487F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550" y="1434797"/>
            <a:ext cx="5229696" cy="398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72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645528" y="317529"/>
            <a:ext cx="8419680" cy="95040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fr-FR" sz="3600" dirty="0">
                <a:solidFill>
                  <a:srgbClr val="2875A4"/>
                </a:solidFill>
                <a:latin typeface="+mj-lt"/>
              </a:rPr>
              <a:t>Variant </a:t>
            </a:r>
            <a:r>
              <a:rPr lang="fr-FR" sz="3600" dirty="0" err="1">
                <a:solidFill>
                  <a:srgbClr val="2875A4"/>
                </a:solidFill>
                <a:latin typeface="+mj-lt"/>
              </a:rPr>
              <a:t>calling</a:t>
            </a:r>
            <a:endParaRPr dirty="0">
              <a:latin typeface="+mj-lt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1064568" y="1268760"/>
            <a:ext cx="7581600" cy="4680520"/>
          </a:xfrm>
          <a:prstGeom prst="rect">
            <a:avLst/>
          </a:prstGeom>
          <a:solidFill>
            <a:srgbClr val="E6E6E6"/>
          </a:solidFill>
        </p:spPr>
        <p:txBody>
          <a:bodyPr lIns="90000" tIns="45000" rIns="90000" bIns="45000"/>
          <a:lstStyle/>
          <a:p>
            <a:pPr marL="534988" indent="-361950">
              <a:buFont typeface="Wingdings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It is the main goal of many studies.</a:t>
            </a:r>
            <a:endParaRPr dirty="0"/>
          </a:p>
          <a:p>
            <a:pPr marL="534988" indent="-361950">
              <a:buFont typeface="Wingdings" pitchFamily="2" charset="2"/>
              <a:buChar char="ü"/>
            </a:pPr>
            <a:endParaRPr dirty="0"/>
          </a:p>
          <a:p>
            <a:pPr marL="534988" indent="-361950">
              <a:buFont typeface="Wingdings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Fraught with dangers and subtleties, among them:</a:t>
            </a:r>
            <a:endParaRPr dirty="0"/>
          </a:p>
          <a:p>
            <a:pPr marL="534988" indent="-361950">
              <a:buFont typeface="Wingdings" pitchFamily="2" charset="2"/>
              <a:buChar char="ü"/>
            </a:pPr>
            <a:endParaRPr dirty="0"/>
          </a:p>
          <a:p>
            <a:pPr marL="992188" lvl="2" indent="-361950">
              <a:buFont typeface="Wingdings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Base and mapping qualities</a:t>
            </a:r>
            <a:endParaRPr dirty="0"/>
          </a:p>
          <a:p>
            <a:pPr marL="992188" lvl="2" indent="-361950">
              <a:buFont typeface="Wingdings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Low or too high coverage</a:t>
            </a:r>
            <a:endParaRPr dirty="0"/>
          </a:p>
          <a:p>
            <a:pPr marL="992188" lvl="2" indent="-361950">
              <a:buFont typeface="Wingdings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Multiple alignments</a:t>
            </a:r>
            <a:endParaRPr dirty="0"/>
          </a:p>
          <a:p>
            <a:pPr marL="992188" lvl="2" indent="-361950">
              <a:buFont typeface="Wingdings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Structural variants are much more difficult to identify than SNPs</a:t>
            </a:r>
          </a:p>
          <a:p>
            <a:pPr marL="992188" lvl="2" indent="-361950">
              <a:buFont typeface="Wingdings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Sex chromosomes</a:t>
            </a:r>
            <a:endParaRPr dirty="0"/>
          </a:p>
          <a:p>
            <a:pPr marL="534988" indent="-361950">
              <a:buFont typeface="Wingdings" pitchFamily="2" charset="2"/>
              <a:buChar char="ü"/>
            </a:pPr>
            <a:endParaRPr dirty="0"/>
          </a:p>
          <a:p>
            <a:pPr marL="534988" lvl="1" indent="-361950">
              <a:buFont typeface="Wingdings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SNP filtering is essential to improve reliability.</a:t>
            </a:r>
          </a:p>
          <a:p>
            <a:pPr marL="534988" lvl="1" indent="-361950">
              <a:buFont typeface="Wingdings" pitchFamily="2" charset="2"/>
              <a:buChar char="ü"/>
            </a:pPr>
            <a:endParaRPr lang="en-US" dirty="0"/>
          </a:p>
          <a:p>
            <a:pPr marL="534988" lvl="1" indent="-361950">
              <a:buFont typeface="Wingdings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The standard format to contain SNPs is the </a:t>
            </a:r>
            <a:r>
              <a:rPr lang="en-US" sz="2000" dirty="0" err="1">
                <a:solidFill>
                  <a:srgbClr val="000000"/>
                </a:solidFill>
                <a:latin typeface="Verdana"/>
              </a:rPr>
              <a:t>vcf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 format: </a:t>
            </a:r>
            <a:r>
              <a:rPr lang="en-US" sz="2000" dirty="0">
                <a:solidFill>
                  <a:srgbClr val="000000"/>
                </a:solidFill>
                <a:latin typeface="Verdana"/>
                <a:hlinkClick r:id="rId2"/>
              </a:rPr>
              <a:t>https://github.com/samtools/hts-specs</a:t>
            </a:r>
            <a:endParaRPr lang="en-US" sz="2000" dirty="0">
              <a:solidFill>
                <a:srgbClr val="000000"/>
              </a:solidFill>
              <a:latin typeface="Verdana"/>
            </a:endParaRPr>
          </a:p>
          <a:p>
            <a:pPr marL="515938" lvl="1" indent="-342900">
              <a:buFont typeface="Wingdings" pitchFamily="2" charset="2"/>
              <a:buChar char="ü"/>
            </a:pPr>
            <a:endParaRPr lang="en-US" sz="2000" dirty="0">
              <a:solidFill>
                <a:srgbClr val="000000"/>
              </a:solidFill>
              <a:latin typeface="Verdana"/>
            </a:endParaRPr>
          </a:p>
          <a:p>
            <a:pPr marL="173038" lvl="1"/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E0F2F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800" b="1" dirty="0">
                <a:latin typeface="Verdana" pitchFamily="34" charset="0"/>
              </a:rPr>
              <a:t>SNP Visualizing: Sanger sequencing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2420888"/>
            <a:ext cx="517207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009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3040" y="404664"/>
            <a:ext cx="8419680" cy="1143000"/>
          </a:xfrm>
          <a:solidFill>
            <a:srgbClr val="E0F2F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800" b="1" dirty="0">
                <a:latin typeface="Verdana" pitchFamily="34" charset="0"/>
              </a:rPr>
              <a:t>SNP Visualizing: NGS alignment with IGV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457056" y="593998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http://phylonetworks.blogspot.com.es/</a:t>
            </a:r>
          </a:p>
        </p:txBody>
      </p:sp>
      <p:grpSp>
        <p:nvGrpSpPr>
          <p:cNvPr id="16" name="15 Grupo"/>
          <p:cNvGrpSpPr/>
          <p:nvPr/>
        </p:nvGrpSpPr>
        <p:grpSpPr>
          <a:xfrm>
            <a:off x="704528" y="1714163"/>
            <a:ext cx="8756923" cy="4091101"/>
            <a:chOff x="704528" y="1714163"/>
            <a:chExt cx="8756923" cy="4091101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528" y="1714163"/>
              <a:ext cx="8756923" cy="4091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" name="14 Conector recto"/>
            <p:cNvCxnSpPr/>
            <p:nvPr/>
          </p:nvCxnSpPr>
          <p:spPr>
            <a:xfrm>
              <a:off x="6321152" y="4248360"/>
              <a:ext cx="0" cy="8039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>
              <a:off x="6321152" y="3933056"/>
              <a:ext cx="0" cy="8039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>
              <a:off x="6321152" y="4140696"/>
              <a:ext cx="0" cy="8039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/>
            <p:nvPr/>
          </p:nvCxnSpPr>
          <p:spPr>
            <a:xfrm>
              <a:off x="6321152" y="3717032"/>
              <a:ext cx="0" cy="8039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5558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1064568" y="404664"/>
            <a:ext cx="7776864" cy="576064"/>
          </a:xfrm>
          <a:prstGeom prst="roundRect">
            <a:avLst/>
          </a:prstGeom>
          <a:solidFill>
            <a:srgbClr val="E0F2F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NOTES ON SNP CALLING</a:t>
            </a:r>
            <a:endParaRPr lang="en-US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136576" y="1196752"/>
            <a:ext cx="76328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>
              <a:buFont typeface="Wingdings" pitchFamily="2" charset="2"/>
              <a:buChar char="ü"/>
            </a:pP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Using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several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individuals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simultaneously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improves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reliability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specially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for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middle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frequency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alleles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542925" indent="-542925">
              <a:buFont typeface="Wingdings" pitchFamily="2" charset="2"/>
              <a:buChar char="ü"/>
            </a:pPr>
            <a:endParaRPr lang="es-E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42925" indent="-542925">
              <a:buFont typeface="Wingdings" pitchFamily="2" charset="2"/>
              <a:buChar char="ü"/>
            </a:pP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However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calling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SNPs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in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individuals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separately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is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better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for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singleton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detection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542925" indent="-542925">
              <a:buFont typeface="Wingdings" pitchFamily="2" charset="2"/>
              <a:buChar char="ü"/>
            </a:pPr>
            <a:endParaRPr lang="es-E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42925" indent="-542925">
              <a:buFont typeface="Wingdings" pitchFamily="2" charset="2"/>
              <a:buChar char="ü"/>
            </a:pP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Distrust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indels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especially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long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or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complex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ones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542925" indent="-542925">
              <a:buFont typeface="Wingdings" pitchFamily="2" charset="2"/>
              <a:buChar char="ü"/>
            </a:pPr>
            <a:endParaRPr lang="es-E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42925" indent="-542925">
              <a:buFont typeface="Wingdings" pitchFamily="2" charset="2"/>
              <a:buChar char="ü"/>
            </a:pP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It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is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absolutely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necessary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to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filter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SNPs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with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bcftools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filter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or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similar.</a:t>
            </a:r>
          </a:p>
          <a:p>
            <a:pPr marL="542925" indent="-542925">
              <a:buFont typeface="Wingdings" pitchFamily="2" charset="2"/>
              <a:buChar char="ü"/>
            </a:pPr>
            <a:endParaRPr lang="es-E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42925" indent="-542925">
              <a:buFont typeface="Wingdings" pitchFamily="2" charset="2"/>
              <a:buChar char="ü"/>
            </a:pP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Inspect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with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IGV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if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necessary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542925" indent="-542925">
              <a:buFont typeface="Wingdings" pitchFamily="2" charset="2"/>
              <a:buChar char="ü"/>
            </a:pPr>
            <a:endParaRPr lang="es-E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42925" indent="-542925">
              <a:buFont typeface="Wingdings" pitchFamily="2" charset="2"/>
              <a:buChar char="ü"/>
            </a:pP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Beware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of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duplicated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regions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filter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by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MAQ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quality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542925" indent="-542925">
              <a:buFont typeface="Wingdings" pitchFamily="2" charset="2"/>
              <a:buChar char="ü"/>
            </a:pPr>
            <a:endParaRPr lang="es-E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42925" indent="-542925">
              <a:buFont typeface="Wingdings" pitchFamily="2" charset="2"/>
              <a:buChar char="ü"/>
            </a:pP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Pools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require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specific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algorithms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61270" y="320040"/>
            <a:ext cx="9383459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extShape 1"/>
          <p:cNvSpPr txBox="1"/>
          <p:nvPr/>
        </p:nvSpPr>
        <p:spPr>
          <a:xfrm>
            <a:off x="681037" y="963877"/>
            <a:ext cx="28391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Variant calling pipelines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781615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CustomShape 2"/>
          <p:cNvSpPr/>
          <p:nvPr/>
        </p:nvSpPr>
        <p:spPr>
          <a:xfrm>
            <a:off x="4043025" y="963877"/>
            <a:ext cx="5181937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34988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samtools</a:t>
            </a:r>
            <a:r>
              <a:rPr lang="en-US" sz="2400" dirty="0"/>
              <a:t> / </a:t>
            </a:r>
            <a:r>
              <a:rPr lang="en-US" sz="2400" dirty="0" err="1"/>
              <a:t>bcftools</a:t>
            </a:r>
            <a:endParaRPr lang="en-US" sz="2400" dirty="0"/>
          </a:p>
          <a:p>
            <a:pPr marL="534988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34988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GATK</a:t>
            </a:r>
          </a:p>
          <a:p>
            <a:pPr marL="534988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34988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 combination (see attached pipeline)</a:t>
            </a:r>
          </a:p>
        </p:txBody>
      </p:sp>
    </p:spTree>
    <p:extLst>
      <p:ext uri="{BB962C8B-B14F-4D97-AF65-F5344CB8AC3E}">
        <p14:creationId xmlns:p14="http://schemas.microsoft.com/office/powerpoint/2010/main" val="2599766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466056" y="188640"/>
            <a:ext cx="9073008" cy="1008112"/>
          </a:xfrm>
          <a:prstGeom prst="roundRect">
            <a:avLst/>
          </a:prstGeom>
          <a:solidFill>
            <a:srgbClr val="E0F2F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SAM / BCF </a:t>
            </a:r>
            <a:r>
              <a:rPr lang="es-ES" b="1" dirty="0" err="1"/>
              <a:t>tools</a:t>
            </a:r>
            <a:endParaRPr lang="es-ES" b="1" dirty="0"/>
          </a:p>
          <a:p>
            <a:pPr algn="ctr"/>
            <a:r>
              <a:rPr lang="es-ES" dirty="0">
                <a:hlinkClick r:id="rId2"/>
              </a:rPr>
              <a:t>http://www.htslib.org/workflow/#mapping_to_variant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0" y="1340768"/>
            <a:ext cx="9751380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466056" y="188640"/>
            <a:ext cx="9073008" cy="1008112"/>
          </a:xfrm>
          <a:prstGeom prst="roundRect">
            <a:avLst/>
          </a:prstGeom>
          <a:solidFill>
            <a:srgbClr val="E0F2F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GATK</a:t>
            </a:r>
          </a:p>
          <a:p>
            <a:pPr algn="ctr"/>
            <a:r>
              <a:rPr lang="es-ES" dirty="0">
                <a:hlinkClick r:id="rId2"/>
              </a:rPr>
              <a:t>https://software.broadinstitute.org/gatk/best-practices/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85888"/>
            <a:ext cx="8391525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459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200472" y="116632"/>
            <a:ext cx="9577064" cy="792088"/>
          </a:xfrm>
          <a:prstGeom prst="round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NGS pipeline main steps (Alignment)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21642" y="933683"/>
            <a:ext cx="958435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" pitchFamily="1" charset="0"/>
              </a:rPr>
              <a:t># sample name</a:t>
            </a:r>
          </a:p>
          <a:p>
            <a:r>
              <a:rPr lang="en-US" sz="1200" dirty="0">
                <a:latin typeface="Courier" pitchFamily="1" charset="0"/>
              </a:rPr>
              <a:t>OUT=sample</a:t>
            </a:r>
          </a:p>
          <a:p>
            <a:endParaRPr lang="en-US" sz="1200" dirty="0">
              <a:latin typeface="Courier" pitchFamily="1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" pitchFamily="1" charset="0"/>
              </a:rPr>
              <a:t># reads</a:t>
            </a:r>
          </a:p>
          <a:p>
            <a:r>
              <a:rPr lang="en-US" sz="1200" dirty="0">
                <a:latin typeface="Courier" pitchFamily="1" charset="0"/>
              </a:rPr>
              <a:t>$OUT.2.fq.gz</a:t>
            </a:r>
          </a:p>
          <a:p>
            <a:r>
              <a:rPr lang="en-US" sz="1200" dirty="0">
                <a:latin typeface="Courier" pitchFamily="1" charset="0"/>
              </a:rPr>
              <a:t>$OUT.2.fq.gz</a:t>
            </a:r>
          </a:p>
          <a:p>
            <a:endParaRPr lang="en-US" sz="1200" dirty="0">
              <a:latin typeface="Courier" pitchFamily="1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" pitchFamily="1" charset="0"/>
              </a:rPr>
              <a:t># reference genome</a:t>
            </a:r>
          </a:p>
          <a:p>
            <a:r>
              <a:rPr lang="en-US" sz="1200" dirty="0">
                <a:latin typeface="Courier" pitchFamily="1" charset="0"/>
              </a:rPr>
              <a:t>ASSEMBLY=human.v23.2</a:t>
            </a:r>
          </a:p>
          <a:p>
            <a:endParaRPr lang="en-US" sz="1200" b="1" dirty="0">
              <a:solidFill>
                <a:srgbClr val="0000FF"/>
              </a:solidFill>
              <a:latin typeface="Courier" pitchFamily="1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" pitchFamily="1" charset="0"/>
              </a:rPr>
              <a:t># index genome</a:t>
            </a:r>
          </a:p>
          <a:p>
            <a:r>
              <a:rPr lang="en-US" sz="1200" b="1" dirty="0" err="1">
                <a:latin typeface="Courier" pitchFamily="1" charset="0"/>
              </a:rPr>
              <a:t>bwa</a:t>
            </a:r>
            <a:r>
              <a:rPr lang="en-US" sz="1200" b="1" dirty="0">
                <a:latin typeface="Courier" pitchFamily="1" charset="0"/>
              </a:rPr>
              <a:t> index </a:t>
            </a:r>
            <a:r>
              <a:rPr lang="en-US" sz="1200" dirty="0">
                <a:latin typeface="Courier" pitchFamily="1" charset="0"/>
              </a:rPr>
              <a:t>-a </a:t>
            </a:r>
            <a:r>
              <a:rPr lang="en-US" sz="1200" dirty="0" err="1">
                <a:latin typeface="Courier" pitchFamily="1" charset="0"/>
              </a:rPr>
              <a:t>bwtsw</a:t>
            </a:r>
            <a:r>
              <a:rPr lang="en-US" sz="1200" dirty="0">
                <a:latin typeface="Courier" pitchFamily="1" charset="0"/>
              </a:rPr>
              <a:t> $</a:t>
            </a:r>
            <a:r>
              <a:rPr lang="en-US" sz="1200" dirty="0" err="1">
                <a:latin typeface="Courier" pitchFamily="1" charset="0"/>
              </a:rPr>
              <a:t>ASSEMBLY.fa</a:t>
            </a:r>
            <a:endParaRPr lang="en-US" sz="1200" dirty="0">
              <a:latin typeface="Courier" pitchFamily="1" charset="0"/>
            </a:endParaRPr>
          </a:p>
          <a:p>
            <a:endParaRPr lang="en-US" sz="1200" dirty="0">
              <a:latin typeface="Courier" pitchFamily="1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" pitchFamily="1" charset="0"/>
              </a:rPr>
              <a:t># align read pairs</a:t>
            </a:r>
          </a:p>
          <a:p>
            <a:r>
              <a:rPr lang="en-US" sz="1200" b="1" dirty="0" err="1">
                <a:latin typeface="Courier" pitchFamily="1" charset="0"/>
              </a:rPr>
              <a:t>bwa</a:t>
            </a:r>
            <a:r>
              <a:rPr lang="en-US" sz="1200" b="1" dirty="0">
                <a:latin typeface="Courier" pitchFamily="1" charset="0"/>
              </a:rPr>
              <a:t> </a:t>
            </a:r>
            <a:r>
              <a:rPr lang="en-US" sz="1200" b="1" dirty="0" err="1">
                <a:latin typeface="Courier" pitchFamily="1" charset="0"/>
              </a:rPr>
              <a:t>mem</a:t>
            </a:r>
            <a:r>
              <a:rPr lang="en-US" sz="1200" b="1" dirty="0">
                <a:latin typeface="Courier" pitchFamily="1" charset="0"/>
              </a:rPr>
              <a:t> </a:t>
            </a:r>
            <a:r>
              <a:rPr lang="en-US" sz="1200" dirty="0">
                <a:latin typeface="Courier" pitchFamily="1" charset="0"/>
              </a:rPr>
              <a:t>$</a:t>
            </a:r>
            <a:r>
              <a:rPr lang="en-US" sz="1200" dirty="0" err="1">
                <a:latin typeface="Courier" pitchFamily="1" charset="0"/>
              </a:rPr>
              <a:t>ASSEMBLY.fa</a:t>
            </a:r>
            <a:r>
              <a:rPr lang="en-US" sz="1200" dirty="0">
                <a:latin typeface="Courier" pitchFamily="1" charset="0"/>
              </a:rPr>
              <a:t> $OUT.1.fq.gz $OUT.2.fq.gz | </a:t>
            </a:r>
            <a:r>
              <a:rPr lang="en-US" sz="1200" b="1" dirty="0" err="1">
                <a:latin typeface="Courier" pitchFamily="1" charset="0"/>
              </a:rPr>
              <a:t>samtools</a:t>
            </a:r>
            <a:r>
              <a:rPr lang="en-US" sz="1200" b="1" dirty="0">
                <a:latin typeface="Courier" pitchFamily="1" charset="0"/>
              </a:rPr>
              <a:t> view </a:t>
            </a:r>
            <a:r>
              <a:rPr lang="en-US" sz="1200" dirty="0">
                <a:latin typeface="Courier" pitchFamily="1" charset="0"/>
              </a:rPr>
              <a:t>-b - &gt; $</a:t>
            </a:r>
            <a:r>
              <a:rPr lang="en-US" sz="1200" dirty="0" err="1">
                <a:latin typeface="Courier" pitchFamily="1" charset="0"/>
              </a:rPr>
              <a:t>OUT.tmp.bam</a:t>
            </a:r>
            <a:endParaRPr lang="en-US" sz="1200" dirty="0">
              <a:latin typeface="Courier" pitchFamily="1" charset="0"/>
            </a:endParaRPr>
          </a:p>
          <a:p>
            <a:endParaRPr lang="en-US" sz="1200" dirty="0">
              <a:latin typeface="Courier" pitchFamily="1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" pitchFamily="1" charset="0"/>
              </a:rPr>
              <a:t># sorts</a:t>
            </a:r>
          </a:p>
          <a:p>
            <a:r>
              <a:rPr lang="en-US" sz="1200" b="1" dirty="0" err="1">
                <a:latin typeface="Courier" pitchFamily="1" charset="0"/>
              </a:rPr>
              <a:t>samtools</a:t>
            </a:r>
            <a:r>
              <a:rPr lang="en-US" sz="1200" b="1" dirty="0">
                <a:latin typeface="Courier" pitchFamily="1" charset="0"/>
              </a:rPr>
              <a:t> sort </a:t>
            </a:r>
            <a:r>
              <a:rPr lang="en-US" sz="1200" dirty="0">
                <a:latin typeface="Courier" pitchFamily="1" charset="0"/>
              </a:rPr>
              <a:t>-O bam -T </a:t>
            </a:r>
            <a:r>
              <a:rPr lang="en-US" sz="1200" dirty="0" err="1">
                <a:latin typeface="Courier" pitchFamily="1" charset="0"/>
              </a:rPr>
              <a:t>tmp</a:t>
            </a:r>
            <a:r>
              <a:rPr lang="en-US" sz="1200" dirty="0">
                <a:latin typeface="Courier" pitchFamily="1" charset="0"/>
              </a:rPr>
              <a:t> $</a:t>
            </a:r>
            <a:r>
              <a:rPr lang="en-US" sz="1200" dirty="0" err="1">
                <a:latin typeface="Courier" pitchFamily="1" charset="0"/>
              </a:rPr>
              <a:t>OUT.tmp.bam</a:t>
            </a:r>
            <a:r>
              <a:rPr lang="en-US" sz="1200" dirty="0">
                <a:latin typeface="Courier" pitchFamily="1" charset="0"/>
              </a:rPr>
              <a:t> &gt; $</a:t>
            </a:r>
            <a:r>
              <a:rPr lang="en-US" sz="1200" dirty="0" err="1">
                <a:latin typeface="Courier" pitchFamily="1" charset="0"/>
              </a:rPr>
              <a:t>OUT.sort.bam</a:t>
            </a:r>
            <a:endParaRPr lang="en-US" sz="1200" dirty="0">
              <a:latin typeface="Courier" pitchFamily="1" charset="0"/>
            </a:endParaRPr>
          </a:p>
          <a:p>
            <a:endParaRPr lang="en-US" sz="1200" b="1" dirty="0">
              <a:solidFill>
                <a:srgbClr val="0000FF"/>
              </a:solidFill>
              <a:latin typeface="Courier" pitchFamily="1" charset="0"/>
            </a:endParaRPr>
          </a:p>
          <a:p>
            <a:endParaRPr lang="en-US" sz="1200" dirty="0">
              <a:latin typeface="Courier" pitchFamily="1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" pitchFamily="1" charset="0"/>
              </a:rPr>
              <a:t># remove duplicates with </a:t>
            </a:r>
            <a:r>
              <a:rPr lang="en-US" sz="1200" b="1" dirty="0" err="1">
                <a:solidFill>
                  <a:srgbClr val="0000FF"/>
                </a:solidFill>
                <a:latin typeface="Courier" pitchFamily="1" charset="0"/>
              </a:rPr>
              <a:t>picard</a:t>
            </a:r>
            <a:endParaRPr lang="en-US" sz="1200" b="1" dirty="0">
              <a:solidFill>
                <a:srgbClr val="0000FF"/>
              </a:solidFill>
              <a:latin typeface="Courier" pitchFamily="1" charset="0"/>
            </a:endParaRPr>
          </a:p>
          <a:p>
            <a:r>
              <a:rPr lang="en-US" sz="1200" b="1" dirty="0">
                <a:latin typeface="Courier" pitchFamily="1" charset="0"/>
              </a:rPr>
              <a:t>java -jar $</a:t>
            </a:r>
            <a:r>
              <a:rPr lang="en-US" sz="1200" b="1" dirty="0" err="1">
                <a:latin typeface="Courier" pitchFamily="1" charset="0"/>
              </a:rPr>
              <a:t>picard</a:t>
            </a:r>
            <a:r>
              <a:rPr lang="en-US" sz="1200" b="1" dirty="0">
                <a:latin typeface="Courier" pitchFamily="1" charset="0"/>
              </a:rPr>
              <a:t> </a:t>
            </a:r>
            <a:r>
              <a:rPr lang="en-US" sz="1200" b="1" dirty="0" err="1">
                <a:latin typeface="Courier" pitchFamily="1" charset="0"/>
              </a:rPr>
              <a:t>MarkDuplicates</a:t>
            </a:r>
            <a:r>
              <a:rPr lang="en-US" sz="1200" b="1" dirty="0">
                <a:latin typeface="Courier" pitchFamily="1" charset="0"/>
              </a:rPr>
              <a:t> </a:t>
            </a:r>
            <a:r>
              <a:rPr lang="en-US" sz="1200" dirty="0">
                <a:latin typeface="Courier" pitchFamily="1" charset="0"/>
              </a:rPr>
              <a:t>REMOVE_DUPLICATES=true INPUT=$</a:t>
            </a:r>
            <a:r>
              <a:rPr lang="en-US" sz="1200" dirty="0" err="1">
                <a:latin typeface="Courier" pitchFamily="1" charset="0"/>
              </a:rPr>
              <a:t>OUT.rl.bam</a:t>
            </a:r>
            <a:r>
              <a:rPr lang="en-US" sz="1200" dirty="0">
                <a:latin typeface="Courier" pitchFamily="1" charset="0"/>
              </a:rPr>
              <a:t> OUTPUT=$</a:t>
            </a:r>
            <a:r>
              <a:rPr lang="en-US" sz="1200" dirty="0" err="1">
                <a:latin typeface="Courier" pitchFamily="1" charset="0"/>
              </a:rPr>
              <a:t>OUT.realigned.bam</a:t>
            </a:r>
            <a:r>
              <a:rPr lang="en-US" sz="1200" dirty="0">
                <a:latin typeface="Courier" pitchFamily="1" charset="0"/>
              </a:rPr>
              <a:t> \ 	METRICS_FILE=</a:t>
            </a:r>
            <a:r>
              <a:rPr lang="en-US" sz="1200" dirty="0" err="1">
                <a:latin typeface="Courier" pitchFamily="1" charset="0"/>
              </a:rPr>
              <a:t>metrics.out</a:t>
            </a:r>
            <a:endParaRPr lang="en-US" sz="1200" dirty="0">
              <a:latin typeface="Courier" pitchFamily="1" charset="0"/>
            </a:endParaRPr>
          </a:p>
          <a:p>
            <a:endParaRPr lang="en-US" sz="1200" dirty="0">
              <a:latin typeface="Courier" pitchFamily="1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" pitchFamily="1" charset="0"/>
              </a:rPr>
              <a:t># index</a:t>
            </a:r>
          </a:p>
          <a:p>
            <a:r>
              <a:rPr lang="en-US" sz="1200" b="1" dirty="0" err="1">
                <a:latin typeface="Courier" pitchFamily="1" charset="0"/>
              </a:rPr>
              <a:t>samtools</a:t>
            </a:r>
            <a:r>
              <a:rPr lang="en-US" sz="1200" b="1" dirty="0">
                <a:latin typeface="Courier" pitchFamily="1" charset="0"/>
              </a:rPr>
              <a:t> index </a:t>
            </a:r>
            <a:r>
              <a:rPr lang="en-US" sz="1200" dirty="0">
                <a:latin typeface="Courier" pitchFamily="1" charset="0"/>
              </a:rPr>
              <a:t>$</a:t>
            </a:r>
            <a:r>
              <a:rPr lang="en-US" sz="1200" dirty="0" err="1">
                <a:latin typeface="Courier" pitchFamily="1" charset="0"/>
              </a:rPr>
              <a:t>OUT.realigned.bam</a:t>
            </a:r>
            <a:endParaRPr lang="en-US" sz="1200" dirty="0">
              <a:latin typeface="Courier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955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200472" y="116632"/>
            <a:ext cx="9577064" cy="792088"/>
          </a:xfrm>
          <a:prstGeom prst="round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NGS pipeline main steps (Variant Calling)</a:t>
            </a:r>
          </a:p>
        </p:txBody>
      </p:sp>
      <p:sp>
        <p:nvSpPr>
          <p:cNvPr id="3" name="2 Rectángulo"/>
          <p:cNvSpPr/>
          <p:nvPr/>
        </p:nvSpPr>
        <p:spPr>
          <a:xfrm>
            <a:off x="416496" y="1196752"/>
            <a:ext cx="88569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</a:rPr>
              <a:t># minimum map quality</a:t>
            </a:r>
          </a:p>
          <a:p>
            <a:r>
              <a:rPr lang="en-US" sz="1200" dirty="0"/>
              <a:t>MAPQ=20</a:t>
            </a:r>
          </a:p>
          <a:p>
            <a:endParaRPr lang="en-US" sz="1200" b="1" dirty="0">
              <a:solidFill>
                <a:srgbClr val="0000FF"/>
              </a:solidFill>
            </a:endParaRPr>
          </a:p>
          <a:p>
            <a:r>
              <a:rPr lang="en-US" sz="1200" b="1" dirty="0">
                <a:solidFill>
                  <a:srgbClr val="0000FF"/>
                </a:solidFill>
              </a:rPr>
              <a:t># minimum base quality</a:t>
            </a:r>
          </a:p>
          <a:p>
            <a:r>
              <a:rPr lang="en-US" sz="1200" dirty="0"/>
              <a:t>BASEQ=20</a:t>
            </a:r>
          </a:p>
          <a:p>
            <a:endParaRPr lang="en-US" sz="1200" b="1" dirty="0">
              <a:solidFill>
                <a:srgbClr val="0000FF"/>
              </a:solidFill>
            </a:endParaRPr>
          </a:p>
          <a:p>
            <a:r>
              <a:rPr lang="en-US" sz="1200" b="1" dirty="0">
                <a:solidFill>
                  <a:srgbClr val="0000FF"/>
                </a:solidFill>
              </a:rPr>
              <a:t># minimum depth</a:t>
            </a:r>
          </a:p>
          <a:p>
            <a:r>
              <a:rPr lang="en-US" sz="1200" dirty="0"/>
              <a:t>MINCOV=10</a:t>
            </a:r>
          </a:p>
          <a:p>
            <a:endParaRPr lang="en-US" sz="1200" b="1" dirty="0">
              <a:solidFill>
                <a:srgbClr val="0000FF"/>
              </a:solidFill>
            </a:endParaRPr>
          </a:p>
          <a:p>
            <a:r>
              <a:rPr lang="en-US" sz="1200" b="1" dirty="0">
                <a:solidFill>
                  <a:srgbClr val="0000FF"/>
                </a:solidFill>
              </a:rPr>
              <a:t># maximum depth (recommended twice average depth)</a:t>
            </a:r>
          </a:p>
          <a:p>
            <a:r>
              <a:rPr lang="en-US" sz="1200" dirty="0"/>
              <a:t>MAXCOV=30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rgbClr val="0000FF"/>
                </a:solidFill>
              </a:rPr>
              <a:t># minimum SNP quality</a:t>
            </a:r>
          </a:p>
          <a:p>
            <a:r>
              <a:rPr lang="en-US" sz="1200" dirty="0"/>
              <a:t>SNPQ=10</a:t>
            </a:r>
          </a:p>
          <a:p>
            <a:endParaRPr lang="en-US" sz="1200" b="1" dirty="0">
              <a:solidFill>
                <a:srgbClr val="0000FF"/>
              </a:solidFill>
            </a:endParaRPr>
          </a:p>
          <a:p>
            <a:r>
              <a:rPr lang="en-US" sz="1200" b="1" dirty="0">
                <a:solidFill>
                  <a:srgbClr val="0000FF"/>
                </a:solidFill>
              </a:rPr>
              <a:t># variant calling</a:t>
            </a:r>
          </a:p>
          <a:p>
            <a:r>
              <a:rPr lang="en-US" sz="1200" b="1" dirty="0" err="1"/>
              <a:t>samtools</a:t>
            </a:r>
            <a:r>
              <a:rPr lang="en-US" sz="1200" b="1" dirty="0"/>
              <a:t> </a:t>
            </a:r>
            <a:r>
              <a:rPr lang="en-US" sz="1200" b="1" dirty="0" err="1"/>
              <a:t>mpileup</a:t>
            </a:r>
            <a:r>
              <a:rPr lang="en-US" sz="1200" b="1" dirty="0"/>
              <a:t> </a:t>
            </a:r>
            <a:r>
              <a:rPr lang="en-US" sz="1200" dirty="0"/>
              <a:t>-q $MAPQ -Q $BASEQ -go $</a:t>
            </a:r>
            <a:r>
              <a:rPr lang="en-US" sz="1200" dirty="0" err="1"/>
              <a:t>OUT.bcf</a:t>
            </a:r>
            <a:r>
              <a:rPr lang="en-US" sz="1200" dirty="0"/>
              <a:t> -t DP -f $</a:t>
            </a:r>
            <a:r>
              <a:rPr lang="en-US" sz="1200" dirty="0" err="1"/>
              <a:t>ASSEMBLY.fa</a:t>
            </a:r>
            <a:r>
              <a:rPr lang="en-US" sz="1200" dirty="0"/>
              <a:t> $</a:t>
            </a:r>
            <a:r>
              <a:rPr lang="en-US" sz="1200" dirty="0" err="1"/>
              <a:t>OUT.realigned.bam</a:t>
            </a:r>
            <a:endParaRPr lang="en-US" sz="1200" dirty="0"/>
          </a:p>
          <a:p>
            <a:r>
              <a:rPr lang="en-US" sz="1200" b="1" dirty="0" err="1"/>
              <a:t>bcftools</a:t>
            </a:r>
            <a:r>
              <a:rPr lang="en-US" sz="1200" b="1" dirty="0"/>
              <a:t> call </a:t>
            </a:r>
            <a:r>
              <a:rPr lang="en-US" sz="1200" dirty="0"/>
              <a:t>-</a:t>
            </a:r>
            <a:r>
              <a:rPr lang="en-US" sz="1200" dirty="0" err="1"/>
              <a:t>vmO</a:t>
            </a:r>
            <a:r>
              <a:rPr lang="en-US" sz="1200" dirty="0"/>
              <a:t> v -o $OUT.vcf $</a:t>
            </a:r>
            <a:r>
              <a:rPr lang="en-US" sz="1200" dirty="0" err="1"/>
              <a:t>OUT.bcf</a:t>
            </a:r>
            <a:endParaRPr lang="en-US" sz="1200" dirty="0"/>
          </a:p>
          <a:p>
            <a:endParaRPr lang="en-US" sz="1200" b="1" dirty="0">
              <a:solidFill>
                <a:srgbClr val="0000FF"/>
              </a:solidFill>
            </a:endParaRPr>
          </a:p>
          <a:p>
            <a:r>
              <a:rPr lang="en-US" sz="1200" b="1" dirty="0">
                <a:solidFill>
                  <a:srgbClr val="0000FF"/>
                </a:solidFill>
              </a:rPr>
              <a:t># filtering (see https://github.com/samtools/bcftools/wiki/HOWTOs#variant-filtering)</a:t>
            </a:r>
          </a:p>
          <a:p>
            <a:r>
              <a:rPr lang="en-US" sz="1200" b="1" dirty="0" err="1"/>
              <a:t>bcftools</a:t>
            </a:r>
            <a:r>
              <a:rPr lang="en-US" sz="1200" b="1" dirty="0"/>
              <a:t> filter </a:t>
            </a:r>
            <a:r>
              <a:rPr lang="en-US" sz="1200" dirty="0"/>
              <a:t>-O v -g3 -s LOWQUAL -</a:t>
            </a:r>
            <a:r>
              <a:rPr lang="en-US" sz="1200" dirty="0" err="1"/>
              <a:t>e"%QUAL</a:t>
            </a:r>
            <a:r>
              <a:rPr lang="en-US" sz="1200" dirty="0"/>
              <a:t>&lt;$SNPQ || %MAX(DP)&lt;$MINCOV || %MAX(DP)&gt;$MAXCOV"  $OUT.vcf | \</a:t>
            </a:r>
          </a:p>
          <a:p>
            <a:r>
              <a:rPr lang="en-US" sz="1200" dirty="0"/>
              <a:t>        	grep ‘PASS’ &gt; $OUT.flt.vcf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776536" y="5805264"/>
            <a:ext cx="7848872" cy="576064"/>
          </a:xfrm>
          <a:prstGeom prst="roundRect">
            <a:avLst/>
          </a:prstGeom>
          <a:solidFill>
            <a:srgbClr val="EF9A9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  <a:cs typeface="Andalus" pitchFamily="18" charset="-78"/>
              </a:rPr>
              <a:t>You</a:t>
            </a:r>
            <a:r>
              <a:rPr lang="es-E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  <a:cs typeface="Andalus" pitchFamily="18" charset="-78"/>
              </a:rPr>
              <a:t> </a:t>
            </a:r>
            <a:r>
              <a:rPr lang="es-E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  <a:cs typeface="Andalus" pitchFamily="18" charset="-78"/>
              </a:rPr>
              <a:t>need</a:t>
            </a:r>
            <a:r>
              <a:rPr lang="es-E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  <a:cs typeface="Andalus" pitchFamily="18" charset="-78"/>
              </a:rPr>
              <a:t> a </a:t>
            </a:r>
            <a:r>
              <a:rPr lang="es-E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  <a:cs typeface="Andalus" pitchFamily="18" charset="-78"/>
              </a:rPr>
              <a:t>linux</a:t>
            </a:r>
            <a:r>
              <a:rPr lang="es-E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  <a:cs typeface="Andalus" pitchFamily="18" charset="-78"/>
              </a:rPr>
              <a:t> </a:t>
            </a:r>
            <a:r>
              <a:rPr lang="es-E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  <a:cs typeface="Andalus" pitchFamily="18" charset="-78"/>
              </a:rPr>
              <a:t>computer</a:t>
            </a:r>
            <a:r>
              <a:rPr lang="es-E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  <a:cs typeface="Andalus" pitchFamily="18" charset="-78"/>
              </a:rPr>
              <a:t> </a:t>
            </a:r>
            <a:r>
              <a:rPr lang="es-E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  <a:cs typeface="Andalus" pitchFamily="18" charset="-78"/>
              </a:rPr>
              <a:t>with</a:t>
            </a:r>
            <a:r>
              <a:rPr lang="es-E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  <a:cs typeface="Andalus" pitchFamily="18" charset="-78"/>
              </a:rPr>
              <a:t> ~16 Gb RAM and 100 Gb disk per </a:t>
            </a:r>
            <a:r>
              <a:rPr lang="es-E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  <a:cs typeface="Andalus" pitchFamily="18" charset="-78"/>
              </a:rPr>
              <a:t>mammalian</a:t>
            </a:r>
            <a:r>
              <a:rPr lang="es-E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  <a:cs typeface="Andalus" pitchFamily="18" charset="-78"/>
              </a:rPr>
              <a:t> </a:t>
            </a:r>
            <a:r>
              <a:rPr lang="es-E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  <a:cs typeface="Andalus" pitchFamily="18" charset="-78"/>
              </a:rPr>
              <a:t>genome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Bookman Old Style" pitchFamily="18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16417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>
            <a:spLocks noGrp="1"/>
          </p:cNvSpPr>
          <p:nvPr>
            <p:ph type="title"/>
          </p:nvPr>
        </p:nvSpPr>
        <p:spPr>
          <a:xfrm>
            <a:off x="776536" y="332656"/>
            <a:ext cx="8419680" cy="11430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kumimoji="0" lang="fr-FR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Visualizing</a:t>
            </a:r>
            <a:r>
              <a:rPr kumimoji="0" lang="fr-FR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data: IGV</a:t>
            </a:r>
            <a:br>
              <a:rPr kumimoji="0" lang="fr-FR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r>
              <a:rPr lang="en-US" dirty="0">
                <a:hlinkClick r:id="rId2"/>
              </a:rPr>
              <a:t>http://www.broadinstitute.org/igv/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113" y="2348881"/>
            <a:ext cx="5075522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560512" y="3246392"/>
            <a:ext cx="33123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54000">
              <a:buFont typeface="+mj-lt"/>
              <a:buAutoNum type="arabicPeriod"/>
            </a:pPr>
            <a:r>
              <a:rPr lang="es-ES" sz="2400" dirty="0"/>
              <a:t> Load </a:t>
            </a:r>
            <a:r>
              <a:rPr lang="es-ES" sz="2400" dirty="0" err="1"/>
              <a:t>reference</a:t>
            </a:r>
            <a:r>
              <a:rPr lang="es-ES" sz="2400" dirty="0"/>
              <a:t> </a:t>
            </a:r>
            <a:r>
              <a:rPr lang="es-ES" sz="2400" dirty="0" err="1"/>
              <a:t>genome</a:t>
            </a:r>
            <a:endParaRPr lang="es-ES" sz="2400" dirty="0"/>
          </a:p>
          <a:p>
            <a:pPr marL="342900" indent="-254000">
              <a:buFont typeface="+mj-lt"/>
              <a:buAutoNum type="arabicPeriod"/>
            </a:pPr>
            <a:r>
              <a:rPr lang="es-ES" sz="2400" dirty="0"/>
              <a:t> Load </a:t>
            </a:r>
            <a:r>
              <a:rPr lang="es-ES" sz="2400" dirty="0" err="1"/>
              <a:t>annotation</a:t>
            </a:r>
            <a:r>
              <a:rPr lang="es-ES" sz="2400" dirty="0"/>
              <a:t> files</a:t>
            </a:r>
            <a:endParaRPr lang="en-US" sz="2400" dirty="0"/>
          </a:p>
          <a:p>
            <a:pPr marL="342900" indent="-254000">
              <a:buFont typeface="+mj-lt"/>
              <a:buAutoNum type="arabicPeriod"/>
            </a:pPr>
            <a:r>
              <a:rPr lang="es-ES" sz="2400" dirty="0"/>
              <a:t> Load </a:t>
            </a:r>
            <a:r>
              <a:rPr lang="es-ES" sz="2400" dirty="0" err="1"/>
              <a:t>bam</a:t>
            </a:r>
            <a:r>
              <a:rPr lang="es-ES" sz="2400" dirty="0"/>
              <a:t> files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xmlns="" id="{AFA67CD3-AB4E-4A7A-BEB8-53C445D8C4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726"/>
            <a:ext cx="456208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1" name="Picture 190">
            <a:extLst>
              <a:ext uri="{FF2B5EF4-FFF2-40B4-BE49-F238E27FC236}">
                <a16:creationId xmlns:a16="http://schemas.microsoft.com/office/drawing/2014/main" xmlns="" id="{07CF545F-9C2E-4446-97CD-AD92990C2B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83" name="TextShape 1"/>
          <p:cNvSpPr txBox="1"/>
          <p:nvPr/>
        </p:nvSpPr>
        <p:spPr>
          <a:xfrm>
            <a:off x="4433980" y="802955"/>
            <a:ext cx="5055524" cy="1454051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NGS: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One technology fits all</a:t>
            </a:r>
          </a:p>
        </p:txBody>
      </p:sp>
      <p:sp>
        <p:nvSpPr>
          <p:cNvPr id="193" name="Freeform 62">
            <a:extLst>
              <a:ext uri="{FF2B5EF4-FFF2-40B4-BE49-F238E27FC236}">
                <a16:creationId xmlns:a16="http://schemas.microsoft.com/office/drawing/2014/main" xmlns="" id="{339C8D78-A644-462F-B674-F440635E53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738619"/>
            <a:ext cx="4062855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4" name="Graphic 123" descr="DNA">
            <a:extLst>
              <a:ext uri="{FF2B5EF4-FFF2-40B4-BE49-F238E27FC236}">
                <a16:creationId xmlns:a16="http://schemas.microsoft.com/office/drawing/2014/main" xmlns="" id="{0CC73A3F-8392-436F-B47C-7297EF356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48846" y="1951481"/>
            <a:ext cx="2975237" cy="2975237"/>
          </a:xfrm>
          <a:prstGeom prst="rect">
            <a:avLst/>
          </a:prstGeom>
        </p:spPr>
      </p:pic>
      <p:sp>
        <p:nvSpPr>
          <p:cNvPr id="184" name="TextShape 2"/>
          <p:cNvSpPr txBox="1"/>
          <p:nvPr/>
        </p:nvSpPr>
        <p:spPr>
          <a:xfrm>
            <a:off x="4948591" y="2421682"/>
            <a:ext cx="4044282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58775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De novo sequencing</a:t>
            </a:r>
          </a:p>
          <a:p>
            <a:pPr marL="358775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Re sequencing: variant discovery</a:t>
            </a:r>
          </a:p>
          <a:p>
            <a:pPr marL="358775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mRNA resequencing</a:t>
            </a:r>
          </a:p>
          <a:p>
            <a:pPr marL="358775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microRNA characterization</a:t>
            </a:r>
          </a:p>
          <a:p>
            <a:pPr marL="358775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Epigenomics (</a:t>
            </a:r>
            <a:r>
              <a:rPr lang="en-US" dirty="0" err="1">
                <a:solidFill>
                  <a:srgbClr val="000000"/>
                </a:solidFill>
              </a:rPr>
              <a:t>CHip</a:t>
            </a:r>
            <a:r>
              <a:rPr lang="en-US" dirty="0">
                <a:solidFill>
                  <a:srgbClr val="000000"/>
                </a:solidFill>
              </a:rPr>
              <a:t> technology)</a:t>
            </a:r>
          </a:p>
          <a:p>
            <a:pPr marL="358775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Metagenomics</a:t>
            </a:r>
          </a:p>
          <a:p>
            <a:pPr marL="358775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Medical applications (cancer genomes …)</a:t>
            </a:r>
          </a:p>
          <a:p>
            <a:pPr marL="358775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4528" y="476672"/>
            <a:ext cx="8419680" cy="1143000"/>
          </a:xfrm>
          <a:prstGeom prst="roundRect">
            <a:avLst/>
          </a:prstGeom>
          <a:solidFill>
            <a:srgbClr val="EF9A9A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s-ES" sz="2000" b="1" dirty="0" err="1">
                <a:solidFill>
                  <a:schemeClr val="tx1"/>
                </a:solidFill>
                <a:latin typeface="+mj-lt"/>
              </a:rPr>
              <a:t>This</a:t>
            </a:r>
            <a:r>
              <a:rPr lang="es-ES" sz="2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2000" b="1" dirty="0" err="1">
                <a:solidFill>
                  <a:schemeClr val="tx1"/>
                </a:solidFill>
                <a:latin typeface="+mj-lt"/>
              </a:rPr>
              <a:t>is</a:t>
            </a:r>
            <a:r>
              <a:rPr lang="es-ES" sz="2000" b="1" dirty="0">
                <a:solidFill>
                  <a:schemeClr val="tx1"/>
                </a:solidFill>
                <a:latin typeface="+mj-lt"/>
              </a:rPr>
              <a:t> X </a:t>
            </a:r>
            <a:r>
              <a:rPr lang="es-ES" sz="2000" b="1" dirty="0" err="1">
                <a:solidFill>
                  <a:schemeClr val="tx1"/>
                </a:solidFill>
                <a:latin typeface="+mj-lt"/>
              </a:rPr>
              <a:t>chromosome</a:t>
            </a:r>
            <a:r>
              <a:rPr lang="es-ES" sz="2000" b="1" dirty="0">
                <a:solidFill>
                  <a:schemeClr val="tx1"/>
                </a:solidFill>
                <a:latin typeface="+mj-lt"/>
              </a:rPr>
              <a:t> of a </a:t>
            </a:r>
            <a:r>
              <a:rPr lang="es-ES" sz="2000" b="1" dirty="0" err="1">
                <a:solidFill>
                  <a:schemeClr val="tx1"/>
                </a:solidFill>
                <a:latin typeface="+mj-lt"/>
              </a:rPr>
              <a:t>mammal</a:t>
            </a:r>
            <a:r>
              <a:rPr lang="es-ES" sz="2000" b="1" dirty="0">
                <a:solidFill>
                  <a:schemeClr val="tx1"/>
                </a:solidFill>
                <a:latin typeface="+mj-lt"/>
              </a:rPr>
              <a:t>:</a:t>
            </a:r>
            <a:br>
              <a:rPr lang="es-ES" sz="2000" b="1" dirty="0">
                <a:solidFill>
                  <a:schemeClr val="tx1"/>
                </a:solidFill>
                <a:latin typeface="+mj-lt"/>
              </a:rPr>
            </a:br>
            <a:r>
              <a:rPr lang="es-ES" sz="2000" b="1" dirty="0" err="1">
                <a:solidFill>
                  <a:schemeClr val="tx1"/>
                </a:solidFill>
                <a:latin typeface="+mj-lt"/>
              </a:rPr>
              <a:t>is</a:t>
            </a:r>
            <a:r>
              <a:rPr lang="es-ES" sz="2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2000" b="1" dirty="0" err="1">
                <a:solidFill>
                  <a:schemeClr val="tx1"/>
                </a:solidFill>
                <a:latin typeface="+mj-lt"/>
              </a:rPr>
              <a:t>it</a:t>
            </a:r>
            <a:r>
              <a:rPr lang="es-ES" sz="2000" b="1" dirty="0">
                <a:solidFill>
                  <a:schemeClr val="tx1"/>
                </a:solidFill>
                <a:latin typeface="+mj-lt"/>
              </a:rPr>
              <a:t> a </a:t>
            </a:r>
            <a:r>
              <a:rPr lang="es-ES" sz="2000" b="1" dirty="0" err="1">
                <a:solidFill>
                  <a:schemeClr val="tx1"/>
                </a:solidFill>
                <a:latin typeface="+mj-lt"/>
              </a:rPr>
              <a:t>male</a:t>
            </a:r>
            <a:r>
              <a:rPr lang="es-ES" sz="2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s-ES" sz="2000" b="1" dirty="0" err="1">
                <a:solidFill>
                  <a:schemeClr val="tx1"/>
                </a:solidFill>
                <a:latin typeface="+mj-lt"/>
              </a:rPr>
              <a:t>or</a:t>
            </a:r>
            <a:r>
              <a:rPr lang="es-ES" sz="2000" b="1" dirty="0">
                <a:solidFill>
                  <a:schemeClr val="tx1"/>
                </a:solidFill>
                <a:latin typeface="+mj-lt"/>
              </a:rPr>
              <a:t> a </a:t>
            </a:r>
            <a:r>
              <a:rPr lang="es-ES" sz="2000" b="1" dirty="0" err="1">
                <a:solidFill>
                  <a:schemeClr val="tx1"/>
                </a:solidFill>
                <a:latin typeface="+mj-lt"/>
              </a:rPr>
              <a:t>female</a:t>
            </a:r>
            <a:r>
              <a:rPr lang="es-ES" sz="2000" b="1" dirty="0">
                <a:solidFill>
                  <a:schemeClr val="tx1"/>
                </a:solidFill>
                <a:latin typeface="+mj-lt"/>
              </a:rPr>
              <a:t>?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" name="3 Grupo"/>
          <p:cNvGrpSpPr/>
          <p:nvPr/>
        </p:nvGrpSpPr>
        <p:grpSpPr>
          <a:xfrm>
            <a:off x="1909607" y="1700808"/>
            <a:ext cx="5995721" cy="4054375"/>
            <a:chOff x="1909607" y="1700808"/>
            <a:chExt cx="5995721" cy="405437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9607" y="1700808"/>
              <a:ext cx="5995721" cy="405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2 Rectángulo"/>
            <p:cNvSpPr/>
            <p:nvPr/>
          </p:nvSpPr>
          <p:spPr>
            <a:xfrm>
              <a:off x="7113240" y="2492896"/>
              <a:ext cx="216024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>
            <a:spLocks noGrp="1"/>
          </p:cNvSpPr>
          <p:nvPr>
            <p:ph type="title"/>
          </p:nvPr>
        </p:nvSpPr>
        <p:spPr>
          <a:xfrm>
            <a:off x="776536" y="332656"/>
            <a:ext cx="8419680" cy="11430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Annotating</a:t>
            </a:r>
            <a:r>
              <a:rPr kumimoji="0" lang="fr-FR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fr-FR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SNPs</a:t>
            </a: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1568624" y="2996952"/>
            <a:ext cx="6912768" cy="11521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Variant</a:t>
            </a:r>
            <a:r>
              <a:rPr lang="es-ES" dirty="0"/>
              <a:t> </a:t>
            </a:r>
            <a:r>
              <a:rPr lang="es-ES" dirty="0" err="1"/>
              <a:t>Effect</a:t>
            </a:r>
            <a:r>
              <a:rPr lang="es-ES" dirty="0"/>
              <a:t> Predictor:</a:t>
            </a:r>
          </a:p>
          <a:p>
            <a:pPr algn="ctr"/>
            <a:r>
              <a:rPr lang="en-US" dirty="0">
                <a:hlinkClick r:id="rId2"/>
              </a:rPr>
              <a:t>https://www.ensembl.org/info/docs/tools/vep/index.html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>
            <a:spLocks noGrp="1"/>
          </p:cNvSpPr>
          <p:nvPr>
            <p:ph type="title"/>
          </p:nvPr>
        </p:nvSpPr>
        <p:spPr>
          <a:xfrm>
            <a:off x="776536" y="332656"/>
            <a:ext cx="8419680" cy="11430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Identifying</a:t>
            </a:r>
            <a:r>
              <a:rPr kumimoji="0" lang="fr-FR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structural </a:t>
            </a:r>
            <a:r>
              <a:rPr kumimoji="0" lang="fr-FR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variants</a:t>
            </a: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863" y="1653919"/>
            <a:ext cx="7182273" cy="501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708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0722" y="643466"/>
            <a:ext cx="7764554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8434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>
            <a:spLocks noGrp="1"/>
          </p:cNvSpPr>
          <p:nvPr>
            <p:ph type="title"/>
          </p:nvPr>
        </p:nvSpPr>
        <p:spPr>
          <a:xfrm>
            <a:off x="776536" y="332656"/>
            <a:ext cx="8419680" cy="11430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</a:rPr>
              <a:t>Identifying</a:t>
            </a:r>
            <a:r>
              <a:rPr kumimoji="0" lang="fr-FR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</a:rPr>
              <a:t> structural </a:t>
            </a:r>
            <a:r>
              <a:rPr kumimoji="0" lang="fr-FR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</a:rPr>
              <a:t>variants</a:t>
            </a:r>
            <a:r>
              <a:rPr lang="fr-FR" sz="3200" b="1" dirty="0">
                <a:solidFill>
                  <a:schemeClr val="tx1"/>
                </a:solidFill>
                <a:latin typeface="Verdana"/>
              </a:rPr>
              <a:t>:</a:t>
            </a:r>
            <a:r>
              <a:rPr lang="fr-FR" sz="3200" dirty="0">
                <a:solidFill>
                  <a:srgbClr val="1A6BAE"/>
                </a:solidFill>
                <a:latin typeface="Verdana"/>
              </a:rPr>
              <a:t/>
            </a:r>
            <a:br>
              <a:rPr lang="fr-FR" sz="3200" dirty="0">
                <a:solidFill>
                  <a:srgbClr val="1A6BAE"/>
                </a:solidFill>
                <a:latin typeface="Verdana"/>
              </a:rPr>
            </a:br>
            <a:r>
              <a:rPr lang="fr-FR" sz="1600" dirty="0">
                <a:solidFill>
                  <a:srgbClr val="1A6BAE"/>
                </a:solidFill>
                <a:latin typeface="Verdana"/>
              </a:rPr>
              <a:t>https://genomebiology.biomedcentral.com/articles/10.1186/s13059-019-1720-5</a:t>
            </a: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1280592" y="1844824"/>
            <a:ext cx="7200800" cy="3096344"/>
          </a:xfrm>
          <a:prstGeom prst="rect">
            <a:avLst/>
          </a:prstGeom>
        </p:spPr>
        <p:txBody>
          <a:bodyPr/>
          <a:lstStyle/>
          <a:p>
            <a:pPr marL="439738" indent="-439738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fr-FR" sz="2000" b="1" dirty="0" err="1">
                <a:solidFill>
                  <a:srgbClr val="CCCCFF"/>
                </a:solidFill>
                <a:latin typeface="+mj-lt"/>
                <a:ea typeface="Verdana" pitchFamily="34" charset="0"/>
                <a:cs typeface="Verdana" pitchFamily="34" charset="0"/>
                <a:hlinkClick r:id="rId2"/>
              </a:rPr>
              <a:t>CNVer</a:t>
            </a:r>
            <a:r>
              <a:rPr lang="fr-FR" sz="2000" b="1" dirty="0">
                <a:solidFill>
                  <a:srgbClr val="CCCCFF"/>
                </a:solidFill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fr-FR" sz="2000" b="1" dirty="0">
                <a:latin typeface="+mj-lt"/>
                <a:ea typeface="Verdana" pitchFamily="34" charset="0"/>
                <a:cs typeface="Verdana" pitchFamily="34" charset="0"/>
              </a:rPr>
              <a:t>: http://compbio.cs.toronto.edu/CNVer/</a:t>
            </a:r>
            <a:endParaRPr sz="2000" dirty="0">
              <a:latin typeface="+mj-lt"/>
              <a:ea typeface="Verdana" pitchFamily="34" charset="0"/>
              <a:cs typeface="Verdana" pitchFamily="34" charset="0"/>
            </a:endParaRPr>
          </a:p>
          <a:p>
            <a:pPr marL="439738" indent="-439738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fr-FR" sz="2000" b="1" dirty="0" err="1">
                <a:solidFill>
                  <a:srgbClr val="CCCCFF"/>
                </a:solidFill>
                <a:latin typeface="+mj-lt"/>
                <a:ea typeface="Verdana" pitchFamily="34" charset="0"/>
                <a:cs typeface="Verdana" pitchFamily="34" charset="0"/>
                <a:hlinkClick r:id="rId3"/>
              </a:rPr>
              <a:t>CNVnator</a:t>
            </a:r>
            <a:r>
              <a:rPr lang="fr-FR" sz="2000" b="1" dirty="0">
                <a:solidFill>
                  <a:srgbClr val="CCCCFF"/>
                </a:solidFill>
                <a:latin typeface="+mj-lt"/>
                <a:ea typeface="Verdana" pitchFamily="34" charset="0"/>
                <a:cs typeface="Verdana" pitchFamily="34" charset="0"/>
              </a:rPr>
              <a:t>: </a:t>
            </a:r>
            <a:r>
              <a:rPr lang="fr-FR" sz="2000" b="1" dirty="0">
                <a:latin typeface="+mj-lt"/>
                <a:ea typeface="Verdana" pitchFamily="34" charset="0"/>
                <a:cs typeface="Verdana" pitchFamily="34" charset="0"/>
              </a:rPr>
              <a:t>http://sv.gersteinlab.org/</a:t>
            </a:r>
            <a:endParaRPr sz="2000" dirty="0">
              <a:latin typeface="+mj-lt"/>
              <a:ea typeface="Verdana" pitchFamily="34" charset="0"/>
              <a:cs typeface="Verdana" pitchFamily="34" charset="0"/>
            </a:endParaRPr>
          </a:p>
          <a:p>
            <a:pPr marL="439738" indent="-439738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fr-FR" sz="2000" b="1" dirty="0" err="1">
                <a:solidFill>
                  <a:srgbClr val="000000"/>
                </a:solidFill>
                <a:latin typeface="+mj-lt"/>
                <a:ea typeface="Verdana" pitchFamily="34" charset="0"/>
                <a:cs typeface="Verdana" pitchFamily="34" charset="0"/>
                <a:hlinkClick r:id="rId4"/>
              </a:rPr>
              <a:t>ReadDepth</a:t>
            </a:r>
            <a:r>
              <a:rPr lang="fr-FR" sz="2000" b="1" dirty="0">
                <a:solidFill>
                  <a:srgbClr val="000000"/>
                </a:solidFill>
                <a:latin typeface="+mj-lt"/>
                <a:ea typeface="Verdana" pitchFamily="34" charset="0"/>
                <a:cs typeface="Verdana" pitchFamily="34" charset="0"/>
                <a:hlinkClick r:id="rId4"/>
              </a:rPr>
              <a:t>: </a:t>
            </a:r>
            <a:r>
              <a:rPr lang="fr-FR" sz="2000" b="1" dirty="0">
                <a:solidFill>
                  <a:srgbClr val="000000"/>
                </a:solidFill>
                <a:latin typeface="+mj-lt"/>
                <a:ea typeface="Verdana" pitchFamily="34" charset="0"/>
                <a:cs typeface="Verdana" pitchFamily="34" charset="0"/>
                <a:hlinkClick r:id="rId5"/>
              </a:rPr>
              <a:t>https://github.com/chrisamiller/readdepth</a:t>
            </a:r>
            <a:endParaRPr lang="fr-FR" sz="2000" b="1" dirty="0">
              <a:solidFill>
                <a:srgbClr val="000000"/>
              </a:solidFill>
              <a:latin typeface="+mj-lt"/>
              <a:ea typeface="Verdana" pitchFamily="34" charset="0"/>
              <a:cs typeface="Verdana" pitchFamily="34" charset="0"/>
            </a:endParaRPr>
          </a:p>
          <a:p>
            <a:pPr marL="439738" indent="-439738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fr-FR" sz="2000" b="1" dirty="0">
                <a:solidFill>
                  <a:srgbClr val="000000"/>
                </a:solidFill>
                <a:latin typeface="+mj-lt"/>
                <a:ea typeface="Verdana" pitchFamily="34" charset="0"/>
                <a:cs typeface="Verdana" pitchFamily="34" charset="0"/>
                <a:hlinkClick r:id="rId6" action="ppaction://hlinkfile"/>
              </a:rPr>
              <a:t>Control-Free:</a:t>
            </a:r>
            <a:r>
              <a:rPr lang="fr-FR" sz="2000" b="1" dirty="0">
                <a:solidFill>
                  <a:srgbClr val="000000"/>
                </a:solidFill>
                <a:latin typeface="+mj-lt"/>
                <a:ea typeface="Verdana" pitchFamily="34" charset="0"/>
                <a:cs typeface="Verdana" pitchFamily="34" charset="0"/>
              </a:rPr>
              <a:t> http://bioinfo-out.curie.fr/projects/freec/</a:t>
            </a:r>
            <a:endParaRPr sz="2000" dirty="0">
              <a:latin typeface="+mj-lt"/>
              <a:ea typeface="Verdana" pitchFamily="34" charset="0"/>
              <a:cs typeface="Verdana" pitchFamily="34" charset="0"/>
            </a:endParaRPr>
          </a:p>
          <a:p>
            <a:pPr marL="439738" indent="-439738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fr-FR" sz="2000" b="1" dirty="0" err="1">
                <a:solidFill>
                  <a:srgbClr val="000000"/>
                </a:solidFill>
                <a:latin typeface="+mj-lt"/>
                <a:ea typeface="Verdana" pitchFamily="34" charset="0"/>
                <a:cs typeface="Verdana" pitchFamily="34" charset="0"/>
                <a:hlinkClick r:id="rId7"/>
              </a:rPr>
              <a:t>cn.MOPS</a:t>
            </a:r>
            <a:r>
              <a:rPr lang="fr-FR" sz="2000" b="1" dirty="0">
                <a:solidFill>
                  <a:srgbClr val="000000"/>
                </a:solidFill>
                <a:latin typeface="+mj-lt"/>
                <a:ea typeface="Verdana" pitchFamily="34" charset="0"/>
                <a:cs typeface="Verdana" pitchFamily="34" charset="0"/>
                <a:hlinkClick r:id="rId7"/>
              </a:rPr>
              <a:t>:</a:t>
            </a:r>
            <a:r>
              <a:rPr lang="fr-FR" sz="2000" b="1" dirty="0">
                <a:solidFill>
                  <a:srgbClr val="000000"/>
                </a:solidFill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fr-FR" sz="2000" b="1" dirty="0">
                <a:solidFill>
                  <a:srgbClr val="000000"/>
                </a:solidFill>
                <a:latin typeface="+mj-lt"/>
                <a:ea typeface="Verdana" pitchFamily="34" charset="0"/>
                <a:cs typeface="Verdana" pitchFamily="34" charset="0"/>
                <a:hlinkClick r:id="rId8"/>
              </a:rPr>
              <a:t>http://www.bioinf.jku.at/software/cnmops/</a:t>
            </a:r>
            <a:endParaRPr lang="fr-FR" sz="2000" b="1" dirty="0">
              <a:solidFill>
                <a:srgbClr val="000000"/>
              </a:solidFill>
              <a:latin typeface="+mj-lt"/>
              <a:ea typeface="Verdana" pitchFamily="34" charset="0"/>
              <a:cs typeface="Verdana" pitchFamily="34" charset="0"/>
            </a:endParaRPr>
          </a:p>
          <a:p>
            <a:pPr marL="439738" indent="-439738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fr-FR" sz="2000" b="1" dirty="0">
                <a:solidFill>
                  <a:srgbClr val="000000"/>
                </a:solidFill>
                <a:latin typeface="+mj-lt"/>
                <a:ea typeface="Verdana" pitchFamily="34" charset="0"/>
                <a:cs typeface="Verdana" pitchFamily="34" charset="0"/>
              </a:rPr>
              <a:t>…</a:t>
            </a:r>
            <a:endParaRPr sz="2000" dirty="0">
              <a:latin typeface="+mj-lt"/>
              <a:ea typeface="Verdana" pitchFamily="34" charset="0"/>
              <a:cs typeface="Verdana" pitchFamily="34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endParaRPr sz="20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352600" y="5223137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No method is best for all SVs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Short reads are not suited to detect complex rearrangements, mainly copy number variants and short </a:t>
            </a:r>
            <a:r>
              <a:rPr lang="en-US" dirty="0" err="1"/>
              <a:t>indels</a:t>
            </a:r>
            <a:r>
              <a:rPr lang="en-US" dirty="0"/>
              <a:t> 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>
            <a:spLocks noGrp="1"/>
          </p:cNvSpPr>
          <p:nvPr>
            <p:ph type="title"/>
          </p:nvPr>
        </p:nvSpPr>
        <p:spPr>
          <a:xfrm>
            <a:off x="776536" y="332656"/>
            <a:ext cx="8419680" cy="11430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kumimoji="0" lang="fr-FR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RNAseq</a:t>
            </a: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352600" y="1844824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68288" indent="-268288">
              <a:buFont typeface="Wingdings" pitchFamily="2" charset="2"/>
              <a:buChar char="ü"/>
            </a:pP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Multiple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applications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discovery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of new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transcripts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isoforms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, and non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coding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RNAs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quantification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of (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differential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)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expression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allele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specific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expression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improve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anotation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268288" indent="-268288">
              <a:buFont typeface="Wingdings" pitchFamily="2" charset="2"/>
              <a:buChar char="ü"/>
            </a:pPr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68288" indent="-268288">
              <a:buFont typeface="Wingdings" pitchFamily="2" charset="2"/>
              <a:buChar char="ü"/>
            </a:pP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Best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if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annotation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file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available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268288" indent="-268288">
              <a:buFont typeface="Wingdings" pitchFamily="2" charset="2"/>
              <a:buChar char="ü"/>
            </a:pPr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68288" indent="-268288">
              <a:buFont typeface="Wingdings" pitchFamily="2" charset="2"/>
              <a:buChar char="ü"/>
            </a:pP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Paired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needed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if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you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wish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to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discover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isoforms</a:t>
            </a:r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68288" indent="-268288">
              <a:buFont typeface="Wingdings" pitchFamily="2" charset="2"/>
              <a:buChar char="ü"/>
            </a:pPr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68288" indent="-268288">
              <a:buFont typeface="Wingdings" pitchFamily="2" charset="2"/>
              <a:buChar char="ü"/>
            </a:pP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Mapping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is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normally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done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allowing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ambiguity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to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study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expression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in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paralogs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268288" indent="-268288">
              <a:buFont typeface="Wingdings" pitchFamily="2" charset="2"/>
              <a:buChar char="ü"/>
            </a:pPr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68288" indent="-268288">
              <a:buFont typeface="Wingdings" pitchFamily="2" charset="2"/>
              <a:buChar char="ü"/>
            </a:pP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Popular pipeline: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Bowtie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+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Tophat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 + </a:t>
            </a:r>
            <a:r>
              <a:rPr lang="es-E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Cufflinks</a:t>
            </a: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268288" indent="-268288">
              <a:buFont typeface="Wingdings" pitchFamily="2" charset="2"/>
              <a:buChar char="ü"/>
            </a:pPr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92" y="764704"/>
            <a:ext cx="7996524" cy="446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190061" y="5641224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https://www.nature.com/articles/nprot.2016.095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45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>
            <a:spLocks noGrp="1"/>
          </p:cNvSpPr>
          <p:nvPr>
            <p:ph type="title"/>
          </p:nvPr>
        </p:nvSpPr>
        <p:spPr>
          <a:xfrm>
            <a:off x="776536" y="332656"/>
            <a:ext cx="8419680" cy="11430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kumimoji="0" lang="fr-FR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RNAseq</a:t>
            </a:r>
            <a:r>
              <a:rPr kumimoji="0" lang="fr-FR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Pipelines (</a:t>
            </a:r>
            <a:r>
              <a:rPr lang="fr-FR" sz="3200" b="1" dirty="0">
                <a:solidFill>
                  <a:schemeClr val="tx1"/>
                </a:solidFill>
                <a:latin typeface="Verdana"/>
              </a:rPr>
              <a:t>J</a:t>
            </a:r>
            <a:r>
              <a:rPr kumimoji="0" lang="fr-FR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Hopkins):</a:t>
            </a:r>
            <a:br>
              <a:rPr kumimoji="0" lang="fr-FR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r>
              <a:rPr lang="fr-FR" b="1" dirty="0">
                <a:solidFill>
                  <a:schemeClr val="tx1"/>
                </a:solidFill>
                <a:latin typeface="Verdana"/>
              </a:rPr>
              <a:t>Hisat2 + </a:t>
            </a:r>
            <a:r>
              <a:rPr lang="fr-FR" b="1" dirty="0" err="1">
                <a:solidFill>
                  <a:schemeClr val="tx1"/>
                </a:solidFill>
                <a:latin typeface="Verdana"/>
              </a:rPr>
              <a:t>StringTie</a:t>
            </a:r>
            <a:r>
              <a:rPr lang="fr-FR" b="1" dirty="0">
                <a:solidFill>
                  <a:schemeClr val="tx1"/>
                </a:solidFill>
                <a:latin typeface="Verdana"/>
              </a:rPr>
              <a:t> + </a:t>
            </a:r>
            <a:r>
              <a:rPr lang="fr-FR" b="1" dirty="0" err="1">
                <a:solidFill>
                  <a:schemeClr val="tx1"/>
                </a:solidFill>
                <a:latin typeface="Verdana"/>
              </a:rPr>
              <a:t>BallGown</a:t>
            </a: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064568" y="2060848"/>
            <a:ext cx="78488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HISAT2</a:t>
            </a:r>
            <a:r>
              <a:rPr lang="en-US" sz="1600" dirty="0"/>
              <a:t> is a new, rapid and accurate system for aligning NGS reads (both DNA and RNA) against a population of genomes. HISAT2 is a successor to both HISAT and TopHat2. In this program, we extended the Burrows-Wheeler transform (BWT) and the </a:t>
            </a:r>
            <a:r>
              <a:rPr lang="en-US" sz="1600" dirty="0" err="1"/>
              <a:t>Ferragina-Manzini</a:t>
            </a:r>
            <a:r>
              <a:rPr lang="en-US" sz="1600" dirty="0"/>
              <a:t> (FM) index to incorporate genomic differences among individuals into the reference genome.</a:t>
            </a:r>
          </a:p>
          <a:p>
            <a:endParaRPr lang="en-US" sz="1600" dirty="0"/>
          </a:p>
          <a:p>
            <a:r>
              <a:rPr lang="en-US" sz="1600" dirty="0" err="1">
                <a:hlinkClick r:id="rId3"/>
              </a:rPr>
              <a:t>StringTie</a:t>
            </a:r>
            <a:r>
              <a:rPr lang="en-US" sz="1600" dirty="0"/>
              <a:t>: A new and fast transcript assembler and abundance estimator for RNA-</a:t>
            </a:r>
            <a:r>
              <a:rPr lang="en-US" sz="1600" dirty="0" err="1"/>
              <a:t>seq</a:t>
            </a:r>
            <a:r>
              <a:rPr lang="en-US" sz="1600" dirty="0"/>
              <a:t> data. Similar to Cufflinks, </a:t>
            </a:r>
            <a:r>
              <a:rPr lang="en-US" sz="1600" dirty="0" err="1"/>
              <a:t>StringTie</a:t>
            </a:r>
            <a:r>
              <a:rPr lang="en-US" sz="1600" dirty="0"/>
              <a:t> assembles transcripts from the alignments produced by </a:t>
            </a:r>
            <a:r>
              <a:rPr lang="en-US" sz="1600" dirty="0" err="1"/>
              <a:t>TopHat</a:t>
            </a:r>
            <a:r>
              <a:rPr lang="en-US" sz="1600" dirty="0"/>
              <a:t>, including novel isoforms, and quantitates those transcripts.</a:t>
            </a:r>
          </a:p>
          <a:p>
            <a:endParaRPr lang="en-US" sz="1600" dirty="0"/>
          </a:p>
          <a:p>
            <a:r>
              <a:rPr lang="en-US" sz="1600" dirty="0" err="1">
                <a:hlinkClick r:id="rId3"/>
              </a:rPr>
              <a:t>Ballgown</a:t>
            </a:r>
            <a:r>
              <a:rPr lang="en-US" sz="1600" dirty="0"/>
              <a:t>: A program for computing differentially expressed genes in two or more RNA-</a:t>
            </a:r>
            <a:r>
              <a:rPr lang="en-US" sz="1600" dirty="0" err="1"/>
              <a:t>seq</a:t>
            </a:r>
            <a:r>
              <a:rPr lang="en-US" sz="1600" dirty="0"/>
              <a:t> experiments, using the output of </a:t>
            </a:r>
            <a:r>
              <a:rPr lang="en-US" sz="1600" dirty="0" err="1"/>
              <a:t>StringTie</a:t>
            </a:r>
            <a:r>
              <a:rPr lang="en-US" sz="1600" dirty="0"/>
              <a:t> or Cufflinks. The </a:t>
            </a:r>
            <a:r>
              <a:rPr lang="en-US" sz="1600" dirty="0" err="1"/>
              <a:t>Ballgown</a:t>
            </a:r>
            <a:r>
              <a:rPr lang="en-US" sz="1600" dirty="0"/>
              <a:t> package provides functions to organize, visualize, and analyze expression measurements. </a:t>
            </a:r>
            <a:r>
              <a:rPr lang="en-US" sz="1600" dirty="0" err="1"/>
              <a:t>Ballgown</a:t>
            </a:r>
            <a:r>
              <a:rPr lang="en-US" sz="1600" dirty="0"/>
              <a:t> is written in R and is part of </a:t>
            </a:r>
            <a:r>
              <a:rPr lang="en-US" sz="1600" dirty="0" err="1"/>
              <a:t>Bioconductor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34934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44624"/>
            <a:ext cx="5567734" cy="665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587575" y="260648"/>
            <a:ext cx="374441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 an experiment involving multiple RNA-</a:t>
            </a:r>
            <a:r>
              <a:rPr lang="en-US" sz="1200" dirty="0" err="1"/>
              <a:t>seq</a:t>
            </a:r>
            <a:r>
              <a:rPr lang="en-US" sz="1200" dirty="0"/>
              <a:t> data sets, reads are first mapped to the genome using HISAT (Steps 1 and 2). Annotation of reference genes and transcripts is optional-</a:t>
            </a:r>
          </a:p>
          <a:p>
            <a:endParaRPr lang="en-US" sz="1200" dirty="0"/>
          </a:p>
          <a:p>
            <a:r>
              <a:rPr lang="en-US" sz="1200" dirty="0"/>
              <a:t>The alignments are then passed to </a:t>
            </a:r>
            <a:r>
              <a:rPr lang="en-US" sz="1200" dirty="0" err="1"/>
              <a:t>StringTie</a:t>
            </a:r>
            <a:r>
              <a:rPr lang="en-US" sz="1200" dirty="0"/>
              <a:t> (Step 3), which assembles and quantifies the transcripts in each sample. </a:t>
            </a:r>
          </a:p>
          <a:p>
            <a:endParaRPr lang="en-US" sz="1200" dirty="0"/>
          </a:p>
          <a:p>
            <a:r>
              <a:rPr lang="en-US" sz="1200" dirty="0"/>
              <a:t>After initial assembly, the assembled transcripts are merged together (Step 4) by a special </a:t>
            </a:r>
            <a:r>
              <a:rPr lang="en-US" sz="1200" dirty="0" err="1"/>
              <a:t>StringTie</a:t>
            </a:r>
            <a:r>
              <a:rPr lang="en-US" sz="1200" dirty="0"/>
              <a:t> module, which creates a uniform set of transcripts for all samples. </a:t>
            </a:r>
          </a:p>
          <a:p>
            <a:endParaRPr lang="en-US" sz="1200" dirty="0"/>
          </a:p>
          <a:p>
            <a:r>
              <a:rPr lang="en-US" sz="1200" dirty="0"/>
              <a:t>The </a:t>
            </a:r>
            <a:r>
              <a:rPr lang="en-US" sz="1200" dirty="0" err="1"/>
              <a:t>gffcompare</a:t>
            </a:r>
            <a:r>
              <a:rPr lang="en-US" sz="1200" dirty="0"/>
              <a:t> program then compares the genes and transcripts with the annotation and reports statistics on this comparison (Step 5). </a:t>
            </a:r>
          </a:p>
          <a:p>
            <a:endParaRPr lang="en-US" sz="1200" dirty="0"/>
          </a:p>
          <a:p>
            <a:r>
              <a:rPr lang="en-US" sz="1200" dirty="0"/>
              <a:t>In Step 6, </a:t>
            </a:r>
            <a:r>
              <a:rPr lang="en-US" sz="1200" dirty="0" err="1"/>
              <a:t>StringTie</a:t>
            </a:r>
            <a:r>
              <a:rPr lang="en-US" sz="1200" dirty="0"/>
              <a:t> processes the read alignments and either the merged transcripts or the reference annotation (through the diamond labeled 'OR'). Using this input, </a:t>
            </a:r>
            <a:r>
              <a:rPr lang="en-US" sz="1200" dirty="0" err="1"/>
              <a:t>StringTie</a:t>
            </a:r>
            <a:r>
              <a:rPr lang="en-US" sz="1200" dirty="0"/>
              <a:t> re-estimates abundances where necessary and creates new transcript tables for input to </a:t>
            </a:r>
            <a:r>
              <a:rPr lang="en-US" sz="1200" dirty="0" err="1"/>
              <a:t>Ballgown</a:t>
            </a:r>
            <a:r>
              <a:rPr lang="en-US" sz="1200" dirty="0"/>
              <a:t>. </a:t>
            </a:r>
          </a:p>
          <a:p>
            <a:endParaRPr lang="en-US" sz="1200" dirty="0"/>
          </a:p>
          <a:p>
            <a:r>
              <a:rPr lang="en-US" sz="1200" dirty="0" err="1"/>
              <a:t>Ballgown</a:t>
            </a:r>
            <a:r>
              <a:rPr lang="en-US" sz="1200" dirty="0"/>
              <a:t> then compares all transcripts across conditions and produces tables and plots of differentially expressed genes and transcripts (Steps 7–21).</a:t>
            </a:r>
          </a:p>
        </p:txBody>
      </p:sp>
    </p:spTree>
    <p:extLst>
      <p:ext uri="{BB962C8B-B14F-4D97-AF65-F5344CB8AC3E}">
        <p14:creationId xmlns:p14="http://schemas.microsoft.com/office/powerpoint/2010/main" val="3178178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>
            <a:spLocks/>
          </p:cNvSpPr>
          <p:nvPr/>
        </p:nvSpPr>
        <p:spPr>
          <a:xfrm>
            <a:off x="776536" y="332656"/>
            <a:ext cx="8419680" cy="1143000"/>
          </a:xfrm>
          <a:prstGeom prst="rect">
            <a:avLst/>
          </a:prstGeom>
          <a:solidFill>
            <a:srgbClr val="E0F2F1"/>
          </a:solidFill>
          <a:ln w="9525" cap="flat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Experimental</a:t>
            </a:r>
            <a:r>
              <a:rPr kumimoji="0" lang="fr-FR" sz="28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Design and </a:t>
            </a:r>
            <a:r>
              <a:rPr kumimoji="0" lang="fr-FR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Population </a:t>
            </a:r>
            <a:r>
              <a:rPr kumimoji="0" lang="fr-FR" sz="28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Genetics</a:t>
            </a:r>
            <a:endParaRPr kumimoji="0" lang="fr-FR" sz="2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992560" y="1783844"/>
            <a:ext cx="81369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0213" indent="-342900"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</a:pPr>
            <a:r>
              <a:rPr lang="es-ES" sz="2000" dirty="0" err="1"/>
              <a:t>Traditional</a:t>
            </a:r>
            <a:r>
              <a:rPr lang="es-ES" sz="2000" dirty="0"/>
              <a:t> </a:t>
            </a:r>
            <a:r>
              <a:rPr lang="es-ES" sz="2000" dirty="0" err="1"/>
              <a:t>approach</a:t>
            </a:r>
            <a:r>
              <a:rPr lang="es-ES" sz="2000" dirty="0"/>
              <a:t> </a:t>
            </a:r>
            <a:r>
              <a:rPr lang="es-ES" sz="2000" dirty="0" err="1"/>
              <a:t>involved</a:t>
            </a:r>
            <a:r>
              <a:rPr lang="es-ES" sz="2000" dirty="0"/>
              <a:t> </a:t>
            </a:r>
            <a:r>
              <a:rPr lang="es-ES" sz="2000" dirty="0" err="1"/>
              <a:t>sequencing</a:t>
            </a:r>
            <a:r>
              <a:rPr lang="es-ES" sz="2000" dirty="0"/>
              <a:t> </a:t>
            </a:r>
            <a:r>
              <a:rPr lang="es-ES" sz="2000" dirty="0" err="1"/>
              <a:t>one</a:t>
            </a:r>
            <a:r>
              <a:rPr lang="es-ES" sz="2000" dirty="0"/>
              <a:t> </a:t>
            </a:r>
            <a:r>
              <a:rPr lang="es-ES" sz="2000" dirty="0" err="1"/>
              <a:t>or</a:t>
            </a:r>
            <a:r>
              <a:rPr lang="es-ES" sz="2000" dirty="0"/>
              <a:t> </a:t>
            </a:r>
            <a:r>
              <a:rPr lang="es-ES" sz="2000" dirty="0" err="1"/>
              <a:t>very</a:t>
            </a:r>
            <a:r>
              <a:rPr lang="es-ES" sz="2000" dirty="0"/>
              <a:t> </a:t>
            </a:r>
            <a:r>
              <a:rPr lang="es-ES" sz="2000" dirty="0" err="1"/>
              <a:t>few</a:t>
            </a:r>
            <a:r>
              <a:rPr lang="es-ES" sz="2000" dirty="0"/>
              <a:t> genes in </a:t>
            </a:r>
            <a:r>
              <a:rPr lang="es-ES" sz="2000" dirty="0" err="1"/>
              <a:t>many</a:t>
            </a:r>
            <a:r>
              <a:rPr lang="es-ES" sz="2000" dirty="0"/>
              <a:t> </a:t>
            </a:r>
            <a:r>
              <a:rPr lang="es-ES" sz="2000" dirty="0" err="1"/>
              <a:t>individuals</a:t>
            </a:r>
            <a:r>
              <a:rPr lang="es-ES" sz="2000" dirty="0"/>
              <a:t>.</a:t>
            </a:r>
          </a:p>
          <a:p>
            <a:pPr marL="430213" indent="-342900"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</a:pPr>
            <a:endParaRPr lang="es-ES" sz="2000" dirty="0"/>
          </a:p>
          <a:p>
            <a:pPr marL="430213" indent="-342900"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</a:pPr>
            <a:r>
              <a:rPr lang="es-ES" sz="2000" dirty="0"/>
              <a:t>New </a:t>
            </a:r>
            <a:r>
              <a:rPr lang="es-ES" sz="2000" dirty="0" err="1"/>
              <a:t>studies</a:t>
            </a:r>
            <a:r>
              <a:rPr lang="es-ES" sz="2000" dirty="0"/>
              <a:t> </a:t>
            </a:r>
            <a:r>
              <a:rPr lang="es-ES" sz="2000" dirty="0" err="1"/>
              <a:t>consider</a:t>
            </a:r>
            <a:r>
              <a:rPr lang="es-ES" sz="2000" dirty="0"/>
              <a:t> full </a:t>
            </a:r>
            <a:r>
              <a:rPr lang="es-ES" sz="2000" dirty="0" err="1"/>
              <a:t>sequence</a:t>
            </a:r>
            <a:r>
              <a:rPr lang="es-ES" sz="2000" dirty="0"/>
              <a:t> </a:t>
            </a:r>
            <a:r>
              <a:rPr lang="es-ES" sz="2000" dirty="0" err="1"/>
              <a:t>but</a:t>
            </a:r>
            <a:r>
              <a:rPr lang="es-ES" sz="2000" dirty="0"/>
              <a:t> a </a:t>
            </a:r>
            <a:r>
              <a:rPr lang="es-ES" sz="2000" dirty="0" err="1"/>
              <a:t>low</a:t>
            </a:r>
            <a:r>
              <a:rPr lang="es-ES" sz="2000" dirty="0"/>
              <a:t> </a:t>
            </a:r>
            <a:r>
              <a:rPr lang="es-ES" sz="2000" dirty="0" err="1"/>
              <a:t>number</a:t>
            </a:r>
            <a:r>
              <a:rPr lang="es-ES" sz="2000" dirty="0"/>
              <a:t> of </a:t>
            </a:r>
            <a:r>
              <a:rPr lang="es-ES" sz="2000" dirty="0" err="1"/>
              <a:t>individuals</a:t>
            </a:r>
            <a:r>
              <a:rPr lang="es-ES" sz="2000" dirty="0"/>
              <a:t>.</a:t>
            </a:r>
          </a:p>
          <a:p>
            <a:pPr marL="430213" indent="-342900"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</a:pPr>
            <a:endParaRPr lang="es-ES" sz="2000" dirty="0"/>
          </a:p>
          <a:p>
            <a:pPr marL="430213" indent="-342900"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</a:pPr>
            <a:r>
              <a:rPr lang="es-ES" sz="2000" dirty="0" err="1"/>
              <a:t>Since</a:t>
            </a:r>
            <a:r>
              <a:rPr lang="es-ES" sz="2000" dirty="0"/>
              <a:t> </a:t>
            </a:r>
            <a:r>
              <a:rPr lang="es-ES" sz="2000" dirty="0" err="1"/>
              <a:t>sequencing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far</a:t>
            </a:r>
            <a:r>
              <a:rPr lang="es-ES" sz="2000" dirty="0"/>
              <a:t> more </a:t>
            </a:r>
            <a:r>
              <a:rPr lang="es-ES" sz="2000" dirty="0" err="1"/>
              <a:t>expensive</a:t>
            </a:r>
            <a:r>
              <a:rPr lang="es-ES" sz="2000" dirty="0"/>
              <a:t> </a:t>
            </a:r>
            <a:r>
              <a:rPr lang="es-ES" sz="2000" dirty="0" err="1"/>
              <a:t>than</a:t>
            </a:r>
            <a:r>
              <a:rPr lang="es-ES" sz="2000" dirty="0"/>
              <a:t> </a:t>
            </a:r>
            <a:r>
              <a:rPr lang="es-ES" sz="2000" dirty="0" err="1"/>
              <a:t>array</a:t>
            </a:r>
            <a:r>
              <a:rPr lang="es-ES" sz="2000" dirty="0"/>
              <a:t> </a:t>
            </a:r>
            <a:r>
              <a:rPr lang="es-ES" sz="2000" dirty="0" err="1"/>
              <a:t>genotyping</a:t>
            </a:r>
            <a:r>
              <a:rPr lang="es-ES" sz="2000" dirty="0"/>
              <a:t>, experimental </a:t>
            </a:r>
            <a:r>
              <a:rPr lang="es-ES" sz="2000" dirty="0" err="1"/>
              <a:t>design</a:t>
            </a:r>
            <a:r>
              <a:rPr lang="es-ES" sz="2000" dirty="0"/>
              <a:t> </a:t>
            </a:r>
            <a:r>
              <a:rPr lang="es-ES" sz="2000" dirty="0" err="1"/>
              <a:t>issues</a:t>
            </a:r>
            <a:r>
              <a:rPr lang="es-ES" sz="2000" dirty="0"/>
              <a:t> </a:t>
            </a:r>
            <a:r>
              <a:rPr lang="es-ES" sz="2000" dirty="0" err="1"/>
              <a:t>arise</a:t>
            </a:r>
            <a:r>
              <a:rPr lang="es-ES" sz="2000" dirty="0"/>
              <a:t>:</a:t>
            </a:r>
          </a:p>
          <a:p>
            <a:pPr marL="430213" indent="-342900"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</a:pPr>
            <a:endParaRPr lang="es-ES" sz="2000" dirty="0"/>
          </a:p>
          <a:p>
            <a:pPr marL="887413" lvl="1" indent="-342900"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</a:pP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it</a:t>
            </a:r>
            <a:r>
              <a:rPr lang="es-ES" sz="2000" dirty="0"/>
              <a:t> </a:t>
            </a:r>
            <a:r>
              <a:rPr lang="es-ES" sz="2000" dirty="0" err="1"/>
              <a:t>better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increase</a:t>
            </a:r>
            <a:r>
              <a:rPr lang="es-ES" sz="2000" dirty="0"/>
              <a:t> </a:t>
            </a:r>
            <a:r>
              <a:rPr lang="es-ES" sz="2000" dirty="0" err="1"/>
              <a:t>number</a:t>
            </a:r>
            <a:r>
              <a:rPr lang="es-ES" sz="2000" dirty="0"/>
              <a:t> of </a:t>
            </a:r>
            <a:r>
              <a:rPr lang="es-ES" sz="2000" dirty="0" err="1"/>
              <a:t>samples</a:t>
            </a:r>
            <a:r>
              <a:rPr lang="es-ES" sz="2000" dirty="0"/>
              <a:t> </a:t>
            </a:r>
            <a:r>
              <a:rPr lang="es-ES" sz="2000" dirty="0" err="1"/>
              <a:t>sequenced</a:t>
            </a:r>
            <a:r>
              <a:rPr lang="es-ES" sz="2000" dirty="0"/>
              <a:t> </a:t>
            </a:r>
            <a:r>
              <a:rPr lang="es-ES" sz="2000" dirty="0" err="1"/>
              <a:t>or</a:t>
            </a:r>
            <a:r>
              <a:rPr lang="es-ES" sz="2000" dirty="0"/>
              <a:t> </a:t>
            </a:r>
            <a:r>
              <a:rPr lang="es-ES" sz="2000" dirty="0" err="1"/>
              <a:t>depth</a:t>
            </a:r>
            <a:r>
              <a:rPr lang="es-ES" sz="2000" dirty="0"/>
              <a:t>?</a:t>
            </a:r>
          </a:p>
          <a:p>
            <a:pPr marL="430213" indent="-342900"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</a:pPr>
            <a:endParaRPr lang="es-ES" sz="2000" dirty="0"/>
          </a:p>
          <a:p>
            <a:pPr marL="887413" lvl="1" indent="-342900"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</a:pP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pooling</a:t>
            </a:r>
            <a:r>
              <a:rPr lang="es-ES" sz="2000" dirty="0"/>
              <a:t> </a:t>
            </a:r>
            <a:r>
              <a:rPr lang="es-ES" sz="2000" dirty="0" err="1"/>
              <a:t>effective</a:t>
            </a:r>
            <a:r>
              <a:rPr lang="es-ES" sz="2000" dirty="0"/>
              <a:t>?</a:t>
            </a:r>
          </a:p>
          <a:p>
            <a:pPr>
              <a:buFont typeface="Courier New" pitchFamily="49" charset="0"/>
              <a:buChar char="o"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reeform: Shape 111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93328" y="470925"/>
            <a:ext cx="355956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560512" y="1031296"/>
            <a:ext cx="3096344" cy="47954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E0F2F1"/>
                </a:solidFill>
                <a:latin typeface="+mj-lt"/>
                <a:ea typeface="+mj-ea"/>
                <a:cs typeface="+mj-cs"/>
              </a:rPr>
              <a:t>The technology: Illumina </a:t>
            </a:r>
            <a:r>
              <a:rPr lang="en-US" sz="4000" b="1" dirty="0" err="1">
                <a:solidFill>
                  <a:srgbClr val="E0F2F1"/>
                </a:solidFill>
                <a:latin typeface="+mj-lt"/>
                <a:ea typeface="+mj-ea"/>
                <a:cs typeface="+mj-cs"/>
              </a:rPr>
              <a:t>HiSeq</a:t>
            </a:r>
            <a:endParaRPr lang="en-US" sz="4000" b="1" dirty="0">
              <a:solidFill>
                <a:srgbClr val="E0F2F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71" name="TextShape 2">
            <a:extLst>
              <a:ext uri="{FF2B5EF4-FFF2-40B4-BE49-F238E27FC236}">
                <a16:creationId xmlns:a16="http://schemas.microsoft.com/office/drawing/2014/main" xmlns="" id="{409FC3F4-81AA-48FC-9A18-0146F6293E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0402581"/>
              </p:ext>
            </p:extLst>
          </p:nvPr>
        </p:nvGraphicFramePr>
        <p:xfrm>
          <a:off x="4220368" y="470924"/>
          <a:ext cx="52923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>
            <a:spLocks/>
          </p:cNvSpPr>
          <p:nvPr/>
        </p:nvSpPr>
        <p:spPr>
          <a:xfrm>
            <a:off x="776536" y="332656"/>
            <a:ext cx="8419680" cy="1143000"/>
          </a:xfrm>
          <a:prstGeom prst="rect">
            <a:avLst/>
          </a:prstGeom>
          <a:solidFill>
            <a:srgbClr val="E0F2F1"/>
          </a:solidFill>
          <a:ln w="9525" cap="flat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Pools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0" y="1556792"/>
            <a:ext cx="7215221" cy="4542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5745088" y="6099709"/>
            <a:ext cx="282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Nat Rev Genet 2015</a:t>
            </a:r>
          </a:p>
        </p:txBody>
      </p:sp>
    </p:spTree>
    <p:extLst>
      <p:ext uri="{BB962C8B-B14F-4D97-AF65-F5344CB8AC3E}">
        <p14:creationId xmlns:p14="http://schemas.microsoft.com/office/powerpoint/2010/main" val="840757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>
            <a:spLocks/>
          </p:cNvSpPr>
          <p:nvPr/>
        </p:nvSpPr>
        <p:spPr>
          <a:xfrm>
            <a:off x="776536" y="332656"/>
            <a:ext cx="8419680" cy="1143000"/>
          </a:xfrm>
          <a:prstGeom prst="rect">
            <a:avLst/>
          </a:prstGeom>
          <a:solidFill>
            <a:srgbClr val="E0F2F1"/>
          </a:solidFill>
          <a:ln w="9525" cap="flat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Pools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256128" y="1916832"/>
            <a:ext cx="7513295" cy="1354217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marL="268288" indent="-268288">
              <a:spcBef>
                <a:spcPts val="600"/>
              </a:spcBef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/>
              <a:t>DNA Pooling is proposed as a cost effective approach for genetic analyses of populations at ‘low cost’.</a:t>
            </a:r>
          </a:p>
          <a:p>
            <a:pPr marL="268288" indent="-268288">
              <a:spcBef>
                <a:spcPts val="600"/>
              </a:spcBef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/>
              <a:t>It allows to analyze many individuals at a fraction of the cost.</a:t>
            </a:r>
          </a:p>
          <a:p>
            <a:pPr marL="268288" indent="-268288">
              <a:spcBef>
                <a:spcPts val="600"/>
              </a:spcBef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/>
              <a:t>Same principles apply to auto-</a:t>
            </a:r>
            <a:r>
              <a:rPr lang="en-US" dirty="0" err="1"/>
              <a:t>polyploids</a:t>
            </a:r>
            <a:r>
              <a:rPr lang="en-US" dirty="0"/>
              <a:t> as well.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280592" y="3645024"/>
            <a:ext cx="7488831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/>
              <a:t>Difficult to separate errors from low frequency variants.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/>
              <a:t>Requires specific methods / software.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/>
              <a:t>Biased towards frequent variants.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/>
              <a:t>No. of SNPs identified is independent of individuals in the pool.</a:t>
            </a:r>
          </a:p>
        </p:txBody>
      </p:sp>
    </p:spTree>
    <p:extLst>
      <p:ext uri="{BB962C8B-B14F-4D97-AF65-F5344CB8AC3E}">
        <p14:creationId xmlns:p14="http://schemas.microsoft.com/office/powerpoint/2010/main" val="40782335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E0F2F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3200" dirty="0"/>
              <a:t>Experimental Design </a:t>
            </a:r>
            <a:br>
              <a:rPr lang="en-US" sz="3200" dirty="0"/>
            </a:br>
            <a:r>
              <a:rPr lang="en-US" sz="2400" dirty="0"/>
              <a:t>(≡ if money is limiting, </a:t>
            </a:r>
            <a:r>
              <a:rPr lang="en-US" sz="2400" dirty="0" err="1"/>
              <a:t>ie</a:t>
            </a:r>
            <a:r>
              <a:rPr lang="en-US" sz="2400" dirty="0"/>
              <a:t>, almost always)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25" y="2144241"/>
            <a:ext cx="719137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8016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80" y="621975"/>
            <a:ext cx="5328592" cy="5255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-2108726" y="2271930"/>
            <a:ext cx="6331843" cy="203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6969223" y="1292567"/>
            <a:ext cx="27968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% of original heterozygous SNP genotypes that are correctly identified</a:t>
            </a:r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7041232" y="3573016"/>
            <a:ext cx="17719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# segregating sites identified with each experimental design.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006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A5B4632-C963-4296-86F0-79AA9EA5AE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74891" y="303591"/>
            <a:ext cx="3522453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2917" y="637125"/>
            <a:ext cx="3089349" cy="5256371"/>
          </a:xfrm>
          <a:solidFill>
            <a:srgbClr val="E0F2F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4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 </a:t>
            </a:r>
            <a:br>
              <a:rPr lang="en-US" sz="4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summarize  </a:t>
            </a:r>
          </a:p>
        </p:txBody>
      </p:sp>
      <p:graphicFrame>
        <p:nvGraphicFramePr>
          <p:cNvPr id="6" name="3 CuadroTexto">
            <a:extLst>
              <a:ext uri="{FF2B5EF4-FFF2-40B4-BE49-F238E27FC236}">
                <a16:creationId xmlns:a16="http://schemas.microsoft.com/office/drawing/2014/main" xmlns="" id="{33343323-29BE-4D82-9BBA-3879956D98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2855916"/>
              </p:ext>
            </p:extLst>
          </p:nvPr>
        </p:nvGraphicFramePr>
        <p:xfrm>
          <a:off x="4198175" y="303591"/>
          <a:ext cx="535331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0094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743040" y="476672"/>
            <a:ext cx="8419680" cy="114264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fr-FR" sz="3200" b="1" dirty="0">
                <a:solidFill>
                  <a:schemeClr val="tx1"/>
                </a:solidFill>
                <a:latin typeface="+mj-lt"/>
              </a:rPr>
              <a:t>The 3rd </a:t>
            </a:r>
            <a:r>
              <a:rPr lang="fr-FR" sz="3200" b="1" dirty="0" err="1">
                <a:solidFill>
                  <a:schemeClr val="tx1"/>
                </a:solidFill>
                <a:latin typeface="+mj-lt"/>
              </a:rPr>
              <a:t>generation</a:t>
            </a:r>
            <a:r>
              <a:rPr lang="fr-FR" sz="3200" b="1" dirty="0">
                <a:solidFill>
                  <a:schemeClr val="tx1"/>
                </a:solidFill>
                <a:latin typeface="+mj-lt"/>
              </a:rPr>
              <a:t>: </a:t>
            </a:r>
          </a:p>
          <a:p>
            <a:pPr algn="ctr"/>
            <a:r>
              <a:rPr lang="fr-FR" sz="3200" b="1" dirty="0">
                <a:solidFill>
                  <a:schemeClr val="tx1"/>
                </a:solidFill>
                <a:latin typeface="+mj-lt"/>
              </a:rPr>
              <a:t>single </a:t>
            </a:r>
            <a:r>
              <a:rPr lang="fr-FR" sz="3200" b="1" dirty="0" err="1">
                <a:solidFill>
                  <a:schemeClr val="tx1"/>
                </a:solidFill>
                <a:latin typeface="+mj-lt"/>
              </a:rPr>
              <a:t>molecule</a:t>
            </a:r>
            <a:r>
              <a:rPr lang="fr-FR" sz="3200" b="1" dirty="0">
                <a:solidFill>
                  <a:schemeClr val="tx1"/>
                </a:solidFill>
                <a:latin typeface="+mj-lt"/>
              </a:rPr>
              <a:t> long </a:t>
            </a:r>
            <a:r>
              <a:rPr lang="fr-FR" sz="3200" b="1" dirty="0" err="1">
                <a:solidFill>
                  <a:schemeClr val="tx1"/>
                </a:solidFill>
                <a:latin typeface="+mj-lt"/>
              </a:rPr>
              <a:t>reads</a:t>
            </a:r>
            <a:endParaRPr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47" y="2159074"/>
            <a:ext cx="4101932" cy="266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759597" y="5024243"/>
            <a:ext cx="45722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Oxford </a:t>
            </a:r>
            <a:r>
              <a:rPr lang="en-US" sz="1400" dirty="0" err="1"/>
              <a:t>nanopore</a:t>
            </a:r>
            <a:r>
              <a:rPr lang="en-US" sz="1400" dirty="0"/>
              <a:t> minion:</a:t>
            </a:r>
          </a:p>
          <a:p>
            <a:pPr algn="ctr"/>
            <a:r>
              <a:rPr lang="en-US" sz="1400" dirty="0"/>
              <a:t>Each consumable flow cell can now generate 10–20 Gb of DNA sequence data. Ultra-long read lengths are possible (hundreds of kb) as you can choose your fragment length. The </a:t>
            </a:r>
            <a:r>
              <a:rPr lang="en-US" sz="1400" dirty="0" err="1"/>
              <a:t>MinION</a:t>
            </a:r>
            <a:r>
              <a:rPr lang="en-US" sz="1400" dirty="0"/>
              <a:t> streams data in real time so that analysis can be performed during the experiment and workflows are fully versatile.</a:t>
            </a:r>
          </a:p>
          <a:p>
            <a:pPr algn="ctr"/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112" y="2030061"/>
            <a:ext cx="2636116" cy="2594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144" y="4174698"/>
            <a:ext cx="3024336" cy="2280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3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 bwMode="auto">
          <a:xfrm>
            <a:off x="3495030" y="2337876"/>
            <a:ext cx="1943100" cy="546100"/>
          </a:xfrm>
          <a:prstGeom prst="round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 dirty="0" err="1">
                <a:solidFill>
                  <a:schemeClr val="tx1"/>
                </a:solidFill>
                <a:latin typeface="Arial" charset="0"/>
              </a:rPr>
              <a:t>Alignment</a:t>
            </a:r>
            <a:r>
              <a:rPr lang="ca-ES" b="0" u="none" dirty="0">
                <a:solidFill>
                  <a:schemeClr val="tx1"/>
                </a:solidFill>
                <a:latin typeface="Arial" charset="0"/>
              </a:rPr>
              <a:t>*</a:t>
            </a:r>
            <a:endParaRPr lang="en-US" b="0" u="none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5 Rectángulo redondeado"/>
          <p:cNvSpPr/>
          <p:nvPr/>
        </p:nvSpPr>
        <p:spPr bwMode="auto">
          <a:xfrm>
            <a:off x="3260080" y="5476264"/>
            <a:ext cx="2413000" cy="546100"/>
          </a:xfrm>
          <a:prstGeom prst="round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>
                <a:solidFill>
                  <a:schemeClr val="tx1"/>
                </a:solidFill>
                <a:latin typeface="Arial" charset="0"/>
              </a:rPr>
              <a:t>Variant calling</a:t>
            </a:r>
            <a:endParaRPr lang="en-US" b="0" u="none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0" name="9 Conector recto de flecha"/>
          <p:cNvCxnSpPr>
            <a:cxnSpLocks/>
            <a:stCxn id="5" idx="2"/>
            <a:endCxn id="17" idx="0"/>
          </p:cNvCxnSpPr>
          <p:nvPr/>
        </p:nvCxnSpPr>
        <p:spPr bwMode="auto">
          <a:xfrm>
            <a:off x="4466580" y="2883976"/>
            <a:ext cx="0" cy="419968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Rectángulo redondeado"/>
          <p:cNvSpPr/>
          <p:nvPr/>
        </p:nvSpPr>
        <p:spPr bwMode="auto">
          <a:xfrm>
            <a:off x="5025008" y="1347202"/>
            <a:ext cx="4102100" cy="546100"/>
          </a:xfrm>
          <a:prstGeom prst="round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>
                <a:solidFill>
                  <a:schemeClr val="tx1"/>
                </a:solidFill>
                <a:latin typeface="Arial" charset="0"/>
              </a:rPr>
              <a:t>Indexing reference genome (once)</a:t>
            </a:r>
            <a:endParaRPr lang="en-US" b="0" u="none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6" name="15 Conector recto de flecha"/>
          <p:cNvCxnSpPr>
            <a:cxnSpLocks/>
          </p:cNvCxnSpPr>
          <p:nvPr/>
        </p:nvCxnSpPr>
        <p:spPr bwMode="auto">
          <a:xfrm>
            <a:off x="4461477" y="3645024"/>
            <a:ext cx="0" cy="648072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10 Rectángulo redondeado"/>
          <p:cNvSpPr/>
          <p:nvPr/>
        </p:nvSpPr>
        <p:spPr bwMode="auto">
          <a:xfrm>
            <a:off x="6536556" y="3703960"/>
            <a:ext cx="2070100" cy="805160"/>
          </a:xfrm>
          <a:prstGeom prst="roundRect">
            <a:avLst/>
          </a:prstGeom>
          <a:solidFill>
            <a:srgbClr val="FF0000">
              <a:alpha val="43000"/>
            </a:srgb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b="0" u="none">
                <a:solidFill>
                  <a:schemeClr val="tx1"/>
                </a:solidFill>
                <a:latin typeface="Arial" charset="0"/>
              </a:rPr>
              <a:t>Visualization</a:t>
            </a:r>
            <a:endParaRPr lang="en-US" b="0" u="none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" name="17 Rectángulo redondeado"/>
          <p:cNvSpPr/>
          <p:nvPr/>
        </p:nvSpPr>
        <p:spPr bwMode="auto">
          <a:xfrm>
            <a:off x="2649860" y="434628"/>
            <a:ext cx="1006996" cy="546100"/>
          </a:xfrm>
          <a:prstGeom prst="roundRect">
            <a:avLst/>
          </a:prstGeom>
          <a:solidFill>
            <a:srgbClr val="7030A0">
              <a:alpha val="22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>
                <a:solidFill>
                  <a:schemeClr val="tx1"/>
                </a:solidFill>
                <a:latin typeface="Arial" charset="0"/>
              </a:rPr>
              <a:t>reads</a:t>
            </a:r>
            <a:endParaRPr lang="en-US" b="0" u="none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0" name="19 Conector recto de flecha"/>
          <p:cNvCxnSpPr>
            <a:stCxn id="14" idx="2"/>
            <a:endCxn id="5" idx="0"/>
          </p:cNvCxnSpPr>
          <p:nvPr/>
        </p:nvCxnSpPr>
        <p:spPr>
          <a:xfrm flipH="1">
            <a:off x="4466580" y="1893302"/>
            <a:ext cx="2609478" cy="44457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11" idx="1"/>
            <a:endCxn id="5" idx="3"/>
          </p:cNvCxnSpPr>
          <p:nvPr/>
        </p:nvCxnSpPr>
        <p:spPr>
          <a:xfrm flipH="1" flipV="1">
            <a:off x="5438130" y="2610926"/>
            <a:ext cx="1098426" cy="149561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11" idx="1"/>
            <a:endCxn id="6" idx="3"/>
          </p:cNvCxnSpPr>
          <p:nvPr/>
        </p:nvCxnSpPr>
        <p:spPr>
          <a:xfrm flipH="1">
            <a:off x="5673080" y="4106540"/>
            <a:ext cx="863476" cy="164277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Rectángulo redondeado"/>
          <p:cNvSpPr/>
          <p:nvPr/>
        </p:nvSpPr>
        <p:spPr bwMode="auto">
          <a:xfrm>
            <a:off x="5817096" y="519510"/>
            <a:ext cx="2448272" cy="546100"/>
          </a:xfrm>
          <a:prstGeom prst="roundRect">
            <a:avLst/>
          </a:prstGeom>
          <a:solidFill>
            <a:srgbClr val="7030A0">
              <a:alpha val="22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 dirty="0" err="1">
                <a:solidFill>
                  <a:schemeClr val="tx1"/>
                </a:solidFill>
                <a:latin typeface="Arial" charset="0"/>
              </a:rPr>
              <a:t>Reference</a:t>
            </a:r>
            <a:r>
              <a:rPr lang="ca-ES" b="0" u="none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ca-ES" b="0" u="none" dirty="0" err="1">
                <a:solidFill>
                  <a:schemeClr val="tx1"/>
                </a:solidFill>
                <a:latin typeface="Arial" charset="0"/>
              </a:rPr>
              <a:t>genome</a:t>
            </a:r>
            <a:endParaRPr lang="en-US" b="0" u="none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2" name="31 Conector recto de flecha"/>
          <p:cNvCxnSpPr>
            <a:stCxn id="30" idx="2"/>
          </p:cNvCxnSpPr>
          <p:nvPr/>
        </p:nvCxnSpPr>
        <p:spPr>
          <a:xfrm>
            <a:off x="7041232" y="1065610"/>
            <a:ext cx="0" cy="2459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 Rectángulo redondeado"/>
          <p:cNvSpPr/>
          <p:nvPr/>
        </p:nvSpPr>
        <p:spPr>
          <a:xfrm rot="16200000">
            <a:off x="-2355812" y="3032956"/>
            <a:ext cx="6624736" cy="792088"/>
          </a:xfrm>
          <a:prstGeom prst="round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Andalus"/>
              </a:rPr>
              <a:t>Generic pipeline</a:t>
            </a:r>
          </a:p>
        </p:txBody>
      </p:sp>
      <p:sp>
        <p:nvSpPr>
          <p:cNvPr id="17" name="16 Rectángulo redondeado"/>
          <p:cNvSpPr/>
          <p:nvPr/>
        </p:nvSpPr>
        <p:spPr bwMode="auto">
          <a:xfrm>
            <a:off x="3495030" y="3303944"/>
            <a:ext cx="1943100" cy="546100"/>
          </a:xfrm>
          <a:prstGeom prst="roundRect">
            <a:avLst/>
          </a:prstGeom>
          <a:solidFill>
            <a:srgbClr val="00B050">
              <a:alpha val="43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dirty="0" err="1">
                <a:solidFill>
                  <a:schemeClr val="tx1"/>
                </a:solidFill>
                <a:latin typeface="Arial" charset="0"/>
              </a:rPr>
              <a:t>R</a:t>
            </a:r>
            <a:r>
              <a:rPr lang="ca-ES" b="0" u="none" dirty="0" err="1">
                <a:solidFill>
                  <a:schemeClr val="tx1"/>
                </a:solidFill>
                <a:latin typeface="Arial" charset="0"/>
              </a:rPr>
              <a:t>ealignment</a:t>
            </a:r>
            <a:r>
              <a:rPr lang="ca-ES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ca-ES" dirty="0" err="1">
                <a:solidFill>
                  <a:schemeClr val="tx1"/>
                </a:solidFill>
                <a:latin typeface="Arial" charset="0"/>
              </a:rPr>
              <a:t>around</a:t>
            </a:r>
            <a:r>
              <a:rPr lang="ca-ES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ca-ES" dirty="0" err="1">
                <a:solidFill>
                  <a:schemeClr val="tx1"/>
                </a:solidFill>
                <a:latin typeface="Arial" charset="0"/>
              </a:rPr>
              <a:t>indels</a:t>
            </a:r>
            <a:endParaRPr lang="en-US" b="0" u="none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" name="18 Rectángulo redondeado"/>
          <p:cNvSpPr/>
          <p:nvPr/>
        </p:nvSpPr>
        <p:spPr bwMode="auto">
          <a:xfrm>
            <a:off x="3495030" y="4282092"/>
            <a:ext cx="1943100" cy="546100"/>
          </a:xfrm>
          <a:prstGeom prst="roundRect">
            <a:avLst/>
          </a:prstGeom>
          <a:solidFill>
            <a:srgbClr val="00B050">
              <a:alpha val="43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 dirty="0">
                <a:solidFill>
                  <a:schemeClr val="tx1"/>
                </a:solidFill>
                <a:latin typeface="Arial" charset="0"/>
              </a:rPr>
              <a:t>PCR </a:t>
            </a:r>
            <a:r>
              <a:rPr lang="ca-ES" b="0" u="none" dirty="0" err="1">
                <a:solidFill>
                  <a:schemeClr val="tx1"/>
                </a:solidFill>
                <a:latin typeface="Arial" charset="0"/>
              </a:rPr>
              <a:t>duplicate</a:t>
            </a:r>
            <a:r>
              <a:rPr lang="ca-ES" b="0" u="none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ca-ES" b="0" u="none" dirty="0" err="1">
                <a:solidFill>
                  <a:schemeClr val="tx1"/>
                </a:solidFill>
                <a:latin typeface="Arial" charset="0"/>
              </a:rPr>
              <a:t>removal</a:t>
            </a:r>
            <a:endParaRPr lang="en-US" b="0" u="none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3" name="22 Conector recto de flecha"/>
          <p:cNvCxnSpPr>
            <a:cxnSpLocks/>
          </p:cNvCxnSpPr>
          <p:nvPr/>
        </p:nvCxnSpPr>
        <p:spPr bwMode="auto">
          <a:xfrm>
            <a:off x="4469998" y="4839196"/>
            <a:ext cx="0" cy="586953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30 Rectángulo redondeado"/>
          <p:cNvSpPr/>
          <p:nvPr/>
        </p:nvSpPr>
        <p:spPr bwMode="auto">
          <a:xfrm>
            <a:off x="2000672" y="1359728"/>
            <a:ext cx="2232248" cy="546100"/>
          </a:xfrm>
          <a:prstGeom prst="round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u="none" dirty="0" err="1">
                <a:solidFill>
                  <a:schemeClr val="tx1"/>
                </a:solidFill>
                <a:latin typeface="Arial" charset="0"/>
              </a:rPr>
              <a:t>Quality</a:t>
            </a:r>
            <a:r>
              <a:rPr lang="ca-ES" u="none" dirty="0">
                <a:solidFill>
                  <a:schemeClr val="tx1"/>
                </a:solidFill>
                <a:latin typeface="Arial" charset="0"/>
              </a:rPr>
              <a:t> control</a:t>
            </a:r>
            <a:endParaRPr lang="en-US" u="none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6" name="25 Conector recto de flecha"/>
          <p:cNvCxnSpPr>
            <a:stCxn id="18" idx="2"/>
          </p:cNvCxnSpPr>
          <p:nvPr/>
        </p:nvCxnSpPr>
        <p:spPr>
          <a:xfrm>
            <a:off x="3153358" y="980728"/>
            <a:ext cx="0" cy="33087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endCxn id="5" idx="0"/>
          </p:cNvCxnSpPr>
          <p:nvPr/>
        </p:nvCxnSpPr>
        <p:spPr>
          <a:xfrm>
            <a:off x="3260080" y="1977836"/>
            <a:ext cx="1206500" cy="36004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Elipse"/>
          <p:cNvSpPr/>
          <p:nvPr/>
        </p:nvSpPr>
        <p:spPr>
          <a:xfrm>
            <a:off x="1352601" y="3773955"/>
            <a:ext cx="1890364" cy="610369"/>
          </a:xfrm>
          <a:prstGeom prst="ellipse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recommended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7041232" y="5426149"/>
            <a:ext cx="208587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* Includes sorting</a:t>
            </a:r>
          </a:p>
          <a:p>
            <a:r>
              <a:rPr lang="en-US" dirty="0"/>
              <a:t>  and indexing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 bwMode="auto">
          <a:xfrm>
            <a:off x="3495030" y="2348880"/>
            <a:ext cx="1943100" cy="546100"/>
          </a:xfrm>
          <a:prstGeom prst="roundRect">
            <a:avLst/>
          </a:prstGeom>
          <a:solidFill>
            <a:srgbClr val="E0F2F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>
                <a:solidFill>
                  <a:schemeClr val="tx1"/>
                </a:solidFill>
                <a:latin typeface="Arial" charset="0"/>
              </a:rPr>
              <a:t>alignment</a:t>
            </a:r>
            <a:endParaRPr lang="en-US" b="0" u="none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5 Rectángulo redondeado"/>
          <p:cNvSpPr/>
          <p:nvPr/>
        </p:nvSpPr>
        <p:spPr bwMode="auto">
          <a:xfrm>
            <a:off x="3260080" y="5445224"/>
            <a:ext cx="2413000" cy="546100"/>
          </a:xfrm>
          <a:prstGeom prst="roundRect">
            <a:avLst/>
          </a:prstGeom>
          <a:solidFill>
            <a:srgbClr val="E0F2F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>
                <a:solidFill>
                  <a:schemeClr val="tx1"/>
                </a:solidFill>
                <a:latin typeface="Arial" charset="0"/>
              </a:rPr>
              <a:t>Variant calling</a:t>
            </a:r>
            <a:endParaRPr lang="en-US" b="0" u="none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0" name="9 Conector recto de flecha"/>
          <p:cNvCxnSpPr/>
          <p:nvPr/>
        </p:nvCxnSpPr>
        <p:spPr bwMode="auto">
          <a:xfrm>
            <a:off x="4458196" y="2852936"/>
            <a:ext cx="16768" cy="432048"/>
          </a:xfrm>
          <a:prstGeom prst="straightConnector1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Rectángulo redondeado"/>
          <p:cNvSpPr/>
          <p:nvPr/>
        </p:nvSpPr>
        <p:spPr bwMode="auto">
          <a:xfrm>
            <a:off x="5025008" y="1358206"/>
            <a:ext cx="4102100" cy="546100"/>
          </a:xfrm>
          <a:prstGeom prst="roundRect">
            <a:avLst/>
          </a:prstGeom>
          <a:solidFill>
            <a:srgbClr val="E0F2F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>
                <a:solidFill>
                  <a:schemeClr val="tx1"/>
                </a:solidFill>
                <a:latin typeface="Arial" charset="0"/>
              </a:rPr>
              <a:t>Indexing reference genome (once)</a:t>
            </a:r>
            <a:endParaRPr lang="en-US" b="0" u="none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6" name="15 Conector recto de flecha"/>
          <p:cNvCxnSpPr/>
          <p:nvPr/>
        </p:nvCxnSpPr>
        <p:spPr bwMode="auto">
          <a:xfrm>
            <a:off x="4461477" y="3645024"/>
            <a:ext cx="10207" cy="592708"/>
          </a:xfrm>
          <a:prstGeom prst="straightConnector1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10 Rectángulo redondeado"/>
          <p:cNvSpPr/>
          <p:nvPr/>
        </p:nvSpPr>
        <p:spPr bwMode="auto">
          <a:xfrm>
            <a:off x="6536556" y="3703960"/>
            <a:ext cx="2070100" cy="805160"/>
          </a:xfrm>
          <a:prstGeom prst="roundRect">
            <a:avLst/>
          </a:prstGeom>
          <a:solidFill>
            <a:srgbClr val="E0F2F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ES" b="0" u="none">
                <a:solidFill>
                  <a:schemeClr val="tx1"/>
                </a:solidFill>
                <a:latin typeface="Arial" charset="0"/>
              </a:rPr>
              <a:t>Visualization</a:t>
            </a:r>
            <a:endParaRPr lang="en-US" b="0" u="none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" name="17 Rectángulo redondeado"/>
          <p:cNvSpPr/>
          <p:nvPr/>
        </p:nvSpPr>
        <p:spPr bwMode="auto">
          <a:xfrm>
            <a:off x="2649860" y="434628"/>
            <a:ext cx="1006996" cy="546100"/>
          </a:xfrm>
          <a:prstGeom prst="roundRect">
            <a:avLst/>
          </a:prstGeom>
          <a:solidFill>
            <a:srgbClr val="E0F2F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>
                <a:solidFill>
                  <a:schemeClr val="tx1"/>
                </a:solidFill>
                <a:latin typeface="Arial" charset="0"/>
              </a:rPr>
              <a:t>reads</a:t>
            </a:r>
            <a:endParaRPr lang="en-US" b="0" u="none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0" name="19 Conector recto de flecha"/>
          <p:cNvCxnSpPr>
            <a:stCxn id="14" idx="2"/>
            <a:endCxn id="5" idx="0"/>
          </p:cNvCxnSpPr>
          <p:nvPr/>
        </p:nvCxnSpPr>
        <p:spPr>
          <a:xfrm flipH="1">
            <a:off x="4466580" y="1904306"/>
            <a:ext cx="2609478" cy="444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11" idx="1"/>
            <a:endCxn id="5" idx="3"/>
          </p:cNvCxnSpPr>
          <p:nvPr/>
        </p:nvCxnSpPr>
        <p:spPr>
          <a:xfrm flipH="1" flipV="1">
            <a:off x="5438130" y="2621930"/>
            <a:ext cx="1098426" cy="1484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11" idx="1"/>
            <a:endCxn id="6" idx="3"/>
          </p:cNvCxnSpPr>
          <p:nvPr/>
        </p:nvCxnSpPr>
        <p:spPr>
          <a:xfrm flipH="1">
            <a:off x="5673080" y="4106540"/>
            <a:ext cx="863476" cy="1611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Rectángulo redondeado"/>
          <p:cNvSpPr/>
          <p:nvPr/>
        </p:nvSpPr>
        <p:spPr bwMode="auto">
          <a:xfrm>
            <a:off x="5817096" y="519510"/>
            <a:ext cx="2448272" cy="546100"/>
          </a:xfrm>
          <a:prstGeom prst="roundRect">
            <a:avLst/>
          </a:prstGeom>
          <a:solidFill>
            <a:srgbClr val="E0F2F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>
                <a:solidFill>
                  <a:schemeClr val="tx1"/>
                </a:solidFill>
                <a:latin typeface="Arial" charset="0"/>
              </a:rPr>
              <a:t>Reference genome</a:t>
            </a:r>
            <a:endParaRPr lang="en-US" b="0" u="none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2" name="31 Conector recto de flecha"/>
          <p:cNvCxnSpPr>
            <a:stCxn id="30" idx="2"/>
          </p:cNvCxnSpPr>
          <p:nvPr/>
        </p:nvCxnSpPr>
        <p:spPr>
          <a:xfrm>
            <a:off x="7041232" y="1065610"/>
            <a:ext cx="0" cy="245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 Rectángulo redondeado"/>
          <p:cNvSpPr/>
          <p:nvPr/>
        </p:nvSpPr>
        <p:spPr>
          <a:xfrm rot="16200000">
            <a:off x="-2381118" y="3032956"/>
            <a:ext cx="6624736" cy="792088"/>
          </a:xfrm>
          <a:prstGeom prst="round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ndalus"/>
              </a:rPr>
              <a:t>Generic pipeline:</a:t>
            </a:r>
            <a:r>
              <a:rPr lang="en-US" sz="3600" b="1" dirty="0">
                <a:solidFill>
                  <a:schemeClr val="tx1"/>
                </a:solidFill>
                <a:latin typeface="Andalus"/>
              </a:rPr>
              <a:t> software</a:t>
            </a:r>
          </a:p>
        </p:txBody>
      </p:sp>
      <p:sp>
        <p:nvSpPr>
          <p:cNvPr id="17" name="16 Rectángulo redondeado"/>
          <p:cNvSpPr/>
          <p:nvPr/>
        </p:nvSpPr>
        <p:spPr bwMode="auto">
          <a:xfrm>
            <a:off x="3495030" y="3314948"/>
            <a:ext cx="1943100" cy="546100"/>
          </a:xfrm>
          <a:prstGeom prst="roundRect">
            <a:avLst/>
          </a:prstGeom>
          <a:solidFill>
            <a:srgbClr val="E0F2F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 dirty="0" err="1">
                <a:solidFill>
                  <a:schemeClr val="tx1"/>
                </a:solidFill>
                <a:latin typeface="Arial" charset="0"/>
              </a:rPr>
              <a:t>realignment</a:t>
            </a:r>
            <a:r>
              <a:rPr lang="ca-ES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ca-ES" dirty="0" err="1">
                <a:solidFill>
                  <a:schemeClr val="tx1"/>
                </a:solidFill>
                <a:latin typeface="Arial" charset="0"/>
              </a:rPr>
              <a:t>around</a:t>
            </a:r>
            <a:r>
              <a:rPr lang="ca-ES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ca-ES" dirty="0" err="1">
                <a:solidFill>
                  <a:schemeClr val="tx1"/>
                </a:solidFill>
                <a:latin typeface="Arial" charset="0"/>
              </a:rPr>
              <a:t>indels</a:t>
            </a:r>
            <a:endParaRPr lang="en-US" b="0" u="none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" name="18 Rectángulo redondeado"/>
          <p:cNvSpPr/>
          <p:nvPr/>
        </p:nvSpPr>
        <p:spPr bwMode="auto">
          <a:xfrm>
            <a:off x="3495030" y="4293096"/>
            <a:ext cx="1943100" cy="546100"/>
          </a:xfrm>
          <a:prstGeom prst="roundRect">
            <a:avLst/>
          </a:prstGeom>
          <a:solidFill>
            <a:srgbClr val="E0F2F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 dirty="0">
                <a:solidFill>
                  <a:schemeClr val="tx1"/>
                </a:solidFill>
                <a:latin typeface="Arial" charset="0"/>
              </a:rPr>
              <a:t>PCR </a:t>
            </a:r>
            <a:r>
              <a:rPr lang="ca-ES" b="0" u="none" dirty="0" err="1">
                <a:solidFill>
                  <a:schemeClr val="tx1"/>
                </a:solidFill>
                <a:latin typeface="Arial" charset="0"/>
              </a:rPr>
              <a:t>duplicate</a:t>
            </a:r>
            <a:r>
              <a:rPr lang="ca-ES" b="0" u="none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ca-ES" b="0" u="none" dirty="0" err="1">
                <a:solidFill>
                  <a:schemeClr val="tx1"/>
                </a:solidFill>
                <a:latin typeface="Arial" charset="0"/>
              </a:rPr>
              <a:t>removal</a:t>
            </a:r>
            <a:endParaRPr lang="en-US" b="0" u="none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3" name="22 Conector recto de flecha"/>
          <p:cNvCxnSpPr/>
          <p:nvPr/>
        </p:nvCxnSpPr>
        <p:spPr bwMode="auto">
          <a:xfrm>
            <a:off x="4461477" y="4852516"/>
            <a:ext cx="10207" cy="592708"/>
          </a:xfrm>
          <a:prstGeom prst="straightConnector1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30 Rectángulo redondeado"/>
          <p:cNvSpPr/>
          <p:nvPr/>
        </p:nvSpPr>
        <p:spPr bwMode="auto">
          <a:xfrm>
            <a:off x="2000672" y="1370732"/>
            <a:ext cx="2232248" cy="546100"/>
          </a:xfrm>
          <a:prstGeom prst="roundRect">
            <a:avLst/>
          </a:prstGeom>
          <a:solidFill>
            <a:srgbClr val="E0F2F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 dirty="0" err="1">
                <a:solidFill>
                  <a:schemeClr val="tx1"/>
                </a:solidFill>
                <a:latin typeface="Arial" charset="0"/>
              </a:rPr>
              <a:t>Quality</a:t>
            </a:r>
            <a:r>
              <a:rPr lang="ca-ES" b="0" u="none" dirty="0">
                <a:solidFill>
                  <a:schemeClr val="tx1"/>
                </a:solidFill>
                <a:latin typeface="Arial" charset="0"/>
              </a:rPr>
              <a:t> control</a:t>
            </a:r>
            <a:endParaRPr lang="en-US" b="0" u="none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6" name="25 Conector recto de flecha"/>
          <p:cNvCxnSpPr>
            <a:stCxn id="18" idx="2"/>
          </p:cNvCxnSpPr>
          <p:nvPr/>
        </p:nvCxnSpPr>
        <p:spPr>
          <a:xfrm>
            <a:off x="3153358" y="980728"/>
            <a:ext cx="0" cy="330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endCxn id="5" idx="0"/>
          </p:cNvCxnSpPr>
          <p:nvPr/>
        </p:nvCxnSpPr>
        <p:spPr>
          <a:xfrm>
            <a:off x="3260080" y="1988840"/>
            <a:ext cx="120650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Elipse"/>
          <p:cNvSpPr/>
          <p:nvPr/>
        </p:nvSpPr>
        <p:spPr>
          <a:xfrm>
            <a:off x="2423170" y="908720"/>
            <a:ext cx="1305694" cy="620216"/>
          </a:xfrm>
          <a:prstGeom prst="ellipse">
            <a:avLst/>
          </a:prstGeom>
          <a:solidFill>
            <a:srgbClr val="EF9A9A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fastqc</a:t>
            </a:r>
            <a:endParaRPr lang="en-US" dirty="0"/>
          </a:p>
        </p:txBody>
      </p:sp>
      <p:sp>
        <p:nvSpPr>
          <p:cNvPr id="24" name="23 Elipse"/>
          <p:cNvSpPr/>
          <p:nvPr/>
        </p:nvSpPr>
        <p:spPr>
          <a:xfrm>
            <a:off x="6551153" y="908720"/>
            <a:ext cx="1138151" cy="620216"/>
          </a:xfrm>
          <a:prstGeom prst="ellipse">
            <a:avLst/>
          </a:prstGeom>
          <a:solidFill>
            <a:srgbClr val="EF9A9A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bwa</a:t>
            </a:r>
            <a:endParaRPr lang="en-US" dirty="0"/>
          </a:p>
        </p:txBody>
      </p:sp>
      <p:sp>
        <p:nvSpPr>
          <p:cNvPr id="25" name="24 Elipse"/>
          <p:cNvSpPr/>
          <p:nvPr/>
        </p:nvSpPr>
        <p:spPr>
          <a:xfrm>
            <a:off x="3879869" y="1872680"/>
            <a:ext cx="1138151" cy="620216"/>
          </a:xfrm>
          <a:prstGeom prst="ellipse">
            <a:avLst/>
          </a:prstGeom>
          <a:solidFill>
            <a:srgbClr val="EF9A9A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bwa</a:t>
            </a:r>
            <a:endParaRPr lang="en-US" dirty="0"/>
          </a:p>
        </p:txBody>
      </p:sp>
      <p:sp>
        <p:nvSpPr>
          <p:cNvPr id="28" name="27 Elipse"/>
          <p:cNvSpPr/>
          <p:nvPr/>
        </p:nvSpPr>
        <p:spPr>
          <a:xfrm>
            <a:off x="3879869" y="2808784"/>
            <a:ext cx="1138151" cy="620216"/>
          </a:xfrm>
          <a:prstGeom prst="ellipse">
            <a:avLst/>
          </a:prstGeom>
          <a:solidFill>
            <a:srgbClr val="EF9A9A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GATK</a:t>
            </a:r>
          </a:p>
        </p:txBody>
      </p:sp>
      <p:sp>
        <p:nvSpPr>
          <p:cNvPr id="33" name="32 Elipse"/>
          <p:cNvSpPr/>
          <p:nvPr/>
        </p:nvSpPr>
        <p:spPr>
          <a:xfrm>
            <a:off x="3836876" y="3816896"/>
            <a:ext cx="1224136" cy="520352"/>
          </a:xfrm>
          <a:prstGeom prst="ellipse">
            <a:avLst/>
          </a:prstGeom>
          <a:solidFill>
            <a:srgbClr val="EF9A9A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picard</a:t>
            </a:r>
            <a:endParaRPr lang="en-US" dirty="0"/>
          </a:p>
        </p:txBody>
      </p:sp>
      <p:sp>
        <p:nvSpPr>
          <p:cNvPr id="35" name="34 Elipse"/>
          <p:cNvSpPr/>
          <p:nvPr/>
        </p:nvSpPr>
        <p:spPr>
          <a:xfrm>
            <a:off x="3656856" y="4825008"/>
            <a:ext cx="1656184" cy="620216"/>
          </a:xfrm>
          <a:prstGeom prst="ellipse">
            <a:avLst/>
          </a:prstGeom>
          <a:solidFill>
            <a:srgbClr val="EF9A9A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samtools</a:t>
            </a:r>
            <a:r>
              <a:rPr lang="en-US" dirty="0"/>
              <a:t> / GATK</a:t>
            </a:r>
          </a:p>
        </p:txBody>
      </p:sp>
      <p:sp>
        <p:nvSpPr>
          <p:cNvPr id="36" name="35 Elipse"/>
          <p:cNvSpPr/>
          <p:nvPr/>
        </p:nvSpPr>
        <p:spPr>
          <a:xfrm>
            <a:off x="5601072" y="3789040"/>
            <a:ext cx="1224136" cy="620216"/>
          </a:xfrm>
          <a:prstGeom prst="ellipse">
            <a:avLst/>
          </a:prstGeom>
          <a:solidFill>
            <a:srgbClr val="EF9A9A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IGV</a:t>
            </a:r>
          </a:p>
        </p:txBody>
      </p:sp>
    </p:spTree>
    <p:extLst>
      <p:ext uri="{BB962C8B-B14F-4D97-AF65-F5344CB8AC3E}">
        <p14:creationId xmlns:p14="http://schemas.microsoft.com/office/powerpoint/2010/main" val="83419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 bwMode="auto">
          <a:xfrm>
            <a:off x="3500134" y="2348880"/>
            <a:ext cx="1943100" cy="546100"/>
          </a:xfrm>
          <a:prstGeom prst="roundRect">
            <a:avLst/>
          </a:prstGeom>
          <a:solidFill>
            <a:srgbClr val="E0F2F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>
                <a:solidFill>
                  <a:schemeClr val="tx1"/>
                </a:solidFill>
                <a:latin typeface="Arial" charset="0"/>
              </a:rPr>
              <a:t>alignment</a:t>
            </a:r>
            <a:endParaRPr lang="en-US" b="0" u="none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5 Rectángulo redondeado"/>
          <p:cNvSpPr/>
          <p:nvPr/>
        </p:nvSpPr>
        <p:spPr bwMode="auto">
          <a:xfrm>
            <a:off x="3260080" y="5445224"/>
            <a:ext cx="2413000" cy="546100"/>
          </a:xfrm>
          <a:prstGeom prst="roundRect">
            <a:avLst/>
          </a:prstGeom>
          <a:solidFill>
            <a:srgbClr val="E0F2F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>
                <a:solidFill>
                  <a:schemeClr val="tx1"/>
                </a:solidFill>
                <a:latin typeface="Arial" charset="0"/>
              </a:rPr>
              <a:t>Variant calling</a:t>
            </a:r>
            <a:endParaRPr lang="en-US" b="0" u="none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0" name="9 Conector recto de flecha"/>
          <p:cNvCxnSpPr/>
          <p:nvPr/>
        </p:nvCxnSpPr>
        <p:spPr bwMode="auto">
          <a:xfrm>
            <a:off x="4458196" y="2852936"/>
            <a:ext cx="16768" cy="432048"/>
          </a:xfrm>
          <a:prstGeom prst="straightConnector1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Rectángulo redondeado"/>
          <p:cNvSpPr/>
          <p:nvPr/>
        </p:nvSpPr>
        <p:spPr bwMode="auto">
          <a:xfrm>
            <a:off x="5030112" y="1370732"/>
            <a:ext cx="4102100" cy="546100"/>
          </a:xfrm>
          <a:prstGeom prst="roundRect">
            <a:avLst/>
          </a:prstGeom>
          <a:solidFill>
            <a:srgbClr val="E0F2F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>
                <a:solidFill>
                  <a:schemeClr val="tx1"/>
                </a:solidFill>
                <a:latin typeface="Arial" charset="0"/>
              </a:rPr>
              <a:t>Indexing reference genome (once)</a:t>
            </a:r>
            <a:endParaRPr lang="en-US" b="0" u="none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6" name="15 Conector recto de flecha"/>
          <p:cNvCxnSpPr/>
          <p:nvPr/>
        </p:nvCxnSpPr>
        <p:spPr bwMode="auto">
          <a:xfrm>
            <a:off x="4461477" y="3645024"/>
            <a:ext cx="10207" cy="592708"/>
          </a:xfrm>
          <a:prstGeom prst="straightConnector1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10 Rectángulo redondeado"/>
          <p:cNvSpPr/>
          <p:nvPr/>
        </p:nvSpPr>
        <p:spPr bwMode="auto">
          <a:xfrm>
            <a:off x="6536556" y="3703960"/>
            <a:ext cx="2070100" cy="805160"/>
          </a:xfrm>
          <a:prstGeom prst="roundRect">
            <a:avLst/>
          </a:prstGeom>
          <a:solidFill>
            <a:srgbClr val="E0F2F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ES" b="0" u="none">
                <a:solidFill>
                  <a:schemeClr val="tx1"/>
                </a:solidFill>
                <a:latin typeface="Arial" charset="0"/>
              </a:rPr>
              <a:t>Visualization</a:t>
            </a:r>
            <a:endParaRPr lang="en-US" b="0" u="none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" name="17 Rectángulo redondeado"/>
          <p:cNvSpPr/>
          <p:nvPr/>
        </p:nvSpPr>
        <p:spPr bwMode="auto">
          <a:xfrm>
            <a:off x="2654964" y="447154"/>
            <a:ext cx="1006996" cy="546100"/>
          </a:xfrm>
          <a:prstGeom prst="roundRect">
            <a:avLst/>
          </a:prstGeom>
          <a:solidFill>
            <a:srgbClr val="E0F2F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 dirty="0" err="1">
                <a:solidFill>
                  <a:schemeClr val="tx1"/>
                </a:solidFill>
                <a:latin typeface="Arial" charset="0"/>
              </a:rPr>
              <a:t>reads</a:t>
            </a:r>
            <a:endParaRPr lang="en-US" b="0" u="none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0" name="19 Conector recto de flecha"/>
          <p:cNvCxnSpPr>
            <a:stCxn id="14" idx="2"/>
            <a:endCxn id="5" idx="0"/>
          </p:cNvCxnSpPr>
          <p:nvPr/>
        </p:nvCxnSpPr>
        <p:spPr>
          <a:xfrm flipH="1">
            <a:off x="4471684" y="1916832"/>
            <a:ext cx="260947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11" idx="1"/>
            <a:endCxn id="5" idx="3"/>
          </p:cNvCxnSpPr>
          <p:nvPr/>
        </p:nvCxnSpPr>
        <p:spPr>
          <a:xfrm flipH="1" flipV="1">
            <a:off x="5443234" y="2621930"/>
            <a:ext cx="1093322" cy="1484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11" idx="1"/>
            <a:endCxn id="6" idx="3"/>
          </p:cNvCxnSpPr>
          <p:nvPr/>
        </p:nvCxnSpPr>
        <p:spPr>
          <a:xfrm flipH="1">
            <a:off x="5673080" y="4106540"/>
            <a:ext cx="863476" cy="1611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Rectángulo redondeado"/>
          <p:cNvSpPr/>
          <p:nvPr/>
        </p:nvSpPr>
        <p:spPr bwMode="auto">
          <a:xfrm>
            <a:off x="5822200" y="532036"/>
            <a:ext cx="2448272" cy="546100"/>
          </a:xfrm>
          <a:prstGeom prst="roundRect">
            <a:avLst/>
          </a:prstGeom>
          <a:solidFill>
            <a:srgbClr val="E0F2F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>
                <a:solidFill>
                  <a:schemeClr val="tx1"/>
                </a:solidFill>
                <a:latin typeface="Arial" charset="0"/>
              </a:rPr>
              <a:t>Reference genome</a:t>
            </a:r>
            <a:endParaRPr lang="en-US" b="0" u="none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2" name="31 Conector recto de flecha"/>
          <p:cNvCxnSpPr>
            <a:stCxn id="30" idx="2"/>
          </p:cNvCxnSpPr>
          <p:nvPr/>
        </p:nvCxnSpPr>
        <p:spPr>
          <a:xfrm>
            <a:off x="7046336" y="1078136"/>
            <a:ext cx="0" cy="245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 Rectángulo redondeado"/>
          <p:cNvSpPr/>
          <p:nvPr/>
        </p:nvSpPr>
        <p:spPr>
          <a:xfrm rot="16200000">
            <a:off x="-2355812" y="3032956"/>
            <a:ext cx="6624736" cy="792088"/>
          </a:xfrm>
          <a:prstGeom prst="round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ndalus"/>
              </a:rPr>
              <a:t>Generic pipeline:</a:t>
            </a:r>
            <a:r>
              <a:rPr lang="en-US" sz="3600" b="1" dirty="0">
                <a:solidFill>
                  <a:schemeClr val="tx1"/>
                </a:solidFill>
                <a:latin typeface="Andalus"/>
              </a:rPr>
              <a:t> formats</a:t>
            </a:r>
          </a:p>
        </p:txBody>
      </p:sp>
      <p:sp>
        <p:nvSpPr>
          <p:cNvPr id="17" name="16 Rectángulo redondeado"/>
          <p:cNvSpPr/>
          <p:nvPr/>
        </p:nvSpPr>
        <p:spPr bwMode="auto">
          <a:xfrm>
            <a:off x="3500134" y="3314948"/>
            <a:ext cx="1943100" cy="546100"/>
          </a:xfrm>
          <a:prstGeom prst="roundRect">
            <a:avLst/>
          </a:prstGeom>
          <a:solidFill>
            <a:srgbClr val="E0F2F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 dirty="0" err="1">
                <a:solidFill>
                  <a:schemeClr val="tx1"/>
                </a:solidFill>
                <a:latin typeface="Arial" charset="0"/>
              </a:rPr>
              <a:t>realignment</a:t>
            </a:r>
            <a:r>
              <a:rPr lang="ca-ES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ca-ES" dirty="0" err="1">
                <a:solidFill>
                  <a:schemeClr val="tx1"/>
                </a:solidFill>
                <a:latin typeface="Arial" charset="0"/>
              </a:rPr>
              <a:t>around</a:t>
            </a:r>
            <a:r>
              <a:rPr lang="ca-ES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ca-ES" dirty="0" err="1">
                <a:solidFill>
                  <a:schemeClr val="tx1"/>
                </a:solidFill>
                <a:latin typeface="Arial" charset="0"/>
              </a:rPr>
              <a:t>indels</a:t>
            </a:r>
            <a:endParaRPr lang="en-US" b="0" u="none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" name="18 Rectángulo redondeado"/>
          <p:cNvSpPr/>
          <p:nvPr/>
        </p:nvSpPr>
        <p:spPr bwMode="auto">
          <a:xfrm>
            <a:off x="3500134" y="4293096"/>
            <a:ext cx="1943100" cy="546100"/>
          </a:xfrm>
          <a:prstGeom prst="roundRect">
            <a:avLst/>
          </a:prstGeom>
          <a:solidFill>
            <a:srgbClr val="E0F2F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 dirty="0">
                <a:solidFill>
                  <a:schemeClr val="tx1"/>
                </a:solidFill>
                <a:latin typeface="Arial" charset="0"/>
              </a:rPr>
              <a:t>PCR </a:t>
            </a:r>
            <a:r>
              <a:rPr lang="ca-ES" b="0" u="none" dirty="0" err="1">
                <a:solidFill>
                  <a:schemeClr val="tx1"/>
                </a:solidFill>
                <a:latin typeface="Arial" charset="0"/>
              </a:rPr>
              <a:t>duplicate</a:t>
            </a:r>
            <a:r>
              <a:rPr lang="ca-ES" b="0" u="none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ca-ES" b="0" u="none" dirty="0" err="1">
                <a:solidFill>
                  <a:schemeClr val="tx1"/>
                </a:solidFill>
                <a:latin typeface="Arial" charset="0"/>
              </a:rPr>
              <a:t>removal</a:t>
            </a:r>
            <a:endParaRPr lang="en-US" b="0" u="none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3" name="22 Conector recto de flecha"/>
          <p:cNvCxnSpPr/>
          <p:nvPr/>
        </p:nvCxnSpPr>
        <p:spPr bwMode="auto">
          <a:xfrm>
            <a:off x="4461477" y="4852516"/>
            <a:ext cx="10207" cy="592708"/>
          </a:xfrm>
          <a:prstGeom prst="straightConnector1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30 Rectángulo redondeado"/>
          <p:cNvSpPr/>
          <p:nvPr/>
        </p:nvSpPr>
        <p:spPr bwMode="auto">
          <a:xfrm>
            <a:off x="2005776" y="1370732"/>
            <a:ext cx="2232248" cy="546100"/>
          </a:xfrm>
          <a:prstGeom prst="roundRect">
            <a:avLst/>
          </a:prstGeom>
          <a:solidFill>
            <a:srgbClr val="E0F2F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b="0" u="none" dirty="0" err="1">
                <a:solidFill>
                  <a:schemeClr val="tx1"/>
                </a:solidFill>
                <a:latin typeface="Arial" charset="0"/>
              </a:rPr>
              <a:t>Quality</a:t>
            </a:r>
            <a:r>
              <a:rPr lang="ca-ES" b="0" u="none" dirty="0">
                <a:solidFill>
                  <a:schemeClr val="tx1"/>
                </a:solidFill>
                <a:latin typeface="Arial" charset="0"/>
              </a:rPr>
              <a:t> control</a:t>
            </a:r>
            <a:endParaRPr lang="en-US" b="0" u="none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6" name="25 Conector recto de flecha"/>
          <p:cNvCxnSpPr>
            <a:stCxn id="18" idx="2"/>
          </p:cNvCxnSpPr>
          <p:nvPr/>
        </p:nvCxnSpPr>
        <p:spPr>
          <a:xfrm>
            <a:off x="3158462" y="993254"/>
            <a:ext cx="0" cy="330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endCxn id="5" idx="0"/>
          </p:cNvCxnSpPr>
          <p:nvPr/>
        </p:nvCxnSpPr>
        <p:spPr>
          <a:xfrm>
            <a:off x="3265184" y="1988840"/>
            <a:ext cx="120650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Elipse"/>
          <p:cNvSpPr/>
          <p:nvPr/>
        </p:nvSpPr>
        <p:spPr>
          <a:xfrm>
            <a:off x="2423170" y="908720"/>
            <a:ext cx="1305694" cy="620216"/>
          </a:xfrm>
          <a:prstGeom prst="ellipse">
            <a:avLst/>
          </a:prstGeom>
          <a:solidFill>
            <a:srgbClr val="EF9A9A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fastq</a:t>
            </a:r>
            <a:endParaRPr lang="en-US" dirty="0"/>
          </a:p>
        </p:txBody>
      </p:sp>
      <p:sp>
        <p:nvSpPr>
          <p:cNvPr id="33" name="32 Elipse"/>
          <p:cNvSpPr/>
          <p:nvPr/>
        </p:nvSpPr>
        <p:spPr>
          <a:xfrm>
            <a:off x="2672647" y="3800252"/>
            <a:ext cx="1224136" cy="620216"/>
          </a:xfrm>
          <a:prstGeom prst="ellipse">
            <a:avLst/>
          </a:prstGeom>
          <a:solidFill>
            <a:srgbClr val="EF9A9A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bam</a:t>
            </a:r>
          </a:p>
        </p:txBody>
      </p:sp>
      <p:sp>
        <p:nvSpPr>
          <p:cNvPr id="36" name="35 Elipse"/>
          <p:cNvSpPr/>
          <p:nvPr/>
        </p:nvSpPr>
        <p:spPr>
          <a:xfrm>
            <a:off x="5601072" y="3717032"/>
            <a:ext cx="1224136" cy="620216"/>
          </a:xfrm>
          <a:prstGeom prst="ellipse">
            <a:avLst/>
          </a:prstGeom>
          <a:solidFill>
            <a:srgbClr val="EF9A9A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gtf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html</a:t>
            </a:r>
          </a:p>
        </p:txBody>
      </p:sp>
      <p:sp>
        <p:nvSpPr>
          <p:cNvPr id="37" name="36 Elipse"/>
          <p:cNvSpPr/>
          <p:nvPr/>
        </p:nvSpPr>
        <p:spPr>
          <a:xfrm>
            <a:off x="3656856" y="5977136"/>
            <a:ext cx="1656184" cy="620216"/>
          </a:xfrm>
          <a:prstGeom prst="ellipse">
            <a:avLst/>
          </a:prstGeom>
          <a:solidFill>
            <a:srgbClr val="EF9A9A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vcf</a:t>
            </a:r>
            <a:r>
              <a:rPr lang="en-US" dirty="0"/>
              <a:t> / </a:t>
            </a:r>
            <a:r>
              <a:rPr lang="en-US" dirty="0" err="1"/>
              <a:t>gvcf</a:t>
            </a:r>
            <a:endParaRPr lang="en-US" dirty="0"/>
          </a:p>
        </p:txBody>
      </p:sp>
      <p:sp>
        <p:nvSpPr>
          <p:cNvPr id="38" name="32 Elipse">
            <a:extLst>
              <a:ext uri="{FF2B5EF4-FFF2-40B4-BE49-F238E27FC236}">
                <a16:creationId xmlns:a16="http://schemas.microsoft.com/office/drawing/2014/main" xmlns="" id="{B93242AA-DE1C-4785-98B5-3C506C0F9FDB}"/>
              </a:ext>
            </a:extLst>
          </p:cNvPr>
          <p:cNvSpPr/>
          <p:nvPr/>
        </p:nvSpPr>
        <p:spPr>
          <a:xfrm>
            <a:off x="2672647" y="4825008"/>
            <a:ext cx="1224136" cy="620216"/>
          </a:xfrm>
          <a:prstGeom prst="ellipse">
            <a:avLst/>
          </a:prstGeom>
          <a:solidFill>
            <a:srgbClr val="EF9A9A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bam</a:t>
            </a:r>
          </a:p>
        </p:txBody>
      </p:sp>
      <p:sp>
        <p:nvSpPr>
          <p:cNvPr id="39" name="32 Elipse">
            <a:extLst>
              <a:ext uri="{FF2B5EF4-FFF2-40B4-BE49-F238E27FC236}">
                <a16:creationId xmlns:a16="http://schemas.microsoft.com/office/drawing/2014/main" xmlns="" id="{6E0611F1-AA2E-48CC-AEDB-8445A68AB63B}"/>
              </a:ext>
            </a:extLst>
          </p:cNvPr>
          <p:cNvSpPr/>
          <p:nvPr/>
        </p:nvSpPr>
        <p:spPr>
          <a:xfrm>
            <a:off x="2599414" y="2771428"/>
            <a:ext cx="1224136" cy="620216"/>
          </a:xfrm>
          <a:prstGeom prst="ellipse">
            <a:avLst/>
          </a:prstGeom>
          <a:solidFill>
            <a:srgbClr val="EF9A9A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bam</a:t>
            </a:r>
          </a:p>
        </p:txBody>
      </p:sp>
    </p:spTree>
    <p:extLst>
      <p:ext uri="{BB962C8B-B14F-4D97-AF65-F5344CB8AC3E}">
        <p14:creationId xmlns:p14="http://schemas.microsoft.com/office/powerpoint/2010/main" val="340885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776536" y="260648"/>
            <a:ext cx="8640960" cy="1152128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Basic tools</a:t>
            </a:r>
          </a:p>
        </p:txBody>
      </p:sp>
      <p:sp>
        <p:nvSpPr>
          <p:cNvPr id="6" name="5 Rectángulo"/>
          <p:cNvSpPr/>
          <p:nvPr/>
        </p:nvSpPr>
        <p:spPr>
          <a:xfrm>
            <a:off x="560512" y="1844824"/>
            <a:ext cx="8856984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360363">
              <a:spcBef>
                <a:spcPts val="600"/>
              </a:spcBef>
              <a:buFont typeface="Wingdings" pitchFamily="2" charset="2"/>
              <a:buChar char="Ø"/>
              <a:tabLst>
                <a:tab pos="623888" algn="l"/>
              </a:tabLst>
            </a:pPr>
            <a:r>
              <a:rPr lang="es-ES" sz="2400" dirty="0" err="1"/>
              <a:t>Fastqc</a:t>
            </a:r>
            <a:r>
              <a:rPr lang="es-ES" sz="2400" dirty="0"/>
              <a:t>: </a:t>
            </a:r>
            <a:r>
              <a:rPr lang="es-ES" sz="2400" dirty="0">
                <a:hlinkClick r:id="rId2"/>
              </a:rPr>
              <a:t>http://www.bioinformatics.babraham.ac.uk/projects/fastqc/</a:t>
            </a:r>
            <a:endParaRPr lang="es-ES" sz="2400" dirty="0"/>
          </a:p>
          <a:p>
            <a:pPr marL="628650" indent="-360363">
              <a:spcBef>
                <a:spcPts val="600"/>
              </a:spcBef>
              <a:buFont typeface="Wingdings" pitchFamily="2" charset="2"/>
              <a:buChar char="Ø"/>
              <a:tabLst>
                <a:tab pos="623888" algn="l"/>
              </a:tabLst>
            </a:pPr>
            <a:r>
              <a:rPr lang="es-ES" sz="2400" dirty="0"/>
              <a:t>BWA: </a:t>
            </a:r>
            <a:r>
              <a:rPr lang="es-ES" sz="2400" dirty="0">
                <a:hlinkClick r:id="rId3"/>
              </a:rPr>
              <a:t>http://bio-bwa.sourceforge.net/</a:t>
            </a:r>
            <a:endParaRPr lang="es-ES" sz="2400" dirty="0"/>
          </a:p>
          <a:p>
            <a:pPr marL="628650" indent="-360363">
              <a:spcBef>
                <a:spcPts val="600"/>
              </a:spcBef>
              <a:buFont typeface="Wingdings" pitchFamily="2" charset="2"/>
              <a:buChar char="Ø"/>
              <a:tabLst>
                <a:tab pos="623888" algn="l"/>
              </a:tabLst>
            </a:pPr>
            <a:r>
              <a:rPr lang="es-ES" sz="2400" dirty="0" err="1"/>
              <a:t>Samtools</a:t>
            </a:r>
            <a:r>
              <a:rPr lang="es-ES" sz="2400" dirty="0"/>
              <a:t>: </a:t>
            </a:r>
            <a:r>
              <a:rPr lang="fr-FR" sz="2400" u="sng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ea typeface="Verdana"/>
                <a:hlinkClick r:id="rId4"/>
              </a:rPr>
              <a:t>http://www.htslib.org/</a:t>
            </a:r>
          </a:p>
          <a:p>
            <a:pPr marL="628650" indent="-360363">
              <a:spcBef>
                <a:spcPts val="600"/>
              </a:spcBef>
              <a:buFont typeface="Wingdings" pitchFamily="2" charset="2"/>
              <a:buChar char="Ø"/>
              <a:tabLst>
                <a:tab pos="623888" algn="l"/>
              </a:tabLst>
            </a:pPr>
            <a:r>
              <a:rPr lang="es-ES" sz="2400" dirty="0"/>
              <a:t>GATK: </a:t>
            </a:r>
            <a:r>
              <a:rPr lang="es-ES" sz="2400" dirty="0">
                <a:hlinkClick r:id="rId5"/>
              </a:rPr>
              <a:t>http://www.broadinstitute.org/gatk/</a:t>
            </a:r>
            <a:endParaRPr lang="es-ES" sz="2400" dirty="0"/>
          </a:p>
          <a:p>
            <a:pPr marL="628650" indent="-360363">
              <a:spcBef>
                <a:spcPts val="600"/>
              </a:spcBef>
              <a:buFont typeface="Wingdings" pitchFamily="2" charset="2"/>
              <a:buChar char="Ø"/>
              <a:tabLst>
                <a:tab pos="623888" algn="l"/>
              </a:tabLst>
            </a:pPr>
            <a:r>
              <a:rPr lang="es-ES" sz="2400" dirty="0" err="1"/>
              <a:t>Vcftools</a:t>
            </a:r>
            <a:r>
              <a:rPr lang="es-ES" sz="2400" dirty="0"/>
              <a:t>: </a:t>
            </a:r>
            <a:r>
              <a:rPr lang="en-US" sz="2400" u="sng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hlinkClick r:id="rId6"/>
              </a:rPr>
              <a:t>https://vcftools.github.io/</a:t>
            </a:r>
            <a:endParaRPr lang="es-ES" sz="2400" dirty="0"/>
          </a:p>
          <a:p>
            <a:pPr marL="628650" indent="-360363">
              <a:spcBef>
                <a:spcPts val="600"/>
              </a:spcBef>
              <a:buFont typeface="Wingdings" pitchFamily="2" charset="2"/>
              <a:buChar char="Ø"/>
              <a:tabLst>
                <a:tab pos="623888" algn="l"/>
              </a:tabLst>
            </a:pPr>
            <a:r>
              <a:rPr lang="es-ES" sz="2400" dirty="0" err="1"/>
              <a:t>Picard</a:t>
            </a:r>
            <a:r>
              <a:rPr lang="es-ES" sz="2400" dirty="0"/>
              <a:t>: </a:t>
            </a:r>
            <a:r>
              <a:rPr lang="es-ES" sz="2400" dirty="0">
                <a:hlinkClick r:id="rId7"/>
              </a:rPr>
              <a:t>http://picard.sourceforge.net/</a:t>
            </a:r>
            <a:endParaRPr lang="es-ES" sz="2400" dirty="0"/>
          </a:p>
          <a:p>
            <a:pPr marL="628650" indent="-360363">
              <a:spcBef>
                <a:spcPts val="600"/>
              </a:spcBef>
              <a:buFont typeface="Wingdings" pitchFamily="2" charset="2"/>
              <a:buChar char="Ø"/>
              <a:tabLst>
                <a:tab pos="623888" algn="l"/>
              </a:tabLst>
            </a:pPr>
            <a:r>
              <a:rPr lang="es-ES" sz="2400" dirty="0"/>
              <a:t>IGV : </a:t>
            </a:r>
            <a:r>
              <a:rPr lang="es-ES" sz="2400" dirty="0">
                <a:hlinkClick r:id="rId8"/>
              </a:rPr>
              <a:t>http://www.broadinstitute.org/igv/</a:t>
            </a:r>
            <a:endParaRPr lang="es-E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1725</Words>
  <Application>Microsoft Office PowerPoint</Application>
  <PresentationFormat>A4 (210 x 297 mm)</PresentationFormat>
  <Paragraphs>313</Paragraphs>
  <Slides>44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44</vt:i4>
      </vt:variant>
    </vt:vector>
  </HeadingPairs>
  <TitlesOfParts>
    <vt:vector size="47" baseType="lpstr"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Basic format: fastq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SNP Visualizing: Sanger sequencing</vt:lpstr>
      <vt:lpstr>SNP Visualizing: NGS alignment with IGV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Visualizing data: IGV http://www.broadinstitute.org/igv/</vt:lpstr>
      <vt:lpstr>This is X chromosome of a mammal: is it a male or a female?</vt:lpstr>
      <vt:lpstr>Annotating SNPs</vt:lpstr>
      <vt:lpstr>Identifying structural variants</vt:lpstr>
      <vt:lpstr>Presentación de PowerPoint</vt:lpstr>
      <vt:lpstr>Identifying structural variants: https://genomebiology.biomedcentral.com/articles/10.1186/s13059-019-1720-5</vt:lpstr>
      <vt:lpstr>RNAseq</vt:lpstr>
      <vt:lpstr>Presentación de PowerPoint</vt:lpstr>
      <vt:lpstr>RNAseq Pipelines (J Hopkins): Hisat2 + StringTie + BallGown</vt:lpstr>
      <vt:lpstr>Presentación de PowerPoint</vt:lpstr>
      <vt:lpstr>Presentación de PowerPoint</vt:lpstr>
      <vt:lpstr>Presentación de PowerPoint</vt:lpstr>
      <vt:lpstr>Presentación de PowerPoint</vt:lpstr>
      <vt:lpstr>Experimental Design  (≡ if money is limiting, ie, almost always)</vt:lpstr>
      <vt:lpstr>Presentación de PowerPoint</vt:lpstr>
      <vt:lpstr>To  summarize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Laura Zingaretti</dc:creator>
  <cp:lastModifiedBy>miguel</cp:lastModifiedBy>
  <cp:revision>7</cp:revision>
  <dcterms:created xsi:type="dcterms:W3CDTF">2019-12-16T10:03:22Z</dcterms:created>
  <dcterms:modified xsi:type="dcterms:W3CDTF">2019-12-16T10:44:37Z</dcterms:modified>
</cp:coreProperties>
</file>