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5075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isqrMdTuOCVdM58v6GS1MOtzkE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591764-F4C5-4AAD-9C3B-3EC927C3CB57}">
  <a:tblStyle styleId="{8C591764-F4C5-4AAD-9C3B-3EC927C3CB5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F3"/>
          </a:solidFill>
        </a:fill>
      </a:tcStyle>
    </a:wholeTbl>
    <a:band1H>
      <a:tcTxStyle/>
      <a:tcStyle>
        <a:fill>
          <a:solidFill>
            <a:srgbClr val="CCCCE6"/>
          </a:solidFill>
        </a:fill>
      </a:tcStyle>
    </a:band1H>
    <a:band2H>
      <a:tcTxStyle/>
    </a:band2H>
    <a:band1V>
      <a:tcTxStyle/>
      <a:tcStyle>
        <a:fill>
          <a:solidFill>
            <a:srgbClr val="CCCCE6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4245F7D4-5338-4EF9-B273-8C6136275BF4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7F4"/>
          </a:solidFill>
        </a:fill>
      </a:tcStyle>
    </a:wholeTbl>
    <a:band1H>
      <a:tcTxStyle/>
      <a:tcStyle>
        <a:fill>
          <a:solidFill>
            <a:srgbClr val="EECCE9"/>
          </a:solidFill>
        </a:fill>
      </a:tcStyle>
    </a:band1H>
    <a:band2H>
      <a:tcTxStyle/>
    </a:band2H>
    <a:band1V>
      <a:tcTxStyle/>
      <a:tcStyle>
        <a:fill>
          <a:solidFill>
            <a:srgbClr val="EECCE9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057D071-F15A-4D27-993B-D9413467146A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F1"/>
          </a:solidFill>
        </a:fill>
      </a:tcStyle>
    </a:wholeTbl>
    <a:band1H>
      <a:tcTxStyle/>
      <a:tcStyle>
        <a:fill>
          <a:solidFill>
            <a:srgbClr val="CACDE1"/>
          </a:solidFill>
        </a:fill>
      </a:tcStyle>
    </a:band1H>
    <a:band2H>
      <a:tcTxStyle/>
    </a:band2H>
    <a:band1V>
      <a:tcTxStyle/>
      <a:tcStyle>
        <a:fill>
          <a:solidFill>
            <a:srgbClr val="CACDE1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D674A37E-41A8-4EC6-8083-AB557883D62C}" styleName="Table_3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7EE"/>
          </a:solidFill>
        </a:fill>
      </a:tcStyle>
    </a:wholeTbl>
    <a:band1H>
      <a:tcTxStyle/>
      <a:tcStyle>
        <a:fill>
          <a:solidFill>
            <a:srgbClr val="FFCCDC"/>
          </a:solidFill>
        </a:fill>
      </a:tcStyle>
    </a:band1H>
    <a:band2H>
      <a:tcTxStyle/>
    </a:band2H>
    <a:band1V>
      <a:tcTxStyle/>
      <a:tcStyle>
        <a:fill>
          <a:solidFill>
            <a:srgbClr val="FFCCDC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84613" y="0"/>
            <a:ext cx="2967037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n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 txBox="1"/>
          <p:nvPr>
            <p:ph idx="12" type="sldNum"/>
          </p:nvPr>
        </p:nvSpPr>
        <p:spPr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2725" lvl="0" marL="21590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384175" y="685800"/>
            <a:ext cx="6084900" cy="34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p23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:notes"/>
          <p:cNvSpPr txBox="1"/>
          <p:nvPr>
            <p:ph idx="12" type="sldNum"/>
          </p:nvPr>
        </p:nvSpPr>
        <p:spPr>
          <a:xfrm>
            <a:off x="3884613" y="8685213"/>
            <a:ext cx="2967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SzPts val="54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f4c58d192_0_71:notes"/>
          <p:cNvSpPr/>
          <p:nvPr>
            <p:ph idx="2" type="sldImg"/>
          </p:nvPr>
        </p:nvSpPr>
        <p:spPr>
          <a:xfrm>
            <a:off x="384175" y="685800"/>
            <a:ext cx="6084900" cy="34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f4c58d192_0_71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f4c58d192_0_71:notes"/>
          <p:cNvSpPr txBox="1"/>
          <p:nvPr>
            <p:ph idx="12" type="sldNum"/>
          </p:nvPr>
        </p:nvSpPr>
        <p:spPr>
          <a:xfrm>
            <a:off x="3884613" y="8685213"/>
            <a:ext cx="2967000" cy="452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1c80c85c8_0_0:notes"/>
          <p:cNvSpPr/>
          <p:nvPr>
            <p:ph idx="2" type="sldImg"/>
          </p:nvPr>
        </p:nvSpPr>
        <p:spPr>
          <a:xfrm>
            <a:off x="384175" y="685800"/>
            <a:ext cx="6084900" cy="34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1c80c85c8_0_0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71c80c85c8_0_0:notes"/>
          <p:cNvSpPr txBox="1"/>
          <p:nvPr>
            <p:ph idx="12" type="sldNum"/>
          </p:nvPr>
        </p:nvSpPr>
        <p:spPr>
          <a:xfrm>
            <a:off x="3884613" y="8685213"/>
            <a:ext cx="2967000" cy="452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1c80c85c8_0_19:notes"/>
          <p:cNvSpPr/>
          <p:nvPr>
            <p:ph idx="2" type="sldImg"/>
          </p:nvPr>
        </p:nvSpPr>
        <p:spPr>
          <a:xfrm>
            <a:off x="384175" y="685800"/>
            <a:ext cx="6084900" cy="34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1c80c85c8_0_19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71c80c85c8_0_19:notes"/>
          <p:cNvSpPr txBox="1"/>
          <p:nvPr>
            <p:ph idx="12" type="sldNum"/>
          </p:nvPr>
        </p:nvSpPr>
        <p:spPr>
          <a:xfrm>
            <a:off x="3884613" y="8685213"/>
            <a:ext cx="2967000" cy="4524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 txBox="1"/>
          <p:nvPr>
            <p:ph idx="12" type="sldNum"/>
          </p:nvPr>
        </p:nvSpPr>
        <p:spPr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SzPts val="54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8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/>
          <p:nvPr>
            <p:ph idx="2" type="sldImg"/>
          </p:nvPr>
        </p:nvSpPr>
        <p:spPr>
          <a:xfrm>
            <a:off x="384175" y="685800"/>
            <a:ext cx="6084888" cy="3424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:notes"/>
          <p:cNvSpPr txBox="1"/>
          <p:nvPr>
            <p:ph idx="12" type="sldNum"/>
          </p:nvPr>
        </p:nvSpPr>
        <p:spPr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SzPts val="54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 presentacion">
  <p:cSld name="Titulo presentac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251520" y="1708448"/>
            <a:ext cx="85193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b="1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1692275" y="2716560"/>
            <a:ext cx="560999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1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 p14:dur="2000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imágenes prediseñadas y texto" type="clipArtAndTx">
  <p:cSld name="CLIPART_AND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type="title"/>
          </p:nvPr>
        </p:nvSpPr>
        <p:spPr>
          <a:xfrm>
            <a:off x="381000" y="228671"/>
            <a:ext cx="8305800" cy="582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/>
          <p:nvPr>
            <p:ph idx="2" type="clipArt"/>
          </p:nvPr>
        </p:nvSpPr>
        <p:spPr>
          <a:xfrm>
            <a:off x="381000" y="893775"/>
            <a:ext cx="4076700" cy="384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4610100" y="893775"/>
            <a:ext cx="4076700" cy="384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/>
          <p:nvPr/>
        </p:nvSpPr>
        <p:spPr>
          <a:xfrm>
            <a:off x="179389" y="1168365"/>
            <a:ext cx="8569325" cy="35646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44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p14:dur="2000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769937"/>
            <a:ext cx="8361961" cy="39223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ulo">
  <p:cSld name="Solo Titul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 y Contenido">
  <p:cSld name="Titulo y Contenid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467544" y="773113"/>
            <a:ext cx="8351617" cy="396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ágina de Incices">
  <p:cSld name="Página de Incice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1691679" y="340544"/>
            <a:ext cx="5317297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1700082" y="844550"/>
            <a:ext cx="5308211" cy="32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500"/>
              </a:spcBef>
              <a:spcAft>
                <a:spcPts val="0"/>
              </a:spcAft>
              <a:buSzPts val="1800"/>
              <a:buFont typeface="Century Gothic"/>
              <a:buAutoNum type="arabicPeriod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AutoNum type="arabicPeriod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AutoNum type="arabicPeriod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AutoNum type="arabicPeriod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AutoNum type="arabicPeriod"/>
              <a:defRPr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columnas">
  <p:cSld name="dos columna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468313" y="773113"/>
            <a:ext cx="3311599" cy="338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2" type="body"/>
          </p:nvPr>
        </p:nvSpPr>
        <p:spPr>
          <a:xfrm>
            <a:off x="3923928" y="773112"/>
            <a:ext cx="3312367" cy="338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se Especifica">
  <p:cSld name="Frase Especific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467544" y="340296"/>
            <a:ext cx="6768281" cy="3815779"/>
          </a:xfrm>
          <a:prstGeom prst="rect">
            <a:avLst/>
          </a:prstGeom>
          <a:noFill/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>
            <a:lvl1pPr indent="-228600" lvl="0" marL="457200" algn="ctr"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spcBef>
                <a:spcPts val="45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800"/>
            </a:lvl3pPr>
            <a:lvl4pPr indent="-228600" lvl="3" marL="1828800" algn="ctr">
              <a:spcBef>
                <a:spcPts val="350"/>
              </a:spcBef>
              <a:spcAft>
                <a:spcPts val="0"/>
              </a:spcAft>
              <a:buSzPts val="1400"/>
              <a:buNone/>
              <a:defRPr sz="2800"/>
            </a:lvl4pPr>
            <a:lvl5pPr indent="-228600" lvl="4" marL="2286000" algn="ctr">
              <a:spcBef>
                <a:spcPts val="350"/>
              </a:spcBef>
              <a:spcAft>
                <a:spcPts val="0"/>
              </a:spcAft>
              <a:buSzPts val="1400"/>
              <a:buNone/>
              <a:defRPr sz="28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strips dir="rd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 amt="90000"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058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1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457200" y="769937"/>
            <a:ext cx="8361961" cy="39223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1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p14:dur="2000">
    <p:strips dir="r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7"/>
          <p:cNvGrpSpPr/>
          <p:nvPr/>
        </p:nvGrpSpPr>
        <p:grpSpPr>
          <a:xfrm>
            <a:off x="0" y="0"/>
            <a:ext cx="9144000" cy="5145088"/>
            <a:chOff x="0" y="0"/>
            <a:chExt cx="9144000" cy="6858000"/>
          </a:xfrm>
        </p:grpSpPr>
        <p:sp>
          <p:nvSpPr>
            <p:cNvPr id="70" name="Google Shape;70;p3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t/>
              </a:r>
              <a:endPara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-UPV-hv-01.png" id="71" name="Google Shape;71;p3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3305175" y="2375383"/>
              <a:ext cx="2562225" cy="12118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transition spd="slow" p14:dur="2000">
    <p:strips dir="r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title"/>
          </p:nvPr>
        </p:nvSpPr>
        <p:spPr>
          <a:xfrm>
            <a:off x="692701" y="1708448"/>
            <a:ext cx="7850599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</a:pPr>
            <a:r>
              <a:rPr lang="en-US"/>
              <a:t>Prototipo Gestión Terminal Punto de Venta</a:t>
            </a:r>
            <a:endParaRPr/>
          </a:p>
        </p:txBody>
      </p:sp>
      <p:sp>
        <p:nvSpPr>
          <p:cNvPr id="78" name="Google Shape;78;p1"/>
          <p:cNvSpPr txBox="1"/>
          <p:nvPr>
            <p:ph idx="1" type="body"/>
          </p:nvPr>
        </p:nvSpPr>
        <p:spPr>
          <a:xfrm>
            <a:off x="1692275" y="2716548"/>
            <a:ext cx="5610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en-US"/>
              <a:t>Javier Alarcón Sánchez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en-US"/>
              <a:t>Miguel Ángel Navarro Arenas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en-US"/>
              <a:t>Carlos Ruiz Torres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en-US"/>
              <a:t>Marzo 2020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advTm="3208" spd="slow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Google Shape;377;p13"/>
          <p:cNvGraphicFramePr/>
          <p:nvPr/>
        </p:nvGraphicFramePr>
        <p:xfrm>
          <a:off x="489348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{4245F7D4-5338-4EF9-B273-8C6136275BF4}</a:tableStyleId>
              </a:tblPr>
              <a:tblGrid>
                <a:gridCol w="1943100"/>
                <a:gridCol w="62650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 primario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Cliente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cliente requiere de la atención de un camarero, y lo llama pulsando el botón correspondiente en la app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Precondición: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persona ha cometido un error en su comanda o necesita cualquier cosa del personal de mesa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Ocasionador: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 cliente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típico de eventos: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Acciones del Actor</a:t>
                      </a:r>
                      <a:endParaRPr/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</a:t>
                      </a: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cliente pulsa el botón dedicado a llamar al servicio de mesa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E</a:t>
                      </a: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 empleado se persona en la mesa para satisfacer las necesidades del cliente.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Cursos alternos: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Conclusión: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 uso concluye cuando el </a:t>
                      </a: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empleado atiende a la mesa que ha solicitado la llamada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anota en el sistema la asistencia del empleado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Reglas de negocios: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51425" marL="51425"/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Restricciones y especificaciones de implantación: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servicio debe ser raudo</a:t>
                      </a:r>
                      <a:endParaRPr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Hipótesis: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cliente ha debido haber tenido un problema a la hora de hacer el pedido</a:t>
                      </a:r>
                      <a:endParaRPr sz="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Temas Pendientes: (10)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/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378" name="Google Shape;378;p13"/>
          <p:cNvSpPr txBox="1"/>
          <p:nvPr>
            <p:ph idx="4294967295" type="title"/>
          </p:nvPr>
        </p:nvSpPr>
        <p:spPr>
          <a:xfrm>
            <a:off x="2437805" y="54968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Solicitar servicio a mesa</a:t>
            </a:r>
            <a:r>
              <a:rPr lang="en-US" sz="1400"/>
              <a:t> 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15"/>
          <p:cNvGraphicFramePr/>
          <p:nvPr/>
        </p:nvGraphicFramePr>
        <p:xfrm>
          <a:off x="489347" y="35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{0057D071-F15A-4D27-993B-D9413467146A}</a:tableStyleId>
              </a:tblPr>
              <a:tblGrid>
                <a:gridCol w="1932375"/>
                <a:gridCol w="6275775"/>
              </a:tblGrid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>
                    <a:solidFill>
                      <a:srgbClr val="CF2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>
                    <a:solidFill>
                      <a:srgbClr val="CF2AC1"/>
                    </a:solidFill>
                  </a:tcPr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añade productos a la comanda antes de enviar esta al sistema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 (1)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Ya debe haberse creado la comanda anteriormente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 (2)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que quiere actualizar su comanda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Una vez creada la comanda, el cliente ha de pulsar el botón “añadir producto”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2: El sistema muestra la lista de productos disponibles en la carta 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3: El cliente selecciona el producto que desea añadir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4: El sistema actualiza la comanda del cliente, y lo devuelve a la página principal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 (5)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de uso concluye cuando el cliente confirma el nuevo producto y vuelve a la pantalla principal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Postcondición: (6)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 producto se ha añadido a la comanda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 (7)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Los productos que no se encuentren disponibles serán eliminados de la carta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8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 (8)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 usuario es fácil e intuitiva, a fin de facilitar el pedido a los clientes 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 (9)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La comanda ya se ha creado previamente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384" name="Google Shape;384;p15"/>
          <p:cNvSpPr txBox="1"/>
          <p:nvPr>
            <p:ph idx="4294967295" type="title"/>
          </p:nvPr>
        </p:nvSpPr>
        <p:spPr>
          <a:xfrm>
            <a:off x="2437805" y="-8092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Añadir producto a la comanda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17"/>
          <p:cNvGraphicFramePr/>
          <p:nvPr/>
        </p:nvGraphicFramePr>
        <p:xfrm>
          <a:off x="262759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{0057D071-F15A-4D27-993B-D9413467146A}</a:tableStyleId>
              </a:tblPr>
              <a:tblGrid>
                <a:gridCol w="2053725"/>
                <a:gridCol w="6669850"/>
              </a:tblGrid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 + cliente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o el cliente 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solicita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 la impresión del ticket, a fin de saber el total de su cuenta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 (1)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Ha debido haberse creado una comanda anteriormente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 (2)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o empleado que requiere el ticket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El cliente o empleado solicita al sistema a través del botón destinado para ello la impresión del ticket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2: El sistema imprime el ticket 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Cursos alternos: (4)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alternativo 2: Si no existe comanda asociada a esa mesa, se mostrará un mensaje de eror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 (5)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de uso concluye cuando el cliente o empleado recibe el ticket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Postcondición: (6)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 (7)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Cualquier cliente o empleado puede solicitar la impresión del ticket, a fin de agilizar gestiones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51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 (8)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 usuario es fácil e intuitiva, a fin de facilitar el pedido a los clientes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-El cliente solo puede solicitar un ticket por comanda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 (9)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deporte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no existe previamente en el sistema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390" name="Google Shape;390;p17"/>
          <p:cNvSpPr txBox="1"/>
          <p:nvPr>
            <p:ph idx="4294967295" type="title"/>
          </p:nvPr>
        </p:nvSpPr>
        <p:spPr>
          <a:xfrm>
            <a:off x="2437805" y="33948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Sacar ticket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19"/>
          <p:cNvGraphicFramePr/>
          <p:nvPr/>
        </p:nvGraphicFramePr>
        <p:xfrm>
          <a:off x="220717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{0057D071-F15A-4D27-993B-D9413467146A}</a:tableStyleId>
              </a:tblPr>
              <a:tblGrid>
                <a:gridCol w="2186150"/>
                <a:gridCol w="8203225"/>
              </a:tblGrid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 empleado genera una factura si el cliente así lo solicita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ha debido crear una comanda previamente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 que ha de imprimir una factura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El cliente solicita la factura al sistema, introduciendo sus datos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2; El sistema responde enviando la petición al empleado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3: El empleado genera la factura con los datos que ha introducido el cliente previamente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4: El sistema imprime dicha factura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 (5)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concluye cuando el empleado recibe la factura por parte del sistema 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Postcondición: (6)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recibe la factura de manos del empleado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Cualquier empleado puede generar una factura, previa petición del cliente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 (8)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 usuario es fácil e intuitiva, a fin de facilitar el pedido a los clientes 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 (9)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ha solicitado la impresión de su ticket previamente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396" name="Google Shape;396;p19"/>
          <p:cNvSpPr txBox="1"/>
          <p:nvPr>
            <p:ph idx="4294967295" type="title"/>
          </p:nvPr>
        </p:nvSpPr>
        <p:spPr>
          <a:xfrm>
            <a:off x="2437805" y="54968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Crear factura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21"/>
          <p:cNvGraphicFramePr/>
          <p:nvPr/>
        </p:nvGraphicFramePr>
        <p:xfrm>
          <a:off x="489348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{0057D071-F15A-4D27-993B-D9413467146A}</a:tableStyleId>
              </a:tblPr>
              <a:tblGrid>
                <a:gridCol w="1943100"/>
                <a:gridCol w="6265075"/>
              </a:tblGrid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Un empleado quiere introducir un nuevo producto en el catálogo del local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ya posee dicho producto en el local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El empleado pulsa sobre “crear nuevo producto”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2: El sistema abre un formulario en el que se introducen los datos del producto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3: el empleado rellena los campos con los datos correspondientes al producto que se desea introducir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4: el sistema introduce el producto en la carta, y notifica al empleado de su inclusión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Cursos alternos: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alternativo 4: Si ya existe dicho producto, el sistema lo notifica al empleado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de uso concluye cuando el empleado es notificado por la inclusión del producto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Postcondición: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Un empleado ha sido informado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 por el 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∙"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producto no puede estar registrado previamente en la aplicación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67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∙"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 usuario es fácil e intuitiva, a fin de facilitar la operación a los empleados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ha recibido un producto nuevo que quiere incluir en la carta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402" name="Google Shape;402;p21"/>
          <p:cNvSpPr txBox="1"/>
          <p:nvPr>
            <p:ph idx="4294967295" type="title"/>
          </p:nvPr>
        </p:nvSpPr>
        <p:spPr>
          <a:xfrm>
            <a:off x="2437805" y="54968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Añadir producto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/>
          <p:nvPr>
            <p:ph idx="4294967295" type="title"/>
          </p:nvPr>
        </p:nvSpPr>
        <p:spPr>
          <a:xfrm>
            <a:off x="2437805" y="54968"/>
            <a:ext cx="6061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9" name="Google Shape;409;p23"/>
          <p:cNvGraphicFramePr/>
          <p:nvPr/>
        </p:nvGraphicFramePr>
        <p:xfrm>
          <a:off x="489348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{0057D071-F15A-4D27-993B-D9413467146A}</a:tableStyleId>
              </a:tblPr>
              <a:tblGrid>
                <a:gridCol w="1943100"/>
                <a:gridCol w="6265075"/>
              </a:tblGrid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Un empleado quiere modificar un nuevo producto en el catálogo del local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ya posee dicho producto en su carta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El empleado pulsa sobre “modificar producto”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2: El sistema abre un formulario en el que se introducen los datos del producto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3: el empleado modifica los campos con los datos correspondientes al producto que se desea cambiar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4: el sistema introduce los cambios sobre el producto en la carta, y notifica al empleado de su modificación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de uso concluye cuando el empleado es notificado por la modificación del producto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Postcondición: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Un empleado ha sido notificado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 por el 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67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∙"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 usuario es fácil e intuitiva, a fin de facilitar la operación a los empleados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ha decidido cambiar un producto ya incluido en la carta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410" name="Google Shape;410;p23"/>
          <p:cNvSpPr txBox="1"/>
          <p:nvPr>
            <p:ph idx="4294967295" type="title"/>
          </p:nvPr>
        </p:nvSpPr>
        <p:spPr>
          <a:xfrm>
            <a:off x="2437805" y="54968"/>
            <a:ext cx="6061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Modificar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producto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Google Shape;416;g7f4c58d192_0_71"/>
          <p:cNvGraphicFramePr/>
          <p:nvPr/>
        </p:nvGraphicFramePr>
        <p:xfrm>
          <a:off x="489348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{0057D071-F15A-4D27-993B-D9413467146A}</a:tableStyleId>
              </a:tblPr>
              <a:tblGrid>
                <a:gridCol w="2055450"/>
                <a:gridCol w="6152725"/>
              </a:tblGrid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Modificar comanda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Un empleado quiere modificar una comanda por una demanda del cliente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cambio a efectuar se puede realizar (el producto no está en preparación en cocina o no está ya servido)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El empleado pulsa sobre “modificar comanda”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2: El sistema muestra las comandas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0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3: El empleado selecciona la comanda a modificar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4: Dentro de la comanda el empleado cambia el producto especificado por el producto que le ha pedido el cliente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de uso concluye cuando el empleado es notificado por la modificación del producto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Postcondición: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Todos los empleados y el encargado son notificados con este cambio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cambio debe de ser introducido también en el ticket 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9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∙"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debe ser fácil para el empleado ya que estos cambios no deben suponer una gran pérdida de tiempo para este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ha pedido algo por error o ha preferido cambiarlo por otro producto que ha visto en la carta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Google Shape;421;p25"/>
          <p:cNvGraphicFramePr/>
          <p:nvPr/>
        </p:nvGraphicFramePr>
        <p:xfrm>
          <a:off x="189187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{D674A37E-41A8-4EC6-8083-AB557883D62C}</a:tableStyleId>
              </a:tblPr>
              <a:tblGrid>
                <a:gridCol w="2291250"/>
                <a:gridCol w="6495400"/>
              </a:tblGrid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Encargado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encargado quiere acceder a todas las ventas que se han realizado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 (1)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Se presuponen ventas en los días anteriores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 (2)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encargado del local, a fin de conocer los datos de su negocio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9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El encargado accede al sistema, y solicita al mismo las ventas comprendidas entre dos fechas, también solicitadas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2; El sistema muestra por pantalla las ventas solicitadas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Cursos alternos: (4)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2: El sistema informa al encargado de la ausencia de ventas entre las fechas seleccionadas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 (5)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concluye cuando el empleado recibe por pantalla el conjunto de ventas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 (7)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Han de existir ventas previas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50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 (8)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 usuario debe ser sencilla, a fin de facilitar el acceso al encargado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 (9)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Existen ventas en días anteriores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3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5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422" name="Google Shape;422;p25"/>
          <p:cNvSpPr txBox="1"/>
          <p:nvPr>
            <p:ph idx="4294967295" type="title"/>
          </p:nvPr>
        </p:nvSpPr>
        <p:spPr>
          <a:xfrm>
            <a:off x="2437805" y="54968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Obtener listado completo de ventas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Google Shape;427;p27"/>
          <p:cNvGraphicFramePr/>
          <p:nvPr/>
        </p:nvGraphicFramePr>
        <p:xfrm>
          <a:off x="126124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{D674A37E-41A8-4EC6-8083-AB557883D62C}</a:tableStyleId>
              </a:tblPr>
              <a:tblGrid>
                <a:gridCol w="2144100"/>
                <a:gridCol w="6684575"/>
              </a:tblGrid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Encargado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encargado solicita al sistema los gastos que han supuesto las ventas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Existen ventas previamente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Ocasionador: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encargado que desea obtener datos acerca de lo gastado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5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encargado accede al sistema, y solicita al mismo los gastos comprendidos entre dos fechas, también solicitadas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2; </a:t>
                      </a: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El sistema muestra por pantalla los gastos solicitados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Cursos alternos: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Paso 3: En caso de no haber gastos entre las fechas seleccionadas, se notificará al encargado 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encargado recibe los datos requeridos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Han de existir ventas previas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El encargado desea saber el montante de gastos de su negocio durante un período de tiempo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428" name="Google Shape;428;p27"/>
          <p:cNvSpPr txBox="1"/>
          <p:nvPr>
            <p:ph idx="4294967295" type="title"/>
          </p:nvPr>
        </p:nvSpPr>
        <p:spPr>
          <a:xfrm>
            <a:off x="2437805" y="54968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Obtener resumen de gastos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 p14:dur="2000"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EDED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71c80c85c8_0_0"/>
          <p:cNvPicPr preferRelativeResize="0"/>
          <p:nvPr/>
        </p:nvPicPr>
        <p:blipFill rotWithShape="1">
          <a:blip r:embed="rId3">
            <a:alphaModFix/>
          </a:blip>
          <a:srcRect b="12484" l="0" r="0" t="12491"/>
          <a:stretch/>
        </p:blipFill>
        <p:spPr>
          <a:xfrm>
            <a:off x="0" y="0"/>
            <a:ext cx="9144000" cy="514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g71c80c85c8_0_0"/>
          <p:cNvCxnSpPr/>
          <p:nvPr/>
        </p:nvCxnSpPr>
        <p:spPr>
          <a:xfrm>
            <a:off x="1617800" y="987650"/>
            <a:ext cx="818400" cy="42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6" name="Google Shape;436;g71c80c85c8_0_0"/>
          <p:cNvSpPr txBox="1"/>
          <p:nvPr/>
        </p:nvSpPr>
        <p:spPr>
          <a:xfrm>
            <a:off x="799500" y="686625"/>
            <a:ext cx="1288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entury Gothic"/>
                <a:ea typeface="Century Gothic"/>
                <a:cs typeface="Century Gothic"/>
                <a:sym typeface="Century Gothic"/>
              </a:rPr>
              <a:t>Obtener resumen de gastos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7" name="Google Shape;437;g71c80c85c8_0_0"/>
          <p:cNvCxnSpPr/>
          <p:nvPr/>
        </p:nvCxnSpPr>
        <p:spPr>
          <a:xfrm flipH="1" rot="10800000">
            <a:off x="1777725" y="2191625"/>
            <a:ext cx="648900" cy="376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g71c80c85c8_0_0"/>
          <p:cNvSpPr txBox="1"/>
          <p:nvPr/>
        </p:nvSpPr>
        <p:spPr>
          <a:xfrm>
            <a:off x="893400" y="2483163"/>
            <a:ext cx="1194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entury Gothic"/>
                <a:ea typeface="Century Gothic"/>
                <a:cs typeface="Century Gothic"/>
                <a:sym typeface="Century Gothic"/>
              </a:rPr>
              <a:t>Listado completo de ventas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9" name="Google Shape;439;g71c80c85c8_0_0"/>
          <p:cNvCxnSpPr/>
          <p:nvPr/>
        </p:nvCxnSpPr>
        <p:spPr>
          <a:xfrm rot="10800000">
            <a:off x="6715925" y="3320375"/>
            <a:ext cx="855900" cy="27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g71c80c85c8_0_0"/>
          <p:cNvSpPr txBox="1"/>
          <p:nvPr/>
        </p:nvSpPr>
        <p:spPr>
          <a:xfrm>
            <a:off x="7571825" y="3480225"/>
            <a:ext cx="1119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entury Gothic"/>
                <a:ea typeface="Century Gothic"/>
                <a:cs typeface="Century Gothic"/>
                <a:sym typeface="Century Gothic"/>
              </a:rPr>
              <a:t>Crear producto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41" name="Google Shape;441;g71c80c85c8_0_0"/>
          <p:cNvCxnSpPr/>
          <p:nvPr/>
        </p:nvCxnSpPr>
        <p:spPr>
          <a:xfrm>
            <a:off x="1852975" y="1805950"/>
            <a:ext cx="592500" cy="169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g71c80c85c8_0_0"/>
          <p:cNvSpPr txBox="1"/>
          <p:nvPr/>
        </p:nvSpPr>
        <p:spPr>
          <a:xfrm>
            <a:off x="996900" y="1589638"/>
            <a:ext cx="987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entury Gothic"/>
                <a:ea typeface="Century Gothic"/>
                <a:cs typeface="Century Gothic"/>
                <a:sym typeface="Century Gothic"/>
              </a:rPr>
              <a:t>Crear factura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g71c80c85c8_0_0"/>
          <p:cNvSpPr txBox="1"/>
          <p:nvPr/>
        </p:nvSpPr>
        <p:spPr>
          <a:xfrm>
            <a:off x="2733150" y="56425"/>
            <a:ext cx="3677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Prototipo para empleados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Definición del problema</a:t>
            </a:r>
            <a:endParaRPr/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457200" y="769937"/>
            <a:ext cx="8361961" cy="39223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 solicita que desarrollemos una aplicación terminal punto de venta, pero empleando también una app en dispositivos móviles 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Se trata de una aplicación para gestionar las comandas de los clientes: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Los camareros registran en el programa, ya sea a través de su móvil o de la propia TPV, los pedidos de los clientes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Dichos pedidos se almacenan en un registro diario, además de enviarse a cocina en caso de requerirlo algún pedido.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El programa, además de lo anterior, permite generar facturas y hacer una actualización continua de los ingresos.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g71c80c85c8_0_19"/>
          <p:cNvPicPr preferRelativeResize="0"/>
          <p:nvPr/>
        </p:nvPicPr>
        <p:blipFill rotWithShape="1">
          <a:blip r:embed="rId3">
            <a:alphaModFix/>
          </a:blip>
          <a:srcRect b="10178" l="0" r="0" t="10178"/>
          <a:stretch/>
        </p:blipFill>
        <p:spPr>
          <a:xfrm>
            <a:off x="0" y="0"/>
            <a:ext cx="9144003" cy="5145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g71c80c85c8_0_19"/>
          <p:cNvCxnSpPr/>
          <p:nvPr/>
        </p:nvCxnSpPr>
        <p:spPr>
          <a:xfrm>
            <a:off x="1589600" y="3442600"/>
            <a:ext cx="818400" cy="338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g71c80c85c8_0_19"/>
          <p:cNvSpPr txBox="1"/>
          <p:nvPr/>
        </p:nvSpPr>
        <p:spPr>
          <a:xfrm>
            <a:off x="771300" y="3085175"/>
            <a:ext cx="1203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entury Gothic"/>
                <a:ea typeface="Century Gothic"/>
                <a:cs typeface="Century Gothic"/>
                <a:sym typeface="Century Gothic"/>
              </a:rPr>
              <a:t>Añadir producto al pedido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g71c80c85c8_0_19"/>
          <p:cNvSpPr txBox="1"/>
          <p:nvPr/>
        </p:nvSpPr>
        <p:spPr>
          <a:xfrm>
            <a:off x="2737800" y="56425"/>
            <a:ext cx="3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Prototipo para clientes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28650" y="274639"/>
            <a:ext cx="7886700" cy="4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Actores del Sistema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1378825" y="878676"/>
            <a:ext cx="6730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95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95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95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5"/>
              <a:t>Cliente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95"/>
              <a:t>	Persona que consume en el local.</a:t>
            </a:r>
            <a:r>
              <a:rPr lang="en-US" sz="1395"/>
              <a:t> Su única función es crear una comanda con el terminal que tiene en su mesa.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395"/>
              <a:t>Empleado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95"/>
              <a:t>	Persona que atiende a los clientes en el local. Tiene acceso a la aplicación, pero tiene ciertas funciones de la misma restringidas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395"/>
              <a:t>Encargado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95"/>
              <a:t>	Persona responsable del local. Su función es, además de la propia de los empleados, la gestión de información útil para el negocio, como facturas, albaranes, registros, etc...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95"/>
              <a:t>	Habitualmente es empleado</a:t>
            </a:r>
            <a:endParaRPr sz="1395"/>
          </a:p>
        </p:txBody>
      </p:sp>
      <p:grpSp>
        <p:nvGrpSpPr>
          <p:cNvPr id="91" name="Google Shape;91;p3"/>
          <p:cNvGrpSpPr/>
          <p:nvPr/>
        </p:nvGrpSpPr>
        <p:grpSpPr>
          <a:xfrm>
            <a:off x="238025" y="2352901"/>
            <a:ext cx="903579" cy="700233"/>
            <a:chOff x="3028558" y="3059535"/>
            <a:chExt cx="1204773" cy="933643"/>
          </a:xfrm>
        </p:grpSpPr>
        <p:grpSp>
          <p:nvGrpSpPr>
            <p:cNvPr id="92" name="Google Shape;92;p3"/>
            <p:cNvGrpSpPr/>
            <p:nvPr/>
          </p:nvGrpSpPr>
          <p:grpSpPr>
            <a:xfrm>
              <a:off x="3826932" y="3059535"/>
              <a:ext cx="406398" cy="933643"/>
              <a:chOff x="2112434" y="1718064"/>
              <a:chExt cx="406398" cy="933643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2215091" y="1718064"/>
                <a:ext cx="201084" cy="201084"/>
              </a:xfrm>
              <a:prstGeom prst="ellipse">
                <a:avLst/>
              </a:prstGeom>
              <a:solidFill>
                <a:srgbClr val="E382D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" name="Google Shape;94;p3"/>
              <p:cNvCxnSpPr/>
              <p:nvPr/>
            </p:nvCxnSpPr>
            <p:spPr>
              <a:xfrm>
                <a:off x="2313402" y="1920875"/>
                <a:ext cx="4463" cy="38205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2315633" y="1828799"/>
                <a:ext cx="0" cy="4063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6" name="Google Shape;96;p3"/>
              <p:cNvGrpSpPr/>
              <p:nvPr/>
            </p:nvGrpSpPr>
            <p:grpSpPr>
              <a:xfrm>
                <a:off x="2114667" y="2299756"/>
                <a:ext cx="401934" cy="351951"/>
                <a:chOff x="2095503" y="2299756"/>
                <a:chExt cx="401934" cy="351951"/>
              </a:xfrm>
            </p:grpSpPr>
            <p:cxnSp>
              <p:nvCxnSpPr>
                <p:cNvPr id="97" name="Google Shape;97;p3"/>
                <p:cNvCxnSpPr/>
                <p:nvPr/>
              </p:nvCxnSpPr>
              <p:spPr>
                <a:xfrm>
                  <a:off x="2197102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2395837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99" name="Google Shape;99;p3"/>
            <p:cNvSpPr txBox="1"/>
            <p:nvPr/>
          </p:nvSpPr>
          <p:spPr>
            <a:xfrm>
              <a:off x="3028558" y="3421301"/>
              <a:ext cx="109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</a:rPr>
                <a:t>Empleado</a:t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518248" y="3514627"/>
            <a:ext cx="977459" cy="877380"/>
            <a:chOff x="3422741" y="1362462"/>
            <a:chExt cx="1303279" cy="1169840"/>
          </a:xfrm>
        </p:grpSpPr>
        <p:grpSp>
          <p:nvGrpSpPr>
            <p:cNvPr id="101" name="Google Shape;101;p3"/>
            <p:cNvGrpSpPr/>
            <p:nvPr/>
          </p:nvGrpSpPr>
          <p:grpSpPr>
            <a:xfrm>
              <a:off x="3826932" y="1362462"/>
              <a:ext cx="406398" cy="933643"/>
              <a:chOff x="2112434" y="1718064"/>
              <a:chExt cx="406398" cy="933643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2215091" y="1718064"/>
                <a:ext cx="201084" cy="201084"/>
              </a:xfrm>
              <a:prstGeom prst="ellipse">
                <a:avLst/>
              </a:prstGeom>
              <a:solidFill>
                <a:srgbClr val="E382D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" name="Google Shape;103;p3"/>
              <p:cNvCxnSpPr/>
              <p:nvPr/>
            </p:nvCxnSpPr>
            <p:spPr>
              <a:xfrm>
                <a:off x="2313402" y="1920875"/>
                <a:ext cx="4463" cy="38205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2315633" y="1828799"/>
                <a:ext cx="0" cy="4063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5" name="Google Shape;105;p3"/>
              <p:cNvGrpSpPr/>
              <p:nvPr/>
            </p:nvGrpSpPr>
            <p:grpSpPr>
              <a:xfrm>
                <a:off x="2114667" y="2299756"/>
                <a:ext cx="401934" cy="351951"/>
                <a:chOff x="2095503" y="2299756"/>
                <a:chExt cx="401934" cy="351951"/>
              </a:xfrm>
            </p:grpSpPr>
            <p:cxnSp>
              <p:nvCxnSpPr>
                <p:cNvPr id="106" name="Google Shape;106;p3"/>
                <p:cNvCxnSpPr/>
                <p:nvPr/>
              </p:nvCxnSpPr>
              <p:spPr>
                <a:xfrm>
                  <a:off x="2197102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3"/>
                <p:cNvCxnSpPr/>
                <p:nvPr/>
              </p:nvCxnSpPr>
              <p:spPr>
                <a:xfrm>
                  <a:off x="2395837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08" name="Google Shape;108;p3"/>
            <p:cNvSpPr txBox="1"/>
            <p:nvPr/>
          </p:nvSpPr>
          <p:spPr>
            <a:xfrm>
              <a:off x="3422741" y="2224526"/>
              <a:ext cx="1303279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</a:rPr>
                <a:t>Encargado</a:t>
              </a:r>
              <a:endParaRPr/>
            </a:p>
          </p:txBody>
        </p:sp>
      </p:grpSp>
      <p:cxnSp>
        <p:nvCxnSpPr>
          <p:cNvPr id="109" name="Google Shape;109;p3"/>
          <p:cNvCxnSpPr>
            <a:stCxn id="102" idx="0"/>
          </p:cNvCxnSpPr>
          <p:nvPr/>
        </p:nvCxnSpPr>
        <p:spPr>
          <a:xfrm rot="10800000">
            <a:off x="940490" y="2935027"/>
            <a:ext cx="33300" cy="579600"/>
          </a:xfrm>
          <a:prstGeom prst="straightConnector1">
            <a:avLst/>
          </a:prstGeom>
          <a:noFill/>
          <a:ln cap="flat" cmpd="sng" w="28575">
            <a:solidFill>
              <a:srgbClr val="CF2AC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" name="Google Shape;110;p3"/>
          <p:cNvGrpSpPr/>
          <p:nvPr/>
        </p:nvGrpSpPr>
        <p:grpSpPr>
          <a:xfrm>
            <a:off x="637871" y="1230776"/>
            <a:ext cx="738225" cy="880825"/>
            <a:chOff x="574371" y="612011"/>
            <a:chExt cx="738225" cy="880825"/>
          </a:xfrm>
        </p:grpSpPr>
        <p:grpSp>
          <p:nvGrpSpPr>
            <p:cNvPr id="111" name="Google Shape;111;p3"/>
            <p:cNvGrpSpPr/>
            <p:nvPr/>
          </p:nvGrpSpPr>
          <p:grpSpPr>
            <a:xfrm>
              <a:off x="795333" y="612011"/>
              <a:ext cx="304799" cy="700232"/>
              <a:chOff x="2112434" y="1718064"/>
              <a:chExt cx="406398" cy="933643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2215091" y="1718064"/>
                <a:ext cx="201084" cy="201084"/>
              </a:xfrm>
              <a:prstGeom prst="ellipse">
                <a:avLst/>
              </a:prstGeom>
              <a:solidFill>
                <a:srgbClr val="E382D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" name="Google Shape;113;p3"/>
              <p:cNvCxnSpPr/>
              <p:nvPr/>
            </p:nvCxnSpPr>
            <p:spPr>
              <a:xfrm>
                <a:off x="2313402" y="1920875"/>
                <a:ext cx="4463" cy="38205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2315633" y="1828799"/>
                <a:ext cx="0" cy="4063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5" name="Google Shape;115;p3"/>
              <p:cNvGrpSpPr/>
              <p:nvPr/>
            </p:nvGrpSpPr>
            <p:grpSpPr>
              <a:xfrm>
                <a:off x="2114667" y="2299756"/>
                <a:ext cx="401934" cy="351951"/>
                <a:chOff x="2095503" y="2299756"/>
                <a:chExt cx="401934" cy="351951"/>
              </a:xfrm>
            </p:grpSpPr>
            <p:cxnSp>
              <p:nvCxnSpPr>
                <p:cNvPr id="116" name="Google Shape;116;p3"/>
                <p:cNvCxnSpPr/>
                <p:nvPr/>
              </p:nvCxnSpPr>
              <p:spPr>
                <a:xfrm>
                  <a:off x="2197102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" name="Google Shape;117;p3"/>
                <p:cNvCxnSpPr/>
                <p:nvPr/>
              </p:nvCxnSpPr>
              <p:spPr>
                <a:xfrm>
                  <a:off x="2395837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8" name="Google Shape;118;p3"/>
            <p:cNvSpPr txBox="1"/>
            <p:nvPr/>
          </p:nvSpPr>
          <p:spPr>
            <a:xfrm>
              <a:off x="574371" y="1262004"/>
              <a:ext cx="73822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</a:rPr>
                <a:t>Cliente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628650" y="274638"/>
            <a:ext cx="7886700" cy="370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Diagrama de contexto</a:t>
            </a:r>
            <a:endParaRPr sz="1800"/>
          </a:p>
        </p:txBody>
      </p:sp>
      <p:grpSp>
        <p:nvGrpSpPr>
          <p:cNvPr id="124" name="Google Shape;124;p4"/>
          <p:cNvGrpSpPr/>
          <p:nvPr/>
        </p:nvGrpSpPr>
        <p:grpSpPr>
          <a:xfrm rot="5400000">
            <a:off x="3348148" y="2187156"/>
            <a:ext cx="2859608" cy="1409769"/>
            <a:chOff x="2013527" y="2142836"/>
            <a:chExt cx="7647709" cy="4082472"/>
          </a:xfrm>
        </p:grpSpPr>
        <p:sp>
          <p:nvSpPr>
            <p:cNvPr id="125" name="Google Shape;125;p4"/>
            <p:cNvSpPr/>
            <p:nvPr/>
          </p:nvSpPr>
          <p:spPr>
            <a:xfrm>
              <a:off x="2013527" y="2216727"/>
              <a:ext cx="7647709" cy="3925455"/>
            </a:xfrm>
            <a:prstGeom prst="roundRect">
              <a:avLst>
                <a:gd fmla="val 9843" name="adj"/>
              </a:avLst>
            </a:prstGeom>
            <a:solidFill>
              <a:schemeClr val="lt1"/>
            </a:solidFill>
            <a:ln cap="flat" cmpd="sng" w="25400">
              <a:solidFill>
                <a:srgbClr val="9823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715491" y="2373745"/>
              <a:ext cx="6225309" cy="3611419"/>
            </a:xfrm>
            <a:prstGeom prst="rect">
              <a:avLst/>
            </a:prstGeom>
            <a:solidFill>
              <a:srgbClr val="60606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0655" y="3768436"/>
              <a:ext cx="83128" cy="7850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9143998" y="3786908"/>
              <a:ext cx="249383" cy="785091"/>
            </a:xfrm>
            <a:prstGeom prst="roundRect">
              <a:avLst>
                <a:gd fmla="val 47365" name="adj"/>
              </a:avLst>
            </a:prstGeom>
            <a:solidFill>
              <a:srgbClr val="40404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318328" y="3352800"/>
              <a:ext cx="147782" cy="147782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350655" y="4700884"/>
              <a:ext cx="83128" cy="194396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119414" y="2142836"/>
              <a:ext cx="665018" cy="73891"/>
            </a:xfrm>
            <a:prstGeom prst="rect">
              <a:avLst/>
            </a:prstGeom>
            <a:solidFill>
              <a:srgbClr val="40404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19414" y="6142182"/>
              <a:ext cx="665018" cy="73891"/>
            </a:xfrm>
            <a:prstGeom prst="rect">
              <a:avLst/>
            </a:prstGeom>
            <a:solidFill>
              <a:srgbClr val="40404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338938" y="6151417"/>
              <a:ext cx="665018" cy="73891"/>
            </a:xfrm>
            <a:prstGeom prst="rect">
              <a:avLst/>
            </a:prstGeom>
            <a:solidFill>
              <a:srgbClr val="40404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"/>
          <p:cNvSpPr txBox="1"/>
          <p:nvPr/>
        </p:nvSpPr>
        <p:spPr>
          <a:xfrm>
            <a:off x="502530" y="2351094"/>
            <a:ext cx="11679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8107651" y="2312449"/>
            <a:ext cx="8605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29725" y="3792877"/>
            <a:ext cx="103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Empleado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5481683" y="1500543"/>
            <a:ext cx="22786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Pedir Cena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613183" y="2851222"/>
            <a:ext cx="22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Sacar ticket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587638" y="3166280"/>
            <a:ext cx="2323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Crear factura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 rot="10800000">
            <a:off x="5523111" y="3421801"/>
            <a:ext cx="2301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1" name="Google Shape;141;p4"/>
          <p:cNvSpPr txBox="1"/>
          <p:nvPr/>
        </p:nvSpPr>
        <p:spPr>
          <a:xfrm>
            <a:off x="5477437" y="2021773"/>
            <a:ext cx="22983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Solicitar servicio de mesa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1579079" y="1825030"/>
            <a:ext cx="2497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Obtener resumen de gastos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5435400" y="3418925"/>
            <a:ext cx="2672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Consultar el estado de la cena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4"/>
          <p:cNvCxnSpPr/>
          <p:nvPr/>
        </p:nvCxnSpPr>
        <p:spPr>
          <a:xfrm>
            <a:off x="1810288" y="2115025"/>
            <a:ext cx="2301958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5" name="Google Shape;145;p4"/>
          <p:cNvSpPr txBox="1"/>
          <p:nvPr/>
        </p:nvSpPr>
        <p:spPr>
          <a:xfrm>
            <a:off x="1828925" y="2280650"/>
            <a:ext cx="2294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Listado </a:t>
            </a:r>
            <a:r>
              <a:rPr lang="en-US">
                <a:solidFill>
                  <a:schemeClr val="dk1"/>
                </a:solidFill>
              </a:rPr>
              <a:t>completo de ventas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 rot="10800000">
            <a:off x="1796677" y="2557669"/>
            <a:ext cx="2301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7" name="Google Shape;147;p4"/>
          <p:cNvCxnSpPr/>
          <p:nvPr/>
        </p:nvCxnSpPr>
        <p:spPr>
          <a:xfrm rot="10800000">
            <a:off x="5477438" y="1771945"/>
            <a:ext cx="2301958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8" name="Google Shape;148;p4"/>
          <p:cNvCxnSpPr/>
          <p:nvPr/>
        </p:nvCxnSpPr>
        <p:spPr>
          <a:xfrm>
            <a:off x="5477438" y="2548597"/>
            <a:ext cx="2301958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9" name="Google Shape;149;p4"/>
          <p:cNvCxnSpPr/>
          <p:nvPr/>
        </p:nvCxnSpPr>
        <p:spPr>
          <a:xfrm rot="10800000">
            <a:off x="5477438" y="2289715"/>
            <a:ext cx="2301958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0" name="Google Shape;150;p4"/>
          <p:cNvSpPr txBox="1"/>
          <p:nvPr/>
        </p:nvSpPr>
        <p:spPr>
          <a:xfrm>
            <a:off x="5477450" y="2312400"/>
            <a:ext cx="22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Sacar ticket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477450" y="1762951"/>
            <a:ext cx="23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Crear Comanda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4"/>
          <p:cNvCxnSpPr/>
          <p:nvPr/>
        </p:nvCxnSpPr>
        <p:spPr>
          <a:xfrm rot="10800000">
            <a:off x="5477438" y="2030830"/>
            <a:ext cx="2301958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3" name="Google Shape;153;p4"/>
          <p:cNvCxnSpPr/>
          <p:nvPr/>
        </p:nvCxnSpPr>
        <p:spPr>
          <a:xfrm rot="10800000">
            <a:off x="1711350" y="3127850"/>
            <a:ext cx="24591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4" name="Google Shape;154;p4"/>
          <p:cNvCxnSpPr/>
          <p:nvPr/>
        </p:nvCxnSpPr>
        <p:spPr>
          <a:xfrm>
            <a:off x="1783869" y="3443279"/>
            <a:ext cx="2301958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55" name="Google Shape;155;p4"/>
          <p:cNvGrpSpPr/>
          <p:nvPr/>
        </p:nvGrpSpPr>
        <p:grpSpPr>
          <a:xfrm>
            <a:off x="8107654" y="1782779"/>
            <a:ext cx="738300" cy="1288453"/>
            <a:chOff x="574371" y="612011"/>
            <a:chExt cx="738300" cy="880693"/>
          </a:xfrm>
        </p:grpSpPr>
        <p:grpSp>
          <p:nvGrpSpPr>
            <p:cNvPr id="156" name="Google Shape;156;p4"/>
            <p:cNvGrpSpPr/>
            <p:nvPr/>
          </p:nvGrpSpPr>
          <p:grpSpPr>
            <a:xfrm>
              <a:off x="795254" y="612011"/>
              <a:ext cx="304875" cy="700194"/>
              <a:chOff x="2112332" y="1718064"/>
              <a:chExt cx="406500" cy="933592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2215091" y="1718064"/>
                <a:ext cx="201000" cy="201000"/>
              </a:xfrm>
              <a:prstGeom prst="ellipse">
                <a:avLst/>
              </a:prstGeom>
              <a:solidFill>
                <a:srgbClr val="E382D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4"/>
              <p:cNvCxnSpPr/>
              <p:nvPr/>
            </p:nvCxnSpPr>
            <p:spPr>
              <a:xfrm>
                <a:off x="2313402" y="1920875"/>
                <a:ext cx="4500" cy="3822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2315582" y="1828748"/>
                <a:ext cx="0" cy="406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0" name="Google Shape;160;p4"/>
              <p:cNvGrpSpPr/>
              <p:nvPr/>
            </p:nvGrpSpPr>
            <p:grpSpPr>
              <a:xfrm>
                <a:off x="2114766" y="2299756"/>
                <a:ext cx="401736" cy="351900"/>
                <a:chOff x="2095602" y="2299756"/>
                <a:chExt cx="401736" cy="351900"/>
              </a:xfrm>
            </p:grpSpPr>
            <p:cxnSp>
              <p:nvCxnSpPr>
                <p:cNvPr id="161" name="Google Shape;161;p4"/>
                <p:cNvCxnSpPr/>
                <p:nvPr/>
              </p:nvCxnSpPr>
              <p:spPr>
                <a:xfrm>
                  <a:off x="2197152" y="2272554"/>
                  <a:ext cx="0" cy="40630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2" name="Google Shape;162;p4"/>
                <p:cNvCxnSpPr/>
                <p:nvPr/>
              </p:nvCxnSpPr>
              <p:spPr>
                <a:xfrm>
                  <a:off x="2395788" y="2272554"/>
                  <a:ext cx="0" cy="40630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63" name="Google Shape;163;p4"/>
            <p:cNvSpPr txBox="1"/>
            <p:nvPr/>
          </p:nvSpPr>
          <p:spPr>
            <a:xfrm>
              <a:off x="574371" y="1262004"/>
              <a:ext cx="7383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Cliente</a:t>
              </a:r>
              <a:endParaRPr sz="1200"/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549769" y="1664459"/>
            <a:ext cx="977400" cy="863126"/>
            <a:chOff x="3422741" y="1362462"/>
            <a:chExt cx="1303200" cy="1169864"/>
          </a:xfrm>
        </p:grpSpPr>
        <p:grpSp>
          <p:nvGrpSpPr>
            <p:cNvPr id="165" name="Google Shape;165;p4"/>
            <p:cNvGrpSpPr/>
            <p:nvPr/>
          </p:nvGrpSpPr>
          <p:grpSpPr>
            <a:xfrm>
              <a:off x="3826830" y="1362462"/>
              <a:ext cx="406500" cy="933592"/>
              <a:chOff x="2112332" y="1718064"/>
              <a:chExt cx="406500" cy="933592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2215091" y="1718064"/>
                <a:ext cx="201000" cy="201000"/>
              </a:xfrm>
              <a:prstGeom prst="ellipse">
                <a:avLst/>
              </a:prstGeom>
              <a:solidFill>
                <a:srgbClr val="E382D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7" name="Google Shape;167;p4"/>
              <p:cNvCxnSpPr/>
              <p:nvPr/>
            </p:nvCxnSpPr>
            <p:spPr>
              <a:xfrm>
                <a:off x="2313402" y="1920875"/>
                <a:ext cx="4500" cy="3822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315582" y="1828748"/>
                <a:ext cx="0" cy="406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4"/>
              <p:cNvGrpSpPr/>
              <p:nvPr/>
            </p:nvGrpSpPr>
            <p:grpSpPr>
              <a:xfrm>
                <a:off x="2114766" y="2299756"/>
                <a:ext cx="401736" cy="351900"/>
                <a:chOff x="2095602" y="2299756"/>
                <a:chExt cx="401736" cy="351900"/>
              </a:xfrm>
            </p:grpSpPr>
            <p:cxnSp>
              <p:nvCxnSpPr>
                <p:cNvPr id="170" name="Google Shape;170;p4"/>
                <p:cNvCxnSpPr/>
                <p:nvPr/>
              </p:nvCxnSpPr>
              <p:spPr>
                <a:xfrm>
                  <a:off x="2197152" y="2272554"/>
                  <a:ext cx="0" cy="40630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2395788" y="2272554"/>
                  <a:ext cx="0" cy="40630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72" name="Google Shape;172;p4"/>
            <p:cNvSpPr txBox="1"/>
            <p:nvPr/>
          </p:nvSpPr>
          <p:spPr>
            <a:xfrm>
              <a:off x="3422741" y="2224526"/>
              <a:ext cx="130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Encargado</a:t>
              </a:r>
              <a:endParaRPr sz="1200"/>
            </a:p>
          </p:txBody>
        </p:sp>
      </p:grpSp>
      <p:cxnSp>
        <p:nvCxnSpPr>
          <p:cNvPr id="173" name="Google Shape;173;p4"/>
          <p:cNvCxnSpPr>
            <a:stCxn id="172" idx="2"/>
            <a:endCxn id="174" idx="0"/>
          </p:cNvCxnSpPr>
          <p:nvPr/>
        </p:nvCxnSpPr>
        <p:spPr>
          <a:xfrm>
            <a:off x="1038469" y="2527585"/>
            <a:ext cx="14100" cy="43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5" name="Google Shape;175;p4"/>
          <p:cNvGrpSpPr/>
          <p:nvPr/>
        </p:nvGrpSpPr>
        <p:grpSpPr>
          <a:xfrm>
            <a:off x="894455" y="3071701"/>
            <a:ext cx="304875" cy="700194"/>
            <a:chOff x="2112332" y="1718064"/>
            <a:chExt cx="406500" cy="933592"/>
          </a:xfrm>
        </p:grpSpPr>
        <p:sp>
          <p:nvSpPr>
            <p:cNvPr id="176" name="Google Shape;176;p4"/>
            <p:cNvSpPr/>
            <p:nvPr/>
          </p:nvSpPr>
          <p:spPr>
            <a:xfrm>
              <a:off x="2215091" y="1718064"/>
              <a:ext cx="201000" cy="201000"/>
            </a:xfrm>
            <a:prstGeom prst="ellipse">
              <a:avLst/>
            </a:prstGeom>
            <a:solidFill>
              <a:srgbClr val="E382DA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>
              <a:off x="2313402" y="1920875"/>
              <a:ext cx="4500" cy="382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2315582" y="1828748"/>
              <a:ext cx="0" cy="406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9" name="Google Shape;179;p4"/>
            <p:cNvGrpSpPr/>
            <p:nvPr/>
          </p:nvGrpSpPr>
          <p:grpSpPr>
            <a:xfrm>
              <a:off x="2114766" y="2299756"/>
              <a:ext cx="401736" cy="351900"/>
              <a:chOff x="2095602" y="2299756"/>
              <a:chExt cx="401736" cy="351900"/>
            </a:xfrm>
          </p:grpSpPr>
          <p:cxnSp>
            <p:nvCxnSpPr>
              <p:cNvPr id="180" name="Google Shape;180;p4"/>
              <p:cNvCxnSpPr/>
              <p:nvPr/>
            </p:nvCxnSpPr>
            <p:spPr>
              <a:xfrm>
                <a:off x="2197152" y="2272554"/>
                <a:ext cx="0" cy="4063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2395788" y="2272554"/>
                <a:ext cx="0" cy="4063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82" name="Google Shape;182;p4"/>
          <p:cNvCxnSpPr/>
          <p:nvPr/>
        </p:nvCxnSpPr>
        <p:spPr>
          <a:xfrm rot="10800000">
            <a:off x="5473600" y="3071100"/>
            <a:ext cx="2550000" cy="114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83" name="Google Shape;183;p4"/>
          <p:cNvSpPr txBox="1"/>
          <p:nvPr/>
        </p:nvSpPr>
        <p:spPr>
          <a:xfrm>
            <a:off x="5534800" y="2725150"/>
            <a:ext cx="22785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Añadir Producto al pedido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84" name="Google Shape;184;p4"/>
          <p:cNvCxnSpPr/>
          <p:nvPr/>
        </p:nvCxnSpPr>
        <p:spPr>
          <a:xfrm>
            <a:off x="1783894" y="3771891"/>
            <a:ext cx="2301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85" name="Google Shape;185;p4"/>
          <p:cNvSpPr txBox="1"/>
          <p:nvPr/>
        </p:nvSpPr>
        <p:spPr>
          <a:xfrm>
            <a:off x="1813250" y="3394475"/>
            <a:ext cx="20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r>
              <a:rPr lang="en-US"/>
              <a:t>Crear producto </a:t>
            </a:r>
            <a:endParaRPr/>
          </a:p>
        </p:txBody>
      </p:sp>
      <p:cxnSp>
        <p:nvCxnSpPr>
          <p:cNvPr id="186" name="Google Shape;186;p4"/>
          <p:cNvCxnSpPr/>
          <p:nvPr/>
        </p:nvCxnSpPr>
        <p:spPr>
          <a:xfrm>
            <a:off x="1828919" y="4014779"/>
            <a:ext cx="2301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87" name="Google Shape;187;p4"/>
          <p:cNvSpPr txBox="1"/>
          <p:nvPr/>
        </p:nvSpPr>
        <p:spPr>
          <a:xfrm>
            <a:off x="1983225" y="3715175"/>
            <a:ext cx="1869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Modificar producto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5"/>
          <p:cNvGrpSpPr/>
          <p:nvPr/>
        </p:nvGrpSpPr>
        <p:grpSpPr>
          <a:xfrm>
            <a:off x="6122401" y="1112168"/>
            <a:ext cx="620855" cy="931065"/>
            <a:chOff x="3656481" y="3059535"/>
            <a:chExt cx="827807" cy="1241420"/>
          </a:xfrm>
        </p:grpSpPr>
        <p:grpSp>
          <p:nvGrpSpPr>
            <p:cNvPr id="194" name="Google Shape;194;p5"/>
            <p:cNvGrpSpPr/>
            <p:nvPr/>
          </p:nvGrpSpPr>
          <p:grpSpPr>
            <a:xfrm>
              <a:off x="3826932" y="3059535"/>
              <a:ext cx="406398" cy="933643"/>
              <a:chOff x="2112434" y="1718064"/>
              <a:chExt cx="406398" cy="933643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2215091" y="1718064"/>
                <a:ext cx="201084" cy="201084"/>
              </a:xfrm>
              <a:prstGeom prst="ellipse">
                <a:avLst/>
              </a:prstGeom>
              <a:solidFill>
                <a:srgbClr val="E382D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" name="Google Shape;196;p5"/>
              <p:cNvCxnSpPr/>
              <p:nvPr/>
            </p:nvCxnSpPr>
            <p:spPr>
              <a:xfrm>
                <a:off x="2313402" y="1920875"/>
                <a:ext cx="4463" cy="38205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2315633" y="1828799"/>
                <a:ext cx="0" cy="4063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98" name="Google Shape;198;p5"/>
              <p:cNvGrpSpPr/>
              <p:nvPr/>
            </p:nvGrpSpPr>
            <p:grpSpPr>
              <a:xfrm>
                <a:off x="2114667" y="2299756"/>
                <a:ext cx="401934" cy="351951"/>
                <a:chOff x="2095503" y="2299756"/>
                <a:chExt cx="401934" cy="351951"/>
              </a:xfrm>
            </p:grpSpPr>
            <p:cxnSp>
              <p:nvCxnSpPr>
                <p:cNvPr id="199" name="Google Shape;199;p5"/>
                <p:cNvCxnSpPr/>
                <p:nvPr/>
              </p:nvCxnSpPr>
              <p:spPr>
                <a:xfrm>
                  <a:off x="2197102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" name="Google Shape;200;p5"/>
                <p:cNvCxnSpPr/>
                <p:nvPr/>
              </p:nvCxnSpPr>
              <p:spPr>
                <a:xfrm>
                  <a:off x="2395837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01" name="Google Shape;201;p5"/>
            <p:cNvSpPr txBox="1"/>
            <p:nvPr/>
          </p:nvSpPr>
          <p:spPr>
            <a:xfrm>
              <a:off x="3656481" y="3993179"/>
              <a:ext cx="827807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</a:rPr>
                <a:t>Cliente</a:t>
              </a:r>
              <a:endParaRPr/>
            </a:p>
          </p:txBody>
        </p:sp>
      </p:grpSp>
      <p:cxnSp>
        <p:nvCxnSpPr>
          <p:cNvPr id="202" name="Google Shape;202;p5"/>
          <p:cNvCxnSpPr>
            <a:stCxn id="203" idx="1"/>
            <a:endCxn id="204" idx="6"/>
          </p:cNvCxnSpPr>
          <p:nvPr/>
        </p:nvCxnSpPr>
        <p:spPr>
          <a:xfrm rot="10800000">
            <a:off x="3979713" y="4010526"/>
            <a:ext cx="23094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5"/>
          <p:cNvCxnSpPr>
            <a:stCxn id="206" idx="6"/>
            <a:endCxn id="207" idx="2"/>
          </p:cNvCxnSpPr>
          <p:nvPr/>
        </p:nvCxnSpPr>
        <p:spPr>
          <a:xfrm>
            <a:off x="2326196" y="971403"/>
            <a:ext cx="4575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5"/>
          <p:cNvCxnSpPr>
            <a:stCxn id="209" idx="2"/>
            <a:endCxn id="210" idx="3"/>
          </p:cNvCxnSpPr>
          <p:nvPr/>
        </p:nvCxnSpPr>
        <p:spPr>
          <a:xfrm rot="10800000">
            <a:off x="5552579" y="699790"/>
            <a:ext cx="590700" cy="7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5"/>
          <p:cNvCxnSpPr>
            <a:stCxn id="209" idx="3"/>
            <a:endCxn id="212" idx="3"/>
          </p:cNvCxnSpPr>
          <p:nvPr/>
        </p:nvCxnSpPr>
        <p:spPr>
          <a:xfrm flipH="1">
            <a:off x="5556718" y="1592199"/>
            <a:ext cx="6135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Google Shape;213;p5"/>
          <p:cNvCxnSpPr>
            <a:stCxn id="209" idx="4"/>
            <a:endCxn id="214" idx="6"/>
          </p:cNvCxnSpPr>
          <p:nvPr/>
        </p:nvCxnSpPr>
        <p:spPr>
          <a:xfrm flipH="1">
            <a:off x="5568356" y="1634162"/>
            <a:ext cx="666900" cy="17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9" name="Google Shape;209;p5"/>
          <p:cNvSpPr/>
          <p:nvPr/>
        </p:nvSpPr>
        <p:spPr>
          <a:xfrm>
            <a:off x="6143279" y="1347618"/>
            <a:ext cx="183954" cy="2865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5"/>
          <p:cNvCxnSpPr>
            <a:stCxn id="216" idx="0"/>
            <a:endCxn id="217" idx="2"/>
          </p:cNvCxnSpPr>
          <p:nvPr/>
        </p:nvCxnSpPr>
        <p:spPr>
          <a:xfrm rot="10800000">
            <a:off x="3555604" y="2608082"/>
            <a:ext cx="170100" cy="102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18" name="Google Shape;218;p5"/>
          <p:cNvGrpSpPr/>
          <p:nvPr/>
        </p:nvGrpSpPr>
        <p:grpSpPr>
          <a:xfrm>
            <a:off x="1500779" y="588309"/>
            <a:ext cx="998286" cy="937667"/>
            <a:chOff x="505456" y="1683848"/>
            <a:chExt cx="1331047" cy="1250222"/>
          </a:xfrm>
        </p:grpSpPr>
        <p:grpSp>
          <p:nvGrpSpPr>
            <p:cNvPr id="219" name="Google Shape;219;p5"/>
            <p:cNvGrpSpPr/>
            <p:nvPr/>
          </p:nvGrpSpPr>
          <p:grpSpPr>
            <a:xfrm>
              <a:off x="1060687" y="1683848"/>
              <a:ext cx="406398" cy="933643"/>
              <a:chOff x="2112434" y="1718064"/>
              <a:chExt cx="406398" cy="933643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2215091" y="1718064"/>
                <a:ext cx="201084" cy="201084"/>
              </a:xfrm>
              <a:prstGeom prst="ellipse">
                <a:avLst/>
              </a:prstGeom>
              <a:solidFill>
                <a:srgbClr val="E382DA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1" name="Google Shape;221;p5"/>
              <p:cNvCxnSpPr/>
              <p:nvPr/>
            </p:nvCxnSpPr>
            <p:spPr>
              <a:xfrm>
                <a:off x="2313402" y="1920875"/>
                <a:ext cx="4463" cy="38205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2315633" y="1828799"/>
                <a:ext cx="0" cy="40639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23" name="Google Shape;223;p5"/>
              <p:cNvGrpSpPr/>
              <p:nvPr/>
            </p:nvGrpSpPr>
            <p:grpSpPr>
              <a:xfrm>
                <a:off x="2114667" y="2299756"/>
                <a:ext cx="401934" cy="351951"/>
                <a:chOff x="2095503" y="2299756"/>
                <a:chExt cx="401934" cy="351951"/>
              </a:xfrm>
            </p:grpSpPr>
            <p:cxnSp>
              <p:nvCxnSpPr>
                <p:cNvPr id="224" name="Google Shape;224;p5"/>
                <p:cNvCxnSpPr/>
                <p:nvPr/>
              </p:nvCxnSpPr>
              <p:spPr>
                <a:xfrm>
                  <a:off x="2197102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5"/>
                <p:cNvCxnSpPr/>
                <p:nvPr/>
              </p:nvCxnSpPr>
              <p:spPr>
                <a:xfrm>
                  <a:off x="2395837" y="2272533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26" name="Google Shape;226;p5"/>
            <p:cNvSpPr txBox="1"/>
            <p:nvPr/>
          </p:nvSpPr>
          <p:spPr>
            <a:xfrm>
              <a:off x="505456" y="2626294"/>
              <a:ext cx="1331047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</a:rPr>
                <a:t>Encargado</a:t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360739" y="2003611"/>
              <a:ext cx="245272" cy="38205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5"/>
          <p:cNvSpPr/>
          <p:nvPr/>
        </p:nvSpPr>
        <p:spPr>
          <a:xfrm>
            <a:off x="6262174" y="3969162"/>
            <a:ext cx="183954" cy="2865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5"/>
          <p:cNvCxnSpPr>
            <a:stCxn id="204" idx="6"/>
            <a:endCxn id="228" idx="2"/>
          </p:cNvCxnSpPr>
          <p:nvPr/>
        </p:nvCxnSpPr>
        <p:spPr>
          <a:xfrm flipH="1" rot="10800000">
            <a:off x="3979705" y="3590689"/>
            <a:ext cx="479700" cy="41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9" name="Google Shape;229;p5"/>
          <p:cNvCxnSpPr>
            <a:stCxn id="204" idx="6"/>
            <a:endCxn id="230" idx="2"/>
          </p:cNvCxnSpPr>
          <p:nvPr/>
        </p:nvCxnSpPr>
        <p:spPr>
          <a:xfrm>
            <a:off x="3979705" y="4010389"/>
            <a:ext cx="489300" cy="43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31" name="Google Shape;231;p5"/>
          <p:cNvGrpSpPr/>
          <p:nvPr/>
        </p:nvGrpSpPr>
        <p:grpSpPr>
          <a:xfrm>
            <a:off x="3323026" y="3636182"/>
            <a:ext cx="710325" cy="931081"/>
            <a:chOff x="941505" y="4956946"/>
            <a:chExt cx="947100" cy="1241441"/>
          </a:xfrm>
        </p:grpSpPr>
        <p:grpSp>
          <p:nvGrpSpPr>
            <p:cNvPr id="232" name="Google Shape;232;p5"/>
            <p:cNvGrpSpPr/>
            <p:nvPr/>
          </p:nvGrpSpPr>
          <p:grpSpPr>
            <a:xfrm>
              <a:off x="941505" y="4956946"/>
              <a:ext cx="947100" cy="1241441"/>
              <a:chOff x="3493226" y="4766064"/>
              <a:chExt cx="947100" cy="1241441"/>
            </a:xfrm>
          </p:grpSpPr>
          <p:grpSp>
            <p:nvGrpSpPr>
              <p:cNvPr id="233" name="Google Shape;233;p5"/>
              <p:cNvGrpSpPr/>
              <p:nvPr/>
            </p:nvGrpSpPr>
            <p:grpSpPr>
              <a:xfrm>
                <a:off x="3826932" y="4766064"/>
                <a:ext cx="406398" cy="933643"/>
                <a:chOff x="2112434" y="1718064"/>
                <a:chExt cx="406398" cy="933643"/>
              </a:xfrm>
            </p:grpSpPr>
            <p:sp>
              <p:nvSpPr>
                <p:cNvPr id="216" name="Google Shape;216;p5"/>
                <p:cNvSpPr/>
                <p:nvPr/>
              </p:nvSpPr>
              <p:spPr>
                <a:xfrm>
                  <a:off x="2215091" y="1718064"/>
                  <a:ext cx="201084" cy="201084"/>
                </a:xfrm>
                <a:prstGeom prst="ellipse">
                  <a:avLst/>
                </a:prstGeom>
                <a:solidFill>
                  <a:srgbClr val="E382DA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" name="Google Shape;234;p5"/>
                <p:cNvCxnSpPr/>
                <p:nvPr/>
              </p:nvCxnSpPr>
              <p:spPr>
                <a:xfrm>
                  <a:off x="2313402" y="1920875"/>
                  <a:ext cx="4463" cy="38205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5"/>
                <p:cNvCxnSpPr/>
                <p:nvPr/>
              </p:nvCxnSpPr>
              <p:spPr>
                <a:xfrm>
                  <a:off x="2315633" y="1828799"/>
                  <a:ext cx="0" cy="40639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36" name="Google Shape;236;p5"/>
                <p:cNvGrpSpPr/>
                <p:nvPr/>
              </p:nvGrpSpPr>
              <p:grpSpPr>
                <a:xfrm>
                  <a:off x="2114667" y="2299756"/>
                  <a:ext cx="401934" cy="351951"/>
                  <a:chOff x="2095503" y="2299756"/>
                  <a:chExt cx="401934" cy="351951"/>
                </a:xfrm>
              </p:grpSpPr>
              <p:cxnSp>
                <p:nvCxnSpPr>
                  <p:cNvPr id="237" name="Google Shape;237;p5"/>
                  <p:cNvCxnSpPr/>
                  <p:nvPr/>
                </p:nvCxnSpPr>
                <p:spPr>
                  <a:xfrm>
                    <a:off x="2197102" y="2272533"/>
                    <a:ext cx="0" cy="40639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8" name="Google Shape;238;p5"/>
                  <p:cNvCxnSpPr/>
                  <p:nvPr/>
                </p:nvCxnSpPr>
                <p:spPr>
                  <a:xfrm>
                    <a:off x="2395837" y="2272533"/>
                    <a:ext cx="0" cy="406398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39" name="Google Shape;239;p5"/>
              <p:cNvSpPr txBox="1"/>
              <p:nvPr/>
            </p:nvSpPr>
            <p:spPr>
              <a:xfrm>
                <a:off x="3493226" y="5699705"/>
                <a:ext cx="947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</a:rPr>
                  <a:t>Empleado</a:t>
                </a:r>
                <a:endParaRPr/>
              </a:p>
            </p:txBody>
          </p:sp>
        </p:grpSp>
        <p:sp>
          <p:nvSpPr>
            <p:cNvPr id="204" name="Google Shape;204;p5"/>
            <p:cNvSpPr/>
            <p:nvPr/>
          </p:nvSpPr>
          <p:spPr>
            <a:xfrm>
              <a:off x="1571805" y="5264860"/>
              <a:ext cx="245272" cy="38205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5"/>
          <p:cNvSpPr/>
          <p:nvPr/>
        </p:nvSpPr>
        <p:spPr>
          <a:xfrm>
            <a:off x="6594206" y="3969162"/>
            <a:ext cx="183954" cy="2865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6486007" y="1348795"/>
            <a:ext cx="183954" cy="2865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1785316" y="825624"/>
            <a:ext cx="183954" cy="28654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5"/>
          <p:cNvCxnSpPr>
            <a:stCxn id="244" idx="2"/>
            <a:endCxn id="241" idx="7"/>
          </p:cNvCxnSpPr>
          <p:nvPr/>
        </p:nvCxnSpPr>
        <p:spPr>
          <a:xfrm flipH="1">
            <a:off x="6643022" y="1013058"/>
            <a:ext cx="546000" cy="3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5" name="Google Shape;245;p5"/>
          <p:cNvCxnSpPr>
            <a:stCxn id="242" idx="2"/>
            <a:endCxn id="246" idx="6"/>
          </p:cNvCxnSpPr>
          <p:nvPr/>
        </p:nvCxnSpPr>
        <p:spPr>
          <a:xfrm rot="10800000">
            <a:off x="1353916" y="948796"/>
            <a:ext cx="431400" cy="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5"/>
          <p:cNvCxnSpPr>
            <a:stCxn id="226" idx="2"/>
          </p:cNvCxnSpPr>
          <p:nvPr/>
        </p:nvCxnSpPr>
        <p:spPr>
          <a:xfrm>
            <a:off x="1999922" y="1525976"/>
            <a:ext cx="1547100" cy="25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5"/>
          <p:cNvSpPr/>
          <p:nvPr/>
        </p:nvSpPr>
        <p:spPr>
          <a:xfrm>
            <a:off x="260650" y="539025"/>
            <a:ext cx="1093230" cy="851742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Obtener listado </a:t>
            </a:r>
            <a:r>
              <a:rPr lang="en-US"/>
              <a:t>completo de</a:t>
            </a:r>
            <a:r>
              <a:rPr lang="en-US"/>
              <a:t> ventas</a:t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4459473" y="3325575"/>
            <a:ext cx="1093230" cy="472176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Sacar ticket</a:t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3009123" y="2135963"/>
            <a:ext cx="1093230" cy="472176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factura</a:t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2783700" y="670150"/>
            <a:ext cx="1093230" cy="67748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Obtener resumen de gastos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4463488" y="1295676"/>
            <a:ext cx="1093230" cy="594162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Solicitar servicio de mesa</a:t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4459473" y="4279525"/>
            <a:ext cx="1093230" cy="472176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Modificar producto</a:t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>
            <a:off x="7181625" y="722775"/>
            <a:ext cx="1062018" cy="67748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Añadir producto al pedido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4459473" y="463725"/>
            <a:ext cx="1093230" cy="472176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comanda</a:t>
            </a:r>
            <a:endParaRPr/>
          </a:p>
        </p:txBody>
      </p:sp>
      <p:sp>
        <p:nvSpPr>
          <p:cNvPr id="253" name="Google Shape;253;p5"/>
          <p:cNvSpPr/>
          <p:nvPr/>
        </p:nvSpPr>
        <p:spPr>
          <a:xfrm>
            <a:off x="6235248" y="3774738"/>
            <a:ext cx="1093230" cy="472176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producto</a:t>
            </a:r>
            <a:endParaRPr/>
          </a:p>
        </p:txBody>
      </p:sp>
      <p:cxnSp>
        <p:nvCxnSpPr>
          <p:cNvPr id="254" name="Google Shape;254;p5"/>
          <p:cNvCxnSpPr>
            <a:stCxn id="204" idx="6"/>
            <a:endCxn id="255" idx="1"/>
          </p:cNvCxnSpPr>
          <p:nvPr/>
        </p:nvCxnSpPr>
        <p:spPr>
          <a:xfrm flipH="1" rot="10800000">
            <a:off x="3979705" y="2607589"/>
            <a:ext cx="407400" cy="14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55" name="Google Shape;255;p5"/>
          <p:cNvSpPr/>
          <p:nvPr/>
        </p:nvSpPr>
        <p:spPr>
          <a:xfrm>
            <a:off x="4387173" y="2371625"/>
            <a:ext cx="1093230" cy="472176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Modificar comanda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6"/>
          <p:cNvCxnSpPr>
            <a:stCxn id="261" idx="0"/>
            <a:endCxn id="262" idx="0"/>
          </p:cNvCxnSpPr>
          <p:nvPr/>
        </p:nvCxnSpPr>
        <p:spPr>
          <a:xfrm flipH="1" rot="10800000">
            <a:off x="5313503" y="891580"/>
            <a:ext cx="921000" cy="106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6"/>
          <p:cNvSpPr/>
          <p:nvPr/>
        </p:nvSpPr>
        <p:spPr>
          <a:xfrm>
            <a:off x="3742033" y="1673904"/>
            <a:ext cx="1460100" cy="5571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BAR</a:t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6336625" y="633150"/>
            <a:ext cx="1084500" cy="5166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Cliente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clientes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914400" y="1673904"/>
            <a:ext cx="1460238" cy="557239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Encargado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3966894" y="2893260"/>
            <a:ext cx="1281368" cy="369332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 flipH="1" rot="-5400000">
            <a:off x="6160364" y="854396"/>
            <a:ext cx="74100" cy="741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 flipH="1" rot="-5400000">
            <a:off x="6226302" y="840442"/>
            <a:ext cx="118500" cy="1020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64" idx="2"/>
          </p:cNvCxnSpPr>
          <p:nvPr/>
        </p:nvCxnSpPr>
        <p:spPr>
          <a:xfrm flipH="1">
            <a:off x="6873475" y="1149750"/>
            <a:ext cx="5400" cy="138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9" name="Google Shape;269;p6"/>
          <p:cNvSpPr/>
          <p:nvPr/>
        </p:nvSpPr>
        <p:spPr>
          <a:xfrm>
            <a:off x="6828875" y="2431787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6798022" y="2514993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6"/>
          <p:cNvCxnSpPr/>
          <p:nvPr/>
        </p:nvCxnSpPr>
        <p:spPr>
          <a:xfrm>
            <a:off x="6795370" y="1257182"/>
            <a:ext cx="15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2" name="Google Shape;272;p6"/>
          <p:cNvSpPr txBox="1"/>
          <p:nvPr/>
        </p:nvSpPr>
        <p:spPr>
          <a:xfrm>
            <a:off x="6431900" y="1658550"/>
            <a:ext cx="1215300" cy="36930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Producen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5172320" y="1267629"/>
            <a:ext cx="11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Recibe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6"/>
          <p:cNvGrpSpPr/>
          <p:nvPr/>
        </p:nvGrpSpPr>
        <p:grpSpPr>
          <a:xfrm flipH="1">
            <a:off x="5211572" y="1894052"/>
            <a:ext cx="177118" cy="118456"/>
            <a:chOff x="4819034" y="2846377"/>
            <a:chExt cx="204748" cy="136686"/>
          </a:xfrm>
        </p:grpSpPr>
        <p:sp>
          <p:nvSpPr>
            <p:cNvPr id="275" name="Google Shape;275;p6"/>
            <p:cNvSpPr/>
            <p:nvPr/>
          </p:nvSpPr>
          <p:spPr>
            <a:xfrm rot="-5400000">
              <a:off x="4819034" y="2871910"/>
              <a:ext cx="85620" cy="8562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 rot="-5400000">
              <a:off x="4896523" y="2855804"/>
              <a:ext cx="136686" cy="117832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6"/>
          <p:cNvCxnSpPr>
            <a:stCxn id="277" idx="0"/>
            <a:endCxn id="278" idx="0"/>
          </p:cNvCxnSpPr>
          <p:nvPr/>
        </p:nvCxnSpPr>
        <p:spPr>
          <a:xfrm rot="10800000">
            <a:off x="4471953" y="2329664"/>
            <a:ext cx="225000" cy="121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6"/>
          <p:cNvSpPr/>
          <p:nvPr/>
        </p:nvSpPr>
        <p:spPr>
          <a:xfrm flipH="1">
            <a:off x="4618803" y="3545264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 txBox="1"/>
          <p:nvPr/>
        </p:nvSpPr>
        <p:spPr>
          <a:xfrm>
            <a:off x="2491475" y="142545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Administra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6"/>
          <p:cNvCxnSpPr>
            <a:endCxn id="281" idx="0"/>
          </p:cNvCxnSpPr>
          <p:nvPr/>
        </p:nvCxnSpPr>
        <p:spPr>
          <a:xfrm>
            <a:off x="2370813" y="1796971"/>
            <a:ext cx="1280100" cy="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2" name="Google Shape;282;p6"/>
          <p:cNvGrpSpPr/>
          <p:nvPr/>
        </p:nvGrpSpPr>
        <p:grpSpPr>
          <a:xfrm>
            <a:off x="3575726" y="1741343"/>
            <a:ext cx="177118" cy="118456"/>
            <a:chOff x="4819034" y="2846377"/>
            <a:chExt cx="204748" cy="136686"/>
          </a:xfrm>
        </p:grpSpPr>
        <p:sp>
          <p:nvSpPr>
            <p:cNvPr id="283" name="Google Shape;283;p6"/>
            <p:cNvSpPr/>
            <p:nvPr/>
          </p:nvSpPr>
          <p:spPr>
            <a:xfrm rot="-5400000">
              <a:off x="4819034" y="2871910"/>
              <a:ext cx="85620" cy="8562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 rot="-5400000">
              <a:off x="4896523" y="2855804"/>
              <a:ext cx="136686" cy="117832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" name="Google Shape;284;p6"/>
          <p:cNvCxnSpPr/>
          <p:nvPr/>
        </p:nvCxnSpPr>
        <p:spPr>
          <a:xfrm rot="-5400000">
            <a:off x="2453017" y="1790515"/>
            <a:ext cx="118456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5" name="Google Shape;285;p6"/>
          <p:cNvCxnSpPr>
            <a:endCxn id="277" idx="0"/>
          </p:cNvCxnSpPr>
          <p:nvPr/>
        </p:nvCxnSpPr>
        <p:spPr>
          <a:xfrm>
            <a:off x="2039553" y="2255564"/>
            <a:ext cx="2657400" cy="128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6" name="Google Shape;286;p6"/>
          <p:cNvSpPr txBox="1"/>
          <p:nvPr>
            <p:ph type="title"/>
          </p:nvPr>
        </p:nvSpPr>
        <p:spPr>
          <a:xfrm>
            <a:off x="391050" y="83538"/>
            <a:ext cx="8361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Modelo de datos</a:t>
            </a:r>
            <a:endParaRPr/>
          </a:p>
        </p:txBody>
      </p:sp>
      <p:sp>
        <p:nvSpPr>
          <p:cNvPr id="287" name="Google Shape;287;p6"/>
          <p:cNvSpPr txBox="1"/>
          <p:nvPr/>
        </p:nvSpPr>
        <p:spPr>
          <a:xfrm rot="380983">
            <a:off x="2530486" y="2654668"/>
            <a:ext cx="1594985" cy="369195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Manda sobre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6"/>
          <p:cNvCxnSpPr>
            <a:endCxn id="289" idx="1"/>
          </p:cNvCxnSpPr>
          <p:nvPr/>
        </p:nvCxnSpPr>
        <p:spPr>
          <a:xfrm>
            <a:off x="5173997" y="2168876"/>
            <a:ext cx="1160400" cy="27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90" name="Google Shape;290;p6"/>
          <p:cNvCxnSpPr/>
          <p:nvPr/>
        </p:nvCxnSpPr>
        <p:spPr>
          <a:xfrm rot="5400000">
            <a:off x="5221757" y="2217057"/>
            <a:ext cx="15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91" name="Google Shape;291;p6"/>
          <p:cNvSpPr txBox="1"/>
          <p:nvPr/>
        </p:nvSpPr>
        <p:spPr>
          <a:xfrm rot="-2700000">
            <a:off x="5365629" y="2131593"/>
            <a:ext cx="790828" cy="36911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6290822" y="2508093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6320075" y="2429225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3966888" y="3664141"/>
            <a:ext cx="1460100" cy="5571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Empleados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 txBox="1"/>
          <p:nvPr/>
        </p:nvSpPr>
        <p:spPr>
          <a:xfrm>
            <a:off x="5259925" y="1267650"/>
            <a:ext cx="978300" cy="36930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Recibe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6"/>
          <p:cNvCxnSpPr>
            <a:stCxn id="296" idx="0"/>
          </p:cNvCxnSpPr>
          <p:nvPr/>
        </p:nvCxnSpPr>
        <p:spPr>
          <a:xfrm rot="10800000">
            <a:off x="7173397" y="1157931"/>
            <a:ext cx="1226700" cy="131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6"/>
          <p:cNvSpPr txBox="1"/>
          <p:nvPr/>
        </p:nvSpPr>
        <p:spPr>
          <a:xfrm>
            <a:off x="7476500" y="1956213"/>
            <a:ext cx="1215300" cy="36930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Quieren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7148375" y="4143575"/>
            <a:ext cx="1084500" cy="5166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Ticket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6"/>
          <p:cNvCxnSpPr>
            <a:stCxn id="300" idx="0"/>
            <a:endCxn id="301" idx="2"/>
          </p:cNvCxnSpPr>
          <p:nvPr/>
        </p:nvCxnSpPr>
        <p:spPr>
          <a:xfrm rot="10800000">
            <a:off x="6878822" y="3145231"/>
            <a:ext cx="811800" cy="90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6"/>
          <p:cNvCxnSpPr>
            <a:stCxn id="300" idx="0"/>
            <a:endCxn id="303" idx="2"/>
          </p:cNvCxnSpPr>
          <p:nvPr/>
        </p:nvCxnSpPr>
        <p:spPr>
          <a:xfrm flipH="1" rot="10800000">
            <a:off x="7690622" y="3089731"/>
            <a:ext cx="709500" cy="95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6"/>
          <p:cNvSpPr txBox="1"/>
          <p:nvPr/>
        </p:nvSpPr>
        <p:spPr>
          <a:xfrm>
            <a:off x="6924075" y="3383850"/>
            <a:ext cx="1530000" cy="36930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Finalizan con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7641725" y="3973225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7612472" y="4047331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6"/>
          <p:cNvCxnSpPr>
            <a:stCxn id="307" idx="0"/>
            <a:endCxn id="308" idx="0"/>
          </p:cNvCxnSpPr>
          <p:nvPr/>
        </p:nvCxnSpPr>
        <p:spPr>
          <a:xfrm>
            <a:off x="5529000" y="3942697"/>
            <a:ext cx="1517100" cy="45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09" name="Google Shape;309;p6"/>
          <p:cNvSpPr txBox="1"/>
          <p:nvPr/>
        </p:nvSpPr>
        <p:spPr>
          <a:xfrm rot="1010823">
            <a:off x="6049604" y="3787150"/>
            <a:ext cx="790841" cy="369272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Saca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6"/>
          <p:cNvCxnSpPr/>
          <p:nvPr/>
        </p:nvCxnSpPr>
        <p:spPr>
          <a:xfrm rot="6720288">
            <a:off x="2095763" y="2316147"/>
            <a:ext cx="1569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11" name="Google Shape;311;p6"/>
          <p:cNvSpPr/>
          <p:nvPr/>
        </p:nvSpPr>
        <p:spPr>
          <a:xfrm>
            <a:off x="83238" y="3586466"/>
            <a:ext cx="1460100" cy="5571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Gastos y ventas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6"/>
          <p:cNvCxnSpPr>
            <a:endCxn id="313" idx="0"/>
          </p:cNvCxnSpPr>
          <p:nvPr/>
        </p:nvCxnSpPr>
        <p:spPr>
          <a:xfrm flipH="1">
            <a:off x="813303" y="2246989"/>
            <a:ext cx="491700" cy="124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6"/>
          <p:cNvSpPr txBox="1"/>
          <p:nvPr/>
        </p:nvSpPr>
        <p:spPr>
          <a:xfrm>
            <a:off x="516901" y="2762913"/>
            <a:ext cx="1084500" cy="36930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Obtiene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6238225" y="2628650"/>
            <a:ext cx="1281300" cy="5166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Comanda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7759450" y="2573075"/>
            <a:ext cx="1281300" cy="5166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Cena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7857850" y="154625"/>
            <a:ext cx="1084500" cy="5166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Servicio a mesa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6"/>
          <p:cNvCxnSpPr>
            <a:stCxn id="317" idx="1"/>
            <a:endCxn id="264" idx="3"/>
          </p:cNvCxnSpPr>
          <p:nvPr/>
        </p:nvCxnSpPr>
        <p:spPr>
          <a:xfrm rot="10800000">
            <a:off x="7421100" y="891325"/>
            <a:ext cx="507600" cy="42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6"/>
          <p:cNvSpPr txBox="1"/>
          <p:nvPr/>
        </p:nvSpPr>
        <p:spPr>
          <a:xfrm>
            <a:off x="7928700" y="1129075"/>
            <a:ext cx="1215300" cy="36930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Solicitan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6"/>
          <p:cNvCxnSpPr>
            <a:stCxn id="317" idx="0"/>
            <a:endCxn id="319" idx="0"/>
          </p:cNvCxnSpPr>
          <p:nvPr/>
        </p:nvCxnSpPr>
        <p:spPr>
          <a:xfrm rot="10800000">
            <a:off x="8400150" y="773275"/>
            <a:ext cx="136200" cy="35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6"/>
          <p:cNvSpPr txBox="1"/>
          <p:nvPr/>
        </p:nvSpPr>
        <p:spPr>
          <a:xfrm rot="-1448519">
            <a:off x="4775176" y="2807990"/>
            <a:ext cx="1215406" cy="369274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Modifican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6"/>
          <p:cNvCxnSpPr>
            <a:stCxn id="322" idx="5"/>
            <a:endCxn id="323" idx="6"/>
          </p:cNvCxnSpPr>
          <p:nvPr/>
        </p:nvCxnSpPr>
        <p:spPr>
          <a:xfrm flipH="1">
            <a:off x="4745790" y="2913148"/>
            <a:ext cx="1403100" cy="625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23" name="Google Shape;323;p6"/>
          <p:cNvSpPr/>
          <p:nvPr/>
        </p:nvSpPr>
        <p:spPr>
          <a:xfrm>
            <a:off x="4648050" y="3501750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/>
          <p:nvPr/>
        </p:nvSpPr>
        <p:spPr>
          <a:xfrm rot="-5406598">
            <a:off x="6119275" y="2835943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6065413" y="2849900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1186363" y="4322191"/>
            <a:ext cx="1460100" cy="557100"/>
          </a:xfrm>
          <a:prstGeom prst="roundRect">
            <a:avLst>
              <a:gd fmla="val 16667" name="adj"/>
            </a:avLst>
          </a:prstGeom>
          <a:solidFill>
            <a:srgbClr val="54823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Producto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6"/>
          <p:cNvCxnSpPr>
            <a:stCxn id="327" idx="0"/>
            <a:endCxn id="328" idx="0"/>
          </p:cNvCxnSpPr>
          <p:nvPr/>
        </p:nvCxnSpPr>
        <p:spPr>
          <a:xfrm flipH="1" rot="10800000">
            <a:off x="2748475" y="3774572"/>
            <a:ext cx="1121100" cy="62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29" name="Google Shape;329;p6"/>
          <p:cNvCxnSpPr>
            <a:stCxn id="330" idx="0"/>
            <a:endCxn id="331" idx="0"/>
          </p:cNvCxnSpPr>
          <p:nvPr/>
        </p:nvCxnSpPr>
        <p:spPr>
          <a:xfrm flipH="1" rot="10800000">
            <a:off x="2748475" y="4003147"/>
            <a:ext cx="1121100" cy="68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32" name="Google Shape;332;p6"/>
          <p:cNvCxnSpPr/>
          <p:nvPr/>
        </p:nvCxnSpPr>
        <p:spPr>
          <a:xfrm>
            <a:off x="1186370" y="2308682"/>
            <a:ext cx="15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6"/>
          <p:cNvSpPr/>
          <p:nvPr/>
        </p:nvSpPr>
        <p:spPr>
          <a:xfrm flipH="1">
            <a:off x="735153" y="3487789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764400" y="3429000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"/>
          <p:cNvSpPr/>
          <p:nvPr/>
        </p:nvSpPr>
        <p:spPr>
          <a:xfrm rot="-5406598">
            <a:off x="3842475" y="3723655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"/>
          <p:cNvSpPr/>
          <p:nvPr/>
        </p:nvSpPr>
        <p:spPr>
          <a:xfrm rot="-5406598">
            <a:off x="3842475" y="3952155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6"/>
          <p:cNvGrpSpPr/>
          <p:nvPr/>
        </p:nvGrpSpPr>
        <p:grpSpPr>
          <a:xfrm flipH="1">
            <a:off x="2646480" y="4342597"/>
            <a:ext cx="177186" cy="118551"/>
            <a:chOff x="4819034" y="2846263"/>
            <a:chExt cx="204816" cy="136800"/>
          </a:xfrm>
        </p:grpSpPr>
        <p:sp>
          <p:nvSpPr>
            <p:cNvPr id="335" name="Google Shape;335;p6"/>
            <p:cNvSpPr/>
            <p:nvPr/>
          </p:nvSpPr>
          <p:spPr>
            <a:xfrm rot="-5400000">
              <a:off x="4819034" y="2872030"/>
              <a:ext cx="85500" cy="855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 rot="-5400000">
              <a:off x="4896500" y="2855713"/>
              <a:ext cx="136800" cy="117900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6"/>
          <p:cNvGrpSpPr/>
          <p:nvPr/>
        </p:nvGrpSpPr>
        <p:grpSpPr>
          <a:xfrm flipH="1">
            <a:off x="2646480" y="4631172"/>
            <a:ext cx="177186" cy="118551"/>
            <a:chOff x="4819034" y="2846263"/>
            <a:chExt cx="204816" cy="136800"/>
          </a:xfrm>
        </p:grpSpPr>
        <p:sp>
          <p:nvSpPr>
            <p:cNvPr id="337" name="Google Shape;337;p6"/>
            <p:cNvSpPr/>
            <p:nvPr/>
          </p:nvSpPr>
          <p:spPr>
            <a:xfrm rot="-5400000">
              <a:off x="4819034" y="2872030"/>
              <a:ext cx="85500" cy="855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 rot="-5400000">
              <a:off x="4896500" y="2855713"/>
              <a:ext cx="136800" cy="117900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6"/>
          <p:cNvSpPr/>
          <p:nvPr/>
        </p:nvSpPr>
        <p:spPr>
          <a:xfrm>
            <a:off x="3806363" y="3737162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3806363" y="3966112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6"/>
          <p:cNvGrpSpPr/>
          <p:nvPr/>
        </p:nvGrpSpPr>
        <p:grpSpPr>
          <a:xfrm flipH="1">
            <a:off x="5427005" y="3883422"/>
            <a:ext cx="177186" cy="118551"/>
            <a:chOff x="4819034" y="2846263"/>
            <a:chExt cx="204816" cy="136800"/>
          </a:xfrm>
        </p:grpSpPr>
        <p:sp>
          <p:nvSpPr>
            <p:cNvPr id="341" name="Google Shape;341;p6"/>
            <p:cNvSpPr/>
            <p:nvPr/>
          </p:nvSpPr>
          <p:spPr>
            <a:xfrm rot="-5400000">
              <a:off x="4819034" y="2872030"/>
              <a:ext cx="85500" cy="855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rot="-5400000">
              <a:off x="4896500" y="2855713"/>
              <a:ext cx="136800" cy="117900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6"/>
          <p:cNvSpPr/>
          <p:nvPr/>
        </p:nvSpPr>
        <p:spPr>
          <a:xfrm rot="-5406598">
            <a:off x="7019075" y="4350868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/>
          <p:cNvSpPr/>
          <p:nvPr/>
        </p:nvSpPr>
        <p:spPr>
          <a:xfrm>
            <a:off x="6990638" y="4364825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6"/>
          <p:cNvCxnSpPr/>
          <p:nvPr/>
        </p:nvCxnSpPr>
        <p:spPr>
          <a:xfrm>
            <a:off x="6841607" y="3194307"/>
            <a:ext cx="15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44" name="Google Shape;344;p6"/>
          <p:cNvCxnSpPr/>
          <p:nvPr/>
        </p:nvCxnSpPr>
        <p:spPr>
          <a:xfrm>
            <a:off x="8232870" y="3194307"/>
            <a:ext cx="15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45" name="Google Shape;345;p6"/>
          <p:cNvCxnSpPr/>
          <p:nvPr/>
        </p:nvCxnSpPr>
        <p:spPr>
          <a:xfrm>
            <a:off x="7206570" y="1257182"/>
            <a:ext cx="15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46" name="Google Shape;346;p6"/>
          <p:cNvCxnSpPr/>
          <p:nvPr/>
        </p:nvCxnSpPr>
        <p:spPr>
          <a:xfrm rot="5400000">
            <a:off x="7441369" y="969479"/>
            <a:ext cx="15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47" name="Google Shape;347;p6"/>
          <p:cNvSpPr txBox="1"/>
          <p:nvPr/>
        </p:nvSpPr>
        <p:spPr>
          <a:xfrm>
            <a:off x="4072775" y="2482000"/>
            <a:ext cx="1215300" cy="369300"/>
          </a:xfrm>
          <a:prstGeom prst="rect">
            <a:avLst/>
          </a:prstGeom>
          <a:solidFill>
            <a:srgbClr val="EBE6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Trabaja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6"/>
          <p:cNvGrpSpPr/>
          <p:nvPr/>
        </p:nvGrpSpPr>
        <p:grpSpPr>
          <a:xfrm flipH="1" rot="5400000">
            <a:off x="4383500" y="2256877"/>
            <a:ext cx="177166" cy="118551"/>
            <a:chOff x="4819034" y="2846263"/>
            <a:chExt cx="204816" cy="136800"/>
          </a:xfrm>
        </p:grpSpPr>
        <p:sp>
          <p:nvSpPr>
            <p:cNvPr id="349" name="Google Shape;349;p6"/>
            <p:cNvSpPr/>
            <p:nvPr/>
          </p:nvSpPr>
          <p:spPr>
            <a:xfrm rot="-5400000">
              <a:off x="4819034" y="2872030"/>
              <a:ext cx="85500" cy="855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 rot="-5400000">
              <a:off x="4896500" y="2855713"/>
              <a:ext cx="136800" cy="117900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6"/>
          <p:cNvGrpSpPr/>
          <p:nvPr/>
        </p:nvGrpSpPr>
        <p:grpSpPr>
          <a:xfrm flipH="1" rot="5400000">
            <a:off x="8311525" y="700527"/>
            <a:ext cx="177166" cy="118551"/>
            <a:chOff x="4819034" y="2846263"/>
            <a:chExt cx="204816" cy="136800"/>
          </a:xfrm>
        </p:grpSpPr>
        <p:sp>
          <p:nvSpPr>
            <p:cNvPr id="351" name="Google Shape;351;p6"/>
            <p:cNvSpPr/>
            <p:nvPr/>
          </p:nvSpPr>
          <p:spPr>
            <a:xfrm rot="-5400000">
              <a:off x="4819034" y="2872030"/>
              <a:ext cx="85500" cy="855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 rot="-5400000">
              <a:off x="4896500" y="2855713"/>
              <a:ext cx="136800" cy="117900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6"/>
          <p:cNvSpPr/>
          <p:nvPr/>
        </p:nvSpPr>
        <p:spPr>
          <a:xfrm>
            <a:off x="8321947" y="2471031"/>
            <a:ext cx="156300" cy="1020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"/>
          <p:cNvSpPr/>
          <p:nvPr/>
        </p:nvSpPr>
        <p:spPr>
          <a:xfrm>
            <a:off x="8351200" y="2412250"/>
            <a:ext cx="97800" cy="7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"/>
          <p:cNvSpPr txBox="1"/>
          <p:nvPr>
            <p:ph type="title"/>
          </p:nvPr>
        </p:nvSpPr>
        <p:spPr>
          <a:xfrm>
            <a:off x="457200" y="341313"/>
            <a:ext cx="8361961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Diccionario de Datos</a:t>
            </a:r>
            <a:endParaRPr/>
          </a:p>
        </p:txBody>
      </p:sp>
      <p:sp>
        <p:nvSpPr>
          <p:cNvPr id="358" name="Google Shape;358;p7"/>
          <p:cNvSpPr txBox="1"/>
          <p:nvPr>
            <p:ph idx="1" type="body"/>
          </p:nvPr>
        </p:nvSpPr>
        <p:spPr>
          <a:xfrm>
            <a:off x="467544" y="773113"/>
            <a:ext cx="8351617" cy="396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-Comanda = producto(s) (listado de productos) + fecha + precio total + mesa</a:t>
            </a:r>
            <a:endParaRPr sz="16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-Ticket = sumatorio de precio de productos + fecha + total servicio (con IVA)</a:t>
            </a:r>
            <a:endParaRPr sz="16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-Bar = encargado + empleados + clientes + productos</a:t>
            </a:r>
            <a:endParaRPr sz="16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-Gastos y ventas = sumatorio de los tickets + sumatorio de los precios de los productos utilizados en esos tickets</a:t>
            </a:r>
            <a:endParaRPr sz="16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-Empleado = nombre completo + dni + teléfono + nº seguridad social + horario de trabajo</a:t>
            </a:r>
            <a:endParaRPr sz="16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-Encargado = nombre completo + dni + teléfono + nº seguridad social + horario de trabajo + nº trabajadores a su cargo</a:t>
            </a:r>
            <a:endParaRPr sz="16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-Producto = nombre + lugar de almacenamiento + fecha almacenamiento + fecha de caducidad + coste compra</a:t>
            </a:r>
            <a:endParaRPr sz="16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-Factura = nombre de la empresa + productos + total gasto + fecha + NIF + teléfono + dirección fiscal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"/>
          <p:cNvSpPr txBox="1"/>
          <p:nvPr>
            <p:ph idx="11" type="ftr"/>
          </p:nvPr>
        </p:nvSpPr>
        <p:spPr>
          <a:xfrm>
            <a:off x="3124200" y="4768850"/>
            <a:ext cx="5101492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Proceso: Definir las Actividades</a:t>
            </a:r>
            <a:endParaRPr/>
          </a:p>
        </p:txBody>
      </p:sp>
    </p:spTree>
  </p:cSld>
  <p:clrMapOvr>
    <a:masterClrMapping/>
  </p:clrMapOvr>
  <p:transition spd="slow" p14:dur="2000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"/>
          <p:cNvSpPr txBox="1"/>
          <p:nvPr>
            <p:ph type="title"/>
          </p:nvPr>
        </p:nvSpPr>
        <p:spPr>
          <a:xfrm>
            <a:off x="628650" y="274638"/>
            <a:ext cx="7886700" cy="38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Glosario de casos de uso (ejemplo 10 )</a:t>
            </a:r>
            <a:endParaRPr sz="1800"/>
          </a:p>
        </p:txBody>
      </p:sp>
      <p:graphicFrame>
        <p:nvGraphicFramePr>
          <p:cNvPr id="365" name="Google Shape;365;p8"/>
          <p:cNvGraphicFramePr/>
          <p:nvPr/>
        </p:nvGraphicFramePr>
        <p:xfrm>
          <a:off x="105103" y="6637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{8C591764-F4C5-4AAD-9C3B-3EC927C3CB57}</a:tableStyleId>
              </a:tblPr>
              <a:tblGrid>
                <a:gridCol w="1966200"/>
                <a:gridCol w="5457275"/>
                <a:gridCol w="1405225"/>
              </a:tblGrid>
              <a:tr h="37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 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 del caso de uso</a:t>
                      </a:r>
                      <a:endParaRPr/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 participantes</a:t>
                      </a:r>
                      <a:endParaRPr sz="12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51425" marL="51425"/>
                </a:tc>
              </a:tr>
              <a:tr h="37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Modificar comanda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modifica algo en la comanda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Crear comanda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da nombre y comienza a crear su pedido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43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Solicitar servicio de mesa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llama al camarero en caso de necesitarlo por alguna razón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Sacar Ticket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Imprimir ticket con los productos consumidos y el total de la comanda seleccionada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+ empleado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64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Añadir producto al pedido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puede añadir productos uno a uno a la comanda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Crear factura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crea una factura a un cliente, previa petición del mismo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43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Añadir producto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añade un producto al catálogo que se ofrece al cliente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Modificar producto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empleado modifica las características de un producto, tales como precio o identificador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Empleado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43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Obtener listado completo de ventas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administrador puede consultar todos las comandas en un rango de tiempo seleccionado, así como la suma de sus totales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Administrador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  <a:tr h="31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Obtener resumen de gastos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El administrador puede consultar el total de gastos y productos vendidos, a fin de poder calcular las ganancias del día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Administrador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11"/>
          <p:cNvGraphicFramePr/>
          <p:nvPr/>
        </p:nvGraphicFramePr>
        <p:xfrm>
          <a:off x="489348" y="98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{4245F7D4-5338-4EF9-B273-8C6136275BF4}</a:tableStyleId>
              </a:tblPr>
              <a:tblGrid>
                <a:gridCol w="1943100"/>
                <a:gridCol w="62650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caso de uso: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Actor primario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Descripción: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cliente ya ha introducido su nombre y se le ha asociado su número de mesa, y comienza a introducir los productos de la carta que desea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Precondición: (1)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Esta persona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ya ha pasado por “Pedir cena”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Curso típico de eventos: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Acciones del Actor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Paso 1: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El cliente introduce un producto a su comanda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Paso 2: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Si lo desea, puede añadir tantos productos como desee una vez añadido el primero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Paso 3: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Tras esto, confirma la comanda y la envía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Paso 4: El sistema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recibe la comanda, y la almacena en el sistema central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Cursos alternos: (4)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Paso alternativo 4: Si el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encuentra algún problema una vez confirmada la comanda, puede solictar al camarero pulsando “Solicitar servicio de mesa”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Conclusión: (5)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Este caso de uso concluye cuando el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</a:t>
                      </a: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recibe la c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omanda, y notifica a los empleados de la misma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Postcondición: (6)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Se registra una nueva comanda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Reglas de negocios: (7)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Pueden actualizarse comandas, pero solo por medio del camarero. De ahí la llamada al servicio de mesa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Restricciones y especificaciones de implantación: (8)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La interfaz de usuario es fácil e intuitiva, a fin de facilitar el pedido a los clientes 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Hipótesis: (9)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cliente no ha creado una comanda anterior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Temas Pendientes: (10)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372" name="Google Shape;372;p11"/>
          <p:cNvSpPr txBox="1"/>
          <p:nvPr>
            <p:ph idx="4294967295" type="title"/>
          </p:nvPr>
        </p:nvSpPr>
        <p:spPr>
          <a:xfrm>
            <a:off x="2437805" y="54968"/>
            <a:ext cx="6061472" cy="374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Crear comanda</a:t>
            </a:r>
            <a:endParaRPr sz="4000"/>
          </a:p>
        </p:txBody>
      </p:sp>
    </p:spTree>
  </p:cSld>
  <p:clrMapOvr>
    <a:masterClrMapping/>
  </p:clrMapOvr>
  <p:transition spd="slow" p14:dur="2000">
    <p:strips dir="rd"/>
  </p:transition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Personalizar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30C3"/>
      </a:accent1>
      <a:accent2>
        <a:srgbClr val="009F0C"/>
      </a:accent2>
      <a:accent3>
        <a:srgbClr val="FF3094"/>
      </a:accent3>
      <a:accent4>
        <a:srgbClr val="0044A8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apositiva de inici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2012-04-18T12:03:04Z</dcterms:created>
  <dc:creator>José Gabriel Rios Lizana</dc:creator>
</cp:coreProperties>
</file>