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67" r:id="rId3"/>
    <p:sldId id="26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2" d="100"/>
          <a:sy n="102" d="100"/>
        </p:scale>
        <p:origin x="114" y="42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06/12/2017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PT" smtClean="0"/>
              <a:pPr/>
              <a:t>06/12/2017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2" name="OTLSHAPE_M_c227de81d7d94d0f84f28c0439f74103_Connector1"/>
          <p:cNvCxnSpPr/>
          <p:nvPr>
            <p:custDataLst>
              <p:tags r:id="rId2"/>
            </p:custDataLst>
          </p:nvPr>
        </p:nvCxnSpPr>
        <p:spPr>
          <a:xfrm>
            <a:off x="8311490" y="2599478"/>
            <a:ext cx="0" cy="44852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1" name="OTLSHAPE_M_0546992af24c4124b2836cf35e2ce864_Connector1"/>
          <p:cNvCxnSpPr/>
          <p:nvPr>
            <p:custDataLst>
              <p:tags r:id="rId3"/>
            </p:custDataLst>
          </p:nvPr>
        </p:nvCxnSpPr>
        <p:spPr>
          <a:xfrm>
            <a:off x="7206088" y="2134235"/>
            <a:ext cx="0" cy="91376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0" name="OTLSHAPE_M_5854d06f2e7c4d4a96122c9155454ca2_Connector1"/>
          <p:cNvCxnSpPr/>
          <p:nvPr>
            <p:custDataLst>
              <p:tags r:id="rId4"/>
            </p:custDataLst>
          </p:nvPr>
        </p:nvCxnSpPr>
        <p:spPr>
          <a:xfrm>
            <a:off x="6763927" y="1668992"/>
            <a:ext cx="0" cy="1379008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9" name="OTLSHAPE_M_e40b9ed9667e487bbb601b16bdfb622d_Connector2"/>
          <p:cNvCxnSpPr/>
          <p:nvPr>
            <p:custDataLst>
              <p:tags r:id="rId5"/>
            </p:custDataLst>
          </p:nvPr>
        </p:nvCxnSpPr>
        <p:spPr>
          <a:xfrm>
            <a:off x="5547985" y="2651675"/>
            <a:ext cx="0" cy="39632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8" name="OTLSHAPE_M_e40b9ed9667e487bbb601b16bdfb622d_Connector1"/>
          <p:cNvCxnSpPr/>
          <p:nvPr>
            <p:custDataLst>
              <p:tags r:id="rId6"/>
            </p:custDataLst>
          </p:nvPr>
        </p:nvCxnSpPr>
        <p:spPr>
          <a:xfrm>
            <a:off x="5547985" y="1118489"/>
            <a:ext cx="0" cy="1362668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7" name="OTLSHAPE_M_ef3b6906acdd438bb554af9f21e20d2a_Connector1"/>
          <p:cNvCxnSpPr/>
          <p:nvPr>
            <p:custDataLst>
              <p:tags r:id="rId7"/>
            </p:custDataLst>
          </p:nvPr>
        </p:nvCxnSpPr>
        <p:spPr>
          <a:xfrm>
            <a:off x="3668803" y="2599478"/>
            <a:ext cx="0" cy="44852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1" name="CaixaDeTexto 4420"/>
          <p:cNvSpPr txBox="1"/>
          <p:nvPr/>
        </p:nvSpPr>
        <p:spPr>
          <a:xfrm>
            <a:off x="844465" y="149023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2400" b="1" i="1" dirty="0" err="1" smtClean="0"/>
              <a:t>RoadMap</a:t>
            </a:r>
            <a:endParaRPr lang="pt-PT" sz="2400" b="1" i="1" dirty="0"/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1" y="636674"/>
            <a:ext cx="1515717" cy="1128730"/>
          </a:xfrm>
          <a:prstGeom prst="rect">
            <a:avLst/>
          </a:prstGeom>
        </p:spPr>
      </p:pic>
      <p:sp>
        <p:nvSpPr>
          <p:cNvPr id="4936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254000" y="3098969"/>
            <a:ext cx="468077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b="1" smtClean="0">
                <a:solidFill>
                  <a:srgbClr val="ED7D31"/>
                </a:solidFill>
                <a:latin typeface="Calibri" panose="020F0502020204030204" pitchFamily="34" charset="0"/>
              </a:rPr>
              <a:t>2017</a:t>
            </a:r>
            <a:endParaRPr lang="pt-PT" b="1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37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1359" y="3098969"/>
            <a:ext cx="448584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  <a:endParaRPr lang="pt-PT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38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844465" y="3048000"/>
            <a:ext cx="10502900" cy="381000"/>
          </a:xfrm>
          <a:prstGeom prst="roundRect">
            <a:avLst>
              <a:gd name="adj" fmla="val 100000"/>
            </a:avLst>
          </a:prstGeom>
          <a:solidFill>
            <a:srgbClr val="B2B2B2"/>
          </a:solidFill>
          <a:ln w="25400" cap="flat" cmpd="sng" algn="ctr">
            <a:noFill/>
            <a:miter lim="800000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39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40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4890121" y="3429000"/>
            <a:ext cx="108857" cy="127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41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4944549" y="3556000"/>
            <a:ext cx="291748" cy="1661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200" smtClean="0">
                <a:solidFill>
                  <a:schemeClr val="dk2"/>
                </a:solidFill>
                <a:latin typeface="Calibri" panose="020F0502020204030204" pitchFamily="34" charset="0"/>
              </a:rPr>
              <a:t>Hoje</a:t>
            </a:r>
            <a:endParaRPr lang="pt-PT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42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1073065" y="3145473"/>
            <a:ext cx="2301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spc="-18" smtClean="0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endParaRPr lang="pt-PT" sz="1200" spc="-1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4943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4325769" y="3111500"/>
            <a:ext cx="0" cy="254000"/>
          </a:xfrm>
          <a:prstGeom prst="line">
            <a:avLst/>
          </a:prstGeom>
          <a:ln w="25400" cap="flat" cmpd="sng" algn="ctr">
            <a:solidFill>
              <a:schemeClr val="dk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4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4389270" y="3145473"/>
            <a:ext cx="21653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dez</a:t>
            </a:r>
            <a:endParaRPr lang="pt-PT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4945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7752514" y="3111500"/>
            <a:ext cx="0" cy="254000"/>
          </a:xfrm>
          <a:prstGeom prst="line">
            <a:avLst/>
          </a:prstGeom>
          <a:ln w="25400" cap="flat" cmpd="sng" algn="ctr">
            <a:solidFill>
              <a:schemeClr val="dk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6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7816016" y="31454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2018</a:t>
            </a:r>
            <a:endParaRPr lang="pt-PT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53" name="OTLSHAPE_M_ef3b6906acdd438bb554af9f21e20d2a_Title"/>
          <p:cNvSpPr txBox="1"/>
          <p:nvPr>
            <p:custDataLst>
              <p:tags r:id="rId19"/>
            </p:custDataLst>
          </p:nvPr>
        </p:nvSpPr>
        <p:spPr>
          <a:xfrm>
            <a:off x="3891053" y="2481157"/>
            <a:ext cx="2387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2" smtClean="0">
                <a:solidFill>
                  <a:schemeClr val="dk2"/>
                </a:solidFill>
                <a:latin typeface="Calibri" panose="020F0502020204030204" pitchFamily="34" charset="0"/>
              </a:rPr>
              <a:t>Mockup/UI funcional para demonstração</a:t>
            </a:r>
            <a:endParaRPr lang="pt-PT" sz="1100" b="1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54" name="OTLSHAPE_M_ef3b6906acdd438bb554af9f21e20d2a_Date"/>
          <p:cNvSpPr txBox="1"/>
          <p:nvPr>
            <p:custDataLst>
              <p:tags r:id="rId20"/>
            </p:custDataLst>
          </p:nvPr>
        </p:nvSpPr>
        <p:spPr>
          <a:xfrm>
            <a:off x="3891053" y="2677075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24/11/2017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55" name="OTLSHAPE_M_ef3b6906acdd438bb554af9f21e20d2a_Shape"/>
          <p:cNvSpPr/>
          <p:nvPr>
            <p:custDataLst>
              <p:tags r:id="rId21"/>
            </p:custDataLst>
          </p:nvPr>
        </p:nvSpPr>
        <p:spPr>
          <a:xfrm rot="16200000">
            <a:off x="3694203" y="2599478"/>
            <a:ext cx="165100" cy="165100"/>
          </a:xfrm>
          <a:prstGeom prst="flowChartMerge">
            <a:avLst/>
          </a:prstGeom>
          <a:solidFill>
            <a:srgbClr val="96D642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56" name="OTLSHAPE_M_e40b9ed9667e487bbb601b16bdfb622d_Title"/>
          <p:cNvSpPr txBox="1"/>
          <p:nvPr>
            <p:custDataLst>
              <p:tags r:id="rId22"/>
            </p:custDataLst>
          </p:nvPr>
        </p:nvSpPr>
        <p:spPr>
          <a:xfrm>
            <a:off x="5770235" y="914908"/>
            <a:ext cx="2247900" cy="3046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mtClean="0">
                <a:solidFill>
                  <a:schemeClr val="dk2"/>
                </a:solidFill>
                <a:latin typeface="Calibri" panose="020F0502020204030204" pitchFamily="34" charset="0"/>
              </a:rPr>
              <a:t>Aplicação parcialmente funcional para testes no Cliente</a:t>
            </a:r>
            <a:endParaRPr lang="pt-PT" sz="11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57" name="OTLSHAPE_M_e40b9ed9667e487bbb601b16bdfb622d_Date"/>
          <p:cNvSpPr txBox="1"/>
          <p:nvPr>
            <p:custDataLst>
              <p:tags r:id="rId23"/>
            </p:custDataLst>
          </p:nvPr>
        </p:nvSpPr>
        <p:spPr>
          <a:xfrm>
            <a:off x="5770235" y="1281345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11/12/2017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58" name="OTLSHAPE_M_e40b9ed9667e487bbb601b16bdfb622d_Shape"/>
          <p:cNvSpPr/>
          <p:nvPr>
            <p:custDataLst>
              <p:tags r:id="rId24"/>
            </p:custDataLst>
          </p:nvPr>
        </p:nvSpPr>
        <p:spPr>
          <a:xfrm rot="16200000">
            <a:off x="5573385" y="1118489"/>
            <a:ext cx="165100" cy="165100"/>
          </a:xfrm>
          <a:prstGeom prst="flowChartMerge">
            <a:avLst/>
          </a:prstGeom>
          <a:solidFill>
            <a:srgbClr val="96D642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59" name="OTLSHAPE_M_5854d06f2e7c4d4a96122c9155454ca2_Title"/>
          <p:cNvSpPr txBox="1"/>
          <p:nvPr>
            <p:custDataLst>
              <p:tags r:id="rId25"/>
            </p:custDataLst>
          </p:nvPr>
        </p:nvSpPr>
        <p:spPr>
          <a:xfrm>
            <a:off x="6986177" y="1550670"/>
            <a:ext cx="16510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Desenvolvimento concluido.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60" name="OTLSHAPE_M_5854d06f2e7c4d4a96122c9155454ca2_Date"/>
          <p:cNvSpPr txBox="1"/>
          <p:nvPr>
            <p:custDataLst>
              <p:tags r:id="rId26"/>
            </p:custDataLst>
          </p:nvPr>
        </p:nvSpPr>
        <p:spPr>
          <a:xfrm>
            <a:off x="6986177" y="1746589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22/12/2017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61" name="OTLSHAPE_M_5854d06f2e7c4d4a96122c9155454ca2_Shape"/>
          <p:cNvSpPr/>
          <p:nvPr>
            <p:custDataLst>
              <p:tags r:id="rId27"/>
            </p:custDataLst>
          </p:nvPr>
        </p:nvSpPr>
        <p:spPr>
          <a:xfrm rot="16200000">
            <a:off x="6789327" y="1668992"/>
            <a:ext cx="165100" cy="165100"/>
          </a:xfrm>
          <a:prstGeom prst="flowChartMerge">
            <a:avLst/>
          </a:prstGeom>
          <a:solidFill>
            <a:srgbClr val="96D642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62" name="OTLSHAPE_M_0546992af24c4124b2836cf35e2ce864_Title"/>
          <p:cNvSpPr txBox="1"/>
          <p:nvPr>
            <p:custDataLst>
              <p:tags r:id="rId28"/>
            </p:custDataLst>
          </p:nvPr>
        </p:nvSpPr>
        <p:spPr>
          <a:xfrm>
            <a:off x="7428338" y="2015913"/>
            <a:ext cx="1244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6" smtClean="0">
                <a:solidFill>
                  <a:schemeClr val="dk2"/>
                </a:solidFill>
                <a:latin typeface="Calibri" panose="020F0502020204030204" pitchFamily="34" charset="0"/>
              </a:rPr>
              <a:t> Instalação no Cliente</a:t>
            </a:r>
            <a:endParaRPr lang="pt-PT" sz="1100" b="1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63" name="OTLSHAPE_M_0546992af24c4124b2836cf35e2ce864_Date"/>
          <p:cNvSpPr txBox="1"/>
          <p:nvPr>
            <p:custDataLst>
              <p:tags r:id="rId29"/>
            </p:custDataLst>
          </p:nvPr>
        </p:nvSpPr>
        <p:spPr>
          <a:xfrm>
            <a:off x="7428338" y="2211832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26/12/2017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64" name="OTLSHAPE_M_0546992af24c4124b2836cf35e2ce864_Shape"/>
          <p:cNvSpPr/>
          <p:nvPr>
            <p:custDataLst>
              <p:tags r:id="rId30"/>
            </p:custDataLst>
          </p:nvPr>
        </p:nvSpPr>
        <p:spPr>
          <a:xfrm rot="16200000">
            <a:off x="7231488" y="2134235"/>
            <a:ext cx="165100" cy="165100"/>
          </a:xfrm>
          <a:prstGeom prst="flowChartMerge">
            <a:avLst/>
          </a:prstGeom>
          <a:solidFill>
            <a:srgbClr val="96D642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65" name="OTLSHAPE_M_c227de81d7d94d0f84f28c0439f74103_Title"/>
          <p:cNvSpPr txBox="1"/>
          <p:nvPr>
            <p:custDataLst>
              <p:tags r:id="rId31"/>
            </p:custDataLst>
          </p:nvPr>
        </p:nvSpPr>
        <p:spPr>
          <a:xfrm>
            <a:off x="8533740" y="2481157"/>
            <a:ext cx="10414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Projeto Concluido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66" name="OTLSHAPE_M_c227de81d7d94d0f84f28c0439f74103_Date"/>
          <p:cNvSpPr txBox="1"/>
          <p:nvPr>
            <p:custDataLst>
              <p:tags r:id="rId32"/>
            </p:custDataLst>
          </p:nvPr>
        </p:nvSpPr>
        <p:spPr>
          <a:xfrm>
            <a:off x="8533740" y="2677075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05/01/2018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67" name="OTLSHAPE_M_c227de81d7d94d0f84f28c0439f74103_Shape"/>
          <p:cNvSpPr/>
          <p:nvPr>
            <p:custDataLst>
              <p:tags r:id="rId33"/>
            </p:custDataLst>
          </p:nvPr>
        </p:nvSpPr>
        <p:spPr>
          <a:xfrm rot="16200000">
            <a:off x="8336890" y="2599478"/>
            <a:ext cx="165100" cy="165100"/>
          </a:xfrm>
          <a:prstGeom prst="flowChartMerge">
            <a:avLst/>
          </a:prstGeom>
          <a:solidFill>
            <a:srgbClr val="96D642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68" name="OTLSHAPE_T_ba720e93e6a1416f9000004967693f27_Shape"/>
          <p:cNvSpPr/>
          <p:nvPr>
            <p:custDataLst>
              <p:tags r:id="rId34"/>
            </p:custDataLst>
          </p:nvPr>
        </p:nvSpPr>
        <p:spPr>
          <a:xfrm>
            <a:off x="2999288" y="3632200"/>
            <a:ext cx="2324100" cy="203200"/>
          </a:xfrm>
          <a:prstGeom prst="roundRect">
            <a:avLst>
              <a:gd name="adj" fmla="val 100000"/>
            </a:avLst>
          </a:prstGeom>
          <a:solidFill>
            <a:srgbClr val="FEBA0A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69" name="OTLSHAPE_T_ba720e93e6a1416f9000004967693f27_ShapePercentage" hidden="1"/>
          <p:cNvSpPr/>
          <p:nvPr>
            <p:custDataLst>
              <p:tags r:id="rId35"/>
            </p:custDataLst>
          </p:nvPr>
        </p:nvSpPr>
        <p:spPr>
          <a:xfrm>
            <a:off x="2999288" y="36322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70" name="OTLSHAPE_T_ba720e93e6a1416f9000004967693f27_Duration" hidden="1"/>
          <p:cNvSpPr txBox="1"/>
          <p:nvPr>
            <p:custDataLst>
              <p:tags r:id="rId36"/>
            </p:custDataLst>
          </p:nvPr>
        </p:nvSpPr>
        <p:spPr>
          <a:xfrm>
            <a:off x="0" y="3632200"/>
            <a:ext cx="368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mtClean="0">
                <a:solidFill>
                  <a:srgbClr val="ED7D31"/>
                </a:solidFill>
                <a:latin typeface="Calibri" panose="020F0502020204030204" pitchFamily="34" charset="0"/>
              </a:rPr>
              <a:t>21 dias</a:t>
            </a: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71" name="OTLSHAPE_T_ba720e93e6a1416f9000004967693f27_TextPercentage" hidden="1"/>
          <p:cNvSpPr txBox="1"/>
          <p:nvPr>
            <p:custDataLst>
              <p:tags r:id="rId37"/>
            </p:custDataLst>
          </p:nvPr>
        </p:nvSpPr>
        <p:spPr>
          <a:xfrm>
            <a:off x="0" y="378722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72" name="OTLSHAPE_T_ba720e93e6a1416f9000004967693f27_JoinedDate" hidden="1"/>
          <p:cNvSpPr txBox="1"/>
          <p:nvPr>
            <p:custDataLst>
              <p:tags r:id="rId38"/>
            </p:custDataLst>
          </p:nvPr>
        </p:nvSpPr>
        <p:spPr>
          <a:xfrm>
            <a:off x="0" y="378722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73" name="OTLSHAPE_T_ba720e93e6a1416f9000004967693f27_StartDate"/>
          <p:cNvSpPr txBox="1"/>
          <p:nvPr>
            <p:custDataLst>
              <p:tags r:id="rId39"/>
            </p:custDataLst>
          </p:nvPr>
        </p:nvSpPr>
        <p:spPr>
          <a:xfrm>
            <a:off x="2335248" y="3656288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19/11/2017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74" name="OTLSHAPE_T_ba720e93e6a1416f9000004967693f27_EndDate"/>
          <p:cNvSpPr txBox="1"/>
          <p:nvPr>
            <p:custDataLst>
              <p:tags r:id="rId40"/>
            </p:custDataLst>
          </p:nvPr>
        </p:nvSpPr>
        <p:spPr>
          <a:xfrm>
            <a:off x="5371355" y="3656288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09/12/2017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75" name="OTLSHAPE_T_ba720e93e6a1416f9000004967693f27_Title"/>
          <p:cNvSpPr txBox="1"/>
          <p:nvPr>
            <p:custDataLst>
              <p:tags r:id="rId41"/>
            </p:custDataLst>
          </p:nvPr>
        </p:nvSpPr>
        <p:spPr>
          <a:xfrm>
            <a:off x="3899783" y="3648540"/>
            <a:ext cx="5207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Sprint 03</a:t>
            </a:r>
            <a:endParaRPr lang="pt-PT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76" name="OTLSHAPE_T_0b379df5702342468009e53295720735_Shape"/>
          <p:cNvSpPr/>
          <p:nvPr>
            <p:custDataLst>
              <p:tags r:id="rId42"/>
            </p:custDataLst>
          </p:nvPr>
        </p:nvSpPr>
        <p:spPr>
          <a:xfrm>
            <a:off x="5320632" y="3898900"/>
            <a:ext cx="3098800" cy="2032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77" name="OTLSHAPE_T_0b379df5702342468009e53295720735_ShapePercentage" hidden="1"/>
          <p:cNvSpPr/>
          <p:nvPr>
            <p:custDataLst>
              <p:tags r:id="rId43"/>
            </p:custDataLst>
          </p:nvPr>
        </p:nvSpPr>
        <p:spPr>
          <a:xfrm>
            <a:off x="5320632" y="38989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978" name="OTLSHAPE_T_0b379df5702342468009e53295720735_Duration" hidden="1"/>
          <p:cNvSpPr txBox="1"/>
          <p:nvPr>
            <p:custDataLst>
              <p:tags r:id="rId44"/>
            </p:custDataLst>
          </p:nvPr>
        </p:nvSpPr>
        <p:spPr>
          <a:xfrm>
            <a:off x="0" y="3898900"/>
            <a:ext cx="368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mtClean="0">
                <a:solidFill>
                  <a:srgbClr val="ED7D31"/>
                </a:solidFill>
                <a:latin typeface="Calibri" panose="020F0502020204030204" pitchFamily="34" charset="0"/>
              </a:rPr>
              <a:t>28 dias</a:t>
            </a: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79" name="OTLSHAPE_T_0b379df5702342468009e53295720735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405392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80" name="OTLSHAPE_T_0b379df5702342468009e53295720735_JoinedDate" hidden="1"/>
          <p:cNvSpPr txBox="1"/>
          <p:nvPr>
            <p:custDataLst>
              <p:tags r:id="rId46"/>
            </p:custDataLst>
          </p:nvPr>
        </p:nvSpPr>
        <p:spPr>
          <a:xfrm>
            <a:off x="0" y="405392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81" name="OTLSHAPE_T_0b379df5702342468009e53295720735_StartDate"/>
          <p:cNvSpPr txBox="1"/>
          <p:nvPr>
            <p:custDataLst>
              <p:tags r:id="rId47"/>
            </p:custDataLst>
          </p:nvPr>
        </p:nvSpPr>
        <p:spPr>
          <a:xfrm>
            <a:off x="4656591" y="3922988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10/12/2017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82" name="OTLSHAPE_T_0b379df5702342468009e53295720735_EndDate"/>
          <p:cNvSpPr txBox="1"/>
          <p:nvPr>
            <p:custDataLst>
              <p:tags r:id="rId48"/>
            </p:custDataLst>
          </p:nvPr>
        </p:nvSpPr>
        <p:spPr>
          <a:xfrm>
            <a:off x="8466480" y="3922988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06/01/2018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83" name="OTLSHAPE_T_0b379df5702342468009e53295720735_Title"/>
          <p:cNvSpPr txBox="1"/>
          <p:nvPr>
            <p:custDataLst>
              <p:tags r:id="rId49"/>
            </p:custDataLst>
          </p:nvPr>
        </p:nvSpPr>
        <p:spPr>
          <a:xfrm>
            <a:off x="6608018" y="3915240"/>
            <a:ext cx="5207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Sprint 04</a:t>
            </a:r>
            <a:endParaRPr lang="pt-PT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394377"/>
              </p:ext>
            </p:extLst>
          </p:nvPr>
        </p:nvGraphicFramePr>
        <p:xfrm>
          <a:off x="609440" y="635000"/>
          <a:ext cx="10969942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9500"/>
                <a:gridCol w="9890442"/>
              </a:tblGrid>
              <a:tr h="254000">
                <a:tc gridSpan="2">
                  <a:txBody>
                    <a:bodyPr/>
                    <a:lstStyle/>
                    <a:p>
                      <a:r>
                        <a:rPr lang="pt-PT" sz="1200" dirty="0" err="1" smtClean="0"/>
                        <a:t>Milestone</a:t>
                      </a:r>
                      <a:r>
                        <a:rPr lang="pt-PT" sz="1200" dirty="0" smtClean="0"/>
                        <a:t>(s)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b="1" smtClean="0"/>
                        <a:t>Date</a:t>
                      </a:r>
                      <a:endParaRPr lang="pt-PT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smtClean="0"/>
                        <a:t>Description</a:t>
                      </a:r>
                      <a:endParaRPr lang="pt-PT" sz="1200" b="1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24/11/2017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/>
                        <a:t>Mockup</a:t>
                      </a:r>
                      <a:r>
                        <a:rPr lang="pt-PT" sz="1200" dirty="0" smtClean="0"/>
                        <a:t>/UI funcional para demonstração</a:t>
                      </a:r>
                      <a:endParaRPr lang="pt-PT" sz="12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11/12/2017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Aplicação parcialmente funcional para testes no Cliente</a:t>
                      </a:r>
                      <a:endParaRPr lang="pt-PT" sz="12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22/12/2017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Desenvolvimento </a:t>
                      </a:r>
                      <a:r>
                        <a:rPr lang="pt-PT" sz="1200" dirty="0" err="1" smtClean="0"/>
                        <a:t>concluido</a:t>
                      </a:r>
                      <a:r>
                        <a:rPr lang="pt-PT" sz="1200" dirty="0" smtClean="0"/>
                        <a:t>.</a:t>
                      </a:r>
                      <a:endParaRPr lang="pt-PT" sz="12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smtClean="0"/>
                        <a:t>26/12/2017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Instalação </a:t>
                      </a:r>
                      <a:r>
                        <a:rPr lang="pt-PT" sz="1200" dirty="0" smtClean="0"/>
                        <a:t>no Cliente</a:t>
                      </a:r>
                      <a:endParaRPr lang="pt-PT" sz="12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smtClean="0"/>
                        <a:t>05/01/2018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Projeto </a:t>
                      </a:r>
                      <a:r>
                        <a:rPr lang="pt-PT" sz="1200" dirty="0" smtClean="0"/>
                        <a:t>Concluído</a:t>
                      </a:r>
                      <a:endParaRPr lang="pt-PT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7735262"/>
              </p:ext>
            </p:extLst>
          </p:nvPr>
        </p:nvGraphicFramePr>
        <p:xfrm>
          <a:off x="609440" y="2794000"/>
          <a:ext cx="10969942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00"/>
                <a:gridCol w="1079500"/>
                <a:gridCol w="1079500"/>
                <a:gridCol w="7985442"/>
              </a:tblGrid>
              <a:tr h="254000">
                <a:tc gridSpan="3">
                  <a:txBody>
                    <a:bodyPr/>
                    <a:lstStyle/>
                    <a:p>
                      <a:r>
                        <a:rPr lang="pt-PT" sz="1200" dirty="0" err="1" smtClean="0"/>
                        <a:t>Task</a:t>
                      </a:r>
                      <a:r>
                        <a:rPr lang="pt-PT" sz="1200" dirty="0" smtClean="0"/>
                        <a:t>(s)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b="1" dirty="0" err="1" smtClean="0"/>
                        <a:t>Duration</a:t>
                      </a:r>
                      <a:r>
                        <a:rPr lang="pt-PT" sz="1200" b="1" dirty="0" smtClean="0"/>
                        <a:t>
(</a:t>
                      </a:r>
                      <a:r>
                        <a:rPr lang="pt-PT" sz="1200" b="1" dirty="0" err="1" smtClean="0"/>
                        <a:t>days</a:t>
                      </a:r>
                      <a:r>
                        <a:rPr lang="pt-PT" sz="1200" b="1" dirty="0" smtClean="0"/>
                        <a:t>)</a:t>
                      </a:r>
                      <a:endParaRPr lang="pt-P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smtClean="0"/>
                        <a:t>Start Date</a:t>
                      </a:r>
                      <a:endParaRPr lang="pt-PT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dirty="0" err="1" smtClean="0"/>
                        <a:t>End</a:t>
                      </a:r>
                      <a:r>
                        <a:rPr lang="pt-PT" sz="1200" b="1" dirty="0" smtClean="0"/>
                        <a:t> Date</a:t>
                      </a:r>
                      <a:endParaRPr lang="pt-P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dirty="0" err="1" smtClean="0"/>
                        <a:t>Description</a:t>
                      </a:r>
                      <a:endParaRPr lang="pt-PT" sz="1200" b="1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smtClean="0"/>
                        <a:t>21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19/11/2017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09/12/2017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Sprint 03</a:t>
                      </a:r>
                      <a:endParaRPr lang="pt-PT" sz="120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smtClean="0"/>
                        <a:t>28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10/12/2017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06/01/2018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Sprint 04</a:t>
                      </a:r>
                      <a:endParaRPr lang="pt-PT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>
            <p:custDataLst>
              <p:tags r:id="rId3"/>
            </p:custDataLst>
          </p:nvPr>
        </p:nvSpPr>
        <p:spPr>
          <a:xfrm>
            <a:off x="609441" y="330200"/>
            <a:ext cx="3041217" cy="2862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400" dirty="0" err="1" smtClean="0"/>
              <a:t>Timeline</a:t>
            </a:r>
            <a:r>
              <a:rPr lang="pt-PT" sz="1400" dirty="0" smtClean="0"/>
              <a:t>: 19/11/2017 - 06/01/2018</a:t>
            </a:r>
            <a:endParaRPr lang="pt-PT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35183849"/>
              </p:ext>
            </p:extLst>
          </p:nvPr>
        </p:nvGraphicFramePr>
        <p:xfrm>
          <a:off x="609440" y="4293096"/>
          <a:ext cx="10969942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484"/>
                <a:gridCol w="936104"/>
                <a:gridCol w="4470677"/>
                <a:gridCol w="4470677"/>
              </a:tblGrid>
              <a:tr h="254000">
                <a:tc gridSpan="4">
                  <a:txBody>
                    <a:bodyPr/>
                    <a:lstStyle/>
                    <a:p>
                      <a:r>
                        <a:rPr lang="pt-PT" sz="1200" dirty="0" err="1" smtClean="0"/>
                        <a:t>Releases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b="1" dirty="0" smtClean="0"/>
                        <a:t>Date</a:t>
                      </a:r>
                      <a:endParaRPr lang="pt-P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dirty="0" err="1" smtClean="0"/>
                        <a:t>Release</a:t>
                      </a:r>
                      <a:endParaRPr lang="pt-P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dirty="0" err="1" smtClean="0"/>
                        <a:t>Description</a:t>
                      </a:r>
                      <a:endParaRPr lang="pt-P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dirty="0" smtClean="0"/>
                        <a:t>Sprint</a:t>
                      </a:r>
                      <a:endParaRPr lang="pt-PT" sz="1200" b="1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24/11/2017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V.0.0.1.0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/>
                        <a:t>Mockup</a:t>
                      </a:r>
                      <a:r>
                        <a:rPr lang="pt-PT" sz="1200" dirty="0" smtClean="0"/>
                        <a:t>/UI funcional para demonstração.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Sprint 03</a:t>
                      </a:r>
                      <a:endParaRPr lang="pt-PT" sz="12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11/12/2017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V.0.5.0.0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Aplicação parcialmente funcional para testes no Cliente.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Sprint 04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22/12/2017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V.1.0.0.0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Desenvolvimento concluído.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Sprint 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0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m51bGwsIlZlcnNpb24iOnsiJGlkIjoiMiIsIlZlcnNpb24iOiIzLjEuMSIsIk9yaWdpbmFsQXNzZW1ibHlWZXJzaW9uIjoiMy4xNy4wMy4wMCIsIkVkaXRpb24iOiJCYXNpYyIsIklzUGx1c0VkaXRpb24iOmZhbHNlfSwiRWZmZWN0Ijow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3OCwiRyI6MTc4LCJCIjoxNzh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AsIlRvZGF5TWFya2VyUG9zaXRpb24iOjA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TkuNzUsIk1heEhlaWdodCI6IkluZmluaXR5IiwiU21hcnRGb3JlZ3JvdW5kSXNBY3RpdmUiOmZhbHNlLCJIb3Jpem9udGFsQWxpZ25tZW50Ijox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DAwMS0wMS0wMVQwMDowMDowMCIsIkVuZERhdGUiOiIyMDE4LTEyLTI2VDIzOjU5OjAwIiwiRm9ybWF0IjoiTU1NIiwiVHlwZSI6MiwiQXV0b0RhdGVSYW5nZSI6dHJ1ZSwiV29ya2luZ0RheXMiOjEyNywiVG9kYXlNYXJrZXJUZXh0IjoiSG9qZSIsIkF1dG9TY2FsZVR5cGUiOmZhbHNlfSwiTWlsZXN0b25lcyI6W3siJGlkIjoiMTI4IiwiRGF0ZSI6IjIwMTctMTEtMjRUMjM6NTk6MDBaIiwiU3R5bGUiOnsiJGlkIjoiMTI5IiwiU2hhcGUiOjIsIkNvbm5lY3Rvck1hcmdpbiI6eyIkcmVmIjoiNTQifSwiQ29ubmVjdG9yU3R5bGUiOnsiJGlkIjoiMTMwIiwiTGluZUNvbG9yIjp7IiRyZWYiOiI1NiJ9LCJMaW5lV2VpZ2h0IjoxLjAsIkxpbmVUeXBlIjowLCJQYXJlbnRTdHlsZSI6bnVsbH0sIklzQmVsb3dUaW1lYmFuZCI6ZmFsc2UsIkhpZGVEYXRlIjpmYWxzZSwiU2hhcGVTaXplIjoxLCJTcGFjaW5nIjoyLjAsIlBhZGRpbmciOnsiJHJlZiI6IjU4In0sIlNoYXBlU3R5bGUiOnsiJGlkIjoiMTMxIiwiTWFyZ2luIjp7IiRyZWYiOiI2MCJ9LCJQYWRkaW5nIjp7IiRyZWYiOiI2MSJ9LCJCYWNrZ3JvdW5kIjp7IiRpZCI6IjEzMiIsIkNvbG9yIjp7IiRpZCI6IjEzMyIsIkEiOjI1NSwiUiI6MTUwLCJHIjoyMTQsIkIiOjY2fX0sIklzVmlzaWJsZSI6dHJ1ZSwiV2lkdGgiOjE4LjAsIkhlaWdodCI6MjAuMCwiQm9yZGVyU3R5bGUiOnsiJGlkIjoiMTM0IiwiTGluZUNvbG9yIjp7IiRyZWYiOiI2NSJ9LCJMaW5lV2VpZ2h0IjowLjAsIkxpbmVUeXBlIjowLCJQYXJlbnRTdHlsZSI6bnVsbH0sIlBhcmVudFN0eWxlIjpudWxsfSwiVGl0bGVTdHlsZSI6eyIkaWQiOiIxMzUiLCJGb250U2V0dGluZ3MiOnsiJGlkIjoiMTM2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TWFyZ2luIjp7IiRyZWYiOiI3MSJ9LCJQYWRkaW5nIjp7IiRyZWYiOiI3MiJ9LCJCYWNrZ3JvdW5kIjp7IiRyZWYiOiI3MyJ9LCJJc1Zpc2libGUiOnRydWUsIldpZHRoIjowLjAsIkhlaWdodCI6MC4wLCJCb3JkZXJTdHlsZSI6eyIkaWQiOiIxMzciLCJMaW5lQ29sb3IiOm51bGwsIkxpbmVXZWlnaHQiOjAuMCwiTGluZVR5cGUiOjAsIlBhcmVudFN0eWxlIjpudWxsfSwiUGFyZW50U3R5bGUiOm51bGx9LCJEYXRlU3R5bGUiOnsiJGlkIjoiMTM4IiwiRm9udFNldHRpbmdzIjp7IiRpZCI6IjEz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mVmM2I2OTA2LWFjZGQtNDM4Yi1iNTU0LWFmOWYyMWUyMGQyYSIsIkltcG9ydElkIjpudWxsLCJUaXRsZSI6Ik1vY2t1cC9VSSBmdW5jaW9uYWwgcGFyYSBkZW1vbnN0cmHDp8OjbyIsIk5vdGUiOm51bGwsIkh5cGVybGluayI6bnVsbCwiSXNDaGFuZ2VkIjpmYWxzZSwiSXNOZXciOmZhbHNlfSx7IiRpZCI6IjE0MSIsIkRhdGUiOiIyMDE3LTEyLTExVDIzOjU5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i4wLCJQYWRkaW5nIjp7IiRyZWYiOiI1OCJ9LCJTaGFwZVN0eWxlIjp7IiRpZCI6IjE0NCIsIk1hcmdpbiI6eyIkcmVmIjoiNjAifSwiUGFkZGluZyI6eyIkcmVmIjoiNjEifSwiQmFja2dyb3VuZCI6eyIkaWQiOiIxNDUiLCJDb2xvciI6eyIkaWQiOiIxNDYiLCJBIjoyNTUsIlIiOjE1MCwiRyI6MjE0LCJCIjo2Nn19LCJJc1Zpc2libGUiOnRydWUsIldpZHRoIjoxOC4wLCJIZWlnaHQiOjIwLjAsIkJvcmRlclN0eWxlIjp7IiRpZCI6IjE0NyIsIkxpbmVDb2xvciI6eyIkcmVmIjoiNjUifSwiTGluZVdlaWdodCI6MC4wLCJMaW5lVHlwZSI6MCwiUGFyZW50U3R5bGUiOm51bGx9LCJQYXJlbnRTdHlsZSI6bnVsbH0sIlRpdGxlU3R5bGUiOnsiJGlkIjoiMTQ4IiwiRm9udFNldHRpbmdzIjp7IiRpZCI6IjE0OS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1hcmdpbiI6eyIkcmVmIjoiNzEifSwiUGFkZGluZyI6eyIkcmVmIjoiNzIifSwiQmFja2dyb3VuZCI6eyIkcmVmIjoiNzMifSwiSXNWaXNpYmxlIjp0cnVlLCJXaWR0aCI6MC4wLCJIZWlnaHQiOjAuMCwiQm9yZGVyU3R5bGUiOnsiJGlkIjoiMTUwIiwiTGluZUNvbG9yIjpudWxsLCJMaW5lV2VpZ2h0IjowLjAsIkxpbmVUeXBlIjowLCJQYXJlbnRTdHlsZSI6bnVsbH0sIlBhcmVudFN0eWxlIjpudWxsfSwiRGF0ZVN0eWxlIjp7IiRpZCI6IjE1MSIsIkZvbnRTZXR0aW5ncyI6eyIkaWQiOiIx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QsIlBlcmNlbnRhZ2VDb21wbGV0ZSI6bnVsbCwiUG9zaXRpb24iOnsiUmF0aW8iOjAuMCwiSXNDdXN0b20iOmZhbHNlfSwiRGF0ZUZvcm1hdCI6eyIkcmVmIjoiODEifSwiSWQiOiJlNDBiOWVkOS02NjdlLTQ4N2ItYmI2MC0xYjE2YmRmYjYyMmQiLCJJbXBvcnRJZCI6bnVsbCwiVGl0bGUiOiJBcGxpY2HDp8OjbyBwYXJjaWFsbWVudGUgZnVuY2lvbmFsIHBhcmEgdGVzdGVzIG5vIENsaWVudGUiLCJOb3RlIjpudWxsLCJIeXBlcmxpbmsiOm51bGwsIklzQ2hhbmdlZCI6ZmFsc2UsIklzTmV3IjpmYWxzZX0seyIkaWQiOiIxNTQiLCJEYXRlIjoiMjAxNy0xMi0yMlQyMzo1OTowMFoiLCJTdHlsZSI6eyIkaWQiOiIxNTUiLCJTaGFwZSI6MiwiQ29ubmVjdG9yTWFyZ2luIjp7IiRyZWYiOiI1NCJ9LCJDb25uZWN0b3JTdHlsZSI6eyIkaWQiOiIxNTYiLCJMaW5lQ29sb3IiOnsiJHJlZiI6IjU2In0sIkxpbmVXZWlnaHQiOjEuMCwiTGluZVR5cGUiOjAsIlBhcmVudFN0eWxlIjpudWxsfSwiSXNCZWxvd1RpbWViYW5kIjpmYWxzZSwiSGlkZURhdGUiOmZhbHNlLCJTaGFwZVNpemUiOjEsIlNwYWNpbmciOjIuMCwiUGFkZGluZyI6eyIkcmVmIjoiNTgifSwiU2hhcGVTdHlsZSI6eyIkaWQiOiIxNTciLCJNYXJnaW4iOnsiJHJlZiI6IjYwIn0sIlBhZGRpbmciOnsiJHJlZiI6IjYxIn0sIkJhY2tncm91bmQiOnsiJGlkIjoiMTU4IiwiQ29sb3IiOnsiJGlkIjoiMTU5IiwiQSI6MjU1LCJSIjoxNTAsIkciOjIxNCwiQiI6NjZ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NYXJnaW4iOnsiJHJlZiI6IjcxIn0sIlBhZGRpbmciOnsiJHJlZiI6IjcyIn0sIkJhY2tncm91bmQiOnsiJHJlZiI6IjczIn0sIklzVmlzaWJsZSI6dHJ1ZSwiV2lkdGgiOjAuMCwiSGVpZ2h0IjowLjAsIkJvcmRlclN0eWxlIjp7IiRpZCI6IjE2MyIsIkxpbmVDb2xvciI6bnVsbCwiTGluZVdlaWdodCI6MC4wLCJMaW5lVHlwZSI6MCwiUGFyZW50U3R5bGUiOm51bGx9LCJQYXJlbnRTdHlsZSI6bnVsbH0sIkRhdGVTdHlsZSI6eyIkaWQiOiIxNjQiLCJGb250U2V0dGluZ3MiOnsiJGlkIjoiMTY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Y2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NTg1NGQwNmYtMmU3Yy00ZDRhLTk2MTItMmM5MTU1NDU0Y2EyIiwiSW1wb3J0SWQiOm51bGwsIlRpdGxlIjoiRGVzZW52b2x2aW1lbnRvIGNvbmNsdWlkby4iLCJOb3RlIjpudWxsLCJIeXBlcmxpbmsiOm51bGwsIklzQ2hhbmdlZCI6ZmFsc2UsIklzTmV3IjpmYWxzZX0seyIkaWQiOiIxNjciLCJEYXRlIjoiMjAxNy0xMi0yNlQyMzo1OT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IuMCwiUGFkZGluZyI6eyIkcmVmIjoiNTgifSwiU2hhcGVTdHlsZSI6eyIkaWQiOiIxNzAiLCJNYXJnaW4iOnsiJHJlZiI6IjYwIn0sIlBhZGRpbmciOnsiJHJlZiI6IjYxIn0sIkJhY2tncm91bmQiOnsiJGlkIjoiMTcxIiwiQ29sb3IiOnsiJGlkIjoiMTcyIiwiQSI6MjU1LCJSIjoxNTAsIkciOjIxNCwiQiI6NjZ9fSwiSXNWaXNpYmxlIjp0cnVlLCJXaWR0aCI6MTguMCwiSGVpZ2h0IjoyMC4wLCJCb3JkZXJTdHlsZSI6eyIkaWQiOiIxNzMiLCJMaW5lQ29sb3IiOnsiJHJlZiI6IjY1In0sIkxpbmVXZWlnaHQiOjAuMCwiTGluZVR5cGUiOjAsIlBhcmVudFN0eWxlIjpudWxsfSwiUGFyZW50U3R5bGUiOm51bGx9LCJUaXRsZVN0eWxlIjp7IiRpZCI6IjE3NCIsIkZvbnRTZXR0aW5ncyI6eyIkaWQiOiIxNzU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NYXJnaW4iOnsiJHJlZiI6IjcxIn0sIlBhZGRpbmciOnsiJHJlZiI6IjcyIn0sIkJhY2tncm91bmQiOnsiJHJlZiI6IjczIn0sIklzVmlzaWJsZSI6dHJ1ZSwiV2lkdGgiOjAuMCwiSGVpZ2h0IjowLjAsIkJvcmRlclN0eWxlIjp7IiRpZCI6IjE3NiIsIkxpbmVDb2xvciI6bnVsbCwiTGluZVdlaWdodCI6MC4wLCJMaW5lVHlwZSI6MCwiUGFyZW50U3R5bGUiOm51bGx9LCJQYXJlbnRTdHlsZSI6bnVsbH0sIkRhdGVTdHlsZSI6eyIkaWQiOiIxNzciLCJGb250U2V0dGluZ3MiOnsiJGlkIjoiMTc4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c5IiwiTGluZUNvbG9yIjpudWxsLCJMaW5lV2VpZ2h0IjowLjAsIkxpbmVUeXBlIjowLCJQYXJlbnRTdHlsZSI6bnVsbH0sIlBhcmVudFN0eWxlIjpudWxsfSwiRGF0ZUZvcm1hdCI6eyIkcmVmIjoiODEifSwiSXNWaXNpYmxlIjp0cnVlLCJQYXJlbnRTdHlsZSI6bnVsbH0sIkluZGV4Ijo2LCJQZXJjZW50YWdlQ29tcGxldGUiOm51bGwsIlBvc2l0aW9uIjp7IlJhdGlvIjowLjAsIklzQ3VzdG9tIjpmYWxzZX0sIkRhdGVGb3JtYXQiOnsiJHJlZiI6IjgxIn0sIklkIjoiMDU0Njk5MmEtZjI0Yy00MTI0LWIyODMtNmNmMzVlMmNlODY0IiwiSW1wb3J0SWQiOm51bGwsIlRpdGxlIjoiIEluc3RhbGHDp8OjbyBubyBDbGllbnRlIiwiTm90ZSI6bnVsbCwiSHlwZXJsaW5rIjpudWxsLCJJc0NoYW5nZWQiOmZhbHNlLCJJc05ldyI6ZmFsc2V9LHsiJGlkIjoiMTgwIiwiRGF0ZSI6IjIwMTgtMDEtMDVUMjM6NTk6MDBaIiwiU3R5bGUiOnsiJGlkIjoiMTgxIiwiU2hhcGUiOjIsIkNvbm5lY3Rvck1hcmdpbiI6eyIkcmVmIjoiNTQifSwiQ29ubmVjdG9yU3R5bGUiOnsiJGlkIjoiMTgyIiwiTGluZUNvbG9yIjp7IiRyZWYiOiI1NiJ9LCJMaW5lV2VpZ2h0IjoxLjAsIkxpbmVUeXBlIjowLCJQYXJlbnRTdHlsZSI6bnVsbH0sIklzQmVsb3dUaW1lYmFuZCI6ZmFsc2UsIkhpZGVEYXRlIjpmYWxzZSwiU2hhcGVTaXplIjoxLCJTcGFjaW5nIjoyLjAsIlBhZGRpbmciOnsiJHJlZiI6IjU4In0sIlNoYXBlU3R5bGUiOnsiJGlkIjoiMTgzIiwiTWFyZ2luIjp7IiRyZWYiOiI2MCJ9LCJQYWRkaW5nIjp7IiRyZWYiOiI2MSJ9LCJCYWNrZ3JvdW5kIjp7IiRpZCI6IjE4NCIsIkNvbG9yIjp7IiRpZCI6IjE4NSIsIkEiOjI1NSwiUiI6MTUwLCJHIjoyMTQsIkIiOjY2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NYXJnaW4iOnsiJHJlZiI6Ijc4In0sIlBhZGRpbmciOnsiJHJlZiI6Ijc5In0sIkJhY2tncm91bmQiOnsiJHJlZiI6IjgwIn0sIklzVmlzaWJsZSI6dHJ1ZSwiV2lkdGgiOjAuMCwiSGVpZ2h0IjowLjAsIkJvcmRlclN0eWxlIjp7IiRpZCI6IjE5MiIsIkxpbmVDb2xvciI6bnVsbCwiTGluZVdlaWdodCI6MC4wLCJMaW5lVHlwZSI6MCwiUGFyZW50U3R5bGUiOm51bGx9LCJQYXJlbnRTdHlsZSI6bnVsbH0sIkRhdGVGb3JtYXQiOnsiJHJlZiI6IjgxIn0sIklzVmlzaWJsZSI6dHJ1ZSwiUGFyZW50U3R5bGUiOm51bGx9LCJJbmRleCI6NywiUGVyY2VudGFnZUNvbXBsZXRlIjpudWxsLCJQb3NpdGlvbiI6eyJSYXRpbyI6MC4wLCJJc0N1c3RvbSI6ZmFsc2V9LCJEYXRlRm9ybWF0Ijp7IiRyZWYiOiI4MSJ9LCJJZCI6ImMyMjdkZTgxLWQ3ZDktNGQwZi04NGYyLThjMDQzOWY3NDEwMyIsIkltcG9ydElkIjpudWxsLCJUaXRsZSI6IlByb2pldG8gQ29uY2x1aWRvIiwiTm90ZSI6bnVsbCwiSHlwZXJsaW5rIjpudWxsLCJJc0NoYW5nZWQiOmZhbHNlLCJJc05ldyI6ZmFsc2V9XSwiVGFza3MiOlt7IiRpZCI6IjE5MyIsIkdyb3VwTmFtZSI6bnVsbCwiU3RhcnREYXRlIjoiMjAxNy0xMS0xOVQwMDowMDowMFoiLCJFbmREYXRlIjoiMjAxNy0xMi0wOVQyMzo1OTowMFoiLCJQZXJjZW50YWdlQ29tcGxldGUiOm51bGwsIlN0eWxlIjp7IiRpZCI6IjE5NCIsIlNoYXBlIjoyLCJTaGFwZVRoaWNrbmVzcyI6MS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GlkIjoiMTk3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5OCIsIkxpbmVDb2xvciI6bnVsbCwiTGluZVdlaWdodCI6MC4wLCJMaW5lVHlwZSI6MCwiUGFyZW50U3R5bGUiOm51bGx9LCJQYXJlbnRTdHlsZSI6bnVsbH0sIkR1cmF0aW9uU3R5bGUiOnsiJGlkIjoiMTk5IiwiRm9udFNldHRpbmdzIjp7IiRpZCI6IjIwMCIsIkZvbnRTaXplIjoxMCwiRm9udE5hbWUiOiJDYWxpYnJpIiwiSXNCb2xkIjpmYWxzZSwiSXNJdGFsaWMiOmZhbHNlLCJJc1VuZGVybGluZWQiOmZhbHNlLCJQYXJlbnRTdHlsZSI6bnVsbH0sIkF1dG9TaXplIjowLCJGb3JlZ3JvdW5kIjp7IiRpZCI6IjIwMS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MDIiLCJMaW5lQ29sb3IiOm51bGwsIkxpbmVXZWlnaHQiOjAuMCwiTGluZVR5cGUiOjAsIlBhcmVudFN0eWxlIjpudWxsfSwiUGFyZW50U3R5bGUiOm51bGx9LCJIb3Jpem9udGFsQ29ubmVjdG9yU3R5bGUiOnsiJGlkIjoiMjAzIiwiTGluZUNvbG9yIjp7IiRyZWYiOiI5OCJ9LCJMaW5lV2VpZ2h0IjoxLjAsIkxpbmVUeXBlIjowLCJQYXJlbnRTdHlsZSI6bnVsbH0sIlZlcnRpY2FsQ29ubmVjdG9yU3R5bGUiOnsiJGlkIjoiMjA0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wNSIsIk1hcmdpbiI6eyIkcmVmIjoiMTA0In0sIlBhZGRpbmciOnsiJHJlZiI6IjEwNSJ9LCJCYWNrZ3JvdW5kIjp7IiRpZCI6IjIwNiIsIkNvbG9yIjp7IiRpZCI6IjIwNyIsIkEiOjI1NSwiUiI6MjU0LCJHIjoxODYsIkIiOjEwfX0sIklzVmlzaWJsZSI6dHJ1ZSwiV2lkdGgiOjAuMCwiSGVpZ2h0IjoxNi4wLCJCb3JkZXJTdHlsZSI6eyIkaWQiOiIyMDgiLCJMaW5lQ29sb3IiOnsiJHJlZiI6IjEwOSJ9LCJMaW5lV2VpZ2h0IjowLjAsIkxpbmVUeXBlIjowLCJQYXJlbnRTdHlsZSI6bnVsbH0sIlBhcmVudFN0eWxlIjpudWxsfSwiVGl0bGVTdHlsZSI6eyIkaWQiOiIyMDkiLCJGb250U2V0dGluZ3MiOnsiJGlkIjoiMjEwIiwiRm9udFNpemUiOjExLCJGb250TmFtZSI6IkNhbGlicmkiLCJJc0JvbGQiOnRydWUsIklzSXRhbGljIjpmYWxzZSwiSXNVbmRlcmxpbmVkIjpmYWxzZSwiUGFyZW50U3R5bGUiOm51bGx9LCJBdXRvU2l6ZSI6MCwiRm9yZWdyb3VuZCI6eyIkaWQiOiIyMTEiLCJDb2xvciI6eyIkcmVmIjoiMTE0In19LCJNYXhXaWR0aCI6NzI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IxMiIsIkxpbmVDb2xvciI6bnVsbCwiTGluZVdlaWdodCI6MC4wLCJMaW5lVHlwZSI6MCwiUGFyZW50U3R5bGUiOm51bGx9LCJQYXJlbnRTdHlsZSI6bnVsbH0sIkRhdGVTdHlsZSI6eyIkaWQiOiIyMTMiLCJGb250U2V0dGluZ3MiOnsiJGlkIjoiMjE0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xNSIsIkxpbmVDb2xvciI6bnVsbCwiTGluZVdlaWdodCI6MC4wLCJMaW5lVHlwZSI6MCwiUGFyZW50U3R5bGUiOm51bGx9LCJQYXJlbnRTdHlsZSI6bnVsbH0sIkRhdGVGb3JtYXQiOnsiJHJlZiI6IjEyNSJ9LCJJc1Zpc2libGUiOnRydWUsIlBhcmVudFN0eWxlIjpudWxsfSwiSW5kZXgiOjEsIlNtYXJ0RHVyYXRpb25BY3RpdmF0ZWQiOmZhbHNlLCJEYXRlRm9ybWF0Ijp7IiRyZWYiOiIxMjUifSwiSWQiOiJiYTcyMGU5My1lNmExLTQxNmYtOTAwMC0wMDQ5Njc2OTNmMjciLCJJbXBvcnRJZCI6bnVsbCwiVGl0bGUiOiJTcHJpbnQgMDMiLCJOb3RlIjpudWxsLCJIeXBlcmxpbmsiOm51bGwsIklzQ2hhbmdlZCI6ZmFsc2UsIklzTmV3IjpmYWxzZX0seyIkaWQiOiIyMTYiLCJHcm91cE5hbWUiOm51bGwsIlN0YXJ0RGF0ZSI6IjIwMTctMTItMTBUMDA6MDA6MDBaIiwiRW5kRGF0ZSI6IjIwMTgtMDEtMDZUMjM6NTk6MDBaIiwiUGVyY2VudGFnZUNvbXBsZXRlIjpudWxsLCJTdHlsZSI6eyIkaWQiOiIyMTciLCJTaGFwZSI6MiwiU2hhcGVUaGlja25lc3MiOjEsIkR1cmF0aW9uRm9ybWF0IjowLCJJbmNsdWRlTm9uV29ya2luZ0RheXNJbkR1cmF0aW9uIjpmYWxzZSwiUGVyY2VudGFnZUNvbXBsZXRlU3R5bGUiOnsiJGlkIjoiMjE4IiwiRm9udFNldHRpbmdzIjp7IiRpZCI6IjIxOSIsIkZvbnRTaXplIjoxMCwiRm9udE5hbWUiOiJDYWxpYnJpIiwiSXNCb2xkIjpmYWxzZSwiSXNJdGFsaWMiOmZhbHNlLCJJc1VuZGVybGluZWQiOmZhbHNlLCJQYXJlbnRTdHlsZSI6bnVsbH0sIkF1dG9TaXplIjowLCJGb3JlZ3JvdW5kIjp7IiRpZCI6IjIyM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jEiLCJMaW5lQ29sb3IiOm51bGwsIkxpbmVXZWlnaHQiOjAuMCwiTGluZVR5cGUiOjAsIlBhcmVudFN0eWxlIjpudWxsfSwiUGFyZW50U3R5bGUiOm51bGx9LCJEdXJhdGlvblN0eWxlIjp7IiRpZCI6IjIyMiIsIkZvbnRTZXR0aW5ncyI6eyIkaWQiOiIyMjMiLCJGb250U2l6ZSI6MTAsIkZvbnROYW1lIjoiQ2FsaWJyaSIsIklzQm9sZCI6ZmFsc2UsIklzSXRhbGljIjpmYWxzZSwiSXNVbmRlcmxpbmVkIjpmYWxzZSwiUGFyZW50U3R5bGUiOm51bGx9LCJBdXRvU2l6ZSI6MCwiRm9yZWdyb3VuZCI6eyIkaWQiOiIyMjQ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I1IiwiTGluZUNvbG9yIjpudWxsLCJMaW5lV2VpZ2h0IjowLjAsIkxpbmVUeXBlIjowLCJQYXJlbnRTdHlsZSI6bnVsbH0sIlBhcmVudFN0eWxlIjpudWxsfSwiSG9yaXpvbnRhbENvbm5lY3RvclN0eWxlIjp7IiRpZCI6IjIyNiIsIkxpbmVDb2xvciI6eyIkcmVmIjoiOTgifSwiTGluZVdlaWdodCI6MS4wLCJMaW5lVHlwZSI6MCwiUGFyZW50U3R5bGUiOm51bGx9LCJWZXJ0aWNhbENvbm5lY3RvclN0eWxlIjp7IiRpZCI6IjIyN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MjgiLCJNYXJnaW4iOnsiJHJlZiI6IjEwNCJ9LCJQYWRkaW5nIjp7IiRyZWYiOiIxMDUifSwiQmFja2dyb3VuZCI6eyIkaWQiOiIyMjkiLCJDb2xvciI6eyIkaWQiOiIyMzAiLCJBIjoyNTUsIlIiOjE1MCwiRyI6MjE0LCJCIjo2Nn19LCJJc1Zpc2libGUiOnRydWUsIldpZHRoIjowLjAsIkhlaWdodCI6MTYuMCwiQm9yZGVyU3R5bGUiOnsiJGlkIjoiMjMxIiwiTGluZUNvbG9yIjp7IiRyZWYiOiIxMDkifSwiTGluZVdlaWdodCI6MC4wLCJMaW5lVHlwZSI6MCwiUGFyZW50U3R5bGUiOm51bGx9LCJQYXJlbnRTdHlsZSI6bnVsbH0sIlRpdGxlU3R5bGUiOnsiJGlkIjoiMjMyIiwiRm9udFNldHRpbmdzIjp7IiRpZCI6IjIzMyIsIkZvbnRTaXplIjoxMSwiRm9udE5hbWUiOiJDYWxpYnJpIiwiSXNCb2xkIjp0cnVlLCJJc0l0YWxpYyI6ZmFsc2UsIklzVW5kZXJsaW5lZCI6ZmFsc2UsIlBhcmVudFN0eWxlIjpudWxsfSwiQXV0b1NpemUiOjAsIkZvcmVncm91bmQiOnsiJGlkIjoiMjM0IiwiQ29sb3IiOnsiJHJlZiI6IjExNCJ9fSwiTWF4V2lkdGgiOjcyMC4wLCJNYXhIZWlnaHQiOiJJbmZpbml0eSIsIlNtYXJ0Rm9yZWdyb3VuZElzQWN0aXZlIjpmYWxzZSwiSG9yaXpvbnRhbEFsaWdubWVudCI6MSwiVmVydGljYWxBbGlnbm1lbnQiOjAsIlNtYXJ0Rm9yZWdyb3VuZCI6bnVsbCwiTWFyZ2luIjp7IiRyZWYiOiIxMTUifSwiUGFkZGluZyI6eyIkcmVmIjoiMTE2In0sIkJhY2tncm91bmQiOnsiJHJlZiI6IjExNyJ9LCJJc1Zpc2libGUiOnRydWUsIldpZHRoIjowLjAsIkhlaWdodCI6MC4wLCJCb3JkZXJTdHlsZSI6eyIkaWQiOiIyMzUiLCJMaW5lQ29sb3IiOm51bGwsIkxpbmVXZWlnaHQiOjAuMCwiTGluZVR5cGUiOjAsIlBhcmVudFN0eWxlIjpudWxsfSwiUGFyZW50U3R5bGUiOm51bGx9LCJEYXRlU3R5bGUiOnsiJGlkIjoiMjM2IiwiRm9udFNldHRpbmdzIjp7IiRpZCI6IjIzN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Mzg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MGIzNzlkZjUtNzAyMy00MjQ2LTgwMDktZTUzMjk1NzIwNzM1IiwiSW1wb3J0SWQiOm51bGwsIlRpdGxlIjoiU3ByaW50IDA0IiwiTm90ZSI6bnVsbCwiSHlwZXJsaW5rIjpudWxsLCJJc0NoYW5nZWQiOmZhbHNlLCJJc05ldyI6ZmFsc2V9XSwiTXNQcm9qZWN0SXRlbXNUcmVlIjp7IiRpZCI6IjIzOSIsIlJvb3QiOnsiSW1wb3J0SWQiOm51bGwsIklzSW1wb3J0ZWQiOmZhbHNlLCJDaGlsZHJlbiI6W119fSwiTWV0YWRhdGEiOnsiJGlkIjoiMjQwIn0sIlNldHRpbmdzIjp7IiRpZCI6IjI0MSIsIkltcGFPcHRpb25zIjp7IiRpZCI6IjI0Mi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jQzIiwiVXNlVGltZSI6ZmFsc2UsIldvcmtEYXlTdGFydCI6IjAwOjAwOjAwIiwiV29ya0RheUVuZCI6IjIzOjU5OjAwIn0sIkxhc3RVc2VkVGVtcGxhdGVJZCI6Ijk1ZmJmMGY3LWNhNmMtNGJiOS1hZTc4LTFhYWYyY2E5NjBlYi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9576DA-282A-4BD0-BBF7-CC24FBEF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Conjunto Mapas do mundo, apresentação com continente europeu (ecrã panorâmico)</Template>
  <TotalTime>0</TotalTime>
  <Words>128</Words>
  <Application>Microsoft Office PowerPoint</Application>
  <PresentationFormat>Personalizados</PresentationFormat>
  <Paragraphs>69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Continental_Europe_16x9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2017-11-28T09:50:37Z</dcterms:created>
  <dcterms:modified xsi:type="dcterms:W3CDTF">2017-12-06T15:23:07Z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