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5" r:id="rId2"/>
    <p:sldId id="271" r:id="rId3"/>
    <p:sldId id="276" r:id="rId4"/>
    <p:sldId id="270" r:id="rId5"/>
    <p:sldId id="272" r:id="rId6"/>
    <p:sldId id="273" r:id="rId7"/>
    <p:sldId id="274" r:id="rId8"/>
    <p:sldId id="267" r:id="rId9"/>
    <p:sldId id="268" r:id="rId10"/>
    <p:sldId id="266" r:id="rId11"/>
    <p:sldId id="261" r:id="rId12"/>
    <p:sldId id="260" r:id="rId13"/>
    <p:sldId id="256" r:id="rId14"/>
    <p:sldId id="259" r:id="rId15"/>
    <p:sldId id="257" r:id="rId16"/>
    <p:sldId id="258" r:id="rId17"/>
    <p:sldId id="263" r:id="rId18"/>
    <p:sldId id="26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7T06:50:04.870"/>
    </inkml:context>
    <inkml:brush xml:id="br0">
      <inkml:brushProperty name="width" value="0.15" units="cm"/>
      <inkml:brushProperty name="height" value="0.3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16220 7040,'3'0,"4"0,5 0,5 0,7 3,5 1,7 6,3 2,5-2,1-3,2-1,-5-3,-5-2,-6 0,0-2,-1 1,6 0,4-1,3 1,2-1,-2 1,-4 0,-7 0,-1 0,-4 0,0 0,-1 0,-3 0,-1 0,1 0,0 0,5 0,8-3,0-1,-3 0,0-2,-1 0,-2 0,-2 2,-5 2,-7 1,-11 0,-15 1,-9 0,-7 0,-9 1,-2-1,-3 0,-7 0,1 0,2 0,-1 0,-1 6,3 2,6 0,7-1,5-3,3 2,3 0,-5-2,-1-1,0 2,-4 0,-1 0,2 1,2 0,3-1,2-1,2 1,-3 1,0-2,1-1,3 2,5 4,8-1,11 6,14 2,18 2,16 8,17 5,11 0,5-5,6 0,2-2,-8 1,-13-4,-17-5,-17-2,-21-4,-18-3,-12-3,-10 0,-17 1,-15-2,-3 0,-9 5,-2-2,4 1,3-1,7-1,5-1,8-2,7 2,7 0,5 0,2-1,2-1,-6 2,-5 1,-7-1,0-1,2 2,7 4,10-1,9 3,12 4,13 4,14 1,10 4,11-3,5-2,-1 0,0-4,-2-5,-12-3,-15 2,-14 1,-12-2,-11-3,-6 2,-10-1,-4-1,-3 1,-5 0,0-1,-6 2,2-1,1 2,2 0,6 4,7 1,7 1,3-3,5 1,3 2,13 0,8 2,8 4,16 2,10 3,4 0,2-3,1-3,-6-5,-17-1,-17-3,-18-4,-11 4,-15 0,-7-1,1-3,-1-2,4 1,3 0,4-1,3-1,2 2,2 0,3 2,2 1,-4 1,-1-1,-2 2,4 2,0-1,4 0,7 5,7 3,9 1,13 1,11 2,9 0,9 1,-1 1,-4-4,-6-4,-8-7,-9 0,-6-3,-9-2,-10-3,-11 0,-6 1,-4 1,-1-1,0 0,1 2,-6 0,-1 0,-2-2,1-1,9-1,10 3,11 0,13 0,9 2,2 0,1-1,-1-1,-2-1,-2-2,2-1,0 1,0-2,-2 1,-1 0,5 3,2 1,2-1,0 1,-3-2,1-1,-4-3,-7-5,-5-4,-5-3,-3-3,-2-1,-2-4,0-1,0-3,0 0,0-5,0-4,1 2,0 0,0 2,0 4,0 0,0 2,0-2,0 2,0 1,0 2,0 1,0 2,0 0,0-2,0-1,0-2,0-2,0-4,0 0,0 1,0 3,0 2,0-3,0-1,0 2,0-1,0 1,0-2,0 2,0 1,0 3,0 1,0 2,0 0,0-2,0-4,0-1,0-2,0-5,0-1,0 3,0-3,0 2,0 2,0 4,0-3,0 0,0 0,0 0,0 3,0 0,0 0,0 3,0 1,0 2,-3 4,-4 5,-4 4,-3 3,-3 0,-7 0,-6 1,-1 0,2-1,0-1,1 1,3 1,5-5,3-2,2 2,-7-2,-2 2,-3 1,0 3,1-2,-1 1,-2 0,1-1,2 0,-4 1,0 2,3 1,1 0,4 2,4 3,3 1,1 3,2 7,-2 7,1 3,2 6,1 5,1 6,3 1,2 4,2-4,1 1,1-4,0-6,0-5,1-4,2-4,2 5,-1 1,-1-1,-1-2,6 5,1 1,-1-2,-2-3,-2-1,-1-2,-2 4,3 2,0 2,0-1,-2 1,0-1,-1-3,0-2,-1-2,0-1,0-2,0 3,0 1,-1 0,1-1,0 2,0 3,0 4,0 0,0 0,0 2,0-1,0-4,0-2,0-1,0 4,0 1,0 0,0-2,0-2,0 0,0-1,3-1,1-2,3-1,1-1,1 0,0 2,1-2,-1-2,1-3,5-4,3-1,4-1,2-3,7-2,0-2,-2 0,0-1,6 0,-2-1,-2 1,-4-1,-3 1,0 0,-1 0,-1 0,-1 0,-1 0,-1 0,5 0,3 0,-2-3,0-1,-3 0,-1 1,-2 1,3 0,0 1,-3-5,-2-5,-4-7,-1-10,-3-6,4-6,2-12,2-4,5-7,0-5,-2-1,1-1,-3 3,-1 9,-1 2,-3 5,3-5,-2 1,-3-2,-4-1,-2 0,-3 4,-1 2,-1 7,-1 7,1 5,-1 1,1 4,-1 2,1 4,0 2,0-2,-6 3,-2-2,-3 1,0-4,0 0,1 0,2-1,3 0,2 2,-1 4,-1 3,1 0,-1 4,-4 3,-10 0,-4 2,-1 2,0 2,1 2,-5 0,-3 1,0 0,-1 0,-1 1,5-7,4-2,0 0,-11 2,-6 2,-5 1,-1 1,1-1,5-2,4 2,-4 0,-5-2,3 0,5 0,3 2,8 4,8 5,4 11,5 8,4 16,0 7,1 10,2 9,0 4,2 6,0 2,1-6,1 0,-1-6,0-6,0-7,0-6,1-5,-1-7,0 0,0-4,6 6,2 2,0-2,-2 1,-1 1,-3-4,3 1,0 1,-1 3,2-3,0-4,-2-5,0-1,-2-3,0-1,1 0,2-1,-2 3,0-1,-1-1,-1-2,3-1,6-5,6-4,5-5,2-3,7-3,2-1,-3-1,-2 0,-3 0,-2 1,-2-1,1 1,4 0,1-1,5 1,0 0,-2 1,-2-1,-4 0,-2 0,-1 0,1 0,4 0,1 0,-1 0,-2 0,1 0,0 0,3 0,-2 0,-1 0,-1 0,1 0,-1 0,0 0,-2 0,-1 0,0 0,-2 0,3 0,1 0,-3-3,-2-2,-4-2,-4-3,-3-6,-3-7,-3-2,0-4,0-2,-1-2,0-6,1-1,-1-7,1-4,-3-6,-1-3,0 6,0 9,2 9,1 2,0 3,1 1,0 2,0-3,0 1,0 1,1 4,-1 3,0-5,0 0,0 1,0-5,0 1,0 2,0-1,0 2,0 0,0 0,0-1,0 2,0-5,0 1,0 1,0 3,0 3,0 3,-3 3,-1 3,0-3,0-1,2-2,1 1,0 0,-2 0,-1 0,0-6,1-1,1-3,0-3,-1 1,-2 3,2 3,0 3,-3 5,-2 5,-4 5,-8 4,-8 2,-8 1,-1 1,3 0,4 0,1 0,2-1,3 1,2-1,-1 0,-6 0,-5 0,-5 0,1 0,4 0,4 0,1 0,6-3,3-2,-6 2,-13-1,-4 2,-11 1,0 0,4 1,7 0,1 0,6 0,5 0,-2-3,0-1,4 3,11 2,11 7,14 5,11 1,5 3,3 3,0 0,1-2,-1-5,-1-2,1 1,5 5,7-2,0 1,-4 0,-4-2,-4-4,-7 0,3 1,1-1,-4 0,-2-1,-3 4,-5 3,-4 2,-2 3,-5 3,-9 5,-11 7,-8 1,-2-3,-6 2,-4-1,4-5,9-1,9-2,17 1,13-2,13 4,10 0,4-1,0-1,-3-4,-5-7,-4-2,2-5,-2 0,-3-2,1 0,0 0,-1 0,2 0,-4 1,-1 0,2 3,-3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9028A-7D60-496F-B802-88ED35530384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1FD17-B8B0-42E6-9FDA-B0EA9FE6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5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Giardia lamblia protozoal parasite- potentially debilitating disease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933D-B58B-4995-870A-A2CBBF069D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6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(current age of infrastructure / threshold age of infrastructure)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933D-B58B-4995-870A-A2CBBF069D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42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Prioritizing with limited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2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1721-9C71-4762-9D55-809003EED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E9E9E-2F78-4C70-8C36-CAAC1EFE3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F6880-518F-4790-9FE4-F966AA55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E674-EE67-4915-83AB-8A68CE1B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D25A6-AA18-4919-AA7E-1F770EC9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8300-EDE7-4AE8-912B-B3344B5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6F190-0895-4455-9318-B231EDCB2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AA36-A4E6-4E85-AE66-C622BAD5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3959-C033-4945-B727-B3452182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B024-F708-4929-A3DE-435CBE6F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0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2A9A8-C7C3-42BF-A322-22F114F6E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A2E85-138F-4FDA-AD1F-A4D1C6F6D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F08D0-70F7-4F4B-A105-BDE75310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323BE-758B-4F24-BC1C-873B1FF2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F343-062B-4779-A0E2-4DF1E84D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87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5900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A4B2-C3E0-4BE9-9957-A88D43CA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592E-880A-4CB7-9EF8-D49F9052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8A6D-4475-4110-AB88-B5AF21F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AA56-579E-4795-B3EA-598896B2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CC78-514F-45B7-87BF-73151FC4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E78F-A53C-4D0C-A340-2A8E3C22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82720-8115-4DE7-A38A-278A9C0CA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B9383-7DDF-45F0-A185-B2CE5B85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AEEB-AFDC-418D-BDE7-6E60B347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9367-2FAF-4480-A82A-B9AC5D3B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184B-512E-414F-A5D5-A7A354FA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5E11-666C-47E7-A07A-3CDD8FB5B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C0013-6894-4607-AC42-990DDE98D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C3B2A-C30A-450E-A9C5-A7805A01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27FB0-1994-42F6-B468-DF03690F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63BA-3A79-42C3-9456-D279BA36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3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D0B8-B69D-4175-BCE8-3DC36ED9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B5B8-E99E-4FC0-B90E-DE43B960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9C6CD-CBB9-473E-BE96-31D79EDDD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DB2A7-C2AD-41EF-81F3-C9F74AC93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FEA0C-CEC3-4CC9-B7AA-9D659E521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C41F1-7508-4894-ACF6-EEB9B772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A64B4-9D0B-462C-999A-5BF37603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57396-D5A6-4909-8C65-EDB5270C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5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B98F-15A1-404C-8170-C8784CAF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106B6-1B73-4275-8FD7-9EBC726A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E47C5-055A-4A4F-9603-08228470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3F9EE-D283-4E99-8B76-73ADC95D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EF1C6-AF94-4E67-90C0-9891518A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A3687-5BB9-4670-A00B-D86EF53D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4A8A-8D70-44C1-8194-32222A82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8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8E84-4EA8-497D-AFC1-DCE3423D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2182-5233-4577-8278-F75D709E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4C8DD-0351-43D3-97B3-95FA0C9C5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F6895-7EE3-4901-8C0E-79719C4F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43FBD-4E59-4A36-8343-D52C41A6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A3A6A-2557-4F1F-9EC0-35298D89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6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E35B-ABF9-4F1F-9975-6B613737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85468-660D-4505-89C7-ADA61B42B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4AF83-4091-4F51-B023-47D402887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596DE-83FF-47C6-9611-DF0965E0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6CBE5-B298-4099-9A8D-F0472C1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7DFE1-6445-40F1-B266-8E379FF1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3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A2CE8-FE5A-483F-838D-127B340F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24929-4A18-45AB-B3BF-54AA6C25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C75C-27AA-4FD7-8DBB-3D8F5DBFD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1705-9AC5-4ACC-85F5-3EE35D2A53A1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82EA-FDB7-4BB3-B46F-279B900F2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83817-545F-48E8-A5DB-D19D43999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8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.jpeg"/><Relationship Id="rId7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searchgate.net/profile/Rocio_Caja_Rivera" TargetMode="External"/><Relationship Id="rId5" Type="http://schemas.openxmlformats.org/officeDocument/2006/relationships/hyperlink" Target="https://www.researchgate.net/profile/Aniruddha_Belsare" TargetMode="External"/><Relationship Id="rId4" Type="http://schemas.openxmlformats.org/officeDocument/2006/relationships/hyperlink" Target="https://www.researchgate.net/profile/Miguel_Pai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subTitle" sz="quarter" idx="1"/>
          </p:nvPr>
        </p:nvSpPr>
        <p:spPr>
          <a:xfrm>
            <a:off x="1339273" y="2878699"/>
            <a:ext cx="9301017" cy="132164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356362">
              <a:defRPr sz="2989" b="1" i="1">
                <a:solidFill>
                  <a:srgbClr val="343874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sz="2800" dirty="0"/>
              <a:t>Incorporating Water</a:t>
            </a:r>
            <a:r>
              <a:rPr lang="en-US" sz="2800" dirty="0"/>
              <a:t>b</a:t>
            </a:r>
            <a:r>
              <a:rPr sz="2800" dirty="0"/>
              <a:t>orne Disease</a:t>
            </a:r>
            <a:r>
              <a:rPr lang="en-US" sz="2800" dirty="0"/>
              <a:t> incidence</a:t>
            </a:r>
            <a:r>
              <a:rPr sz="2800" dirty="0"/>
              <a:t> in Decision Making in Mexico City</a:t>
            </a:r>
          </a:p>
        </p:txBody>
      </p:sp>
      <p:pic>
        <p:nvPicPr>
          <p:cNvPr id="129" name="mapa-delegaciones-mexic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4252" y="128612"/>
            <a:ext cx="1925608" cy="2371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mapmex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2049" y="443856"/>
            <a:ext cx="3936170" cy="231539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 flipV="1">
            <a:off x="4123167" y="1141137"/>
            <a:ext cx="3498008" cy="920832"/>
          </a:xfrm>
          <a:prstGeom prst="line">
            <a:avLst/>
          </a:prstGeom>
          <a:ln w="25400">
            <a:solidFill>
              <a:srgbClr val="656837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32" name="Shape 132"/>
          <p:cNvSpPr/>
          <p:nvPr/>
        </p:nvSpPr>
        <p:spPr>
          <a:xfrm>
            <a:off x="3251200" y="4560545"/>
            <a:ext cx="5597236" cy="1255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 defTabSz="321457">
              <a:defRPr sz="22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hlinkClick r:id="rId4"/>
              </a:rPr>
              <a:t>Miguel </a:t>
            </a:r>
            <a:r>
              <a:rPr sz="2000" dirty="0" err="1">
                <a:hlinkClick r:id="rId4"/>
              </a:rPr>
              <a:t>Pessanha</a:t>
            </a:r>
            <a:r>
              <a:rPr sz="2000" dirty="0">
                <a:hlinkClick r:id="rId4"/>
              </a:rPr>
              <a:t> Pais</a:t>
            </a:r>
            <a:endParaRPr sz="1000" dirty="0">
              <a:solidFill>
                <a:srgbClr val="000000"/>
              </a:solidFill>
            </a:endParaRPr>
          </a:p>
          <a:p>
            <a:pPr algn="ctr" defTabSz="321457">
              <a:defRPr sz="22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hlinkClick r:id="rId5"/>
              </a:rPr>
              <a:t>Aniruddha </a:t>
            </a:r>
            <a:r>
              <a:rPr sz="2000" dirty="0" err="1">
                <a:hlinkClick r:id="rId5"/>
              </a:rPr>
              <a:t>Belsare</a:t>
            </a:r>
            <a:r>
              <a:rPr sz="1000" dirty="0"/>
              <a:t> </a:t>
            </a:r>
            <a:endParaRPr sz="1000" dirty="0">
              <a:solidFill>
                <a:srgbClr val="000000"/>
              </a:solidFill>
            </a:endParaRPr>
          </a:p>
          <a:p>
            <a:pPr algn="ctr" defTabSz="321457">
              <a:defRPr sz="22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hlinkClick r:id="rId6"/>
              </a:rPr>
              <a:t>Rocio Marilyn </a:t>
            </a:r>
            <a:r>
              <a:rPr sz="2000" dirty="0" err="1">
                <a:hlinkClick r:id="rId6"/>
              </a:rPr>
              <a:t>Caja</a:t>
            </a:r>
            <a:r>
              <a:rPr sz="2000" dirty="0">
                <a:hlinkClick r:id="rId6"/>
              </a:rPr>
              <a:t> Rivera</a:t>
            </a:r>
            <a:endParaRPr sz="1000" dirty="0">
              <a:solidFill>
                <a:srgbClr val="000000"/>
              </a:solidFill>
            </a:endParaRPr>
          </a:p>
          <a:p>
            <a:pPr algn="ctr" defTabSz="321457">
              <a:defRPr sz="22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 dirty="0">
              <a:solidFill>
                <a:srgbClr val="000000"/>
              </a:solidFill>
            </a:endParaRPr>
          </a:p>
          <a:p>
            <a:pPr algn="ctr" defTabSz="321457">
              <a:defRPr sz="22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 dirty="0">
              <a:solidFill>
                <a:srgbClr val="000000"/>
              </a:solidFill>
            </a:endParaRPr>
          </a:p>
        </p:txBody>
      </p:sp>
      <p:pic>
        <p:nvPicPr>
          <p:cNvPr id="133" name="XOCHIMIL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82823" y="4546912"/>
            <a:ext cx="2783718" cy="1562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mexico-city-aerial-view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243662" y="4319795"/>
            <a:ext cx="2665515" cy="17897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511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D32103-A474-4246-BE58-2748EDC4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9" y="1328529"/>
            <a:ext cx="4760842" cy="4760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D252D-7618-4BFE-801E-0734CFBF2DA3}"/>
              </a:ext>
            </a:extLst>
          </p:cNvPr>
          <p:cNvSpPr txBox="1"/>
          <p:nvPr/>
        </p:nvSpPr>
        <p:spPr>
          <a:xfrm>
            <a:off x="577321" y="490333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21,505,108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8941A-DE38-4EAF-93C1-363ED6A93720}"/>
              </a:ext>
            </a:extLst>
          </p:cNvPr>
          <p:cNvSpPr txBox="1"/>
          <p:nvPr/>
        </p:nvSpPr>
        <p:spPr>
          <a:xfrm>
            <a:off x="5732906" y="1249016"/>
            <a:ext cx="5758945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“Parallel Universe” experiment </a:t>
            </a:r>
          </a:p>
          <a:p>
            <a:endParaRPr lang="en-US" sz="2000" dirty="0"/>
          </a:p>
          <a:p>
            <a:r>
              <a:rPr lang="en-US" sz="2000" dirty="0"/>
              <a:t>1 Km</a:t>
            </a:r>
            <a:r>
              <a:rPr lang="en-US" sz="2000" baseline="30000" dirty="0"/>
              <a:t>2 </a:t>
            </a:r>
            <a:r>
              <a:rPr lang="en-US" sz="2000" dirty="0"/>
              <a:t>neighborhoods with an average of 3000 people</a:t>
            </a:r>
          </a:p>
          <a:p>
            <a:endParaRPr lang="en-US" sz="2000" dirty="0"/>
          </a:p>
          <a:p>
            <a:r>
              <a:rPr lang="en-US" sz="2000" dirty="0"/>
              <a:t>Old infrastructure (supply and drainage)</a:t>
            </a:r>
          </a:p>
          <a:p>
            <a:endParaRPr lang="en-US" sz="2000" dirty="0"/>
          </a:p>
          <a:p>
            <a:r>
              <a:rPr lang="en-US" sz="2000" dirty="0"/>
              <a:t>Run for 50 years (500 steps)</a:t>
            </a:r>
          </a:p>
          <a:p>
            <a:endParaRPr lang="en-US" sz="2000" dirty="0"/>
          </a:p>
          <a:p>
            <a:r>
              <a:rPr lang="en-US" sz="2400" b="1" dirty="0">
                <a:solidFill>
                  <a:srgbClr val="FFC000"/>
                </a:solidFill>
              </a:rPr>
              <a:t>Fixed random seed, changing policy scenario</a:t>
            </a:r>
          </a:p>
          <a:p>
            <a:endParaRPr lang="en-US" sz="700" b="1" dirty="0"/>
          </a:p>
          <a:p>
            <a:r>
              <a:rPr lang="en-US" sz="2000" b="1" dirty="0">
                <a:solidFill>
                  <a:srgbClr val="00B050"/>
                </a:solidFill>
              </a:rPr>
              <a:t>Squeaky wheel: Protests 70%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Expand access: No infrastructure 70%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Repair first: Age 70%</a:t>
            </a:r>
          </a:p>
          <a:p>
            <a:endParaRPr lang="en-US" sz="2000" b="1" dirty="0">
              <a:solidFill>
                <a:srgbClr val="00B050"/>
              </a:solidFill>
            </a:endParaRPr>
          </a:p>
          <a:p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Disease importance: None, 10%, 50%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7C190F-4777-455A-A3EA-0EFEC245DF81}"/>
              </a:ext>
            </a:extLst>
          </p:cNvPr>
          <p:cNvCxnSpPr>
            <a:cxnSpLocks/>
          </p:cNvCxnSpPr>
          <p:nvPr/>
        </p:nvCxnSpPr>
        <p:spPr>
          <a:xfrm flipV="1">
            <a:off x="8118764" y="5597236"/>
            <a:ext cx="0" cy="492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3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1279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8167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12780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30714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30715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30714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9030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2269" y="2691030"/>
            <a:ext cx="2246162" cy="1738543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2260" y="489105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9901" y="651132"/>
            <a:ext cx="2269401" cy="1738543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0867" y="2692880"/>
            <a:ext cx="2318594" cy="1736694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0867" y="4876787"/>
            <a:ext cx="2287822" cy="1773828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6009" y="661643"/>
            <a:ext cx="2338251" cy="1713379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6010" y="2676860"/>
            <a:ext cx="2338251" cy="1763223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8560" y="4897824"/>
            <a:ext cx="2257051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CC754C-E865-4F1E-AEDA-84D6822515F7}"/>
              </a:ext>
            </a:extLst>
          </p:cNvPr>
          <p:cNvSpPr txBox="1"/>
          <p:nvPr/>
        </p:nvSpPr>
        <p:spPr>
          <a:xfrm>
            <a:off x="453497" y="529667"/>
            <a:ext cx="2100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Infrastructure coverage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Water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Drainage</a:t>
            </a:r>
          </a:p>
        </p:txBody>
      </p:sp>
    </p:spTree>
    <p:extLst>
      <p:ext uri="{BB962C8B-B14F-4D97-AF65-F5344CB8AC3E}">
        <p14:creationId xmlns:p14="http://schemas.microsoft.com/office/powerpoint/2010/main" val="544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38299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5187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182972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00906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00907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00906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222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461" y="2691030"/>
            <a:ext cx="2246162" cy="1809786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452" y="491207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603538"/>
            <a:ext cx="2318436" cy="1827107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2692879"/>
            <a:ext cx="2318594" cy="1827107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4876786"/>
            <a:ext cx="2287822" cy="1827107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939" y="615938"/>
            <a:ext cx="2364514" cy="1827507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6202" y="2666350"/>
            <a:ext cx="2338251" cy="1797368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6202" y="4887314"/>
            <a:ext cx="2257051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97BD43-C852-4FDF-A244-EEAAE81B4517}"/>
              </a:ext>
            </a:extLst>
          </p:cNvPr>
          <p:cNvSpPr txBox="1"/>
          <p:nvPr/>
        </p:nvSpPr>
        <p:spPr>
          <a:xfrm>
            <a:off x="453497" y="529667"/>
            <a:ext cx="2100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Infrastructure age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Water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Drainage</a:t>
            </a:r>
          </a:p>
        </p:txBody>
      </p:sp>
    </p:spTree>
    <p:extLst>
      <p:ext uri="{BB962C8B-B14F-4D97-AF65-F5344CB8AC3E}">
        <p14:creationId xmlns:p14="http://schemas.microsoft.com/office/powerpoint/2010/main" val="44551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81770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50650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81751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99685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99686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99685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9" y="532622"/>
            <a:ext cx="1946362" cy="1946362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9" y="2656886"/>
            <a:ext cx="1946362" cy="1946362"/>
          </a:xfrm>
          <a:prstGeom prst="rect">
            <a:avLst/>
          </a:prstGeom>
        </p:spPr>
      </p:pic>
      <p:pic>
        <p:nvPicPr>
          <p:cNvPr id="16" name="Picture 15" descr="A picture containing plant&#10;&#10;Description generated with high confidence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30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7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8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8" y="4781152"/>
            <a:ext cx="1946362" cy="1946362"/>
          </a:xfrm>
          <a:prstGeom prst="rect">
            <a:avLst/>
          </a:prstGeom>
        </p:spPr>
      </p:pic>
      <p:pic>
        <p:nvPicPr>
          <p:cNvPr id="30" name="Picture 29" descr="A close up of a flower&#10;&#10;Description generated with high confidence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5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6" y="2656887"/>
            <a:ext cx="1946362" cy="1946362"/>
          </a:xfrm>
          <a:prstGeom prst="rect">
            <a:avLst/>
          </a:prstGeom>
        </p:spPr>
      </p:pic>
      <p:pic>
        <p:nvPicPr>
          <p:cNvPr id="34" name="Picture 3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5" y="4781151"/>
            <a:ext cx="1946362" cy="194636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DA490E8-2E36-4870-93CB-E027B0325E0E}"/>
              </a:ext>
            </a:extLst>
          </p:cNvPr>
          <p:cNvSpPr txBox="1"/>
          <p:nvPr/>
        </p:nvSpPr>
        <p:spPr>
          <a:xfrm>
            <a:off x="453498" y="529667"/>
            <a:ext cx="2602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Drainage coverage and age</a:t>
            </a:r>
          </a:p>
          <a:p>
            <a:endParaRPr lang="en-US" dirty="0"/>
          </a:p>
          <a:p>
            <a:r>
              <a:rPr lang="en-US" dirty="0"/>
              <a:t>White is newer </a:t>
            </a:r>
          </a:p>
        </p:txBody>
      </p:sp>
    </p:spTree>
    <p:extLst>
      <p:ext uri="{BB962C8B-B14F-4D97-AF65-F5344CB8AC3E}">
        <p14:creationId xmlns:p14="http://schemas.microsoft.com/office/powerpoint/2010/main" val="225466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2275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9163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22732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40666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40667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40666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982" y="600910"/>
            <a:ext cx="2269401" cy="1809786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21" y="2691030"/>
            <a:ext cx="2246162" cy="1809786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12" y="4840828"/>
            <a:ext cx="2269990" cy="1809786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603538"/>
            <a:ext cx="2318436" cy="1827107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2682369"/>
            <a:ext cx="2318594" cy="1827107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4855766"/>
            <a:ext cx="2287822" cy="1827107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9699" y="600910"/>
            <a:ext cx="2364514" cy="1842536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2" y="2666349"/>
            <a:ext cx="2338251" cy="1843127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2" y="4878286"/>
            <a:ext cx="2257051" cy="182750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603D5AF-169F-4FA6-9DF4-D49F812D1249}"/>
              </a:ext>
            </a:extLst>
          </p:cNvPr>
          <p:cNvSpPr txBox="1"/>
          <p:nvPr/>
        </p:nvSpPr>
        <p:spPr>
          <a:xfrm>
            <a:off x="453497" y="529667"/>
            <a:ext cx="24451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Disease incidence</a:t>
            </a:r>
          </a:p>
          <a:p>
            <a:endParaRPr lang="en-US" dirty="0"/>
          </a:p>
          <a:p>
            <a:r>
              <a:rPr lang="en-US" dirty="0"/>
              <a:t>Average “monthly” proportion of infected</a:t>
            </a:r>
          </a:p>
        </p:txBody>
      </p:sp>
    </p:spTree>
    <p:extLst>
      <p:ext uri="{BB962C8B-B14F-4D97-AF65-F5344CB8AC3E}">
        <p14:creationId xmlns:p14="http://schemas.microsoft.com/office/powerpoint/2010/main" val="43241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6188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3076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61870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79804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79805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79804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8" y="532622"/>
            <a:ext cx="1946362" cy="1946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8" y="2656886"/>
            <a:ext cx="1946362" cy="19463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9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6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7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7" y="4781152"/>
            <a:ext cx="1946362" cy="1946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4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5" y="2656887"/>
            <a:ext cx="1946362" cy="19463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4" y="4781151"/>
            <a:ext cx="1946362" cy="1946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A1DD7B-8C64-4891-BA06-145C875905AC}"/>
              </a:ext>
            </a:extLst>
          </p:cNvPr>
          <p:cNvSpPr txBox="1"/>
          <p:nvPr/>
        </p:nvSpPr>
        <p:spPr>
          <a:xfrm>
            <a:off x="453497" y="529667"/>
            <a:ext cx="24451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Disease incidence</a:t>
            </a:r>
          </a:p>
          <a:p>
            <a:endParaRPr lang="en-US" dirty="0"/>
          </a:p>
          <a:p>
            <a:r>
              <a:rPr lang="en-US" dirty="0"/>
              <a:t>Last 10 years</a:t>
            </a:r>
          </a:p>
          <a:p>
            <a:endParaRPr lang="en-US" dirty="0"/>
          </a:p>
          <a:p>
            <a:r>
              <a:rPr lang="en-US" dirty="0"/>
              <a:t>White is higher</a:t>
            </a:r>
          </a:p>
          <a:p>
            <a:r>
              <a:rPr lang="en-US" dirty="0"/>
              <a:t>Black is absence </a:t>
            </a:r>
          </a:p>
        </p:txBody>
      </p:sp>
    </p:spTree>
    <p:extLst>
      <p:ext uri="{BB962C8B-B14F-4D97-AF65-F5344CB8AC3E}">
        <p14:creationId xmlns:p14="http://schemas.microsoft.com/office/powerpoint/2010/main" val="268999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61897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30777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61878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79812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79813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79812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6" y="532622"/>
            <a:ext cx="1946362" cy="1946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6" y="2656886"/>
            <a:ext cx="1946362" cy="19463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7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4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5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5" y="4781152"/>
            <a:ext cx="1946362" cy="1946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2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3" y="2656887"/>
            <a:ext cx="1946362" cy="19463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2" y="4781151"/>
            <a:ext cx="1946362" cy="1946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EC6E5A-1FC6-4E75-B65C-439D909B648B}"/>
              </a:ext>
            </a:extLst>
          </p:cNvPr>
          <p:cNvSpPr txBox="1"/>
          <p:nvPr/>
        </p:nvSpPr>
        <p:spPr>
          <a:xfrm>
            <a:off x="453497" y="529667"/>
            <a:ext cx="24451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Floods</a:t>
            </a:r>
          </a:p>
          <a:p>
            <a:endParaRPr lang="en-US" dirty="0"/>
          </a:p>
          <a:p>
            <a:r>
              <a:rPr lang="en-US" dirty="0"/>
              <a:t>Last 10 years</a:t>
            </a:r>
          </a:p>
          <a:p>
            <a:endParaRPr lang="en-US" dirty="0"/>
          </a:p>
          <a:p>
            <a:r>
              <a:rPr lang="en-US" dirty="0"/>
              <a:t>White is more</a:t>
            </a:r>
          </a:p>
          <a:p>
            <a:r>
              <a:rPr lang="en-US" dirty="0"/>
              <a:t>Black is absence </a:t>
            </a:r>
          </a:p>
        </p:txBody>
      </p:sp>
    </p:spTree>
    <p:extLst>
      <p:ext uri="{BB962C8B-B14F-4D97-AF65-F5344CB8AC3E}">
        <p14:creationId xmlns:p14="http://schemas.microsoft.com/office/powerpoint/2010/main" val="402520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22754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91634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22735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40669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40670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40669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985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24" y="2691030"/>
            <a:ext cx="2246162" cy="1738543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15" y="489105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9856" y="651132"/>
            <a:ext cx="2269401" cy="1738543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22" y="2692880"/>
            <a:ext cx="2318594" cy="1736694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22" y="4902132"/>
            <a:ext cx="2287822" cy="1738544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4" y="661643"/>
            <a:ext cx="2269401" cy="1713379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5" y="2676861"/>
            <a:ext cx="2338251" cy="1736694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7139" y="4897824"/>
            <a:ext cx="2338305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E371BA-B14D-4E9B-AD8A-BBBC937E8FAD}"/>
              </a:ext>
            </a:extLst>
          </p:cNvPr>
          <p:cNvSpPr txBox="1"/>
          <p:nvPr/>
        </p:nvSpPr>
        <p:spPr>
          <a:xfrm>
            <a:off x="453497" y="529667"/>
            <a:ext cx="21008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Protests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Want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Want drainage</a:t>
            </a:r>
          </a:p>
        </p:txBody>
      </p:sp>
    </p:spTree>
    <p:extLst>
      <p:ext uri="{BB962C8B-B14F-4D97-AF65-F5344CB8AC3E}">
        <p14:creationId xmlns:p14="http://schemas.microsoft.com/office/powerpoint/2010/main" val="421541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86D0-45B2-48FE-8FEA-9B412726E09D}"/>
              </a:ext>
            </a:extLst>
          </p:cNvPr>
          <p:cNvSpPr txBox="1"/>
          <p:nvPr/>
        </p:nvSpPr>
        <p:spPr>
          <a:xfrm>
            <a:off x="884483" y="785897"/>
            <a:ext cx="981986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Main conclusions 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Supply infrastructure state was usually neglected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Expanding affects the ability to manage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Effect on reducing flooding: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When policy focuses on something else, disease draws attention to flooding hazards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When policy responds directly to hazards, disease becomes a distraction</a:t>
            </a:r>
          </a:p>
        </p:txBody>
      </p:sp>
    </p:spTree>
    <p:extLst>
      <p:ext uri="{BB962C8B-B14F-4D97-AF65-F5344CB8AC3E}">
        <p14:creationId xmlns:p14="http://schemas.microsoft.com/office/powerpoint/2010/main" val="345866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86D0-45B2-48FE-8FEA-9B412726E09D}"/>
              </a:ext>
            </a:extLst>
          </p:cNvPr>
          <p:cNvSpPr txBox="1"/>
          <p:nvPr/>
        </p:nvSpPr>
        <p:spPr>
          <a:xfrm>
            <a:off x="1013791" y="1709531"/>
            <a:ext cx="98198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Improving the model: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realistic parameters and more detailed disease dynamics (survey data, moving agents, agent heterogeneity)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policy scenarios fit other types of disease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Optimization of the decision algorithm for different goals</a:t>
            </a:r>
          </a:p>
        </p:txBody>
      </p:sp>
    </p:spTree>
    <p:extLst>
      <p:ext uri="{BB962C8B-B14F-4D97-AF65-F5344CB8AC3E}">
        <p14:creationId xmlns:p14="http://schemas.microsoft.com/office/powerpoint/2010/main" val="308673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547C89-1F6E-4DE9-BFEA-2BFA61566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09" y="674423"/>
            <a:ext cx="4088739" cy="33936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AD45EB5-D997-41E1-B846-76C1BDFA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Waterborne Disease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02D64-BFDA-4E61-A6D8-2AB3CCDC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34" y="3286123"/>
            <a:ext cx="10515600" cy="3214085"/>
          </a:xfrm>
        </p:spPr>
        <p:txBody>
          <a:bodyPr/>
          <a:lstStyle/>
          <a:p>
            <a:r>
              <a:rPr lang="en-US" dirty="0"/>
              <a:t>Giardiasis</a:t>
            </a:r>
          </a:p>
          <a:p>
            <a:r>
              <a:rPr lang="en-US" dirty="0"/>
              <a:t>Associated with poor sanitation and water quality (high prevalence reported from parts of Mexico)</a:t>
            </a:r>
          </a:p>
          <a:p>
            <a:r>
              <a:rPr lang="en-US" dirty="0"/>
              <a:t>In highly populated, urban areas where water sanitation is a problem, incidence can rise very quickly </a:t>
            </a:r>
            <a:r>
              <a:rPr lang="en-US" dirty="0">
                <a:highlight>
                  <a:srgbClr val="FFFF00"/>
                </a:highlight>
              </a:rPr>
              <a:t>once a few people are infected</a:t>
            </a:r>
          </a:p>
        </p:txBody>
      </p:sp>
    </p:spTree>
    <p:extLst>
      <p:ext uri="{BB962C8B-B14F-4D97-AF65-F5344CB8AC3E}">
        <p14:creationId xmlns:p14="http://schemas.microsoft.com/office/powerpoint/2010/main" val="255088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650821" y="275343"/>
            <a:ext cx="10515600" cy="10362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3600" dirty="0">
                <a:latin typeface="+mj-lt"/>
              </a:rPr>
              <a:t>Introducing the outbreak trigger in the model</a:t>
            </a:r>
            <a:endParaRPr sz="3600" dirty="0">
              <a:latin typeface="+mj-lt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1183138" y="3790856"/>
            <a:ext cx="2551327" cy="1562960"/>
          </a:xfrm>
          <a:prstGeom prst="roundRect">
            <a:avLst>
              <a:gd name="adj" fmla="val 9163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0" name="Shape 140"/>
          <p:cNvSpPr/>
          <p:nvPr/>
        </p:nvSpPr>
        <p:spPr>
          <a:xfrm>
            <a:off x="1468531" y="3815954"/>
            <a:ext cx="1622680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lang="en-US" sz="2000" b="1" dirty="0"/>
              <a:t>Neighborhood</a:t>
            </a:r>
            <a:endParaRPr sz="2000" b="1" dirty="0"/>
          </a:p>
        </p:txBody>
      </p:sp>
      <p:sp>
        <p:nvSpPr>
          <p:cNvPr id="141" name="Shape 141"/>
          <p:cNvSpPr/>
          <p:nvPr/>
        </p:nvSpPr>
        <p:spPr>
          <a:xfrm>
            <a:off x="5091258" y="2557956"/>
            <a:ext cx="1933608" cy="892969"/>
          </a:xfrm>
          <a:prstGeom prst="roundRect">
            <a:avLst>
              <a:gd name="adj" fmla="val 15000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2" name="Shape 142"/>
          <p:cNvSpPr/>
          <p:nvPr/>
        </p:nvSpPr>
        <p:spPr>
          <a:xfrm>
            <a:off x="5193767" y="2722151"/>
            <a:ext cx="1739145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/>
            <a:r>
              <a:rPr lang="en-US" sz="1600" b="1" dirty="0"/>
              <a:t>Drainage infrastructure</a:t>
            </a:r>
            <a:endParaRPr sz="1600" b="1" dirty="0"/>
          </a:p>
        </p:txBody>
      </p:sp>
      <p:sp>
        <p:nvSpPr>
          <p:cNvPr id="143" name="Shape 143"/>
          <p:cNvSpPr/>
          <p:nvPr/>
        </p:nvSpPr>
        <p:spPr>
          <a:xfrm>
            <a:off x="9244819" y="1919800"/>
            <a:ext cx="1942787" cy="751594"/>
          </a:xfrm>
          <a:prstGeom prst="roundRect">
            <a:avLst>
              <a:gd name="adj" fmla="val 17822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4" name="Shape 144"/>
          <p:cNvSpPr/>
          <p:nvPr/>
        </p:nvSpPr>
        <p:spPr>
          <a:xfrm>
            <a:off x="4688936" y="4313254"/>
            <a:ext cx="3073516" cy="716177"/>
          </a:xfrm>
          <a:prstGeom prst="roundRect">
            <a:avLst>
              <a:gd name="adj" fmla="val 8914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5" name="Shape 145"/>
          <p:cNvSpPr/>
          <p:nvPr/>
        </p:nvSpPr>
        <p:spPr>
          <a:xfrm>
            <a:off x="5193767" y="4420391"/>
            <a:ext cx="222214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Flood </a:t>
            </a:r>
            <a:r>
              <a:rPr sz="2800" b="1" dirty="0">
                <a:solidFill>
                  <a:srgbClr val="FF0000"/>
                </a:solidFill>
              </a:rPr>
              <a:t>Hazard</a:t>
            </a:r>
            <a:r>
              <a:rPr lang="en-US" sz="2800" b="1" dirty="0">
                <a:solidFill>
                  <a:srgbClr val="FF0000"/>
                </a:solidFill>
              </a:rPr>
              <a:t>!</a:t>
            </a:r>
            <a:endParaRPr sz="2800" b="1" dirty="0">
              <a:solidFill>
                <a:srgbClr val="FF0000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7818581" y="3770284"/>
            <a:ext cx="1897390" cy="699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900"/>
            </a:lvl1pPr>
          </a:lstStyle>
          <a:p>
            <a:r>
              <a:rPr lang="en-US" sz="2039" dirty="0"/>
              <a:t>50% </a:t>
            </a:r>
            <a:r>
              <a:rPr sz="2039" dirty="0"/>
              <a:t>prob</a:t>
            </a:r>
            <a:r>
              <a:rPr lang="en-US" sz="2039" dirty="0"/>
              <a:t>ability</a:t>
            </a:r>
            <a:r>
              <a:rPr sz="2039" dirty="0"/>
              <a:t> of outbreak</a:t>
            </a:r>
          </a:p>
        </p:txBody>
      </p:sp>
      <p:sp>
        <p:nvSpPr>
          <p:cNvPr id="147" name="Shape 147"/>
          <p:cNvSpPr/>
          <p:nvPr/>
        </p:nvSpPr>
        <p:spPr>
          <a:xfrm>
            <a:off x="9340410" y="1949187"/>
            <a:ext cx="1826011" cy="74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100"/>
            </a:lvl1pPr>
          </a:lstStyle>
          <a:p>
            <a:r>
              <a:rPr lang="en-US" sz="2180" dirty="0"/>
              <a:t>Management</a:t>
            </a:r>
          </a:p>
          <a:p>
            <a:r>
              <a:rPr sz="2180" dirty="0"/>
              <a:t>decision</a:t>
            </a:r>
          </a:p>
        </p:txBody>
      </p:sp>
      <p:sp>
        <p:nvSpPr>
          <p:cNvPr id="150" name="Shape 150"/>
          <p:cNvSpPr/>
          <p:nvPr/>
        </p:nvSpPr>
        <p:spPr>
          <a:xfrm>
            <a:off x="10086869" y="3464175"/>
            <a:ext cx="1130712" cy="34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500"/>
            </a:lvl1pPr>
          </a:lstStyle>
          <a:p>
            <a:r>
              <a:rPr sz="1758" dirty="0"/>
              <a:t>contribute</a:t>
            </a:r>
          </a:p>
        </p:txBody>
      </p:sp>
      <p:sp>
        <p:nvSpPr>
          <p:cNvPr id="152" name="Shape 152"/>
          <p:cNvSpPr/>
          <p:nvPr/>
        </p:nvSpPr>
        <p:spPr>
          <a:xfrm>
            <a:off x="1304012" y="4554553"/>
            <a:ext cx="2392811" cy="656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>
            <a:spAutoFit/>
          </a:bodyPr>
          <a:lstStyle/>
          <a:p>
            <a:pPr marL="241093" indent="-241093">
              <a:buSzPct val="75000"/>
              <a:buFont typeface="Helvetica Neue"/>
              <a:buChar char="•"/>
              <a:defRPr sz="2700"/>
            </a:pPr>
            <a:r>
              <a:rPr sz="1898" dirty="0"/>
              <a:t>Altitude</a:t>
            </a:r>
          </a:p>
          <a:p>
            <a:pPr marL="241093" indent="-241093">
              <a:buSzPct val="75000"/>
              <a:buFont typeface="Helvetica Neue"/>
              <a:buChar char="•"/>
              <a:defRPr sz="2700"/>
            </a:pPr>
            <a:r>
              <a:rPr sz="1898" dirty="0"/>
              <a:t>Age</a:t>
            </a:r>
            <a:r>
              <a:rPr lang="en-US" sz="1898" dirty="0"/>
              <a:t> of infrastructure</a:t>
            </a:r>
            <a:r>
              <a:rPr sz="1898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FA78E7-D1E3-4AE7-BF6C-90F180EDBDFA}"/>
              </a:ext>
            </a:extLst>
          </p:cNvPr>
          <p:cNvGrpSpPr/>
          <p:nvPr/>
        </p:nvGrpSpPr>
        <p:grpSpPr>
          <a:xfrm>
            <a:off x="4416230" y="1276769"/>
            <a:ext cx="3359539" cy="776133"/>
            <a:chOff x="4222750" y="1553856"/>
            <a:chExt cx="3359539" cy="776133"/>
          </a:xfrm>
        </p:grpSpPr>
        <p:sp>
          <p:nvSpPr>
            <p:cNvPr id="137" name="Shape 137"/>
            <p:cNvSpPr/>
            <p:nvPr/>
          </p:nvSpPr>
          <p:spPr>
            <a:xfrm>
              <a:off x="4222750" y="1553856"/>
              <a:ext cx="3329822" cy="775527"/>
            </a:xfrm>
            <a:prstGeom prst="rect">
              <a:avLst/>
            </a:prstGeom>
            <a:ln w="12700">
              <a:solidFill>
                <a:srgbClr val="9A9A9A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endParaRPr sz="1266"/>
            </a:p>
          </p:txBody>
        </p:sp>
        <p:sp>
          <p:nvSpPr>
            <p:cNvPr id="138" name="Shape 138"/>
            <p:cNvSpPr/>
            <p:nvPr/>
          </p:nvSpPr>
          <p:spPr>
            <a:xfrm>
              <a:off x="4458571" y="1585677"/>
              <a:ext cx="2520018" cy="3799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/>
            <a:p>
              <a:r>
                <a:rPr sz="2000" b="1" dirty="0"/>
                <a:t>RAINFALL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4455861" y="1998231"/>
              <a:ext cx="3126428" cy="331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>
                <a:defRPr sz="2400"/>
              </a:lvl1pPr>
            </a:lstStyle>
            <a:p>
              <a:r>
                <a:rPr sz="1687"/>
                <a:t>Occurs in the whole landscape</a:t>
              </a:r>
            </a:p>
          </p:txBody>
        </p:sp>
      </p:grpSp>
      <p:sp>
        <p:nvSpPr>
          <p:cNvPr id="154" name="Shape 154"/>
          <p:cNvSpPr/>
          <p:nvPr/>
        </p:nvSpPr>
        <p:spPr>
          <a:xfrm flipV="1">
            <a:off x="3734465" y="4671342"/>
            <a:ext cx="941154" cy="224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55" name="Shape 155"/>
          <p:cNvSpPr/>
          <p:nvPr/>
        </p:nvSpPr>
        <p:spPr>
          <a:xfrm flipH="1" flipV="1">
            <a:off x="5818910" y="2084115"/>
            <a:ext cx="18472" cy="473234"/>
          </a:xfrm>
          <a:prstGeom prst="line">
            <a:avLst/>
          </a:prstGeom>
          <a:ln w="76200">
            <a:solidFill>
              <a:schemeClr val="accent2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56" name="Shape 156"/>
          <p:cNvSpPr/>
          <p:nvPr/>
        </p:nvSpPr>
        <p:spPr>
          <a:xfrm>
            <a:off x="6053476" y="3485398"/>
            <a:ext cx="1622680" cy="310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200"/>
            </a:lvl1pPr>
          </a:lstStyle>
          <a:p>
            <a:r>
              <a:rPr sz="1547" dirty="0"/>
              <a:t>influence</a:t>
            </a:r>
            <a:r>
              <a:rPr lang="en-US" sz="1547" dirty="0"/>
              <a:t>s</a:t>
            </a:r>
            <a:endParaRPr sz="1547" dirty="0"/>
          </a:p>
        </p:txBody>
      </p:sp>
      <p:sp>
        <p:nvSpPr>
          <p:cNvPr id="162" name="Shape 162"/>
          <p:cNvSpPr/>
          <p:nvPr/>
        </p:nvSpPr>
        <p:spPr>
          <a:xfrm>
            <a:off x="1304012" y="4147836"/>
            <a:ext cx="1951717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700"/>
            </a:lvl1pPr>
          </a:lstStyle>
          <a:p>
            <a:r>
              <a:rPr sz="1898" dirty="0"/>
              <a:t>(Humans living)</a:t>
            </a:r>
          </a:p>
        </p:txBody>
      </p:sp>
      <p:sp>
        <p:nvSpPr>
          <p:cNvPr id="32" name="Shape 155">
            <a:extLst>
              <a:ext uri="{FF2B5EF4-FFF2-40B4-BE49-F238E27FC236}">
                <a16:creationId xmlns:a16="http://schemas.microsoft.com/office/drawing/2014/main" id="{8A040554-7367-4EEB-9EEA-B27BEBAB6270}"/>
              </a:ext>
            </a:extLst>
          </p:cNvPr>
          <p:cNvSpPr/>
          <p:nvPr/>
        </p:nvSpPr>
        <p:spPr>
          <a:xfrm flipH="1" flipV="1">
            <a:off x="5912060" y="3475620"/>
            <a:ext cx="45395" cy="622014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3" name="Shape 155">
            <a:extLst>
              <a:ext uri="{FF2B5EF4-FFF2-40B4-BE49-F238E27FC236}">
                <a16:creationId xmlns:a16="http://schemas.microsoft.com/office/drawing/2014/main" id="{44EA893F-F4E7-4D23-9CD9-F74D9079A1DD}"/>
              </a:ext>
            </a:extLst>
          </p:cNvPr>
          <p:cNvSpPr/>
          <p:nvPr/>
        </p:nvSpPr>
        <p:spPr>
          <a:xfrm flipH="1" flipV="1">
            <a:off x="7775769" y="4671342"/>
            <a:ext cx="1376359" cy="606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4" name="Shape 155">
            <a:extLst>
              <a:ext uri="{FF2B5EF4-FFF2-40B4-BE49-F238E27FC236}">
                <a16:creationId xmlns:a16="http://schemas.microsoft.com/office/drawing/2014/main" id="{1D3CD6BE-271E-427A-9ED7-35283FB2631D}"/>
              </a:ext>
            </a:extLst>
          </p:cNvPr>
          <p:cNvSpPr/>
          <p:nvPr/>
        </p:nvSpPr>
        <p:spPr>
          <a:xfrm flipV="1">
            <a:off x="7127374" y="2340407"/>
            <a:ext cx="2077781" cy="627349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5" name="Shape 155">
            <a:extLst>
              <a:ext uri="{FF2B5EF4-FFF2-40B4-BE49-F238E27FC236}">
                <a16:creationId xmlns:a16="http://schemas.microsoft.com/office/drawing/2014/main" id="{5683EF38-B6DB-457C-ABD5-9EA2D5A37778}"/>
              </a:ext>
            </a:extLst>
          </p:cNvPr>
          <p:cNvSpPr/>
          <p:nvPr/>
        </p:nvSpPr>
        <p:spPr>
          <a:xfrm>
            <a:off x="9932669" y="2890973"/>
            <a:ext cx="1" cy="1379936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6" name="Shape 160">
            <a:extLst>
              <a:ext uri="{FF2B5EF4-FFF2-40B4-BE49-F238E27FC236}">
                <a16:creationId xmlns:a16="http://schemas.microsoft.com/office/drawing/2014/main" id="{EA0DC63A-6323-429B-9166-AF722188978C}"/>
              </a:ext>
            </a:extLst>
          </p:cNvPr>
          <p:cNvSpPr/>
          <p:nvPr/>
        </p:nvSpPr>
        <p:spPr>
          <a:xfrm>
            <a:off x="9205155" y="4344398"/>
            <a:ext cx="2094588" cy="1122915"/>
          </a:xfrm>
          <a:prstGeom prst="roundRect">
            <a:avLst>
              <a:gd name="adj" fmla="val 20805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algn="ctr"/>
            <a:endParaRPr sz="1266"/>
          </a:p>
        </p:txBody>
      </p:sp>
      <p:sp>
        <p:nvSpPr>
          <p:cNvPr id="37" name="Shape 161">
            <a:extLst>
              <a:ext uri="{FF2B5EF4-FFF2-40B4-BE49-F238E27FC236}">
                <a16:creationId xmlns:a16="http://schemas.microsoft.com/office/drawing/2014/main" id="{F7627252-9459-4C3A-AF0C-0050E4B8BF3C}"/>
              </a:ext>
            </a:extLst>
          </p:cNvPr>
          <p:cNvSpPr/>
          <p:nvPr/>
        </p:nvSpPr>
        <p:spPr>
          <a:xfrm>
            <a:off x="9299469" y="4518014"/>
            <a:ext cx="1874504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/>
            <a:r>
              <a:rPr lang="en-US" sz="2400" b="1" dirty="0"/>
              <a:t>Disease</a:t>
            </a:r>
          </a:p>
          <a:p>
            <a:pPr algn="ctr"/>
            <a:r>
              <a:rPr lang="en-US" sz="2400" b="1" dirty="0"/>
              <a:t>incidence</a:t>
            </a:r>
            <a:endParaRPr sz="2400" b="1" dirty="0"/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18082E5F-BF73-4429-B220-75B9DB88E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4" y="4879304"/>
            <a:ext cx="2697779" cy="18038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2265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67950E-F753-4A65-AA4E-2F900140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76"/>
            <a:ext cx="10515600" cy="1325563"/>
          </a:xfrm>
        </p:spPr>
        <p:txBody>
          <a:bodyPr/>
          <a:lstStyle/>
          <a:p>
            <a:r>
              <a:rPr lang="en-US" b="1" dirty="0"/>
              <a:t>Disease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1D6278-62F5-4C3A-8A20-C85F45787C4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5339"/>
                <a:ext cx="5181600" cy="49875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SIR Model without Demography</a:t>
                </a: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- </a:t>
                </a:r>
                <a:r>
                  <a:rPr lang="el-GR" sz="3600" dirty="0"/>
                  <a:t>β</a:t>
                </a:r>
                <a:r>
                  <a:rPr lang="en-US" sz="3600" dirty="0"/>
                  <a:t>IS</a:t>
                </a:r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</a:t>
                </a:r>
                <a:r>
                  <a:rPr lang="el-GR" sz="3600" dirty="0"/>
                  <a:t>β</a:t>
                </a:r>
                <a:r>
                  <a:rPr lang="en-US" sz="3600" dirty="0"/>
                  <a:t>IS – </a:t>
                </a:r>
                <a:r>
                  <a:rPr lang="el-GR" sz="3600" dirty="0"/>
                  <a:t>γ</a:t>
                </a:r>
                <a:r>
                  <a:rPr lang="en-US" sz="3600" dirty="0"/>
                  <a:t>I</a:t>
                </a:r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𝑑𝑅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</a:t>
                </a:r>
                <a:r>
                  <a:rPr lang="el-GR" sz="3600" dirty="0">
                    <a:solidFill>
                      <a:prstClr val="black"/>
                    </a:solidFill>
                  </a:rPr>
                  <a:t>γ</a:t>
                </a:r>
                <a:r>
                  <a:rPr lang="en-US" sz="3600" dirty="0">
                    <a:solidFill>
                      <a:prstClr val="black"/>
                    </a:solidFill>
                  </a:rPr>
                  <a:t>I</a:t>
                </a:r>
                <a:endParaRPr lang="en-US" sz="3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1D6278-62F5-4C3A-8A20-C85F45787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5339"/>
                <a:ext cx="5181600" cy="4987536"/>
              </a:xfrm>
              <a:blipFill>
                <a:blip r:embed="rId2"/>
                <a:stretch>
                  <a:fillRect l="-2471" t="-2078" b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4DCB1B-9224-4E43-ABDE-9D2EF9F84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5339"/>
            <a:ext cx="5181600" cy="5094513"/>
          </a:xfrm>
        </p:spPr>
        <p:txBody>
          <a:bodyPr/>
          <a:lstStyle/>
          <a:p>
            <a:r>
              <a:rPr lang="en-US" dirty="0"/>
              <a:t>Closed population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Density dependent process</a:t>
            </a:r>
          </a:p>
          <a:p>
            <a:endParaRPr lang="en-US" dirty="0"/>
          </a:p>
          <a:p>
            <a:r>
              <a:rPr lang="el-GR" dirty="0"/>
              <a:t>β</a:t>
            </a:r>
            <a:r>
              <a:rPr lang="en-US" dirty="0"/>
              <a:t> transmission rate</a:t>
            </a:r>
          </a:p>
          <a:p>
            <a:pPr marL="0" indent="0">
              <a:buNone/>
            </a:pPr>
            <a:endParaRPr lang="en-US" dirty="0"/>
          </a:p>
          <a:p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 recovery rate (1 / </a:t>
            </a:r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 is the average infectious period)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R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  (= </a:t>
            </a:r>
            <a:r>
              <a:rPr lang="el-GR" dirty="0"/>
              <a:t>β</a:t>
            </a:r>
            <a:r>
              <a:rPr lang="en-US" dirty="0"/>
              <a:t> / </a:t>
            </a:r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8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B46DF8-5F10-4AD8-A380-F5850979153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5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D3401F-2C33-4AC7-BA86-DD6324989D55}"/>
                  </a:ext>
                </a:extLst>
              </p14:cNvPr>
              <p14:cNvContentPartPr/>
              <p14:nvPr/>
            </p14:nvContentPartPr>
            <p14:xfrm>
              <a:off x="4069003" y="2341723"/>
              <a:ext cx="465300" cy="688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D3401F-2C33-4AC7-BA86-DD6324989D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2013" y="2287751"/>
                <a:ext cx="518919" cy="7962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56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A883F7-1C9E-401B-B5E7-E01D46459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F07B5-0F3E-4FC4-96FB-0B541507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5125"/>
            <a:ext cx="5363954" cy="1071778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Simulating disease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4B3D7-CA51-49B4-B072-5B77B48D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2316479"/>
            <a:ext cx="5832565" cy="3829589"/>
          </a:xfrm>
        </p:spPr>
        <p:txBody>
          <a:bodyPr>
            <a:noAutofit/>
          </a:bodyPr>
          <a:lstStyle/>
          <a:p>
            <a:r>
              <a:rPr lang="en-US" sz="2400" dirty="0"/>
              <a:t>To Hazard (patch process)</a:t>
            </a:r>
          </a:p>
          <a:p>
            <a:pPr lvl="1"/>
            <a:r>
              <a:rPr lang="en-US" dirty="0"/>
              <a:t>If flooding…</a:t>
            </a:r>
          </a:p>
          <a:p>
            <a:pPr lvl="2"/>
            <a:r>
              <a:rPr lang="en-US" sz="2400" dirty="0"/>
              <a:t>50% probability of disease outbreak</a:t>
            </a:r>
          </a:p>
          <a:p>
            <a:pPr lvl="2"/>
            <a:r>
              <a:rPr lang="en-US" sz="2400" dirty="0"/>
              <a:t>Transmission rate is scaled by the state of infrastructure in a patch </a:t>
            </a:r>
          </a:p>
          <a:p>
            <a:pPr lvl="2"/>
            <a:r>
              <a:rPr lang="en-US" sz="2400" b="1" dirty="0"/>
              <a:t>Spillover</a:t>
            </a:r>
            <a:r>
              <a:rPr lang="en-US" sz="2400" dirty="0"/>
              <a:t>: Patches in a radius of 2 around the outbreak generate disease cases (up to 10% of total infections on the outbreak patch)</a:t>
            </a:r>
          </a:p>
        </p:txBody>
      </p:sp>
    </p:spTree>
    <p:extLst>
      <p:ext uri="{BB962C8B-B14F-4D97-AF65-F5344CB8AC3E}">
        <p14:creationId xmlns:p14="http://schemas.microsoft.com/office/powerpoint/2010/main" val="189991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35FF-DC6D-4B1D-98EC-3C8D1B70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1478-ED3B-45AC-9C48-743A14A5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74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Spatial pattern of disease incidence will reflect the state of sewage infrastructure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disease outbreaks get more attention of the Water Authority, the overall age of sewage infrastructure will stabilize over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disease outbreaks get more attention of the Water Authority, water scarcity issues will increase in frequency over time</a:t>
            </a:r>
          </a:p>
        </p:txBody>
      </p:sp>
    </p:spTree>
    <p:extLst>
      <p:ext uri="{BB962C8B-B14F-4D97-AF65-F5344CB8AC3E}">
        <p14:creationId xmlns:p14="http://schemas.microsoft.com/office/powerpoint/2010/main" val="101489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C0E58-F7BE-45EA-9FB9-1AF30769160B}"/>
              </a:ext>
            </a:extLst>
          </p:cNvPr>
          <p:cNvSpPr txBox="1"/>
          <p:nvPr/>
        </p:nvSpPr>
        <p:spPr>
          <a:xfrm>
            <a:off x="446568" y="318976"/>
            <a:ext cx="299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Decision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E6C71-C592-4A73-9AC8-863912988EC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02397" y="2117345"/>
            <a:ext cx="43454" cy="9242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E0588AC-B208-4028-B43D-7F198DB01A86}"/>
              </a:ext>
            </a:extLst>
          </p:cNvPr>
          <p:cNvSpPr/>
          <p:nvPr/>
        </p:nvSpPr>
        <p:spPr>
          <a:xfrm>
            <a:off x="6381302" y="1456660"/>
            <a:ext cx="1839432" cy="8612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Supply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E27DA0-5FB9-4E60-8E41-4224CBB83E5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746525" y="2117345"/>
            <a:ext cx="31030" cy="17741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EBB80-EAF7-4626-B3D3-5F3F7B44076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585957" y="2191773"/>
            <a:ext cx="64724" cy="10511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4F362B-80E0-4EC1-B5BF-29E341BA408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951355" y="2191773"/>
            <a:ext cx="97492" cy="16997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9D1B54-F28B-4553-85F9-45AE6A74E1C9}"/>
              </a:ext>
            </a:extLst>
          </p:cNvPr>
          <p:cNvSpPr txBox="1"/>
          <p:nvPr/>
        </p:nvSpPr>
        <p:spPr>
          <a:xfrm>
            <a:off x="8166403" y="3343574"/>
            <a:ext cx="3482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Benefit more neighbors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2C17EDA-2B86-4101-9182-B9F9B23BE766}"/>
              </a:ext>
            </a:extLst>
          </p:cNvPr>
          <p:cNvSpPr/>
          <p:nvPr/>
        </p:nvSpPr>
        <p:spPr>
          <a:xfrm>
            <a:off x="4938814" y="399453"/>
            <a:ext cx="1421218" cy="1212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IDEAL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3F07D-9CE6-4ECE-81CA-81ED22FC13AF}"/>
              </a:ext>
            </a:extLst>
          </p:cNvPr>
          <p:cNvCxnSpPr>
            <a:cxnSpLocks/>
          </p:cNvCxnSpPr>
          <p:nvPr/>
        </p:nvCxnSpPr>
        <p:spPr>
          <a:xfrm>
            <a:off x="7127755" y="2307998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87FE8F-E9FA-40DA-9826-37CCC3156428}"/>
              </a:ext>
            </a:extLst>
          </p:cNvPr>
          <p:cNvCxnSpPr>
            <a:cxnSpLocks/>
          </p:cNvCxnSpPr>
          <p:nvPr/>
        </p:nvCxnSpPr>
        <p:spPr>
          <a:xfrm>
            <a:off x="7503439" y="2307997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833C76-A830-4723-A59D-C39FFF794C0A}"/>
              </a:ext>
            </a:extLst>
          </p:cNvPr>
          <p:cNvCxnSpPr>
            <a:cxnSpLocks/>
          </p:cNvCxnSpPr>
          <p:nvPr/>
        </p:nvCxnSpPr>
        <p:spPr>
          <a:xfrm>
            <a:off x="3873505" y="2243471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13D236-9D88-474D-B96B-F8A1AC896047}"/>
              </a:ext>
            </a:extLst>
          </p:cNvPr>
          <p:cNvCxnSpPr>
            <a:cxnSpLocks/>
          </p:cNvCxnSpPr>
          <p:nvPr/>
        </p:nvCxnSpPr>
        <p:spPr>
          <a:xfrm>
            <a:off x="4249189" y="2243470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45AAEC4-882F-4C62-A4B8-51240E513945}"/>
              </a:ext>
            </a:extLst>
          </p:cNvPr>
          <p:cNvSpPr/>
          <p:nvPr/>
        </p:nvSpPr>
        <p:spPr>
          <a:xfrm>
            <a:off x="3176472" y="1382232"/>
            <a:ext cx="1839432" cy="861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Drain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72BC88-A561-4580-A0D8-6C8D0AE476A4}"/>
              </a:ext>
            </a:extLst>
          </p:cNvPr>
          <p:cNvSpPr txBox="1"/>
          <p:nvPr/>
        </p:nvSpPr>
        <p:spPr>
          <a:xfrm>
            <a:off x="3960474" y="5939221"/>
            <a:ext cx="37676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Repair / new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43102D-BE26-4B1E-99CD-A4B10AE9554A}"/>
              </a:ext>
            </a:extLst>
          </p:cNvPr>
          <p:cNvSpPr txBox="1"/>
          <p:nvPr/>
        </p:nvSpPr>
        <p:spPr>
          <a:xfrm>
            <a:off x="7728102" y="4939675"/>
            <a:ext cx="233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supply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732B22-1D37-4C0A-B085-E379F031B860}"/>
              </a:ext>
            </a:extLst>
          </p:cNvPr>
          <p:cNvSpPr txBox="1"/>
          <p:nvPr/>
        </p:nvSpPr>
        <p:spPr>
          <a:xfrm>
            <a:off x="4566964" y="3805239"/>
            <a:ext cx="197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Benefit more neighbors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821468-3AEE-4110-AA91-05D151EB7BFE}"/>
              </a:ext>
            </a:extLst>
          </p:cNvPr>
          <p:cNvSpPr txBox="1"/>
          <p:nvPr/>
        </p:nvSpPr>
        <p:spPr>
          <a:xfrm>
            <a:off x="4463899" y="4891062"/>
            <a:ext cx="233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drainage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593B66-AD78-46CD-A52F-083A79676DB1}"/>
              </a:ext>
            </a:extLst>
          </p:cNvPr>
          <p:cNvSpPr txBox="1"/>
          <p:nvPr/>
        </p:nvSpPr>
        <p:spPr>
          <a:xfrm>
            <a:off x="1873669" y="2303933"/>
            <a:ext cx="145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Protests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9063FC-D0F2-45E1-BA7E-C90095494161}"/>
              </a:ext>
            </a:extLst>
          </p:cNvPr>
          <p:cNvSpPr txBox="1"/>
          <p:nvPr/>
        </p:nvSpPr>
        <p:spPr>
          <a:xfrm>
            <a:off x="5396121" y="2509704"/>
            <a:ext cx="1211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Protests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666DD7-A429-45CB-8743-5298B20963B1}"/>
              </a:ext>
            </a:extLst>
          </p:cNvPr>
          <p:cNvSpPr txBox="1"/>
          <p:nvPr/>
        </p:nvSpPr>
        <p:spPr>
          <a:xfrm>
            <a:off x="3055163" y="3431044"/>
            <a:ext cx="93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33FE64-FDDB-419E-B9EE-88BE22F706CE}"/>
              </a:ext>
            </a:extLst>
          </p:cNvPr>
          <p:cNvSpPr txBox="1"/>
          <p:nvPr/>
        </p:nvSpPr>
        <p:spPr>
          <a:xfrm>
            <a:off x="6430506" y="3484207"/>
            <a:ext cx="93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3C5BB3-55E5-431A-A634-EB0D7B2683DD}"/>
              </a:ext>
            </a:extLst>
          </p:cNvPr>
          <p:cNvSpPr txBox="1"/>
          <p:nvPr/>
        </p:nvSpPr>
        <p:spPr>
          <a:xfrm>
            <a:off x="7728102" y="5754554"/>
            <a:ext cx="197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Decision every 10 steps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CF2A24-6CE0-4FDC-8D3B-E23EDE8F98B0}"/>
              </a:ext>
            </a:extLst>
          </p:cNvPr>
          <p:cNvSpPr txBox="1"/>
          <p:nvPr/>
        </p:nvSpPr>
        <p:spPr>
          <a:xfrm>
            <a:off x="2774037" y="5816111"/>
            <a:ext cx="115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152255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C0E58-F7BE-45EA-9FB9-1AF30769160B}"/>
              </a:ext>
            </a:extLst>
          </p:cNvPr>
          <p:cNvSpPr txBox="1"/>
          <p:nvPr/>
        </p:nvSpPr>
        <p:spPr>
          <a:xfrm>
            <a:off x="446568" y="318976"/>
            <a:ext cx="299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Decision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E6C71-C592-4A73-9AC8-863912988EC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381127" y="2117345"/>
            <a:ext cx="64724" cy="6661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E0588AC-B208-4028-B43D-7F198DB01A86}"/>
              </a:ext>
            </a:extLst>
          </p:cNvPr>
          <p:cNvSpPr/>
          <p:nvPr/>
        </p:nvSpPr>
        <p:spPr>
          <a:xfrm>
            <a:off x="6381302" y="1456660"/>
            <a:ext cx="1839432" cy="8612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Supply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E27DA0-5FB9-4E60-8E41-4224CBB83E5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746525" y="2117345"/>
            <a:ext cx="41557" cy="11305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EBB80-EAF7-4626-B3D3-5F3F7B44076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585957" y="2191773"/>
            <a:ext cx="64724" cy="10511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4F362B-80E0-4EC1-B5BF-29E341BA408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951355" y="2191773"/>
            <a:ext cx="97492" cy="16997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2C17EDA-2B86-4101-9182-B9F9B23BE766}"/>
              </a:ext>
            </a:extLst>
          </p:cNvPr>
          <p:cNvSpPr/>
          <p:nvPr/>
        </p:nvSpPr>
        <p:spPr>
          <a:xfrm>
            <a:off x="4938814" y="399453"/>
            <a:ext cx="1421218" cy="1212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IDEAL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3F07D-9CE6-4ECE-81CA-81ED22FC13AF}"/>
              </a:ext>
            </a:extLst>
          </p:cNvPr>
          <p:cNvCxnSpPr>
            <a:cxnSpLocks/>
          </p:cNvCxnSpPr>
          <p:nvPr/>
        </p:nvCxnSpPr>
        <p:spPr>
          <a:xfrm>
            <a:off x="7127755" y="2307998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87FE8F-E9FA-40DA-9826-37CCC3156428}"/>
              </a:ext>
            </a:extLst>
          </p:cNvPr>
          <p:cNvCxnSpPr>
            <a:cxnSpLocks/>
          </p:cNvCxnSpPr>
          <p:nvPr/>
        </p:nvCxnSpPr>
        <p:spPr>
          <a:xfrm>
            <a:off x="7503439" y="2307997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833C76-A830-4723-A59D-C39FFF794C0A}"/>
              </a:ext>
            </a:extLst>
          </p:cNvPr>
          <p:cNvCxnSpPr>
            <a:cxnSpLocks/>
          </p:cNvCxnSpPr>
          <p:nvPr/>
        </p:nvCxnSpPr>
        <p:spPr>
          <a:xfrm>
            <a:off x="3873505" y="2243471"/>
            <a:ext cx="0" cy="1471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13D236-9D88-474D-B96B-F8A1AC896047}"/>
              </a:ext>
            </a:extLst>
          </p:cNvPr>
          <p:cNvCxnSpPr>
            <a:cxnSpLocks/>
          </p:cNvCxnSpPr>
          <p:nvPr/>
        </p:nvCxnSpPr>
        <p:spPr>
          <a:xfrm>
            <a:off x="4249189" y="2243470"/>
            <a:ext cx="79356" cy="2211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45AAEC4-882F-4C62-A4B8-51240E513945}"/>
              </a:ext>
            </a:extLst>
          </p:cNvPr>
          <p:cNvSpPr/>
          <p:nvPr/>
        </p:nvSpPr>
        <p:spPr>
          <a:xfrm>
            <a:off x="3176472" y="1382232"/>
            <a:ext cx="1839432" cy="861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Drain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72BC88-A561-4580-A0D8-6C8D0AE476A4}"/>
              </a:ext>
            </a:extLst>
          </p:cNvPr>
          <p:cNvSpPr txBox="1"/>
          <p:nvPr/>
        </p:nvSpPr>
        <p:spPr>
          <a:xfrm>
            <a:off x="3960474" y="5939221"/>
            <a:ext cx="37676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Repair / new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593B66-AD78-46CD-A52F-083A79676DB1}"/>
              </a:ext>
            </a:extLst>
          </p:cNvPr>
          <p:cNvSpPr txBox="1"/>
          <p:nvPr/>
        </p:nvSpPr>
        <p:spPr>
          <a:xfrm>
            <a:off x="1664087" y="2885382"/>
            <a:ext cx="1970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Disease incidence in the last year (10 steps)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B8FA48-330A-4A3E-94A0-C3D97A2D7D36}"/>
              </a:ext>
            </a:extLst>
          </p:cNvPr>
          <p:cNvCxnSpPr>
            <a:cxnSpLocks/>
          </p:cNvCxnSpPr>
          <p:nvPr/>
        </p:nvCxnSpPr>
        <p:spPr>
          <a:xfrm flipH="1">
            <a:off x="3530009" y="2191773"/>
            <a:ext cx="107052" cy="11468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6D0AED-501E-48CC-A2AA-8F19586F47FB}"/>
              </a:ext>
            </a:extLst>
          </p:cNvPr>
          <p:cNvSpPr txBox="1"/>
          <p:nvPr/>
        </p:nvSpPr>
        <p:spPr>
          <a:xfrm>
            <a:off x="1208745" y="4614531"/>
            <a:ext cx="3138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Scaled by a threshold: 1500 incidences</a:t>
            </a:r>
          </a:p>
        </p:txBody>
      </p:sp>
    </p:spTree>
    <p:extLst>
      <p:ext uri="{BB962C8B-B14F-4D97-AF65-F5344CB8AC3E}">
        <p14:creationId xmlns:p14="http://schemas.microsoft.com/office/powerpoint/2010/main" val="260330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637</Words>
  <Application>Microsoft Office PowerPoint</Application>
  <PresentationFormat>Widescreen</PresentationFormat>
  <Paragraphs>189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</vt:lpstr>
      <vt:lpstr>Helvetica Neue</vt:lpstr>
      <vt:lpstr>Wingdings</vt:lpstr>
      <vt:lpstr>Office Theme</vt:lpstr>
      <vt:lpstr>PowerPoint Presentation</vt:lpstr>
      <vt:lpstr>Waterborne Disease</vt:lpstr>
      <vt:lpstr>Introducing the outbreak trigger in the model</vt:lpstr>
      <vt:lpstr>Disease Dynamics</vt:lpstr>
      <vt:lpstr>PowerPoint Presentation</vt:lpstr>
      <vt:lpstr>Simulating disease transmission</vt:lpstr>
      <vt:lpstr>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Belsare</dc:creator>
  <cp:lastModifiedBy>Miguel Pessanha Freitas Branco Pais</cp:lastModifiedBy>
  <cp:revision>63</cp:revision>
  <dcterms:created xsi:type="dcterms:W3CDTF">2018-01-07T01:02:11Z</dcterms:created>
  <dcterms:modified xsi:type="dcterms:W3CDTF">2018-01-07T16:39:16Z</dcterms:modified>
</cp:coreProperties>
</file>