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Shape 42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Shape 70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Shape 90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hyperlink" Target="https://www.researchgate.net/profile/Miguel_Pais" TargetMode="External"/><Relationship Id="rId5" Type="http://schemas.openxmlformats.org/officeDocument/2006/relationships/hyperlink" Target="https://www.researchgate.net/profile/Aniruddha_Belsare" TargetMode="External"/><Relationship Id="rId6" Type="http://schemas.openxmlformats.org/officeDocument/2006/relationships/hyperlink" Target="https://www.researchgate.net/profile/Rocio_Caja_Rivera" TargetMode="External"/><Relationship Id="rId7" Type="http://schemas.openxmlformats.org/officeDocument/2006/relationships/image" Target="../media/image3.jpeg"/><Relationship Id="rId8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subTitle" sz="quarter" idx="1"/>
          </p:nvPr>
        </p:nvSpPr>
        <p:spPr>
          <a:xfrm>
            <a:off x="571499" y="5003928"/>
            <a:ext cx="11861801" cy="1016001"/>
          </a:xfrm>
          <a:prstGeom prst="rect">
            <a:avLst/>
          </a:prstGeom>
        </p:spPr>
        <p:txBody>
          <a:bodyPr/>
          <a:lstStyle>
            <a:lvl1pPr algn="ctr" defTabSz="356362">
              <a:defRPr b="1" i="1" sz="2989">
                <a:solidFill>
                  <a:srgbClr val="343874"/>
                </a:solidFill>
              </a:defRPr>
            </a:lvl1pPr>
          </a:lstStyle>
          <a:p>
            <a:pPr/>
            <a:r>
              <a:t>Incorporating Water-Borne Disease in Decision Making in Mexico City</a:t>
            </a:r>
          </a:p>
        </p:txBody>
      </p:sp>
      <p:pic>
        <p:nvPicPr>
          <p:cNvPr id="129" name="mapa-delegaciones-mexic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3024" y="813450"/>
            <a:ext cx="2738643" cy="3372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pme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114" y="1261797"/>
            <a:ext cx="5598109" cy="329300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V="1">
            <a:off x="3696592" y="2253486"/>
            <a:ext cx="4974945" cy="1309628"/>
          </a:xfrm>
          <a:prstGeom prst="line">
            <a:avLst/>
          </a:prstGeom>
          <a:ln w="25400">
            <a:solidFill>
              <a:srgbClr val="656837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1833967" y="6054530"/>
            <a:ext cx="8972799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b="1"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4" invalidUrl="" action="" tgtFrame="" tooltip="" history="1" highlightClick="0" endSnd="0"/>
              </a:rPr>
              <a:t>Miguel Pessanha Pais</a:t>
            </a:r>
            <a:endParaRPr sz="1200">
              <a:solidFill>
                <a:srgbClr val="000000"/>
              </a:solidFill>
            </a:endParaRPr>
          </a:p>
          <a:p>
            <a:pPr defTabSz="457200">
              <a:defRPr b="1"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5" invalidUrl="" action="" tgtFrame="" tooltip="" history="1" highlightClick="0" endSnd="0"/>
              </a:rPr>
              <a:t>Aniruddha Belsare</a:t>
            </a:r>
            <a:r>
              <a:rPr sz="1200"/>
              <a:t> </a:t>
            </a:r>
            <a:endParaRPr sz="1200">
              <a:solidFill>
                <a:srgbClr val="000000"/>
              </a:solidFill>
            </a:endParaRPr>
          </a:p>
          <a:p>
            <a:pPr defTabSz="457200">
              <a:defRPr b="1" sz="22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hlinkClick r:id="rId6" invalidUrl="" action="" tgtFrame="" tooltip="" history="1" highlightClick="0" endSnd="0"/>
              </a:rPr>
              <a:t>Rocio Marilyn Caja Rivera</a:t>
            </a:r>
            <a:endParaRPr sz="1200">
              <a:solidFill>
                <a:srgbClr val="000000"/>
              </a:solidFill>
            </a:endParaRPr>
          </a:p>
          <a:p>
            <a:pPr algn="l" defTabSz="457200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</a:endParaRPr>
          </a:p>
          <a:p>
            <a:pPr algn="l" defTabSz="457200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</a:endParaRPr>
          </a:p>
        </p:txBody>
      </p:sp>
      <p:pic>
        <p:nvPicPr>
          <p:cNvPr id="133" name="XOCHIMIL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1146" y="6267578"/>
            <a:ext cx="3959066" cy="2222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exico-city-aerial-view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74598" y="6106073"/>
            <a:ext cx="3790954" cy="2545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MODEL DESCRIPTION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3838222" y="2209928"/>
            <a:ext cx="4735747" cy="110297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4414083" y="2203578"/>
            <a:ext cx="358402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RAINFALL</a:t>
            </a:r>
          </a:p>
        </p:txBody>
      </p:sp>
      <p:sp>
        <p:nvSpPr>
          <p:cNvPr id="139" name="Shape 139"/>
          <p:cNvSpPr/>
          <p:nvPr/>
        </p:nvSpPr>
        <p:spPr>
          <a:xfrm>
            <a:off x="825125" y="3801977"/>
            <a:ext cx="3226838" cy="2222876"/>
          </a:xfrm>
          <a:prstGeom prst="roundRect">
            <a:avLst>
              <a:gd name="adj" fmla="val 9163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>
            <a:off x="1231015" y="3784260"/>
            <a:ext cx="2307811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Patch </a:t>
            </a:r>
          </a:p>
        </p:txBody>
      </p:sp>
      <p:sp>
        <p:nvSpPr>
          <p:cNvPr id="141" name="Shape 141"/>
          <p:cNvSpPr/>
          <p:nvPr/>
        </p:nvSpPr>
        <p:spPr>
          <a:xfrm>
            <a:off x="5073433" y="3795627"/>
            <a:ext cx="3226838" cy="1270001"/>
          </a:xfrm>
          <a:prstGeom prst="roundRect">
            <a:avLst>
              <a:gd name="adj" fmla="val 15000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Shape 142"/>
          <p:cNvSpPr/>
          <p:nvPr/>
        </p:nvSpPr>
        <p:spPr>
          <a:xfrm>
            <a:off x="5219223" y="3827658"/>
            <a:ext cx="2935259" cy="120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Infrastructure of the patch</a:t>
            </a:r>
          </a:p>
        </p:txBody>
      </p:sp>
      <p:sp>
        <p:nvSpPr>
          <p:cNvPr id="143" name="Shape 143"/>
          <p:cNvSpPr/>
          <p:nvPr/>
        </p:nvSpPr>
        <p:spPr>
          <a:xfrm>
            <a:off x="9785620" y="6096949"/>
            <a:ext cx="2763075" cy="1068934"/>
          </a:xfrm>
          <a:prstGeom prst="roundRect">
            <a:avLst>
              <a:gd name="adj" fmla="val 17822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>
            <a:off x="4501241" y="5376802"/>
            <a:ext cx="4371223" cy="2615682"/>
          </a:xfrm>
          <a:prstGeom prst="roundRect">
            <a:avLst>
              <a:gd name="adj" fmla="val 8914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5624760" y="5273481"/>
            <a:ext cx="2468844" cy="12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Hazard</a:t>
            </a:r>
          </a:p>
        </p:txBody>
      </p:sp>
      <p:sp>
        <p:nvSpPr>
          <p:cNvPr id="146" name="Shape 146"/>
          <p:cNvSpPr/>
          <p:nvPr/>
        </p:nvSpPr>
        <p:spPr>
          <a:xfrm>
            <a:off x="9037950" y="4386841"/>
            <a:ext cx="3584025" cy="97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Determines the prob of outbreak</a:t>
            </a:r>
          </a:p>
        </p:txBody>
      </p:sp>
      <p:sp>
        <p:nvSpPr>
          <p:cNvPr id="147" name="Shape 147"/>
          <p:cNvSpPr/>
          <p:nvPr/>
        </p:nvSpPr>
        <p:spPr>
          <a:xfrm>
            <a:off x="9974815" y="6103725"/>
            <a:ext cx="2596993" cy="105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Water agent decision</a:t>
            </a:r>
          </a:p>
        </p:txBody>
      </p:sp>
      <p:sp>
        <p:nvSpPr>
          <p:cNvPr id="148" name="Shape 148"/>
          <p:cNvSpPr/>
          <p:nvPr/>
        </p:nvSpPr>
        <p:spPr>
          <a:xfrm flipV="1">
            <a:off x="8963780" y="5318583"/>
            <a:ext cx="1488119" cy="1110646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10829962" y="5319008"/>
            <a:ext cx="1" cy="647139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>
            <a:off x="10898254" y="5405881"/>
            <a:ext cx="1608124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contribute</a:t>
            </a:r>
          </a:p>
        </p:txBody>
      </p:sp>
      <p:sp>
        <p:nvSpPr>
          <p:cNvPr id="151" name="Shape 151"/>
          <p:cNvSpPr/>
          <p:nvPr/>
        </p:nvSpPr>
        <p:spPr>
          <a:xfrm>
            <a:off x="4658211" y="6010539"/>
            <a:ext cx="3961808" cy="161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17500" indent="-317500">
              <a:buSzPct val="75000"/>
              <a:buFont typeface="Helvetica Neue"/>
              <a:buChar char="•"/>
              <a:defRPr sz="2500"/>
            </a:pPr>
            <a:r>
              <a:t>Calculates when weather flooding  will occurs. </a:t>
            </a:r>
          </a:p>
          <a:p>
            <a:pPr marL="317500" indent="-317500">
              <a:buSzPct val="75000"/>
              <a:buFont typeface="Helvetica Neue"/>
              <a:buChar char="•"/>
              <a:defRPr sz="2500"/>
            </a:pPr>
            <a:r>
              <a:t>Risk of water supply disruption </a:t>
            </a:r>
          </a:p>
        </p:txBody>
      </p:sp>
      <p:sp>
        <p:nvSpPr>
          <p:cNvPr id="152" name="Shape 152"/>
          <p:cNvSpPr/>
          <p:nvPr/>
        </p:nvSpPr>
        <p:spPr>
          <a:xfrm>
            <a:off x="1282654" y="4888123"/>
            <a:ext cx="2311780" cy="1348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2900" indent="-342900">
              <a:buSzPct val="75000"/>
              <a:buFont typeface="Helvetica Neue"/>
              <a:buChar char="•"/>
              <a:defRPr sz="2700"/>
            </a:pPr>
            <a:r>
              <a:t>Altitude</a:t>
            </a:r>
          </a:p>
          <a:p>
            <a:pPr marL="342900" indent="-342900">
              <a:buSzPct val="75000"/>
              <a:buFont typeface="Helvetica Neue"/>
              <a:buChar char="•"/>
              <a:defRPr sz="2700"/>
            </a:pPr>
            <a:r>
              <a:t>Age </a:t>
            </a:r>
          </a:p>
        </p:txBody>
      </p:sp>
      <p:sp>
        <p:nvSpPr>
          <p:cNvPr id="153" name="Shape 153"/>
          <p:cNvSpPr/>
          <p:nvPr/>
        </p:nvSpPr>
        <p:spPr>
          <a:xfrm>
            <a:off x="4169758" y="2847315"/>
            <a:ext cx="44464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Occurs in the whole landscape</a:t>
            </a:r>
          </a:p>
        </p:txBody>
      </p:sp>
      <p:sp>
        <p:nvSpPr>
          <p:cNvPr id="154" name="Shape 154"/>
          <p:cNvSpPr/>
          <p:nvPr/>
        </p:nvSpPr>
        <p:spPr>
          <a:xfrm>
            <a:off x="4064863" y="4357656"/>
            <a:ext cx="1322126" cy="96961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 flipV="1">
            <a:off x="6082903" y="3317882"/>
            <a:ext cx="461888" cy="46188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6519086" y="3330628"/>
            <a:ext cx="2307812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influence</a:t>
            </a:r>
          </a:p>
        </p:txBody>
      </p:sp>
      <p:sp>
        <p:nvSpPr>
          <p:cNvPr id="157" name="Shape 157"/>
          <p:cNvSpPr/>
          <p:nvPr/>
        </p:nvSpPr>
        <p:spPr>
          <a:xfrm>
            <a:off x="2991655" y="8567909"/>
            <a:ext cx="266288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Vulnerability</a:t>
            </a:r>
          </a:p>
        </p:txBody>
      </p:sp>
      <p:sp>
        <p:nvSpPr>
          <p:cNvPr id="158" name="Shape 158"/>
          <p:cNvSpPr/>
          <p:nvPr/>
        </p:nvSpPr>
        <p:spPr>
          <a:xfrm flipH="1" flipV="1">
            <a:off x="8578078" y="4440458"/>
            <a:ext cx="1497260" cy="1706861"/>
          </a:xfrm>
          <a:prstGeom prst="line">
            <a:avLst/>
          </a:prstGeom>
          <a:ln w="127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2991655" y="8398655"/>
            <a:ext cx="2662887" cy="902953"/>
          </a:xfrm>
          <a:prstGeom prst="roundRect">
            <a:avLst>
              <a:gd name="adj" fmla="val 21097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7005446" y="8392305"/>
            <a:ext cx="2922559" cy="915653"/>
          </a:xfrm>
          <a:prstGeom prst="roundRect">
            <a:avLst>
              <a:gd name="adj" fmla="val 20805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7330043" y="8297308"/>
            <a:ext cx="211468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Protest</a:t>
            </a:r>
          </a:p>
        </p:txBody>
      </p:sp>
      <p:sp>
        <p:nvSpPr>
          <p:cNvPr id="162" name="Shape 162"/>
          <p:cNvSpPr/>
          <p:nvPr/>
        </p:nvSpPr>
        <p:spPr>
          <a:xfrm>
            <a:off x="997033" y="4313293"/>
            <a:ext cx="2775775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(Humans living)</a:t>
            </a:r>
          </a:p>
        </p:txBody>
      </p:sp>
      <p:sp>
        <p:nvSpPr>
          <p:cNvPr id="163" name="Shape 163"/>
          <p:cNvSpPr/>
          <p:nvPr/>
        </p:nvSpPr>
        <p:spPr>
          <a:xfrm>
            <a:off x="7418692" y="8866698"/>
            <a:ext cx="1937386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scarcity/flood</a:t>
            </a:r>
          </a:p>
        </p:txBody>
      </p:sp>
      <p:sp>
        <p:nvSpPr>
          <p:cNvPr id="164" name="Shape 164"/>
          <p:cNvSpPr/>
          <p:nvPr/>
        </p:nvSpPr>
        <p:spPr>
          <a:xfrm flipV="1">
            <a:off x="9783760" y="7131074"/>
            <a:ext cx="1196959" cy="119695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