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it fits in a system: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Coprocessor</a:t>
            </a:r>
            <a:r>
              <a:rPr lang="en"/>
              <a:t>: not independent, driven by CPU</a:t>
            </a:r>
            <a:br>
              <a:rPr lang="en"/>
            </a:br>
            <a:r>
              <a:rPr lang="en"/>
              <a:t>Hence </a:t>
            </a:r>
            <a:r>
              <a:rPr i="1" lang="en"/>
              <a:t>device</a:t>
            </a:r>
            <a:r>
              <a:rPr lang="en"/>
              <a:t> &amp; </a:t>
            </a:r>
            <a:r>
              <a:rPr i="1" lang="en"/>
              <a:t>host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Dedicated memory</a:t>
            </a:r>
            <a:r>
              <a:rPr lang="en"/>
              <a:t>: non-transparent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/>
              <a:t>Connected over bus</a:t>
            </a:r>
            <a:r>
              <a:rPr lang="en"/>
              <a:t>: transfer cost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NVIDIA TITAN 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Memory bandwidth: 336 GB/s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PCIe 3.0 x16: 32 GB/s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Lockstep execution: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Every thread should execute the same instructions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threads within a block executed in lockstep → not true!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$warp amount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synchronization in a thread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threads within a block executed in lockstep → not true!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$warp amount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synchronization in a thread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l.acm.org/citation.cfm?id=569061" TargetMode="External"/><Relationship Id="rId4" Type="http://schemas.openxmlformats.org/officeDocument/2006/relationships/hyperlink" Target="http://dl.acm.org/citation.cfm?id=88236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computing</a:t>
            </a:r>
            <a:br>
              <a:rPr lang="en"/>
            </a:br>
            <a:r>
              <a:rPr lang="en"/>
              <a:t>in Julia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13"/>
            <a:ext cx="8520600" cy="248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GPU programming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Tim Besard (UGent, Belgium)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Valentin Churavy (OIST, Japan)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short history of GPGPU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2002/2003: Using shaders for scientific computation on a GPU.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Render 2 triangles that exactly cover the screen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shader operation per pixel = one shader computation per output element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GPUs can be used for data-parallel programming on arbitrary data.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Examples: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[Harris2002]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http://dl.acm.org/citation.cfm?id=569061</a:t>
            </a:r>
            <a:r>
              <a:rPr lang="en"/>
              <a:t>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[Bolz2003]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http://dl.acm.org/citation.cfm?id=882364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2004: Brook stream programming language out of Stanford [Buck2004]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Brook compiler converted generic stream program into OpenGL commands and shader programs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C-like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2007 NVIDIA Tesla architecture offered the first non-graphics-specific interface.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Introduction of CUDA (C-like language) with the design goal of maintaining a low abstraction distance.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2009 OpenCL was introduced as an open standard.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GPUs work?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GPUs work?</a:t>
            </a:r>
          </a:p>
        </p:txBody>
      </p:sp>
      <p:pic>
        <p:nvPicPr>
          <p:cNvPr descr="http://devblogs.nvidia.com/parallelforall/wp-content/uploads/2014/03/pci-e_single_dual.png" id="127" name="Shape 127"/>
          <p:cNvPicPr preferRelativeResize="0"/>
          <p:nvPr/>
        </p:nvPicPr>
        <p:blipFill rotWithShape="1">
          <a:blip r:embed="rId3">
            <a:alphaModFix/>
          </a:blip>
          <a:srcRect b="2802" l="4387" r="62043" t="9331"/>
          <a:stretch/>
        </p:blipFill>
        <p:spPr>
          <a:xfrm>
            <a:off x="2912024" y="1932185"/>
            <a:ext cx="3445300" cy="32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6504675" y="6486825"/>
            <a:ext cx="263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Source: NVIDIA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930575" y="5414325"/>
            <a:ext cx="147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/>
              <a:t>Host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2912025" y="5414325"/>
            <a:ext cx="147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Device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008800" y="1557075"/>
            <a:ext cx="1246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Slow!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5822050" y="3771975"/>
            <a:ext cx="974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6AA84F"/>
                </a:solidFill>
              </a:rPr>
              <a:t>Fast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296875" y="3771975"/>
            <a:ext cx="974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6AA84F"/>
                </a:solidFill>
              </a:rPr>
              <a:t>Fast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GPUs work?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56719" t="0"/>
          <a:stretch/>
        </p:blipFill>
        <p:spPr>
          <a:xfrm>
            <a:off x="934762" y="1721425"/>
            <a:ext cx="2753774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6504675" y="6486825"/>
            <a:ext cx="263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AllegroViva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4159754"/>
            <a:ext cx="3999900" cy="19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Heavyweight cores</a:t>
            </a:r>
            <a:br>
              <a:rPr lang="en" sz="1800">
                <a:solidFill>
                  <a:srgbClr val="666666"/>
                </a:solidFill>
              </a:rPr>
            </a:br>
            <a:r>
              <a:rPr lang="en" sz="1800">
                <a:solidFill>
                  <a:srgbClr val="666666"/>
                </a:solidFill>
              </a:rPr>
              <a:t>Limited parallelism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Advanced control circuitry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800">
                <a:solidFill>
                  <a:srgbClr val="666666"/>
                </a:solidFill>
              </a:rPr>
              <a:t>Out-of-order execution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800">
                <a:solidFill>
                  <a:srgbClr val="666666"/>
                </a:solidFill>
              </a:rPr>
              <a:t>Branch prediction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4159829"/>
            <a:ext cx="3999900" cy="19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Lightweight cores → </a:t>
            </a:r>
            <a:r>
              <a:rPr lang="en" sz="1800">
                <a:solidFill>
                  <a:srgbClr val="FF0000"/>
                </a:solidFill>
              </a:rPr>
              <a:t>higher latency</a:t>
            </a:r>
            <a:br>
              <a:rPr lang="en" sz="1800"/>
            </a:br>
            <a:r>
              <a:rPr lang="en" sz="1800"/>
              <a:t>Massive parallelism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56719" r="0" t="0"/>
          <a:stretch/>
        </p:blipFill>
        <p:spPr>
          <a:xfrm>
            <a:off x="5455462" y="1721425"/>
            <a:ext cx="2753774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GPUs work: latency hiding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700337"/>
            <a:ext cx="74104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504675" y="6486825"/>
            <a:ext cx="263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/>
              <a:t>TU/e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4566511"/>
            <a:ext cx="8520600" cy="152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66666"/>
                </a:solidFill>
              </a:rPr>
              <a:t>Requirement:</a:t>
            </a:r>
            <a:r>
              <a:rPr lang="en" sz="2400">
                <a:solidFill>
                  <a:srgbClr val="666666"/>
                </a:solidFill>
              </a:rPr>
              <a:t> enough work to schedule (</a:t>
            </a:r>
            <a:r>
              <a:rPr i="1" lang="en" sz="2400">
                <a:solidFill>
                  <a:srgbClr val="666666"/>
                </a:solidFill>
              </a:rPr>
              <a:t>occupancy</a:t>
            </a:r>
            <a:r>
              <a:rPr lang="en" sz="2400">
                <a:solidFill>
                  <a:srgbClr val="66666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GPUs work?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56719" t="0"/>
          <a:stretch/>
        </p:blipFill>
        <p:spPr>
          <a:xfrm>
            <a:off x="934762" y="1721425"/>
            <a:ext cx="2753774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504675" y="6486825"/>
            <a:ext cx="263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AllegroViva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4159754"/>
            <a:ext cx="3999900" cy="19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Heavyweight cores</a:t>
            </a:r>
            <a:br>
              <a:rPr lang="en" sz="1800">
                <a:solidFill>
                  <a:srgbClr val="666666"/>
                </a:solidFill>
              </a:rPr>
            </a:br>
            <a:r>
              <a:rPr lang="en" sz="1800">
                <a:solidFill>
                  <a:srgbClr val="666666"/>
                </a:solidFill>
              </a:rPr>
              <a:t>Limited parallelism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Advanced control circuitry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800">
                <a:solidFill>
                  <a:srgbClr val="666666"/>
                </a:solidFill>
              </a:rPr>
              <a:t>Out-of-order execution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-"/>
            </a:pPr>
            <a:r>
              <a:rPr lang="en" sz="1800">
                <a:solidFill>
                  <a:srgbClr val="666666"/>
                </a:solidFill>
              </a:rPr>
              <a:t>Branch prediction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832400" y="4159829"/>
            <a:ext cx="3999900" cy="19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Lightweight cores</a:t>
            </a:r>
            <a:br>
              <a:rPr lang="en" sz="1800"/>
            </a:br>
            <a:r>
              <a:rPr lang="en" sz="1800"/>
              <a:t>Massive parallelism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Simple, shared control circuitry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1800">
                <a:solidFill>
                  <a:srgbClr val="FF0000"/>
                </a:solidFill>
              </a:rPr>
              <a:t>Lockstep execution</a:t>
            </a: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56719" r="0" t="0"/>
          <a:stretch/>
        </p:blipFill>
        <p:spPr>
          <a:xfrm>
            <a:off x="5455462" y="1721425"/>
            <a:ext cx="2753774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GPUs work: lockstep execution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960" y="1536635"/>
            <a:ext cx="2740100" cy="455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6504675" y="6486825"/>
            <a:ext cx="263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Y. Kreinin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GPUs work?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536624"/>
            <a:ext cx="8520600" cy="47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  <a:buClr>
                <a:srgbClr val="38761D"/>
              </a:buClr>
              <a:buChar char="✓"/>
            </a:pPr>
            <a:r>
              <a:rPr lang="en">
                <a:solidFill>
                  <a:srgbClr val="38761D"/>
                </a:solidFill>
              </a:rPr>
              <a:t>Massive parallelism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Char char="✗"/>
            </a:pPr>
            <a:r>
              <a:rPr lang="en">
                <a:solidFill>
                  <a:srgbClr val="980000"/>
                </a:solidFill>
              </a:rPr>
              <a:t>Lightweight cores</a:t>
            </a:r>
          </a:p>
          <a:p>
            <a:pPr indent="-228600" lvl="1" marL="914400" rtl="0">
              <a:spcBef>
                <a:spcPts val="1000"/>
              </a:spcBef>
              <a:spcAft>
                <a:spcPts val="0"/>
              </a:spcAft>
            </a:pPr>
            <a:r>
              <a:rPr lang="en"/>
              <a:t>High latency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Latency hiding, given sufficient occupancy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1000"/>
              </a:spcBef>
              <a:spcAft>
                <a:spcPts val="0"/>
              </a:spcAft>
              <a:buClr>
                <a:srgbClr val="980000"/>
              </a:buClr>
              <a:buChar char="✗"/>
            </a:pPr>
            <a:r>
              <a:rPr lang="en">
                <a:solidFill>
                  <a:srgbClr val="980000"/>
                </a:solidFill>
              </a:rPr>
              <a:t>L</a:t>
            </a:r>
            <a:r>
              <a:rPr lang="en">
                <a:solidFill>
                  <a:srgbClr val="980000"/>
                </a:solidFill>
              </a:rPr>
              <a:t>ockstep execution</a:t>
            </a:r>
          </a:p>
          <a:p>
            <a:pPr indent="-228600" lvl="1" marL="914400" rtl="0">
              <a:spcBef>
                <a:spcPts val="1000"/>
              </a:spcBef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Avoid branch divergence</a:t>
            </a:r>
          </a:p>
          <a:p>
            <a:pPr lvl="0" rt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1000"/>
              </a:spcBef>
              <a:buClr>
                <a:srgbClr val="980000"/>
              </a:buClr>
              <a:buChar char="✗"/>
            </a:pPr>
            <a:r>
              <a:rPr lang="en">
                <a:solidFill>
                  <a:srgbClr val="980000"/>
                </a:solidFill>
              </a:rPr>
              <a:t>Memory transfer cost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libraries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536625"/>
            <a:ext cx="4131900" cy="26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Mostly array-based abstractions: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cuBLAS → CUBLAS.jl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Thrust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ArrayFire → ArrayFire.jl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GPUArrays.jl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…</a:t>
            </a:r>
          </a:p>
        </p:txBody>
      </p:sp>
      <p:sp>
        <p:nvSpPr>
          <p:cNvPr id="186" name="Shape 186"/>
          <p:cNvSpPr txBox="1"/>
          <p:nvPr>
            <p:ph idx="4294967295" type="body"/>
          </p:nvPr>
        </p:nvSpPr>
        <p:spPr>
          <a:xfrm>
            <a:off x="4443600" y="1536625"/>
            <a:ext cx="4388700" cy="267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using ArrayFire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 = rand(AFArray{Float64}, 100)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b = …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product = a * b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 = a .&gt; b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fast_fourier = fft(a)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GPUs?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low-level toolkits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Shallow wrappers around the hardware: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OpenCL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CUDA → CUDAnative.jl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to program GPUs</a:t>
            </a:r>
            <a:r>
              <a:rPr lang="en"/>
              <a:t>: vector addition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536625"/>
            <a:ext cx="3981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cpu_vadd(a, b, c)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for i = 1:length(a)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c[i] = a[i] + b[i]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 = 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rand(len)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rand(len)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 = similar(a)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cpu_vadd(a, b, c)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293300" y="1536625"/>
            <a:ext cx="45390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gpu_vadd(a, b, 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get_my_index()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c[i] = a[i] + b[i]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 = 16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rand(len)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rand(len)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gpu_a = CuArray(a)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gpu_b = CuArray(b)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gpu_c = CuArray(Float64, len)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@cuda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gpu_vadd(gpu_a, gpu_b, gpu_c)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 = Array(d_c)</a:t>
            </a:r>
          </a:p>
        </p:txBody>
      </p:sp>
      <p:sp>
        <p:nvSpPr>
          <p:cNvPr id="200" name="Shape 200"/>
          <p:cNvSpPr/>
          <p:nvPr/>
        </p:nvSpPr>
        <p:spPr>
          <a:xfrm>
            <a:off x="6852475" y="1536625"/>
            <a:ext cx="485700" cy="123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338175" y="1812225"/>
            <a:ext cx="1341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Executed by each thread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CUDA indexing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536629"/>
            <a:ext cx="8520600" cy="21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get_my_index()</a:t>
            </a:r>
            <a:r>
              <a:rPr lang="en"/>
              <a:t> ?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threadIdx()</a:t>
            </a:r>
            <a:r>
              <a:rPr lang="en"/>
              <a:t> &amp;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blockDim()</a:t>
            </a:r>
          </a:p>
          <a:p>
            <a:pPr indent="-228600" lvl="0" marL="4572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@cuda (1, threads) kernel(...)</a:t>
            </a: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2137050" y="4107500"/>
            <a:ext cx="4869900" cy="24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gpu_vadd(a, b, 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, j = threadIdx().x, threadIdx().y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c[i,j] = a[i,j] + b[i,j]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threads = (size(a,1), size(a,2))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@cuda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(1,threads)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gpu_vadd(...)</a:t>
            </a:r>
          </a:p>
        </p:txBody>
      </p:sp>
      <p:pic>
        <p:nvPicPr>
          <p:cNvPr descr="https://upload.wikimedia.org/wikipedia/commons/thumb/5/5b/Block-thread.svg/500px-Block-thread.svg.png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50475"/>
          <a:stretch/>
        </p:blipFill>
        <p:spPr>
          <a:xfrm>
            <a:off x="4970050" y="1530949"/>
            <a:ext cx="3862250" cy="24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308775" y="6486825"/>
            <a:ext cx="283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NVIDIA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CUDA indexing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536625"/>
            <a:ext cx="4475700" cy="154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threadIdx(), blockDim()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blockIdx(), gridDim()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onsolas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@cuda (blocks, threads) kernel(...)</a:t>
            </a:r>
          </a:p>
        </p:txBody>
      </p:sp>
      <p:pic>
        <p:nvPicPr>
          <p:cNvPr descr="https://upload.wikimedia.org/wikipedia/commons/thumb/5/5b/Block-thread.svg/500px-Block-thread.svg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50" y="1245575"/>
            <a:ext cx="4090200" cy="51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idx="1" type="body"/>
          </p:nvPr>
        </p:nvSpPr>
        <p:spPr>
          <a:xfrm>
            <a:off x="845100" y="5135125"/>
            <a:ext cx="3518100" cy="117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Threads are executed together!</a:t>
            </a:r>
          </a:p>
          <a:p>
            <a:pPr indent="-342900" lvl="0" marL="457200" rtl="0">
              <a:spcBef>
                <a:spcPts val="0"/>
              </a:spcBef>
              <a:buClr>
                <a:srgbClr val="38761D"/>
              </a:buClr>
              <a:buSzPct val="100000"/>
              <a:buChar char="✓"/>
            </a:pPr>
            <a:r>
              <a:rPr lang="en" sz="1800">
                <a:solidFill>
                  <a:srgbClr val="38761D"/>
                </a:solidFill>
              </a:rPr>
              <a:t>Cheaper communication</a:t>
            </a:r>
          </a:p>
          <a:p>
            <a:pPr indent="-3429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✗"/>
            </a:pPr>
            <a:r>
              <a:rPr lang="en" sz="1800">
                <a:solidFill>
                  <a:srgbClr val="980000"/>
                </a:solidFill>
              </a:rPr>
              <a:t>Lockstep execution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14651" l="56719" r="0" t="32813"/>
          <a:stretch/>
        </p:blipFill>
        <p:spPr>
          <a:xfrm>
            <a:off x="892825" y="3854125"/>
            <a:ext cx="2753749" cy="12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6308775" y="6486825"/>
            <a:ext cx="283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NVIDIA, </a:t>
            </a:r>
            <a:r>
              <a:rPr lang="en">
                <a:solidFill>
                  <a:schemeClr val="dk1"/>
                </a:solidFill>
              </a:rPr>
              <a:t>AllegroViva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prefix sum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5667375" y="1860025"/>
            <a:ext cx="2151300" cy="3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4×4 Array{Int64,2}: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1   5   9  13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2   6  10  14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3   7  11  15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4   8  12  16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>
                <a:latin typeface="Consolas"/>
                <a:ea typeface="Consolas"/>
                <a:cs typeface="Consolas"/>
                <a:sym typeface="Consolas"/>
              </a:rPr>
              <a:t>↓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4×4 Array{Int64,2}: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1   5   9  13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3  11  19  27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6  18  30  42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10  26  42  58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cpu_scan{T}(data)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cols = size(data,2)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col in 1:cols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accum = zero(T)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rows = size(data,1)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for row in 1:rows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accum += data[row,col]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data[row,col] = accum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program GPUs: prefix sum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@target ptx function gpu_scan{T}(data)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cols = gridDim().x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 = blockIdx().x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rows = blockDim().x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row = threadIdx().x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accum = zero(T)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i in 1:row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accum += data[i,col]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data[row,col] = accum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@cuda (size(data,2), size(data,1)) gpu_scan(...)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 cpu_scan{T}(data)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cols = size(data,2)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col in 1:cols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accum = zero(T)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rows = size(data,1)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for row in 1:rows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accum += data[row,col]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data[row,col] = accum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program GPUs: prefix sum</a:t>
            </a:r>
          </a:p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@target ptx function gpu_scan{T}(data)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cols = gridDim().x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col = blockIdx().x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rows = blockDim().x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row = threadIdx().x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accum = zero(T)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for i in 1:row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accum += data[i,col]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data[row,col] = accum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@cuda (size(data,2), size(data,1)) gpu_scan(...)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385300" y="1860025"/>
            <a:ext cx="2151300" cy="39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4×4 Array{Int64,2}: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1   5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13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2   6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14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3   7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15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4   8  12  16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latin typeface="Consolas"/>
                <a:ea typeface="Consolas"/>
                <a:cs typeface="Consolas"/>
                <a:sym typeface="Consolas"/>
              </a:rPr>
              <a:t>↓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4×4 Array{Int64,2}: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1   5   9  13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2   6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14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3   7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15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4   8  12  16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  <p:sp>
        <p:nvSpPr>
          <p:cNvPr id="242" name="Shape 242"/>
          <p:cNvSpPr/>
          <p:nvPr/>
        </p:nvSpPr>
        <p:spPr>
          <a:xfrm>
            <a:off x="5014600" y="3859475"/>
            <a:ext cx="270600" cy="763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841600" y="3970475"/>
            <a:ext cx="1173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Branch divergence</a:t>
            </a:r>
          </a:p>
        </p:txBody>
      </p:sp>
      <p:sp>
        <p:nvSpPr>
          <p:cNvPr id="244" name="Shape 244"/>
          <p:cNvSpPr/>
          <p:nvPr/>
        </p:nvSpPr>
        <p:spPr>
          <a:xfrm>
            <a:off x="6588412" y="4098200"/>
            <a:ext cx="426383" cy="28603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334187" y="5088500"/>
            <a:ext cx="426383" cy="286037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5229725" y="4613300"/>
            <a:ext cx="2050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sync_threads()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sorting</a:t>
            </a:r>
          </a:p>
        </p:txBody>
      </p:sp>
      <p:pic>
        <p:nvPicPr>
          <p:cNvPr descr="https://upload.wikimedia.org/wikipedia/commons/thumb/9/9b/SimpleSortingNetworkFullOperation.svg/650px-SimpleSortingNetworkFullOperation.svg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3701"/>
            <a:ext cx="8520599" cy="266104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7281700" y="6486825"/>
            <a:ext cx="1862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Wikipedia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program GPUs: sorting</a:t>
            </a:r>
          </a:p>
        </p:txBody>
      </p:sp>
      <p:pic>
        <p:nvPicPr>
          <p:cNvPr descr="https://upload.wikimedia.org/wikipedia/commons/thumb/9/98/Batcher_Bitonic_Mergesort_for_eight_inputs.svg/800px-Batcher_Bitonic_Mergesort_for_eight_inputs.svg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37" y="1522374"/>
            <a:ext cx="7149923" cy="424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>
            <a:off x="2300850" y="1310250"/>
            <a:ext cx="0" cy="47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61" name="Shape 261"/>
          <p:cNvCxnSpPr/>
          <p:nvPr/>
        </p:nvCxnSpPr>
        <p:spPr>
          <a:xfrm>
            <a:off x="3369625" y="1292250"/>
            <a:ext cx="0" cy="47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62" name="Shape 262"/>
          <p:cNvCxnSpPr/>
          <p:nvPr/>
        </p:nvCxnSpPr>
        <p:spPr>
          <a:xfrm>
            <a:off x="4289950" y="1292250"/>
            <a:ext cx="0" cy="47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63" name="Shape 263"/>
          <p:cNvCxnSpPr/>
          <p:nvPr/>
        </p:nvCxnSpPr>
        <p:spPr>
          <a:xfrm>
            <a:off x="5744675" y="1356875"/>
            <a:ext cx="0" cy="47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64" name="Shape 264"/>
          <p:cNvCxnSpPr/>
          <p:nvPr/>
        </p:nvCxnSpPr>
        <p:spPr>
          <a:xfrm>
            <a:off x="6843125" y="1292250"/>
            <a:ext cx="0" cy="470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65" name="Shape 265"/>
          <p:cNvSpPr txBox="1"/>
          <p:nvPr/>
        </p:nvSpPr>
        <p:spPr>
          <a:xfrm>
            <a:off x="1690250" y="5971300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642187" y="5933125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636725" y="5933125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824262" y="5933125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100837" y="5933125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080562" y="5933125"/>
            <a:ext cx="386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t</a:t>
            </a:r>
            <a:r>
              <a:rPr baseline="-25000" lang="en" sz="18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281700" y="6486825"/>
            <a:ext cx="1862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Source: Wikipedia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GPUs were meant to do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35285" l="2486" r="5753" t="19798"/>
          <a:stretch/>
        </p:blipFill>
        <p:spPr>
          <a:xfrm>
            <a:off x="376787" y="1259350"/>
            <a:ext cx="8390424" cy="30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44400" y="5370600"/>
            <a:ext cx="84552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GPU → specialised co-processor for graphics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Why?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11700" y="4339375"/>
            <a:ext cx="400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Input: description of a scene: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Surface geometry + surface materials, lights, camera, 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37" y="1356874"/>
            <a:ext cx="2185124" cy="48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Graphics shader pipeline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693762" y="1941575"/>
            <a:ext cx="1941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Programmable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93762" y="2934200"/>
            <a:ext cx="1941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Programmable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693762" y="5164425"/>
            <a:ext cx="1941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Programmable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386962" y="6212725"/>
            <a:ext cx="1306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pengl.org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693762" y="2437887"/>
            <a:ext cx="19416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Heavyweight core architecture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25" y="1098923"/>
            <a:ext cx="4698550" cy="50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4100649" y="6210000"/>
            <a:ext cx="5043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https://en.wikichip.org/wiki/intel/microarchitectures/broadwell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Lightweight cores architecture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875" y="1394025"/>
            <a:ext cx="5233449" cy="47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314350" y="6209900"/>
            <a:ext cx="3829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https://en.wikichip.org/wiki/pezy/pezy-sc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GPUs?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small supercomputer in your desktop/laptop/phone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HPC: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NVIDIA Tesla P100 | 21 TFLOPS FP16  | 10  TFLOPS FP32 | 5 TFLOPS FP64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NVIDIA Tesla K80 | 8.93 TFLOPS FP32 | </a:t>
            </a:r>
            <a:r>
              <a:rPr lang="en"/>
              <a:t>2.91 TFLOPS FP64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AMD FirePro S9100 | 4.22 TFLOPS FP32 | 2.11 TFLOPS FP64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Desktop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NVIDIA Geforce 1080 | 8.9 TFLOPS FP32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NVIDIA Titan X | 11 TFLOPS FP32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AMD Radeon R9 Fury X | 8.6 TFLOPS FP32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NVIDIA Tegra X1 |  512 GFLOPS FP32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PowerVR GT7XT | 115 GFLOPS FP32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comparison </a:t>
            </a:r>
            <a:r>
              <a:rPr lang="en" sz="1000">
                <a:solidFill>
                  <a:srgbClr val="515151"/>
                </a:solidFill>
                <a:highlight>
                  <a:srgbClr val="FFFFFF"/>
                </a:highlight>
              </a:rPr>
              <a:t> </a:t>
            </a:r>
            <a:r>
              <a:rPr lang="en"/>
              <a:t>Xeon E5-2600v3 | 500 GFLOPS FP64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Energy efficiency: https://www.top500.org/green500/lists/2016/06/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GPUs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that map well onto the GPU: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Dense Linear Algebra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Computer Vision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Physics simulations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Fluids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Weather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Deep Learning (and other Machine Learning paradigms)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Problems that do not map as well (but you will still see performance gains):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 processing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Sparse Linear Algebra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