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Default Extension="xml" ContentType="application/xml"/>
  <Override PartName="/ppt/tableStyles.xml" ContentType="application/vnd.openxmlformats-officedocument.presentationml.tableStyles+xml"/>
  <Override PartName="/ppt/theme/theme7.xml" ContentType="application/vnd.openxmlformats-officedocument.theme+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theme/theme6.xml" ContentType="application/vnd.openxmlformats-officedocument.theme+xml"/>
  <Override PartName="/ppt/handoutMasters/handoutMaster1.xml" ContentType="application/vnd.openxmlformats-officedocument.presentationml.handoutMaster+xml"/>
  <Override PartName="/ppt/slideLayouts/slideLayout15.xml" ContentType="application/vnd.openxmlformats-officedocument.presentationml.slideLayout+xml"/>
  <Override PartName="/ppt/slides/slide27.xml" ContentType="application/vnd.openxmlformats-officedocument.presentationml.slide+xml"/>
  <Default Extension="vml" ContentType="application/vnd.openxmlformats-officedocument.vmlDrawing"/>
  <Override PartName="/ppt/slides/slide20.xml" ContentType="application/vnd.openxmlformats-officedocument.presentationml.slide+xml"/>
  <Default Extension="emf" ContentType="image/x-emf"/>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notesSlides/notesSlide8.xml" ContentType="application/vnd.openxmlformats-officedocument.presentationml.notesSlide+xml"/>
  <Override PartName="/ppt/slides/slide12.xml" ContentType="application/vnd.openxmlformats-officedocument.presentationml.slide+xml"/>
  <Override PartName="/ppt/notesSlides/notesSlide6.xml" ContentType="application/vnd.openxmlformats-officedocument.presentationml.notesSlide+xml"/>
  <Override PartName="/ppt/presProps.xml" ContentType="application/vnd.openxmlformats-officedocument.presentationml.presProps+xml"/>
  <Override PartName="/ppt/theme/theme5.xml" ContentType="application/vnd.openxmlformats-officedocument.theme+xml"/>
  <Override PartName="/ppt/slides/slide26.xml" ContentType="application/vnd.openxmlformats-officedocument.presentationml.slide+xml"/>
  <Override PartName="/ppt/slideLayouts/slideLayout14.xml" ContentType="application/vnd.openxmlformats-officedocument.presentationml.slideLayout+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5.xml" ContentType="application/vnd.openxmlformats-officedocument.presentationml.notesSlide+xml"/>
  <Override PartName="/ppt/theme/theme4.xml" ContentType="application/vnd.openxmlformats-officedocument.them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Masters/slideMaster5.xml" ContentType="application/vnd.openxmlformats-officedocument.presentationml.slideMaster+xml"/>
  <Override PartName="/ppt/slides/slide10.xml" ContentType="application/vnd.openxmlformats-officedocument.presentationml.slide+xml"/>
  <Default Extension="wmf" ContentType="image/x-wmf"/>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slideMasters/slideMaster4.xml" ContentType="application/vnd.openxmlformats-officedocument.presentationml.slideMaster+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Masters/slideMaster3.xml" ContentType="application/vnd.openxmlformats-officedocument.presentationml.slideMaster+xml"/>
  <Default Extension="doc" ContentType="application/msword"/>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 id="2147483666" r:id="rId2"/>
    <p:sldMasterId id="2147483674" r:id="rId3"/>
    <p:sldMasterId id="2147483677" r:id="rId4"/>
    <p:sldMasterId id="2147483680" r:id="rId5"/>
  </p:sldMasterIdLst>
  <p:notesMasterIdLst>
    <p:notesMasterId r:id="rId41"/>
  </p:notesMasterIdLst>
  <p:handoutMasterIdLst>
    <p:handoutMasterId r:id="rId42"/>
  </p:handoutMasterIdLst>
  <p:sldIdLst>
    <p:sldId id="256" r:id="rId6"/>
    <p:sldId id="257" r:id="rId7"/>
    <p:sldId id="355" r:id="rId8"/>
    <p:sldId id="379" r:id="rId9"/>
    <p:sldId id="371" r:id="rId10"/>
    <p:sldId id="372" r:id="rId11"/>
    <p:sldId id="374" r:id="rId12"/>
    <p:sldId id="376" r:id="rId13"/>
    <p:sldId id="377" r:id="rId14"/>
    <p:sldId id="375" r:id="rId15"/>
    <p:sldId id="383" r:id="rId16"/>
    <p:sldId id="389" r:id="rId17"/>
    <p:sldId id="384" r:id="rId18"/>
    <p:sldId id="385" r:id="rId19"/>
    <p:sldId id="387" r:id="rId20"/>
    <p:sldId id="388" r:id="rId21"/>
    <p:sldId id="391" r:id="rId22"/>
    <p:sldId id="362" r:id="rId23"/>
    <p:sldId id="361" r:id="rId24"/>
    <p:sldId id="356" r:id="rId25"/>
    <p:sldId id="357" r:id="rId26"/>
    <p:sldId id="358" r:id="rId27"/>
    <p:sldId id="359" r:id="rId28"/>
    <p:sldId id="392" r:id="rId29"/>
    <p:sldId id="397" r:id="rId30"/>
    <p:sldId id="393" r:id="rId31"/>
    <p:sldId id="394" r:id="rId32"/>
    <p:sldId id="396" r:id="rId33"/>
    <p:sldId id="398" r:id="rId34"/>
    <p:sldId id="334" r:id="rId35"/>
    <p:sldId id="315" r:id="rId36"/>
    <p:sldId id="316" r:id="rId37"/>
    <p:sldId id="330" r:id="rId38"/>
    <p:sldId id="353" r:id="rId39"/>
    <p:sldId id="354"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Grid="0" snapToObjects="1">
      <p:cViewPr varScale="1">
        <p:scale>
          <a:sx n="89" d="100"/>
          <a:sy n="89" d="100"/>
        </p:scale>
        <p:origin x="-1448" y="-10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4FD171-2F60-7246-B717-058BDAB5F652}" type="datetimeFigureOut">
              <a:rPr lang="en-US" smtClean="0"/>
              <a:pPr/>
              <a:t>11/18/10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3D39DB-D817-AB40-BC46-1D3B9EDC90E8}"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B4EBD-D54C-E14F-85D3-616FB972960E}" type="datetimeFigureOut">
              <a:rPr lang="en-US" smtClean="0"/>
              <a:pPr/>
              <a:t>11/18/10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C4EC5A-7387-6A42-A4C9-4EED17AAC31A}"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smtClean="0"/>
              <a:t>TeraGrid'06</a:t>
            </a:r>
            <a:endParaRPr lang="en-US"/>
          </a:p>
        </p:txBody>
      </p:sp>
      <p:sp>
        <p:nvSpPr>
          <p:cNvPr id="5" name="Date Placeholder 4"/>
          <p:cNvSpPr>
            <a:spLocks noGrp="1"/>
          </p:cNvSpPr>
          <p:nvPr>
            <p:ph type="dt" idx="11"/>
          </p:nvPr>
        </p:nvSpPr>
        <p:spPr/>
        <p:txBody>
          <a:bodyPr/>
          <a:lstStyle/>
          <a:p>
            <a:pPr>
              <a:defRPr/>
            </a:pPr>
            <a:r>
              <a:rPr lang="en-US" smtClean="0"/>
              <a:t>June 2006</a:t>
            </a:r>
            <a:endParaRPr lang="en-US"/>
          </a:p>
        </p:txBody>
      </p:sp>
      <p:sp>
        <p:nvSpPr>
          <p:cNvPr id="6" name="Footer Placeholder 5"/>
          <p:cNvSpPr>
            <a:spLocks noGrp="1"/>
          </p:cNvSpPr>
          <p:nvPr>
            <p:ph type="ftr" sz="quarter" idx="12"/>
          </p:nvPr>
        </p:nvSpPr>
        <p:spPr/>
        <p:txBody>
          <a:bodyPr/>
          <a:lstStyle/>
          <a:p>
            <a:pPr>
              <a:defRPr/>
            </a:pPr>
            <a:r>
              <a:rPr lang="en-US" smtClean="0"/>
              <a:t>Charlie Catlett (cec@uchicago.edu)</a:t>
            </a:r>
            <a:endParaRPr lang="en-US"/>
          </a:p>
        </p:txBody>
      </p:sp>
      <p:sp>
        <p:nvSpPr>
          <p:cNvPr id="7" name="Slide Number Placeholder 6"/>
          <p:cNvSpPr>
            <a:spLocks noGrp="1"/>
          </p:cNvSpPr>
          <p:nvPr>
            <p:ph type="sldNum" sz="quarter" idx="13"/>
          </p:nvPr>
        </p:nvSpPr>
        <p:spPr/>
        <p:txBody>
          <a:bodyPr/>
          <a:lstStyle/>
          <a:p>
            <a:pPr>
              <a:defRPr/>
            </a:pPr>
            <a:fld id="{89A842EE-8B69-44AB-A993-712E960336A9}" type="slidenum">
              <a:rPr lang="en-US" smtClean="0"/>
              <a:pPr>
                <a:defRPr/>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ln>
            <a:miter lim="800000"/>
            <a:headEnd/>
            <a:tailEnd/>
          </a:ln>
        </p:spPr>
        <p:txBody>
          <a:bodyPr/>
          <a:lstStyle/>
          <a:p>
            <a:fld id="{484F5833-8C31-DB41-A3E9-2B3F65BD204D}" type="slidenum">
              <a:rPr lang="en-US"/>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a:t>TeraGrid'06</a:t>
            </a:r>
          </a:p>
        </p:txBody>
      </p:sp>
      <p:sp>
        <p:nvSpPr>
          <p:cNvPr id="39939" name="Rectangle 3"/>
          <p:cNvSpPr>
            <a:spLocks noGrp="1" noChangeArrowheads="1"/>
          </p:cNvSpPr>
          <p:nvPr>
            <p:ph type="dt" sz="quarter" idx="1"/>
          </p:nvPr>
        </p:nvSpPr>
        <p:spPr>
          <a:noFill/>
        </p:spPr>
        <p:txBody>
          <a:bodyPr/>
          <a:lstStyle/>
          <a:p>
            <a:r>
              <a:rPr lang="en-US"/>
              <a:t>June 2006</a:t>
            </a:r>
          </a:p>
        </p:txBody>
      </p:sp>
      <p:sp>
        <p:nvSpPr>
          <p:cNvPr id="39940" name="Rectangle 6"/>
          <p:cNvSpPr>
            <a:spLocks noGrp="1" noChangeArrowheads="1"/>
          </p:cNvSpPr>
          <p:nvPr>
            <p:ph type="ftr" sz="quarter" idx="4"/>
          </p:nvPr>
        </p:nvSpPr>
        <p:spPr>
          <a:noFill/>
        </p:spPr>
        <p:txBody>
          <a:bodyPr/>
          <a:lstStyle/>
          <a:p>
            <a:r>
              <a:rPr lang="en-US"/>
              <a:t>Charlie Catlett (cec@uchicago.edu)</a:t>
            </a:r>
          </a:p>
        </p:txBody>
      </p:sp>
      <p:sp>
        <p:nvSpPr>
          <p:cNvPr id="39941" name="Rectangle 7"/>
          <p:cNvSpPr>
            <a:spLocks noGrp="1" noChangeArrowheads="1"/>
          </p:cNvSpPr>
          <p:nvPr>
            <p:ph type="sldNum" sz="quarter" idx="5"/>
          </p:nvPr>
        </p:nvSpPr>
        <p:spPr>
          <a:noFill/>
        </p:spPr>
        <p:txBody>
          <a:bodyPr/>
          <a:lstStyle/>
          <a:p>
            <a:fld id="{F745BDB2-1F51-4047-8110-0E2F7AAAB159}" type="slidenum">
              <a:rPr lang="en-US"/>
              <a:pPr/>
              <a:t>6</a:t>
            </a:fld>
            <a:endParaRPr lang="en-US"/>
          </a:p>
        </p:txBody>
      </p:sp>
      <p:sp>
        <p:nvSpPr>
          <p:cNvPr id="39942" name="Rectangle 2"/>
          <p:cNvSpPr>
            <a:spLocks noGrp="1" noRot="1" noChangeAspect="1" noChangeArrowheads="1" noTextEdit="1"/>
          </p:cNvSpPr>
          <p:nvPr>
            <p:ph type="sldImg"/>
          </p:nvPr>
        </p:nvSpPr>
        <p:spPr>
          <a:solidFill>
            <a:srgbClr val="FFFFFF"/>
          </a:solidFill>
          <a:ln/>
        </p:spPr>
      </p:sp>
      <p:sp>
        <p:nvSpPr>
          <p:cNvPr id="3994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a:t>TeraGrid'06</a:t>
            </a:r>
          </a:p>
        </p:txBody>
      </p:sp>
      <p:sp>
        <p:nvSpPr>
          <p:cNvPr id="41987" name="Rectangle 3"/>
          <p:cNvSpPr>
            <a:spLocks noGrp="1" noChangeArrowheads="1"/>
          </p:cNvSpPr>
          <p:nvPr>
            <p:ph type="dt" sz="quarter" idx="1"/>
          </p:nvPr>
        </p:nvSpPr>
        <p:spPr>
          <a:noFill/>
        </p:spPr>
        <p:txBody>
          <a:bodyPr/>
          <a:lstStyle/>
          <a:p>
            <a:r>
              <a:rPr lang="en-US"/>
              <a:t>June 2006</a:t>
            </a:r>
          </a:p>
        </p:txBody>
      </p:sp>
      <p:sp>
        <p:nvSpPr>
          <p:cNvPr id="41988" name="Rectangle 6"/>
          <p:cNvSpPr>
            <a:spLocks noGrp="1" noChangeArrowheads="1"/>
          </p:cNvSpPr>
          <p:nvPr>
            <p:ph type="ftr" sz="quarter" idx="4"/>
          </p:nvPr>
        </p:nvSpPr>
        <p:spPr>
          <a:noFill/>
        </p:spPr>
        <p:txBody>
          <a:bodyPr/>
          <a:lstStyle/>
          <a:p>
            <a:r>
              <a:rPr lang="en-US"/>
              <a:t>Charlie Catlett (cec@uchicago.edu)</a:t>
            </a:r>
          </a:p>
        </p:txBody>
      </p:sp>
      <p:sp>
        <p:nvSpPr>
          <p:cNvPr id="41989" name="Rectangle 7"/>
          <p:cNvSpPr>
            <a:spLocks noGrp="1" noChangeArrowheads="1"/>
          </p:cNvSpPr>
          <p:nvPr>
            <p:ph type="sldNum" sz="quarter" idx="5"/>
          </p:nvPr>
        </p:nvSpPr>
        <p:spPr>
          <a:noFill/>
        </p:spPr>
        <p:txBody>
          <a:bodyPr/>
          <a:lstStyle/>
          <a:p>
            <a:fld id="{6EBC9A37-8FF2-464B-AF80-C55C5A358F3C}" type="slidenum">
              <a:rPr lang="en-US"/>
              <a:pPr/>
              <a:t>7</a:t>
            </a:fld>
            <a:endParaRPr lang="en-US"/>
          </a:p>
        </p:txBody>
      </p:sp>
      <p:sp>
        <p:nvSpPr>
          <p:cNvPr id="41990" name="Rectangle 2"/>
          <p:cNvSpPr>
            <a:spLocks noGrp="1" noRot="1" noChangeAspect="1" noChangeArrowheads="1" noTextEdit="1"/>
          </p:cNvSpPr>
          <p:nvPr>
            <p:ph type="sldImg"/>
          </p:nvPr>
        </p:nvSpPr>
        <p:spPr>
          <a:solidFill>
            <a:srgbClr val="FFFFFF"/>
          </a:solidFill>
          <a:ln/>
        </p:spPr>
      </p:sp>
      <p:sp>
        <p:nvSpPr>
          <p:cNvPr id="4199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a:t>TeraGrid'06</a:t>
            </a:r>
          </a:p>
        </p:txBody>
      </p:sp>
      <p:sp>
        <p:nvSpPr>
          <p:cNvPr id="45059" name="Rectangle 3"/>
          <p:cNvSpPr>
            <a:spLocks noGrp="1" noChangeArrowheads="1"/>
          </p:cNvSpPr>
          <p:nvPr>
            <p:ph type="dt" sz="quarter" idx="1"/>
          </p:nvPr>
        </p:nvSpPr>
        <p:spPr>
          <a:noFill/>
        </p:spPr>
        <p:txBody>
          <a:bodyPr/>
          <a:lstStyle/>
          <a:p>
            <a:r>
              <a:rPr lang="en-US"/>
              <a:t>June 2006</a:t>
            </a:r>
          </a:p>
        </p:txBody>
      </p:sp>
      <p:sp>
        <p:nvSpPr>
          <p:cNvPr id="45060" name="Rectangle 6"/>
          <p:cNvSpPr>
            <a:spLocks noGrp="1" noChangeArrowheads="1"/>
          </p:cNvSpPr>
          <p:nvPr>
            <p:ph type="ftr" sz="quarter" idx="4"/>
          </p:nvPr>
        </p:nvSpPr>
        <p:spPr>
          <a:noFill/>
        </p:spPr>
        <p:txBody>
          <a:bodyPr/>
          <a:lstStyle/>
          <a:p>
            <a:r>
              <a:rPr lang="en-US"/>
              <a:t>Charlie Catlett (cec@uchicago.edu)</a:t>
            </a:r>
          </a:p>
        </p:txBody>
      </p:sp>
      <p:sp>
        <p:nvSpPr>
          <p:cNvPr id="45061" name="Rectangle 7"/>
          <p:cNvSpPr>
            <a:spLocks noGrp="1" noChangeArrowheads="1"/>
          </p:cNvSpPr>
          <p:nvPr>
            <p:ph type="sldNum" sz="quarter" idx="5"/>
          </p:nvPr>
        </p:nvSpPr>
        <p:spPr>
          <a:noFill/>
        </p:spPr>
        <p:txBody>
          <a:bodyPr/>
          <a:lstStyle/>
          <a:p>
            <a:fld id="{7E7CFF6B-6E5E-4B96-AF46-F09D6518446F}" type="slidenum">
              <a:rPr lang="en-US"/>
              <a:pPr/>
              <a:t>8</a:t>
            </a:fld>
            <a:endParaRPr lang="en-US"/>
          </a:p>
        </p:txBody>
      </p:sp>
      <p:sp>
        <p:nvSpPr>
          <p:cNvPr id="45062" name="Rectangle 2"/>
          <p:cNvSpPr>
            <a:spLocks noGrp="1" noRot="1" noChangeAspect="1" noChangeArrowheads="1" noTextEdit="1"/>
          </p:cNvSpPr>
          <p:nvPr>
            <p:ph type="sldImg"/>
          </p:nvPr>
        </p:nvSpPr>
        <p:spPr>
          <a:solidFill>
            <a:srgbClr val="FFFFFF"/>
          </a:solidFill>
          <a:ln/>
        </p:spPr>
      </p:sp>
      <p:sp>
        <p:nvSpPr>
          <p:cNvPr id="45063"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Needs updating to 2008. This might be revised to focus on the wide range of types of TG uses. I removed pie charts because they confused the message for me. I also think that the numbers may be unnecessary – the kinds of use could just as easily be bulleted.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531AC26B-C9BF-4FD2-8A76-FF1D4E8CDFE6}" type="slidenum">
              <a:rPr lang="en-US" smtClean="0"/>
              <a:pPr/>
              <a:t>9</a:t>
            </a:fld>
            <a:endParaRPr lang="en-US" smtClean="0"/>
          </a:p>
        </p:txBody>
      </p:sp>
      <p:sp>
        <p:nvSpPr>
          <p:cNvPr id="24579" name="Rectangle 2"/>
          <p:cNvSpPr>
            <a:spLocks noGrp="1" noRot="1" noChangeAspect="1" noChangeArrowheads="1" noTextEdit="1"/>
          </p:cNvSpPr>
          <p:nvPr>
            <p:ph type="sldImg"/>
          </p:nvPr>
        </p:nvSpPr>
        <p:spPr>
          <a:xfrm>
            <a:off x="1143000" y="685800"/>
            <a:ext cx="4573588" cy="3429000"/>
          </a:xfrm>
          <a:ln/>
        </p:spPr>
      </p:sp>
      <p:sp>
        <p:nvSpPr>
          <p:cNvPr id="24580" name="Rectangle 3"/>
          <p:cNvSpPr>
            <a:spLocks noGrp="1" noChangeArrowheads="1"/>
          </p:cNvSpPr>
          <p:nvPr>
            <p:ph type="body" idx="1"/>
          </p:nvPr>
        </p:nvSpPr>
        <p:spPr>
          <a:xfrm>
            <a:off x="914400" y="4343992"/>
            <a:ext cx="5029200" cy="4113616"/>
          </a:xfrm>
          <a:noFill/>
          <a:ln/>
        </p:spPr>
        <p:txBody>
          <a:bodyPr/>
          <a:lstStyle/>
          <a:p>
            <a:pPr eaLnBrk="1" hangingPunct="1">
              <a:buFontTx/>
              <a:buChar char="•"/>
            </a:pPr>
            <a:r>
              <a:rPr lang="en-US" smtClean="0"/>
              <a:t>While addressing challenges in nanotechnology, NCN researchers produce new algorithms, approaches, and software with capabilities not yet available commercially. As part of the NSF's infrastructure for the National Nanotechnology Initiative (NNI), the NCN engages the community through workshops, seminars and novel educational resources. The nanoHUB is a source of on-line resources including a unique web-based computational user facility that puts research-grade software in the hands of users across the globe. </a:t>
            </a:r>
          </a:p>
          <a:p>
            <a:pPr eaLnBrk="1" hangingPunct="1">
              <a:buFontTx/>
              <a:buChar char="•"/>
            </a:pPr>
            <a:r>
              <a:rPr lang="en-US" smtClean="0"/>
              <a:t>was created in 2000 and relies on middleware developed at Purdue called PUNCH (Purdue University Network Computing Hub). In the year 2003, the nanoHUB has served 1000 users and ran 86,000 jobs </a:t>
            </a:r>
          </a:p>
          <a:p>
            <a:pPr eaLnBrk="1" hangingPunct="1">
              <a:buFontTx/>
              <a:buChar char="•"/>
            </a:pPr>
            <a:r>
              <a:rPr lang="en-US" smtClean="0"/>
              <a:t>The applications already available on the nanoHUB range from single cpu jobs to parallel jobs. Some are well suited to run on a Condor pool, whereas more compute intensive application will run on the TeraGrid. </a:t>
            </a:r>
          </a:p>
          <a:p>
            <a:pPr eaLnBrk="1" hangingPunct="1">
              <a:buFontTx/>
              <a:buChar char="•"/>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a:t>TeraGrid'06</a:t>
            </a:r>
          </a:p>
        </p:txBody>
      </p:sp>
      <p:sp>
        <p:nvSpPr>
          <p:cNvPr id="44035" name="Rectangle 3"/>
          <p:cNvSpPr>
            <a:spLocks noGrp="1" noChangeArrowheads="1"/>
          </p:cNvSpPr>
          <p:nvPr>
            <p:ph type="dt" sz="quarter" idx="1"/>
          </p:nvPr>
        </p:nvSpPr>
        <p:spPr>
          <a:noFill/>
        </p:spPr>
        <p:txBody>
          <a:bodyPr/>
          <a:lstStyle/>
          <a:p>
            <a:r>
              <a:rPr lang="en-US"/>
              <a:t>June 2006</a:t>
            </a:r>
          </a:p>
        </p:txBody>
      </p:sp>
      <p:sp>
        <p:nvSpPr>
          <p:cNvPr id="44036" name="Rectangle 6"/>
          <p:cNvSpPr>
            <a:spLocks noGrp="1" noChangeArrowheads="1"/>
          </p:cNvSpPr>
          <p:nvPr>
            <p:ph type="ftr" sz="quarter" idx="4"/>
          </p:nvPr>
        </p:nvSpPr>
        <p:spPr>
          <a:noFill/>
        </p:spPr>
        <p:txBody>
          <a:bodyPr/>
          <a:lstStyle/>
          <a:p>
            <a:r>
              <a:rPr lang="en-US"/>
              <a:t>Charlie Catlett (cec@uchicago.edu)</a:t>
            </a:r>
          </a:p>
        </p:txBody>
      </p:sp>
      <p:sp>
        <p:nvSpPr>
          <p:cNvPr id="44037" name="Rectangle 7"/>
          <p:cNvSpPr>
            <a:spLocks noGrp="1" noChangeArrowheads="1"/>
          </p:cNvSpPr>
          <p:nvPr>
            <p:ph type="sldNum" sz="quarter" idx="5"/>
          </p:nvPr>
        </p:nvSpPr>
        <p:spPr>
          <a:noFill/>
        </p:spPr>
        <p:txBody>
          <a:bodyPr/>
          <a:lstStyle/>
          <a:p>
            <a:fld id="{FB3D0B61-780D-4B45-9CB6-41AA4823B318}" type="slidenum">
              <a:rPr lang="en-US"/>
              <a:pPr/>
              <a:t>10</a:t>
            </a:fld>
            <a:endParaRPr lang="en-US"/>
          </a:p>
        </p:txBody>
      </p:sp>
      <p:sp>
        <p:nvSpPr>
          <p:cNvPr id="44038" name="Rectangle 2"/>
          <p:cNvSpPr>
            <a:spLocks noGrp="1" noRot="1" noChangeAspect="1" noChangeArrowheads="1" noTextEdit="1"/>
          </p:cNvSpPr>
          <p:nvPr>
            <p:ph type="sldImg"/>
          </p:nvPr>
        </p:nvSpPr>
        <p:spPr>
          <a:solidFill>
            <a:srgbClr val="FFFFFF"/>
          </a:solidFill>
          <a:ln/>
        </p:spPr>
      </p:sp>
      <p:sp>
        <p:nvSpPr>
          <p:cNvPr id="44039"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en-US" smtClean="0"/>
              <a:t>Update to include additional communities added since 2006.</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35DB5F-C152-894C-9D49-864CB945257A}" type="slidenum">
              <a:rPr lang="en-US"/>
              <a:pPr/>
              <a:t>13</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xfrm>
            <a:off x="913805" y="4343704"/>
            <a:ext cx="5030391" cy="4113892"/>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9ECDDD-BFF4-AA4B-8555-1C6D57E99FA5}" type="slidenum">
              <a:rPr lang="en-US"/>
              <a:pPr/>
              <a:t>14</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a:lstStyle/>
          <a:p>
            <a:fld id="{B9B9646D-D4AE-7F43-9268-688673E253F2}" type="slidenum">
              <a:rPr lang="en-US"/>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30622"/>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369069"/>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CSC 7700: Scientific Computing</a:t>
            </a:r>
            <a:endParaRPr lang="en-US"/>
          </a:p>
        </p:txBody>
      </p:sp>
      <p:sp>
        <p:nvSpPr>
          <p:cNvPr id="6" name="Slide Number Placeholder 5"/>
          <p:cNvSpPr>
            <a:spLocks noGrp="1"/>
          </p:cNvSpPr>
          <p:nvPr>
            <p:ph type="sldNum" sz="quarter" idx="12"/>
          </p:nvPr>
        </p:nvSpPr>
        <p:spPr/>
        <p:txBody>
          <a:bodyPr/>
          <a:lstStyle/>
          <a:p>
            <a:fld id="{DC876957-0BCA-CA4F-B18A-1C61852BAA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CSC 7700: Scientific Computing</a:t>
            </a:r>
            <a:endParaRPr lang="en-US"/>
          </a:p>
        </p:txBody>
      </p:sp>
      <p:sp>
        <p:nvSpPr>
          <p:cNvPr id="6" name="Slide Number Placeholder 5"/>
          <p:cNvSpPr>
            <a:spLocks noGrp="1"/>
          </p:cNvSpPr>
          <p:nvPr>
            <p:ph type="sldNum" sz="quarter" idx="12"/>
          </p:nvPr>
        </p:nvSpPr>
        <p:spPr/>
        <p:txBody>
          <a:bodyPr/>
          <a:lstStyle/>
          <a:p>
            <a:fld id="{DC876957-0BCA-CA4F-B18A-1C61852BAA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6425"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4963"/>
            <a:ext cx="8226425" cy="4524375"/>
          </a:xfrm>
        </p:spPr>
        <p:txBody>
          <a:bodyPr rtlCol="0">
            <a:normAutofit/>
          </a:bodyPr>
          <a:lstStyle/>
          <a:p>
            <a:pPr lvl="0"/>
            <a:endParaRPr lang="en-US" noProof="0"/>
          </a:p>
        </p:txBody>
      </p:sp>
      <p:sp>
        <p:nvSpPr>
          <p:cNvPr id="4" name="Date Placeholder 3"/>
          <p:cNvSpPr>
            <a:spLocks noGrp="1"/>
          </p:cNvSpPr>
          <p:nvPr>
            <p:ph type="dt" idx="10"/>
          </p:nvPr>
        </p:nvSpPr>
        <p:spPr>
          <a:xfrm>
            <a:off x="457200" y="6246813"/>
            <a:ext cx="2125663" cy="473075"/>
          </a:xfrm>
        </p:spPr>
        <p:txBody>
          <a:bodyPr/>
          <a:lstStyle>
            <a:lvl1pPr>
              <a:defRPr/>
            </a:lvl1pPr>
          </a:lstStyle>
          <a:p>
            <a:pPr>
              <a:defRPr/>
            </a:pPr>
            <a:fld id="{11877D58-5BD7-E34E-B7E1-4F300EAC83E6}" type="datetime1">
              <a:rPr lang="en-US"/>
              <a:pPr>
                <a:defRPr/>
              </a:pPr>
              <a:t>11/18/10</a:t>
            </a:fld>
            <a:endParaRPr lang="en-GB" smtClean="0"/>
          </a:p>
        </p:txBody>
      </p:sp>
      <p:sp>
        <p:nvSpPr>
          <p:cNvPr id="5" name="Footer Placeholder 4"/>
          <p:cNvSpPr>
            <a:spLocks noGrp="1"/>
          </p:cNvSpPr>
          <p:nvPr>
            <p:ph type="ftr" idx="11"/>
          </p:nvPr>
        </p:nvSpPr>
        <p:spPr>
          <a:xfrm>
            <a:off x="3127375" y="6246813"/>
            <a:ext cx="2895600" cy="473075"/>
          </a:xfrm>
        </p:spPr>
        <p:txBody>
          <a:bodyPr/>
          <a:lstStyle>
            <a:lvl1pPr>
              <a:defRPr/>
            </a:lvl1pPr>
          </a:lstStyle>
          <a:p>
            <a:pPr>
              <a:defRPr/>
            </a:pPr>
            <a:r>
              <a:rPr lang="en-US"/>
              <a:t>http://futuregrid.org</a:t>
            </a:r>
            <a:endParaRPr lang="en-GB" smtClean="0"/>
          </a:p>
        </p:txBody>
      </p:sp>
      <p:sp>
        <p:nvSpPr>
          <p:cNvPr id="6" name="Slide Number Placeholder 5"/>
          <p:cNvSpPr>
            <a:spLocks noGrp="1"/>
          </p:cNvSpPr>
          <p:nvPr>
            <p:ph type="sldNum" idx="12"/>
          </p:nvPr>
        </p:nvSpPr>
        <p:spPr>
          <a:xfrm>
            <a:off x="7016750" y="6384925"/>
            <a:ext cx="2127250" cy="473075"/>
          </a:xfrm>
          <a:solidFill>
            <a:srgbClr val="DEE7F8"/>
          </a:solidFill>
        </p:spPr>
        <p:txBody>
          <a:bodyPr/>
          <a:lstStyle>
            <a:lvl1pPr>
              <a:defRPr/>
            </a:lvl1pPr>
          </a:lstStyle>
          <a:p>
            <a:pPr>
              <a:defRPr/>
            </a:pPr>
            <a:fld id="{B577A634-9762-F341-AC88-17F3458F5079}"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757947" y="1529880"/>
            <a:ext cx="7966954" cy="4608884"/>
          </a:xfrm>
        </p:spPr>
        <p:txBody>
          <a:bodyPr/>
          <a:lstStyle>
            <a:lvl1pPr>
              <a:buClr>
                <a:schemeClr val="tx1">
                  <a:lumMod val="75000"/>
                  <a:lumOff val="25000"/>
                </a:schemeClr>
              </a:buClr>
              <a:defRPr/>
            </a:lvl1pPr>
            <a:lvl2pPr>
              <a:buClr>
                <a:schemeClr val="tx1">
                  <a:lumMod val="95000"/>
                  <a:lumOff val="5000"/>
                </a:schemeClr>
              </a:buClr>
              <a:defRPr/>
            </a:lvl2pPr>
            <a:lvl3pPr>
              <a:buClr>
                <a:schemeClr val="tx1">
                  <a:lumMod val="75000"/>
                  <a:lumOff val="25000"/>
                </a:schemeClr>
              </a:buClr>
              <a:defRPr/>
            </a:lvl3pPr>
            <a:lvl4pPr>
              <a:buClr>
                <a:schemeClr val="bg2"/>
              </a:buClr>
              <a:defRPr/>
            </a:lvl4pPr>
            <a:lvl5pPr>
              <a:buClr>
                <a:schemeClr val="tx1">
                  <a:lumMod val="75000"/>
                  <a:lumOff val="2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11/18/10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CSC 7700: Scientific Computing</a:t>
            </a:r>
            <a:endParaRPr lang="en-US"/>
          </a:p>
        </p:txBody>
      </p:sp>
      <p:sp>
        <p:nvSpPr>
          <p:cNvPr id="6" name="Slide Number Placeholder 5"/>
          <p:cNvSpPr>
            <a:spLocks noGrp="1"/>
          </p:cNvSpPr>
          <p:nvPr>
            <p:ph type="sldNum" sz="quarter" idx="12"/>
          </p:nvPr>
        </p:nvSpPr>
        <p:spPr/>
        <p:txBody>
          <a:bodyPr/>
          <a:lstStyle/>
          <a:p>
            <a:fld id="{DC876957-0BCA-CA4F-B18A-1C61852BAA2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757947" y="1529880"/>
            <a:ext cx="7966954" cy="4608884"/>
          </a:xfrm>
        </p:spPr>
        <p:txBody>
          <a:bodyPr/>
          <a:lstStyle>
            <a:lvl1pPr>
              <a:buClr>
                <a:schemeClr val="tx1">
                  <a:lumMod val="75000"/>
                  <a:lumOff val="25000"/>
                </a:schemeClr>
              </a:buClr>
              <a:defRPr/>
            </a:lvl1pPr>
            <a:lvl2pPr>
              <a:buClr>
                <a:schemeClr val="tx1">
                  <a:lumMod val="95000"/>
                  <a:lumOff val="5000"/>
                </a:schemeClr>
              </a:buClr>
              <a:defRPr/>
            </a:lvl2pPr>
            <a:lvl3pPr>
              <a:buClr>
                <a:schemeClr val="tx1">
                  <a:lumMod val="75000"/>
                  <a:lumOff val="25000"/>
                </a:schemeClr>
              </a:buClr>
              <a:defRPr/>
            </a:lvl3pPr>
            <a:lvl4pPr>
              <a:buClr>
                <a:schemeClr val="bg2"/>
              </a:buClr>
              <a:defRPr/>
            </a:lvl4pPr>
            <a:lvl5pPr>
              <a:buClr>
                <a:schemeClr val="tx1">
                  <a:lumMod val="75000"/>
                  <a:lumOff val="2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11/18/10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pic>
        <p:nvPicPr>
          <p:cNvPr id="4" name="Picture 9" descr="NSF_Logo.png"/>
          <p:cNvPicPr>
            <a:picLocks noChangeAspect="1"/>
          </p:cNvPicPr>
          <p:nvPr userDrawn="1"/>
        </p:nvPicPr>
        <p:blipFill>
          <a:blip r:embed="rId2"/>
          <a:srcRect/>
          <a:stretch>
            <a:fillRect/>
          </a:stretch>
        </p:blipFill>
        <p:spPr bwMode="auto">
          <a:xfrm>
            <a:off x="8277225" y="0"/>
            <a:ext cx="819150" cy="82073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2786AD8-25E3-7E46-B8B7-B72DFC31BCFF}" type="datetime1">
              <a:rPr lang="en-US"/>
              <a:pPr>
                <a:defRPr/>
              </a:pPr>
              <a:t>11/18/10</a:t>
            </a:fld>
            <a:endParaRPr lang="en-US" smtClean="0"/>
          </a:p>
        </p:txBody>
      </p:sp>
      <p:sp>
        <p:nvSpPr>
          <p:cNvPr id="6" name="Footer Placeholder 4"/>
          <p:cNvSpPr>
            <a:spLocks noGrp="1"/>
          </p:cNvSpPr>
          <p:nvPr>
            <p:ph type="ftr" sz="quarter" idx="11"/>
          </p:nvPr>
        </p:nvSpPr>
        <p:spPr/>
        <p:txBody>
          <a:bodyPr/>
          <a:lstStyle>
            <a:lvl1pPr>
              <a:defRPr/>
            </a:lvl1pPr>
          </a:lstStyle>
          <a:p>
            <a:pPr>
              <a:defRPr/>
            </a:pPr>
            <a:r>
              <a:rPr lang="en-US"/>
              <a:t>http://futuregrid.org</a:t>
            </a:r>
          </a:p>
        </p:txBody>
      </p:sp>
      <p:sp>
        <p:nvSpPr>
          <p:cNvPr id="7" name="Slide Number Placeholder 5"/>
          <p:cNvSpPr>
            <a:spLocks noGrp="1"/>
          </p:cNvSpPr>
          <p:nvPr>
            <p:ph type="sldNum" sz="quarter" idx="12"/>
          </p:nvPr>
        </p:nvSpPr>
        <p:spPr/>
        <p:txBody>
          <a:bodyPr/>
          <a:lstStyle>
            <a:lvl1pPr>
              <a:defRPr/>
            </a:lvl1pPr>
          </a:lstStyle>
          <a:p>
            <a:pPr>
              <a:defRPr/>
            </a:pPr>
            <a:fld id="{A2B11399-68FB-1849-B4F9-2012A1F75DAC}" type="slidenum">
              <a:rPr lang="en-US"/>
              <a:pPr>
                <a:defRPr/>
              </a:pPr>
              <a:t>‹#›</a:t>
            </a:fld>
            <a:endParaRPr lang="en-US"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5A019109-6885-4DAE-A38A-A5224A087317}"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marL="225425" indent="-225425">
              <a:defRPr sz="2400">
                <a:solidFill>
                  <a:srgbClr val="004080"/>
                </a:solidFill>
              </a:defRPr>
            </a:lvl1pPr>
            <a:lvl2pPr marL="457200" indent="-228600">
              <a:defRPr sz="2000"/>
            </a:lvl2pPr>
            <a:lvl3pPr marL="685800" indent="-228600">
              <a:defRPr sz="1800"/>
            </a:lvl3pPr>
            <a:lvl4pPr marL="914400" indent="-228600">
              <a:defRPr/>
            </a:lvl4pPr>
            <a:lvl5pPr marL="1143000" indent="-2286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C143FE43-DA08-459D-A891-A2E8600F1765}"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066800"/>
            <a:ext cx="4191000" cy="5181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66800"/>
            <a:ext cx="41910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B303DB0C-8FB4-4B63-8459-D9D30CB77B2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p:spPr>
        <p:txBody>
          <a:bodyPr/>
          <a:lstStyle>
            <a:lvl1pPr algn="ctr">
              <a:defRPr/>
            </a:lvl1pPr>
          </a:lstStyle>
          <a:p>
            <a:r>
              <a:rPr lang="en-US" smtClean="0"/>
              <a:t>CSC 7700: Scientific Computing</a:t>
            </a:r>
            <a:endParaRPr lang="en-US" dirty="0"/>
          </a:p>
        </p:txBody>
      </p:sp>
      <p:sp>
        <p:nvSpPr>
          <p:cNvPr id="6" name="Slide Number Placeholder 5"/>
          <p:cNvSpPr>
            <a:spLocks noGrp="1"/>
          </p:cNvSpPr>
          <p:nvPr>
            <p:ph type="sldNum" sz="quarter" idx="12"/>
          </p:nvPr>
        </p:nvSpPr>
        <p:spPr/>
        <p:txBody>
          <a:bodyPr/>
          <a:lstStyle/>
          <a:p>
            <a:fld id="{DC876957-0BCA-CA4F-B18A-1C61852BAA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CSC 7700: Scientific Computing</a:t>
            </a:r>
            <a:endParaRPr lang="en-US"/>
          </a:p>
        </p:txBody>
      </p:sp>
      <p:sp>
        <p:nvSpPr>
          <p:cNvPr id="6" name="Slide Number Placeholder 5"/>
          <p:cNvSpPr>
            <a:spLocks noGrp="1"/>
          </p:cNvSpPr>
          <p:nvPr>
            <p:ph type="sldNum" sz="quarter" idx="12"/>
          </p:nvPr>
        </p:nvSpPr>
        <p:spPr/>
        <p:txBody>
          <a:bodyPr/>
          <a:lstStyle/>
          <a:p>
            <a:fld id="{DC876957-0BCA-CA4F-B18A-1C61852BAA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3124200" y="6356350"/>
            <a:ext cx="2895600" cy="365125"/>
          </a:xfrm>
        </p:spPr>
        <p:txBody>
          <a:bodyPr/>
          <a:lstStyle/>
          <a:p>
            <a:r>
              <a:rPr lang="en-US" smtClean="0"/>
              <a:t>CSC 7700: Scientific Computing</a:t>
            </a:r>
            <a:endParaRPr lang="en-US" dirty="0"/>
          </a:p>
        </p:txBody>
      </p:sp>
      <p:sp>
        <p:nvSpPr>
          <p:cNvPr id="7" name="Slide Number Placeholder 6"/>
          <p:cNvSpPr>
            <a:spLocks noGrp="1"/>
          </p:cNvSpPr>
          <p:nvPr>
            <p:ph type="sldNum" sz="quarter" idx="12"/>
          </p:nvPr>
        </p:nvSpPr>
        <p:spPr/>
        <p:txBody>
          <a:bodyPr/>
          <a:lstStyle/>
          <a:p>
            <a:fld id="{DC876957-0BCA-CA4F-B18A-1C61852BAA2D}" type="slidenum">
              <a:rPr lang="en-US" smtClean="0"/>
              <a:pPr/>
              <a:t>‹#›</a:t>
            </a:fld>
            <a:endParaRPr lang="en-US"/>
          </a:p>
        </p:txBody>
      </p:sp>
      <p:pic>
        <p:nvPicPr>
          <p:cNvPr id="8" name="Picture 7" descr="LSU.jpg"/>
          <p:cNvPicPr>
            <a:picLocks noChangeAspect="1"/>
          </p:cNvPicPr>
          <p:nvPr userDrawn="1"/>
        </p:nvPicPr>
        <p:blipFill>
          <a:blip r:embed="rId2"/>
          <a:stretch>
            <a:fillRect/>
          </a:stretch>
        </p:blipFill>
        <p:spPr>
          <a:xfrm>
            <a:off x="360395" y="6240165"/>
            <a:ext cx="1270000" cy="5461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3124200" y="6356350"/>
            <a:ext cx="2895600" cy="365125"/>
          </a:xfrm>
        </p:spPr>
        <p:txBody>
          <a:bodyPr/>
          <a:lstStyle/>
          <a:p>
            <a:r>
              <a:rPr lang="en-US" smtClean="0"/>
              <a:t>CSC 7700: Scientific Computing</a:t>
            </a:r>
            <a:endParaRPr lang="en-US" dirty="0"/>
          </a:p>
        </p:txBody>
      </p:sp>
      <p:sp>
        <p:nvSpPr>
          <p:cNvPr id="9" name="Slide Number Placeholder 8"/>
          <p:cNvSpPr>
            <a:spLocks noGrp="1"/>
          </p:cNvSpPr>
          <p:nvPr>
            <p:ph type="sldNum" sz="quarter" idx="12"/>
          </p:nvPr>
        </p:nvSpPr>
        <p:spPr/>
        <p:txBody>
          <a:bodyPr/>
          <a:lstStyle/>
          <a:p>
            <a:fld id="{DC876957-0BCA-CA4F-B18A-1C61852BAA2D}" type="slidenum">
              <a:rPr lang="en-US" smtClean="0"/>
              <a:pPr/>
              <a:t>‹#›</a:t>
            </a:fld>
            <a:endParaRPr lang="en-US"/>
          </a:p>
        </p:txBody>
      </p:sp>
      <p:pic>
        <p:nvPicPr>
          <p:cNvPr id="10" name="Picture 9" descr="LSU.jpg"/>
          <p:cNvPicPr>
            <a:picLocks noChangeAspect="1"/>
          </p:cNvPicPr>
          <p:nvPr userDrawn="1"/>
        </p:nvPicPr>
        <p:blipFill>
          <a:blip r:embed="rId2"/>
          <a:stretch>
            <a:fillRect/>
          </a:stretch>
        </p:blipFill>
        <p:spPr>
          <a:xfrm>
            <a:off x="360395" y="6240165"/>
            <a:ext cx="1270000" cy="5461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 7700: Scientific Computing</a:t>
            </a:r>
            <a:endParaRPr lang="en-US"/>
          </a:p>
        </p:txBody>
      </p:sp>
      <p:sp>
        <p:nvSpPr>
          <p:cNvPr id="5" name="Slide Number Placeholder 4"/>
          <p:cNvSpPr>
            <a:spLocks noGrp="1"/>
          </p:cNvSpPr>
          <p:nvPr>
            <p:ph type="sldNum" sz="quarter" idx="12"/>
          </p:nvPr>
        </p:nvSpPr>
        <p:spPr/>
        <p:txBody>
          <a:bodyPr/>
          <a:lstStyle/>
          <a:p>
            <a:fld id="{DC876957-0BCA-CA4F-B18A-1C61852BAA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CSC 7700: Scientific Computing</a:t>
            </a:r>
            <a:endParaRPr lang="en-US"/>
          </a:p>
        </p:txBody>
      </p:sp>
      <p:sp>
        <p:nvSpPr>
          <p:cNvPr id="4" name="Slide Number Placeholder 3"/>
          <p:cNvSpPr>
            <a:spLocks noGrp="1"/>
          </p:cNvSpPr>
          <p:nvPr>
            <p:ph type="sldNum" sz="quarter" idx="12"/>
          </p:nvPr>
        </p:nvSpPr>
        <p:spPr/>
        <p:txBody>
          <a:bodyPr/>
          <a:lstStyle/>
          <a:p>
            <a:fld id="{DC876957-0BCA-CA4F-B18A-1C61852BAA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CSC 7700: Scientific Computing</a:t>
            </a:r>
            <a:endParaRPr lang="en-US"/>
          </a:p>
        </p:txBody>
      </p:sp>
      <p:sp>
        <p:nvSpPr>
          <p:cNvPr id="7" name="Slide Number Placeholder 6"/>
          <p:cNvSpPr>
            <a:spLocks noGrp="1"/>
          </p:cNvSpPr>
          <p:nvPr>
            <p:ph type="sldNum" sz="quarter" idx="12"/>
          </p:nvPr>
        </p:nvSpPr>
        <p:spPr/>
        <p:txBody>
          <a:bodyPr/>
          <a:lstStyle/>
          <a:p>
            <a:fld id="{DC876957-0BCA-CA4F-B18A-1C61852BAA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CSC 7700: Scientific Computing</a:t>
            </a:r>
            <a:endParaRPr lang="en-US"/>
          </a:p>
        </p:txBody>
      </p:sp>
      <p:sp>
        <p:nvSpPr>
          <p:cNvPr id="7" name="Slide Number Placeholder 6"/>
          <p:cNvSpPr>
            <a:spLocks noGrp="1"/>
          </p:cNvSpPr>
          <p:nvPr>
            <p:ph type="sldNum" sz="quarter" idx="12"/>
          </p:nvPr>
        </p:nvSpPr>
        <p:spPr/>
        <p:txBody>
          <a:bodyPr/>
          <a:lstStyle/>
          <a:p>
            <a:fld id="{DC876957-0BCA-CA4F-B18A-1C61852BAA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6.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4" Type="http://schemas.openxmlformats.org/officeDocument/2006/relationships/theme" Target="../theme/theme5.xml"/><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17.xml"/><Relationship Id="rId2"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01359"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6764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CSC 7700: Scientific Computing</a:t>
            </a:r>
            <a:endParaRPr lang="en-US"/>
          </a:p>
        </p:txBody>
      </p:sp>
      <p:sp>
        <p:nvSpPr>
          <p:cNvPr id="6" name="Slide Number Placeholder 5"/>
          <p:cNvSpPr>
            <a:spLocks noGrp="1"/>
          </p:cNvSpPr>
          <p:nvPr>
            <p:ph type="sldNum" sz="quarter" idx="4"/>
          </p:nvPr>
        </p:nvSpPr>
        <p:spPr>
          <a:xfrm>
            <a:off x="7956656" y="6356350"/>
            <a:ext cx="73014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76957-0BCA-CA4F-B18A-1C61852BAA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4424" y="263714"/>
            <a:ext cx="8029576"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1549124"/>
            <a:ext cx="7610476" cy="4791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4C4AD4EB-88D0-C141-9474-CCD86A78CB94}" type="datetimeFigureOut">
              <a:rPr lang="en-US" smtClean="0"/>
              <a:pPr/>
              <a:t>11/18/10</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1"/>
          <p:cNvPicPr>
            <a:picLocks noChangeArrowheads="1"/>
          </p:cNvPicPr>
          <p:nvPr userDrawn="1"/>
        </p:nvPicPr>
        <p:blipFill>
          <a:blip r:embed="rId4"/>
          <a:srcRect/>
          <a:stretch>
            <a:fillRect/>
          </a:stretch>
        </p:blipFill>
        <p:spPr bwMode="auto">
          <a:xfrm>
            <a:off x="94958" y="263714"/>
            <a:ext cx="786525" cy="709637"/>
          </a:xfrm>
          <a:prstGeom prst="rect">
            <a:avLst/>
          </a:prstGeom>
          <a:noFill/>
          <a:ln w="12700">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70" r:id="rId2"/>
  </p:sldLayoutIdLst>
  <p:transition spd="med"/>
  <p:txStyles>
    <p:titleStyle>
      <a:lvl1pPr marL="0" indent="0"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tx1">
            <a:lumMod val="95000"/>
            <a:lumOff val="5000"/>
          </a:schemeClr>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tx1">
            <a:lumMod val="85000"/>
            <a:lumOff val="15000"/>
          </a:schemeClr>
        </a:buClr>
        <a:buFont typeface="Arial"/>
        <a:buChar char="•"/>
        <a:defRPr sz="1800" kern="1200">
          <a:solidFill>
            <a:schemeClr val="accent5"/>
          </a:solidFill>
          <a:latin typeface="+mn-lt"/>
          <a:ea typeface="+mn-ea"/>
          <a:cs typeface="+mn-cs"/>
        </a:defRPr>
      </a:lvl2pPr>
      <a:lvl3pPr marL="1035050" indent="-349250" algn="l" defTabSz="914400" rtl="0" eaLnBrk="1" latinLnBrk="0" hangingPunct="1">
        <a:spcBef>
          <a:spcPts val="600"/>
        </a:spcBef>
        <a:buClr>
          <a:schemeClr val="tx1">
            <a:lumMod val="75000"/>
            <a:lumOff val="25000"/>
          </a:schemeClr>
        </a:buClr>
        <a:buFont typeface="Arial"/>
        <a:buChar char="•"/>
        <a:defRPr sz="1800" kern="1200">
          <a:solidFill>
            <a:schemeClr val="tx1">
              <a:lumMod val="75000"/>
              <a:lumOff val="25000"/>
            </a:schemeClr>
          </a:solidFill>
          <a:latin typeface="+mn-lt"/>
          <a:ea typeface="+mn-ea"/>
          <a:cs typeface="+mn-cs"/>
        </a:defRPr>
      </a:lvl3pPr>
      <a:lvl4pPr marL="1371600" indent="-336550" algn="l" defTabSz="914400" rtl="0" eaLnBrk="1" latinLnBrk="0" hangingPunct="1">
        <a:spcBef>
          <a:spcPts val="600"/>
        </a:spcBef>
        <a:buClr>
          <a:schemeClr val="tx1">
            <a:lumMod val="65000"/>
            <a:lumOff val="35000"/>
          </a:schemeClr>
        </a:buClr>
        <a:buFont typeface="Arial"/>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tx1">
            <a:lumMod val="50000"/>
            <a:lumOff val="50000"/>
          </a:schemeClr>
        </a:buClr>
        <a:buFont typeface="Arial"/>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4424" y="263714"/>
            <a:ext cx="8029576"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1549124"/>
            <a:ext cx="7610476" cy="4791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4C4AD4EB-88D0-C141-9474-CCD86A78CB94}" type="datetimeFigureOut">
              <a:rPr lang="en-US" smtClean="0"/>
              <a:pPr/>
              <a:t>11/18/10</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marL="0" indent="0"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tx1">
            <a:lumMod val="95000"/>
            <a:lumOff val="5000"/>
          </a:schemeClr>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tx1">
            <a:lumMod val="85000"/>
            <a:lumOff val="15000"/>
          </a:schemeClr>
        </a:buClr>
        <a:buFont typeface="Arial"/>
        <a:buChar char="•"/>
        <a:defRPr sz="1800" kern="1200">
          <a:solidFill>
            <a:schemeClr val="accent5"/>
          </a:solidFill>
          <a:latin typeface="+mn-lt"/>
          <a:ea typeface="+mn-ea"/>
          <a:cs typeface="+mn-cs"/>
        </a:defRPr>
      </a:lvl2pPr>
      <a:lvl3pPr marL="1035050" indent="-349250" algn="l" defTabSz="914400" rtl="0" eaLnBrk="1" latinLnBrk="0" hangingPunct="1">
        <a:spcBef>
          <a:spcPts val="600"/>
        </a:spcBef>
        <a:buClr>
          <a:schemeClr val="tx1">
            <a:lumMod val="75000"/>
            <a:lumOff val="25000"/>
          </a:schemeClr>
        </a:buClr>
        <a:buFont typeface="Arial"/>
        <a:buChar char="•"/>
        <a:defRPr sz="1800" kern="1200">
          <a:solidFill>
            <a:schemeClr val="tx1">
              <a:lumMod val="75000"/>
              <a:lumOff val="25000"/>
            </a:schemeClr>
          </a:solidFill>
          <a:latin typeface="+mn-lt"/>
          <a:ea typeface="+mn-ea"/>
          <a:cs typeface="+mn-cs"/>
        </a:defRPr>
      </a:lvl3pPr>
      <a:lvl4pPr marL="1371600" indent="-336550" algn="l" defTabSz="914400" rtl="0" eaLnBrk="1" latinLnBrk="0" hangingPunct="1">
        <a:spcBef>
          <a:spcPts val="600"/>
        </a:spcBef>
        <a:buClr>
          <a:schemeClr val="tx1">
            <a:lumMod val="65000"/>
            <a:lumOff val="35000"/>
          </a:schemeClr>
        </a:buClr>
        <a:buFont typeface="Arial"/>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tx1">
            <a:lumMod val="50000"/>
            <a:lumOff val="50000"/>
          </a:schemeClr>
        </a:buClr>
        <a:buFont typeface="Arial"/>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0" y="0"/>
            <a:ext cx="9144000" cy="1143000"/>
          </a:xfrm>
          <a:prstGeom prst="rect">
            <a:avLst/>
          </a:prstGeom>
          <a:noFill/>
          <a:ln w="9525">
            <a:noFill/>
            <a:miter lim="800000"/>
            <a:headEnd/>
            <a:tailEnd/>
          </a:ln>
          <a:effectLst>
            <a:outerShdw blurRad="63500" dist="38100" dir="2700000" rotWithShape="0">
              <a:srgbClr val="000000">
                <a:alpha val="42999"/>
              </a:srgbClr>
            </a:outerShdw>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43025"/>
            <a:ext cx="8229600" cy="4783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pPr>
              <a:defRPr/>
            </a:pPr>
            <a:fld id="{6608023E-B490-334C-A0A4-C725E4AAD68C}" type="datetime1">
              <a:rPr lang="en-US"/>
              <a:pPr>
                <a:defRPr/>
              </a:pPr>
              <a:t>11/18/10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defRPr>
            </a:lvl1pPr>
          </a:lstStyle>
          <a:p>
            <a:pPr>
              <a:defRPr/>
            </a:pPr>
            <a:r>
              <a:rPr lang="en-US"/>
              <a:t>http://futuregrid.org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defRPr/>
            </a:pPr>
            <a:fld id="{4CC3A837-9C96-A64E-9F5C-274C15030416}" type="slidenum">
              <a:rPr lang="en-US"/>
              <a:pPr>
                <a:defRPr/>
              </a:pPr>
              <a:t>‹#›</a:t>
            </a:fld>
            <a:endParaRPr lang="en-US"/>
          </a:p>
        </p:txBody>
      </p:sp>
      <p:pic>
        <p:nvPicPr>
          <p:cNvPr id="1031" name="Picture 9" descr="NSF_Logo.png"/>
          <p:cNvPicPr>
            <a:picLocks noChangeAspect="1"/>
          </p:cNvPicPr>
          <p:nvPr userDrawn="1"/>
        </p:nvPicPr>
        <p:blipFill>
          <a:blip r:embed="rId3"/>
          <a:srcRect/>
          <a:stretch>
            <a:fillRect/>
          </a:stretch>
        </p:blipFill>
        <p:spPr bwMode="auto">
          <a:xfrm>
            <a:off x="8286750" y="0"/>
            <a:ext cx="800100" cy="800100"/>
          </a:xfrm>
          <a:prstGeom prst="rect">
            <a:avLst/>
          </a:prstGeom>
          <a:noFill/>
          <a:ln w="9525">
            <a:noFill/>
            <a:miter lim="800000"/>
            <a:headEnd/>
            <a:tailEnd/>
          </a:ln>
        </p:spPr>
      </p:pic>
      <p:pic>
        <p:nvPicPr>
          <p:cNvPr id="1032" name="Picture 10" descr="pixture_reloaded_logo.png"/>
          <p:cNvPicPr>
            <a:picLocks noChangeAspect="1"/>
          </p:cNvPicPr>
          <p:nvPr userDrawn="1"/>
        </p:nvPicPr>
        <p:blipFill>
          <a:blip r:embed="rId4"/>
          <a:srcRect/>
          <a:stretch>
            <a:fillRect/>
          </a:stretch>
        </p:blipFill>
        <p:spPr bwMode="auto">
          <a:xfrm>
            <a:off x="0" y="0"/>
            <a:ext cx="1177925" cy="800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ctr" defTabSz="457200" rtl="0" eaLnBrk="0" fontAlgn="base" hangingPunct="0">
        <a:spcBef>
          <a:spcPct val="0"/>
        </a:spcBef>
        <a:spcAft>
          <a:spcPct val="0"/>
        </a:spcAft>
        <a:defRPr sz="4400" kern="1200">
          <a:solidFill>
            <a:schemeClr val="tx1"/>
          </a:solidFill>
          <a:effectLst>
            <a:outerShdw blurRad="50800" dist="38100" dir="2700000" algn="tl" rotWithShape="0">
              <a:srgbClr val="000000">
                <a:alpha val="43000"/>
              </a:srgbClr>
            </a:outerShdw>
          </a:effectLst>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defRPr>
      </a:lvl6pPr>
      <a:lvl7pPr marL="914400" algn="ctr" defTabSz="457200" rtl="0" fontAlgn="base">
        <a:spcBef>
          <a:spcPct val="0"/>
        </a:spcBef>
        <a:spcAft>
          <a:spcPct val="0"/>
        </a:spcAft>
        <a:defRPr sz="4400">
          <a:solidFill>
            <a:schemeClr val="tx1"/>
          </a:solidFill>
          <a:latin typeface="Calibri" charset="0"/>
        </a:defRPr>
      </a:lvl7pPr>
      <a:lvl8pPr marL="1371600" algn="ctr" defTabSz="457200" rtl="0" fontAlgn="base">
        <a:spcBef>
          <a:spcPct val="0"/>
        </a:spcBef>
        <a:spcAft>
          <a:spcPct val="0"/>
        </a:spcAft>
        <a:defRPr sz="4400">
          <a:solidFill>
            <a:schemeClr val="tx1"/>
          </a:solidFill>
          <a:latin typeface="Calibri" charset="0"/>
        </a:defRPr>
      </a:lvl8pPr>
      <a:lvl9pPr marL="1828800" algn="ctr" defTabSz="457200" rtl="0" fontAlgn="base">
        <a:spcBef>
          <a:spcPct val="0"/>
        </a:spcBef>
        <a:spcAft>
          <a:spcPct val="0"/>
        </a:spcAft>
        <a:defRPr sz="4400">
          <a:solidFill>
            <a:schemeClr val="tx1"/>
          </a:solidFill>
          <a:latin typeface="Calibri"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tglogo-side-by-side-blocks"/>
          <p:cNvPicPr>
            <a:picLocks noChangeAspect="1" noChangeArrowheads="1"/>
          </p:cNvPicPr>
          <p:nvPr/>
        </p:nvPicPr>
        <p:blipFill>
          <a:blip r:embed="rId5">
            <a:lum bright="14000" contrast="-20000"/>
          </a:blip>
          <a:srcRect/>
          <a:stretch>
            <a:fillRect/>
          </a:stretch>
        </p:blipFill>
        <p:spPr bwMode="auto">
          <a:xfrm>
            <a:off x="182563" y="269875"/>
            <a:ext cx="8778875" cy="5216525"/>
          </a:xfrm>
          <a:prstGeom prst="rect">
            <a:avLst/>
          </a:prstGeom>
          <a:noFill/>
          <a:ln w="9525">
            <a:noFill/>
            <a:miter lim="800000"/>
            <a:headEnd/>
            <a:tailEnd/>
          </a:ln>
        </p:spPr>
      </p:pic>
      <p:sp>
        <p:nvSpPr>
          <p:cNvPr id="1027" name="Rectangle 3"/>
          <p:cNvSpPr>
            <a:spLocks noGrp="1" noChangeArrowheads="1"/>
          </p:cNvSpPr>
          <p:nvPr>
            <p:ph type="title"/>
          </p:nvPr>
        </p:nvSpPr>
        <p:spPr bwMode="auto">
          <a:xfrm>
            <a:off x="304800" y="0"/>
            <a:ext cx="8534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304800" y="1066800"/>
            <a:ext cx="8534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5"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400" b="0"/>
            </a:lvl1pPr>
          </a:lstStyle>
          <a:p>
            <a:endParaRPr lang="en-US"/>
          </a:p>
        </p:txBody>
      </p:sp>
      <p:sp>
        <p:nvSpPr>
          <p:cNvPr id="5126" name="Rectangle 6"/>
          <p:cNvSpPr>
            <a:spLocks noGrp="1" noChangeArrowheads="1"/>
          </p:cNvSpPr>
          <p:nvPr>
            <p:ph type="ftr" sz="quarter" idx="3"/>
          </p:nvPr>
        </p:nvSpPr>
        <p:spPr bwMode="auto">
          <a:xfrm>
            <a:off x="2743200" y="6305550"/>
            <a:ext cx="3657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solidFill>
                  <a:srgbClr val="53657A"/>
                </a:solidFill>
              </a:defRPr>
            </a:lvl1pPr>
          </a:lstStyle>
          <a:p>
            <a:endParaRPr lang="en-US"/>
          </a:p>
        </p:txBody>
      </p:sp>
      <p:sp>
        <p:nvSpPr>
          <p:cNvPr id="5127" name="Rectangle 7"/>
          <p:cNvSpPr>
            <a:spLocks noGrp="1" noChangeArrowheads="1"/>
          </p:cNvSpPr>
          <p:nvPr>
            <p:ph type="sldNum" sz="quarter" idx="4"/>
          </p:nvPr>
        </p:nvSpPr>
        <p:spPr bwMode="auto">
          <a:xfrm>
            <a:off x="6553200" y="6245225"/>
            <a:ext cx="1295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400" b="0"/>
            </a:lvl1pPr>
          </a:lstStyle>
          <a:p>
            <a:fld id="{2921D5C5-7626-46C6-9868-EC44F97CA5AE}" type="slidenum">
              <a:rPr lang="en-US"/>
              <a:pPr/>
              <a:t>‹#›</a:t>
            </a:fld>
            <a:endParaRPr lang="en-US"/>
          </a:p>
        </p:txBody>
      </p:sp>
      <p:pic>
        <p:nvPicPr>
          <p:cNvPr id="1032" name="Picture 8" descr="tglogo-small"/>
          <p:cNvPicPr>
            <a:picLocks noChangeAspect="1" noChangeArrowheads="1"/>
          </p:cNvPicPr>
          <p:nvPr/>
        </p:nvPicPr>
        <p:blipFill>
          <a:blip r:embed="rId6"/>
          <a:srcRect/>
          <a:stretch>
            <a:fillRect/>
          </a:stretch>
        </p:blipFill>
        <p:spPr bwMode="auto">
          <a:xfrm>
            <a:off x="8305800" y="5943600"/>
            <a:ext cx="714375" cy="781050"/>
          </a:xfrm>
          <a:prstGeom prst="rect">
            <a:avLst/>
          </a:prstGeom>
          <a:noFill/>
          <a:ln w="9525">
            <a:noFill/>
            <a:miter lim="800000"/>
            <a:headEnd/>
            <a:tailEnd/>
          </a:ln>
        </p:spPr>
      </p:pic>
      <p:pic>
        <p:nvPicPr>
          <p:cNvPr id="1033" name="Picture 9" descr="nsf1.gif"/>
          <p:cNvPicPr>
            <a:picLocks noChangeAspect="1"/>
          </p:cNvPicPr>
          <p:nvPr userDrawn="1"/>
        </p:nvPicPr>
        <p:blipFill>
          <a:blip r:embed="rId7"/>
          <a:srcRect/>
          <a:stretch>
            <a:fillRect/>
          </a:stretch>
        </p:blipFill>
        <p:spPr bwMode="auto">
          <a:xfrm>
            <a:off x="152400" y="5867400"/>
            <a:ext cx="901700" cy="906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rtl="0" eaLnBrk="0" fontAlgn="base" hangingPunct="0">
        <a:lnSpc>
          <a:spcPct val="95000"/>
        </a:lnSpc>
        <a:spcBef>
          <a:spcPct val="0"/>
        </a:spcBef>
        <a:spcAft>
          <a:spcPct val="0"/>
        </a:spcAft>
        <a:defRPr sz="3200" b="1">
          <a:solidFill>
            <a:srgbClr val="53657A"/>
          </a:solidFill>
          <a:latin typeface="+mj-lt"/>
          <a:ea typeface="ＭＳ Ｐゴシック" pitchFamily="49" charset="-128"/>
          <a:cs typeface="ＭＳ Ｐゴシック" pitchFamily="49" charset="-128"/>
        </a:defRPr>
      </a:lvl1pPr>
      <a:lvl2pPr algn="ctr" rtl="0" eaLnBrk="0" fontAlgn="base" hangingPunct="0">
        <a:lnSpc>
          <a:spcPct val="95000"/>
        </a:lnSpc>
        <a:spcBef>
          <a:spcPct val="0"/>
        </a:spcBef>
        <a:spcAft>
          <a:spcPct val="0"/>
        </a:spcAft>
        <a:defRPr sz="3200" b="1">
          <a:solidFill>
            <a:srgbClr val="53657A"/>
          </a:solidFill>
          <a:latin typeface="Verdana" pitchFamily="34" charset="0"/>
          <a:ea typeface="ＭＳ Ｐゴシック" pitchFamily="49" charset="-128"/>
          <a:cs typeface="ＭＳ Ｐゴシック" pitchFamily="49" charset="-128"/>
        </a:defRPr>
      </a:lvl2pPr>
      <a:lvl3pPr algn="ctr" rtl="0" eaLnBrk="0" fontAlgn="base" hangingPunct="0">
        <a:lnSpc>
          <a:spcPct val="95000"/>
        </a:lnSpc>
        <a:spcBef>
          <a:spcPct val="0"/>
        </a:spcBef>
        <a:spcAft>
          <a:spcPct val="0"/>
        </a:spcAft>
        <a:defRPr sz="3200" b="1">
          <a:solidFill>
            <a:srgbClr val="53657A"/>
          </a:solidFill>
          <a:latin typeface="Verdana" pitchFamily="34" charset="0"/>
          <a:ea typeface="ＭＳ Ｐゴシック" pitchFamily="49" charset="-128"/>
          <a:cs typeface="ＭＳ Ｐゴシック" pitchFamily="49" charset="-128"/>
        </a:defRPr>
      </a:lvl3pPr>
      <a:lvl4pPr algn="ctr" rtl="0" eaLnBrk="0" fontAlgn="base" hangingPunct="0">
        <a:lnSpc>
          <a:spcPct val="95000"/>
        </a:lnSpc>
        <a:spcBef>
          <a:spcPct val="0"/>
        </a:spcBef>
        <a:spcAft>
          <a:spcPct val="0"/>
        </a:spcAft>
        <a:defRPr sz="3200" b="1">
          <a:solidFill>
            <a:srgbClr val="53657A"/>
          </a:solidFill>
          <a:latin typeface="Verdana" pitchFamily="34" charset="0"/>
          <a:ea typeface="ＭＳ Ｐゴシック" pitchFamily="49" charset="-128"/>
          <a:cs typeface="ＭＳ Ｐゴシック" pitchFamily="49" charset="-128"/>
        </a:defRPr>
      </a:lvl4pPr>
      <a:lvl5pPr algn="ctr" rtl="0" eaLnBrk="0" fontAlgn="base" hangingPunct="0">
        <a:lnSpc>
          <a:spcPct val="95000"/>
        </a:lnSpc>
        <a:spcBef>
          <a:spcPct val="0"/>
        </a:spcBef>
        <a:spcAft>
          <a:spcPct val="0"/>
        </a:spcAft>
        <a:defRPr sz="3200" b="1">
          <a:solidFill>
            <a:srgbClr val="53657A"/>
          </a:solidFill>
          <a:latin typeface="Verdana" pitchFamily="34" charset="0"/>
          <a:ea typeface="ＭＳ Ｐゴシック" pitchFamily="49" charset="-128"/>
          <a:cs typeface="ＭＳ Ｐゴシック" pitchFamily="49" charset="-128"/>
        </a:defRPr>
      </a:lvl5pPr>
      <a:lvl6pPr marL="457200" algn="ctr" rtl="0" fontAlgn="base">
        <a:lnSpc>
          <a:spcPct val="95000"/>
        </a:lnSpc>
        <a:spcBef>
          <a:spcPct val="0"/>
        </a:spcBef>
        <a:spcAft>
          <a:spcPct val="0"/>
        </a:spcAft>
        <a:defRPr sz="3200" b="1">
          <a:solidFill>
            <a:srgbClr val="53657A"/>
          </a:solidFill>
          <a:latin typeface="Verdana" pitchFamily="34" charset="0"/>
        </a:defRPr>
      </a:lvl6pPr>
      <a:lvl7pPr marL="914400" algn="ctr" rtl="0" fontAlgn="base">
        <a:lnSpc>
          <a:spcPct val="95000"/>
        </a:lnSpc>
        <a:spcBef>
          <a:spcPct val="0"/>
        </a:spcBef>
        <a:spcAft>
          <a:spcPct val="0"/>
        </a:spcAft>
        <a:defRPr sz="3200" b="1">
          <a:solidFill>
            <a:srgbClr val="53657A"/>
          </a:solidFill>
          <a:latin typeface="Verdana" pitchFamily="34" charset="0"/>
        </a:defRPr>
      </a:lvl7pPr>
      <a:lvl8pPr marL="1371600" algn="ctr" rtl="0" fontAlgn="base">
        <a:lnSpc>
          <a:spcPct val="95000"/>
        </a:lnSpc>
        <a:spcBef>
          <a:spcPct val="0"/>
        </a:spcBef>
        <a:spcAft>
          <a:spcPct val="0"/>
        </a:spcAft>
        <a:defRPr sz="3200" b="1">
          <a:solidFill>
            <a:srgbClr val="53657A"/>
          </a:solidFill>
          <a:latin typeface="Verdana" pitchFamily="34" charset="0"/>
        </a:defRPr>
      </a:lvl8pPr>
      <a:lvl9pPr marL="1828800" algn="ctr" rtl="0" fontAlgn="base">
        <a:lnSpc>
          <a:spcPct val="95000"/>
        </a:lnSpc>
        <a:spcBef>
          <a:spcPct val="0"/>
        </a:spcBef>
        <a:spcAft>
          <a:spcPct val="0"/>
        </a:spcAft>
        <a:defRPr sz="3200" b="1">
          <a:solidFill>
            <a:srgbClr val="53657A"/>
          </a:solidFill>
          <a:latin typeface="Verdana" pitchFamily="34" charset="0"/>
        </a:defRPr>
      </a:lvl9pPr>
    </p:titleStyle>
    <p:bodyStyle>
      <a:lvl1pPr marL="225425" indent="-225425" algn="l" rtl="0" eaLnBrk="0" fontAlgn="base" hangingPunct="0">
        <a:spcBef>
          <a:spcPct val="20000"/>
        </a:spcBef>
        <a:spcAft>
          <a:spcPct val="0"/>
        </a:spcAft>
        <a:buChar char="•"/>
        <a:defRPr sz="2800">
          <a:solidFill>
            <a:srgbClr val="A34751"/>
          </a:solidFill>
          <a:latin typeface="+mn-lt"/>
          <a:ea typeface="ＭＳ Ｐゴシック" pitchFamily="49" charset="-128"/>
          <a:cs typeface="ＭＳ Ｐゴシック" pitchFamily="49" charset="-128"/>
        </a:defRPr>
      </a:lvl1pPr>
      <a:lvl2pPr marL="568325" indent="-228600" algn="l" rtl="0" eaLnBrk="0" fontAlgn="base" hangingPunct="0">
        <a:spcBef>
          <a:spcPct val="20000"/>
        </a:spcBef>
        <a:spcAft>
          <a:spcPct val="0"/>
        </a:spcAft>
        <a:buChar char="–"/>
        <a:defRPr sz="2400">
          <a:solidFill>
            <a:srgbClr val="4D6962"/>
          </a:solidFill>
          <a:latin typeface="+mn-lt"/>
          <a:ea typeface="ＭＳ Ｐゴシック" pitchFamily="49" charset="-128"/>
        </a:defRPr>
      </a:lvl2pPr>
      <a:lvl3pPr marL="914400" indent="-231775" algn="l" rtl="0" eaLnBrk="0" fontAlgn="base" hangingPunct="0">
        <a:spcBef>
          <a:spcPct val="20000"/>
        </a:spcBef>
        <a:spcAft>
          <a:spcPct val="0"/>
        </a:spcAft>
        <a:buChar char="•"/>
        <a:defRPr sz="2000">
          <a:solidFill>
            <a:schemeClr val="accent2"/>
          </a:solidFill>
          <a:latin typeface="+mn-lt"/>
          <a:ea typeface="ＭＳ Ｐゴシック" pitchFamily="49" charset="-128"/>
        </a:defRPr>
      </a:lvl3pPr>
      <a:lvl4pPr marL="1255713" indent="-227013" algn="l" rtl="0" eaLnBrk="0" fontAlgn="base" hangingPunct="0">
        <a:spcBef>
          <a:spcPct val="20000"/>
        </a:spcBef>
        <a:spcAft>
          <a:spcPct val="0"/>
        </a:spcAft>
        <a:buChar char="–"/>
        <a:defRPr sz="2000">
          <a:solidFill>
            <a:schemeClr val="tx1"/>
          </a:solidFill>
          <a:latin typeface="+mn-lt"/>
          <a:ea typeface="ＭＳ Ｐゴシック" pitchFamily="49" charset="-128"/>
        </a:defRPr>
      </a:lvl4pPr>
      <a:lvl5pPr marL="1597025" indent="-227013" algn="l" rtl="0" eaLnBrk="0" fontAlgn="base" hangingPunct="0">
        <a:spcBef>
          <a:spcPct val="20000"/>
        </a:spcBef>
        <a:spcAft>
          <a:spcPct val="0"/>
        </a:spcAft>
        <a:buChar char="»"/>
        <a:defRPr sz="2000">
          <a:solidFill>
            <a:schemeClr val="tx1"/>
          </a:solidFill>
          <a:latin typeface="+mn-lt"/>
          <a:ea typeface="ＭＳ Ｐゴシック" pitchFamily="49" charset="-128"/>
        </a:defRPr>
      </a:lvl5pPr>
      <a:lvl6pPr marL="2054225" indent="-227013" algn="l" rtl="0" fontAlgn="base">
        <a:spcBef>
          <a:spcPct val="20000"/>
        </a:spcBef>
        <a:spcAft>
          <a:spcPct val="0"/>
        </a:spcAft>
        <a:buChar char="»"/>
        <a:defRPr>
          <a:solidFill>
            <a:schemeClr val="tx1"/>
          </a:solidFill>
          <a:latin typeface="+mn-lt"/>
        </a:defRPr>
      </a:lvl6pPr>
      <a:lvl7pPr marL="2511425" indent="-227013" algn="l" rtl="0" fontAlgn="base">
        <a:spcBef>
          <a:spcPct val="20000"/>
        </a:spcBef>
        <a:spcAft>
          <a:spcPct val="0"/>
        </a:spcAft>
        <a:buChar char="»"/>
        <a:defRPr>
          <a:solidFill>
            <a:schemeClr val="tx1"/>
          </a:solidFill>
          <a:latin typeface="+mn-lt"/>
        </a:defRPr>
      </a:lvl7pPr>
      <a:lvl8pPr marL="2968625" indent="-227013" algn="l" rtl="0" fontAlgn="base">
        <a:spcBef>
          <a:spcPct val="20000"/>
        </a:spcBef>
        <a:spcAft>
          <a:spcPct val="0"/>
        </a:spcAft>
        <a:buChar char="»"/>
        <a:defRPr>
          <a:solidFill>
            <a:schemeClr val="tx1"/>
          </a:solidFill>
          <a:latin typeface="+mn-lt"/>
        </a:defRPr>
      </a:lvl8pPr>
      <a:lvl9pPr marL="3425825" indent="-227013"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Microsoft_Word_97_-_2004_Document1.doc"/><Relationship Id="rId5"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Module E: </a:t>
            </a:r>
            <a:br>
              <a:rPr lang="en-US" dirty="0" smtClean="0"/>
            </a:br>
            <a:r>
              <a:rPr lang="en-US" dirty="0" smtClean="0"/>
              <a:t>Distributed Scientific Computing</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p:txBody>
          <a:bodyPr>
            <a:normAutofit/>
          </a:bodyPr>
          <a:lstStyle/>
          <a:p>
            <a:r>
              <a:rPr lang="en-US" dirty="0" smtClean="0"/>
              <a:t>Lecture E-2: Introduction to the Practice of Distributed Computing -II</a:t>
            </a:r>
          </a:p>
          <a:p>
            <a:r>
              <a:rPr lang="en-US" dirty="0" smtClean="0"/>
              <a:t>Dr Shantenu Jha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838200" y="817563"/>
          <a:ext cx="7924800" cy="5087937"/>
        </p:xfrm>
        <a:graphic>
          <a:graphicData uri="http://schemas.openxmlformats.org/presentationml/2006/ole">
            <p:oleObj spid="_x0000_s148482" name="Document" r:id="rId4" imgW="5931408" imgH="3810000" progId="Word.Document.8">
              <p:embed/>
            </p:oleObj>
          </a:graphicData>
        </a:graphic>
      </p:graphicFrame>
      <p:pic>
        <p:nvPicPr>
          <p:cNvPr id="1027" name="Picture 16" descr="tglogo-small"/>
          <p:cNvPicPr>
            <a:picLocks noChangeAspect="1" noChangeArrowheads="1"/>
          </p:cNvPicPr>
          <p:nvPr/>
        </p:nvPicPr>
        <p:blipFill>
          <a:blip r:embed="rId5"/>
          <a:srcRect/>
          <a:stretch>
            <a:fillRect/>
          </a:stretch>
        </p:blipFill>
        <p:spPr bwMode="auto">
          <a:xfrm>
            <a:off x="8656638" y="6081713"/>
            <a:ext cx="347662" cy="554037"/>
          </a:xfrm>
          <a:prstGeom prst="rect">
            <a:avLst/>
          </a:prstGeom>
          <a:noFill/>
          <a:ln w="9525">
            <a:noFill/>
            <a:miter lim="800000"/>
            <a:headEnd/>
            <a:tailEnd/>
          </a:ln>
        </p:spPr>
      </p:pic>
      <p:sp>
        <p:nvSpPr>
          <p:cNvPr id="1028" name="Rectangle 4"/>
          <p:cNvSpPr>
            <a:spLocks noGrp="1" noChangeArrowheads="1"/>
          </p:cNvSpPr>
          <p:nvPr>
            <p:ph type="title"/>
          </p:nvPr>
        </p:nvSpPr>
        <p:spPr>
          <a:xfrm>
            <a:off x="0" y="0"/>
            <a:ext cx="9144000" cy="1143000"/>
          </a:xfrm>
          <a:noFill/>
        </p:spPr>
        <p:txBody>
          <a:bodyPr/>
          <a:lstStyle/>
          <a:p>
            <a:pPr eaLnBrk="1" hangingPunct="1"/>
            <a:r>
              <a:rPr lang="en-US" dirty="0" err="1" smtClean="0">
                <a:solidFill>
                  <a:srgbClr val="C00000"/>
                </a:solidFill>
              </a:rPr>
              <a:t>TeraGrid</a:t>
            </a:r>
            <a:r>
              <a:rPr lang="en-US" dirty="0" smtClean="0">
                <a:solidFill>
                  <a:srgbClr val="C00000"/>
                </a:solidFill>
              </a:rPr>
              <a:t> Usage</a:t>
            </a:r>
          </a:p>
        </p:txBody>
      </p:sp>
    </p:spTree>
  </p:cSld>
  <p:clrMapOvr>
    <a:masterClrMapping/>
  </p:clrMapOvr>
  <p:transition advTm="6000">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 Science Grid</a:t>
            </a:r>
            <a:br>
              <a:rPr lang="en-US" dirty="0" smtClean="0"/>
            </a:br>
            <a:r>
              <a:rPr lang="en-US" sz="3111" dirty="0" smtClean="0"/>
              <a:t>http://</a:t>
            </a:r>
            <a:r>
              <a:rPr lang="en-US" sz="3111" dirty="0" err="1" smtClean="0"/>
              <a:t>www.openscience.org</a:t>
            </a:r>
            <a:endParaRPr lang="en-US" sz="3111" dirty="0"/>
          </a:p>
        </p:txBody>
      </p:sp>
      <p:sp>
        <p:nvSpPr>
          <p:cNvPr id="3" name="Content Placeholder 2"/>
          <p:cNvSpPr>
            <a:spLocks noGrp="1"/>
          </p:cNvSpPr>
          <p:nvPr>
            <p:ph idx="1"/>
          </p:nvPr>
        </p:nvSpPr>
        <p:spPr/>
        <p:txBody>
          <a:bodyPr>
            <a:normAutofit fontScale="77500" lnSpcReduction="20000"/>
          </a:bodyPr>
          <a:lstStyle/>
          <a:p>
            <a:r>
              <a:rPr lang="en-US" dirty="0" smtClean="0"/>
              <a:t>Bottom-Up Organization: OSG brings together computing and storage resources from campuses and research communities into a common, shared grid infrastructure over research networks via a common set of middleware</a:t>
            </a:r>
          </a:p>
          <a:p>
            <a:endParaRPr lang="en-US" dirty="0" smtClean="0"/>
          </a:p>
          <a:p>
            <a:r>
              <a:rPr lang="en-US" dirty="0" smtClean="0"/>
              <a:t>Philosophy:  OSG offers participating research communities low-threshold access to more resources than they could afford individually, via a combination of dedicated, scheduled and opportunistic alternatives</a:t>
            </a:r>
          </a:p>
          <a:p>
            <a:endParaRPr lang="en-US" dirty="0" smtClean="0"/>
          </a:p>
          <a:p>
            <a:r>
              <a:rPr lang="en-US" dirty="0" smtClean="0"/>
              <a:t>Management: OSG is a consortium of software, service and resource providers and researchers, who together build and operate the OSG project </a:t>
            </a:r>
            <a:endParaRPr lang="en-US" dirty="0"/>
          </a:p>
        </p:txBody>
      </p:sp>
      <p:sp>
        <p:nvSpPr>
          <p:cNvPr id="4" name="Footer Placeholder 3"/>
          <p:cNvSpPr>
            <a:spLocks noGrp="1"/>
          </p:cNvSpPr>
          <p:nvPr>
            <p:ph type="ftr" sz="quarter" idx="11"/>
          </p:nvPr>
        </p:nvSpPr>
        <p:spPr/>
        <p:txBody>
          <a:bodyPr/>
          <a:lstStyle/>
          <a:p>
            <a:r>
              <a:rPr lang="en-US" smtClean="0"/>
              <a:t>CSC 7700: Scientific Computing</a:t>
            </a:r>
            <a:endParaRPr lang="en-US" dirty="0"/>
          </a:p>
        </p:txBody>
      </p:sp>
      <p:sp>
        <p:nvSpPr>
          <p:cNvPr id="5" name="Slide Number Placeholder 4"/>
          <p:cNvSpPr>
            <a:spLocks noGrp="1"/>
          </p:cNvSpPr>
          <p:nvPr>
            <p:ph type="sldNum" sz="quarter" idx="12"/>
          </p:nvPr>
        </p:nvSpPr>
        <p:spPr/>
        <p:txBody>
          <a:bodyPr/>
          <a:lstStyle/>
          <a:p>
            <a:fld id="{DC876957-0BCA-CA4F-B18A-1C61852BAA2D}"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 Science Grid</a:t>
            </a:r>
            <a:br>
              <a:rPr lang="en-US" dirty="0" smtClean="0"/>
            </a:br>
            <a:r>
              <a:rPr lang="en-US" sz="3111" dirty="0" smtClean="0"/>
              <a:t>http://</a:t>
            </a:r>
            <a:r>
              <a:rPr lang="en-US" sz="3111" dirty="0" err="1" smtClean="0"/>
              <a:t>www.openscience.org</a:t>
            </a:r>
            <a:endParaRPr lang="en-US" sz="3111" dirty="0"/>
          </a:p>
        </p:txBody>
      </p:sp>
      <p:sp>
        <p:nvSpPr>
          <p:cNvPr id="3" name="Content Placeholder 2"/>
          <p:cNvSpPr>
            <a:spLocks noGrp="1"/>
          </p:cNvSpPr>
          <p:nvPr>
            <p:ph idx="1"/>
          </p:nvPr>
        </p:nvSpPr>
        <p:spPr/>
        <p:txBody>
          <a:bodyPr>
            <a:normAutofit fontScale="92500" lnSpcReduction="20000"/>
          </a:bodyPr>
          <a:lstStyle/>
          <a:p>
            <a:r>
              <a:rPr lang="en-US" dirty="0" smtClean="0"/>
              <a:t>OSG Consortium members' independently owned and managed resources make up the distributed facility, agreements between them provide the glue for it</a:t>
            </a:r>
          </a:p>
          <a:p>
            <a:pPr lvl="1"/>
            <a:r>
              <a:rPr lang="en-US" dirty="0" smtClean="0"/>
              <a:t>Organized around Virtual Organizations</a:t>
            </a:r>
          </a:p>
          <a:p>
            <a:pPr>
              <a:buNone/>
            </a:pPr>
            <a:endParaRPr lang="en-US" dirty="0" smtClean="0"/>
          </a:p>
          <a:p>
            <a:r>
              <a:rPr lang="en-US" dirty="0" smtClean="0"/>
              <a:t>Software: Virtual Data Toolkit provides packaged, tested and supported collections of software for installation on participating compute and storage nodes and a client package for end-user researchers.</a:t>
            </a:r>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CSC 7700: Scientific Computing</a:t>
            </a:r>
            <a:endParaRPr lang="en-US" dirty="0"/>
          </a:p>
        </p:txBody>
      </p:sp>
      <p:sp>
        <p:nvSpPr>
          <p:cNvPr id="5" name="Slide Number Placeholder 4"/>
          <p:cNvSpPr>
            <a:spLocks noGrp="1"/>
          </p:cNvSpPr>
          <p:nvPr>
            <p:ph type="sldNum" sz="quarter" idx="12"/>
          </p:nvPr>
        </p:nvSpPr>
        <p:spPr/>
        <p:txBody>
          <a:bodyPr/>
          <a:lstStyle/>
          <a:p>
            <a:fld id="{DC876957-0BCA-CA4F-B18A-1C61852BAA2D}"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Date Placeholder 3"/>
          <p:cNvSpPr>
            <a:spLocks noGrp="1"/>
          </p:cNvSpPr>
          <p:nvPr>
            <p:ph type="dt" sz="half" idx="4294967295"/>
          </p:nvPr>
        </p:nvSpPr>
        <p:spPr>
          <a:xfrm>
            <a:off x="0" y="6553200"/>
            <a:ext cx="2133600" cy="304800"/>
          </a:xfrm>
          <a:prstGeom prst="rect">
            <a:avLst/>
          </a:prstGeom>
        </p:spPr>
        <p:txBody>
          <a:bodyPr/>
          <a:lstStyle/>
          <a:p>
            <a:r>
              <a:rPr lang="en-US"/>
              <a:t>5 April 2006</a:t>
            </a:r>
          </a:p>
        </p:txBody>
      </p:sp>
      <p:sp>
        <p:nvSpPr>
          <p:cNvPr id="17" name="Footer Placeholder 4"/>
          <p:cNvSpPr>
            <a:spLocks noGrp="1"/>
          </p:cNvSpPr>
          <p:nvPr>
            <p:ph type="ftr" sz="quarter" idx="11"/>
          </p:nvPr>
        </p:nvSpPr>
        <p:spPr/>
        <p:txBody>
          <a:bodyPr/>
          <a:lstStyle/>
          <a:p>
            <a:r>
              <a:rPr lang="en-US"/>
              <a:t>D. Olson, OSG for DOSAR Workshop</a:t>
            </a:r>
          </a:p>
        </p:txBody>
      </p:sp>
      <p:sp>
        <p:nvSpPr>
          <p:cNvPr id="18" name="Slide Number Placeholder 5"/>
          <p:cNvSpPr>
            <a:spLocks noGrp="1"/>
          </p:cNvSpPr>
          <p:nvPr>
            <p:ph type="sldNum" sz="quarter" idx="12"/>
          </p:nvPr>
        </p:nvSpPr>
        <p:spPr/>
        <p:txBody>
          <a:bodyPr/>
          <a:lstStyle/>
          <a:p>
            <a:fld id="{80051398-1D5B-4A4F-A42A-6C7A2287F5D0}" type="slidenum">
              <a:rPr lang="en-US"/>
              <a:pPr/>
              <a:t>13</a:t>
            </a:fld>
            <a:endParaRPr lang="en-US"/>
          </a:p>
        </p:txBody>
      </p:sp>
      <p:sp>
        <p:nvSpPr>
          <p:cNvPr id="13314" name="Rectangle 2"/>
          <p:cNvSpPr>
            <a:spLocks noGrp="1" noChangeArrowheads="1"/>
          </p:cNvSpPr>
          <p:nvPr>
            <p:ph type="title"/>
          </p:nvPr>
        </p:nvSpPr>
        <p:spPr/>
        <p:txBody>
          <a:bodyPr/>
          <a:lstStyle/>
          <a:p>
            <a:r>
              <a:rPr lang="en-US" sz="3600"/>
              <a:t>OSG Middleware</a:t>
            </a:r>
            <a:endParaRPr lang="en-US" sz="2000"/>
          </a:p>
        </p:txBody>
      </p:sp>
      <p:sp>
        <p:nvSpPr>
          <p:cNvPr id="13315" name="Rectangle 3"/>
          <p:cNvSpPr>
            <a:spLocks noChangeArrowheads="1"/>
          </p:cNvSpPr>
          <p:nvPr/>
        </p:nvSpPr>
        <p:spPr bwMode="auto">
          <a:xfrm>
            <a:off x="796925" y="3128963"/>
            <a:ext cx="6880225" cy="865187"/>
          </a:xfrm>
          <a:prstGeom prst="rect">
            <a:avLst/>
          </a:prstGeom>
          <a:noFill/>
          <a:ln w="9525">
            <a:noFill/>
            <a:miter lim="800000"/>
            <a:headEnd/>
            <a:tailEnd/>
          </a:ln>
          <a:effectLst/>
        </p:spPr>
        <p:txBody>
          <a:bodyPr>
            <a:prstTxWarp prst="textNoShape">
              <a:avLst/>
            </a:prstTxWarp>
          </a:bodyPr>
          <a:lstStyle/>
          <a:p>
            <a:pPr algn="ctr"/>
            <a:endParaRPr lang="en-US" sz="2000">
              <a:solidFill>
                <a:schemeClr val="tx2"/>
              </a:solidFill>
              <a:latin typeface="Comic Sans MS" charset="0"/>
            </a:endParaRPr>
          </a:p>
        </p:txBody>
      </p:sp>
      <p:sp>
        <p:nvSpPr>
          <p:cNvPr id="13316" name="Rectangle 4"/>
          <p:cNvSpPr>
            <a:spLocks noChangeArrowheads="1"/>
          </p:cNvSpPr>
          <p:nvPr/>
        </p:nvSpPr>
        <p:spPr bwMode="auto">
          <a:xfrm rot="-5400000">
            <a:off x="278606" y="4647407"/>
            <a:ext cx="2276475" cy="341312"/>
          </a:xfrm>
          <a:prstGeom prst="rect">
            <a:avLst/>
          </a:prstGeom>
          <a:noFill/>
          <a:ln w="9525">
            <a:noFill/>
            <a:miter lim="800000"/>
            <a:headEnd/>
            <a:tailEnd/>
          </a:ln>
          <a:effectLst/>
        </p:spPr>
        <p:txBody>
          <a:bodyPr>
            <a:prstTxWarp prst="textNoShape">
              <a:avLst/>
            </a:prstTxWarp>
          </a:bodyPr>
          <a:lstStyle/>
          <a:p>
            <a:pPr algn="ctr"/>
            <a:r>
              <a:rPr lang="en-US" sz="2000">
                <a:solidFill>
                  <a:schemeClr val="tx2"/>
                </a:solidFill>
                <a:latin typeface="Comic Sans MS" charset="0"/>
              </a:rPr>
              <a:t>Infrastructure</a:t>
            </a:r>
          </a:p>
        </p:txBody>
      </p:sp>
      <p:sp>
        <p:nvSpPr>
          <p:cNvPr id="13317" name="Rectangle 5"/>
          <p:cNvSpPr>
            <a:spLocks noChangeArrowheads="1"/>
          </p:cNvSpPr>
          <p:nvPr/>
        </p:nvSpPr>
        <p:spPr bwMode="auto">
          <a:xfrm rot="-5400000">
            <a:off x="561182" y="2166143"/>
            <a:ext cx="1657350" cy="341313"/>
          </a:xfrm>
          <a:prstGeom prst="rect">
            <a:avLst/>
          </a:prstGeom>
          <a:noFill/>
          <a:ln w="9525">
            <a:noFill/>
            <a:miter lim="800000"/>
            <a:headEnd/>
            <a:tailEnd/>
          </a:ln>
          <a:effectLst/>
        </p:spPr>
        <p:txBody>
          <a:bodyPr>
            <a:prstTxWarp prst="textNoShape">
              <a:avLst/>
            </a:prstTxWarp>
          </a:bodyPr>
          <a:lstStyle/>
          <a:p>
            <a:pPr algn="ctr"/>
            <a:r>
              <a:rPr lang="en-US" sz="2000">
                <a:solidFill>
                  <a:schemeClr val="tx2"/>
                </a:solidFill>
                <a:latin typeface="Comic Sans MS" charset="0"/>
              </a:rPr>
              <a:t>Applications </a:t>
            </a:r>
          </a:p>
        </p:txBody>
      </p:sp>
      <p:sp>
        <p:nvSpPr>
          <p:cNvPr id="13319" name="Rectangle 7"/>
          <p:cNvSpPr>
            <a:spLocks noChangeArrowheads="1"/>
          </p:cNvSpPr>
          <p:nvPr/>
        </p:nvSpPr>
        <p:spPr bwMode="auto">
          <a:xfrm>
            <a:off x="1651000" y="5181600"/>
            <a:ext cx="6184900" cy="1009650"/>
          </a:xfrm>
          <a:prstGeom prst="rect">
            <a:avLst/>
          </a:prstGeom>
          <a:noFill/>
          <a:ln w="38100">
            <a:solidFill>
              <a:srgbClr val="CC66FF"/>
            </a:solidFill>
            <a:miter lim="800000"/>
            <a:headEnd/>
            <a:tailEnd/>
          </a:ln>
          <a:effectLst/>
        </p:spPr>
        <p:txBody>
          <a:bodyPr>
            <a:prstTxWarp prst="textNoShape">
              <a:avLst/>
            </a:prstTxWarp>
            <a:spAutoFit/>
          </a:bodyPr>
          <a:lstStyle/>
          <a:p>
            <a:pPr algn="ctr">
              <a:spcBef>
                <a:spcPct val="20000"/>
              </a:spcBef>
            </a:pPr>
            <a:r>
              <a:rPr kumimoji="1" lang="en-US">
                <a:solidFill>
                  <a:srgbClr val="000080"/>
                </a:solidFill>
                <a:ea typeface="ＭＳ Ｐゴシック" charset="-128"/>
                <a:cs typeface="ＭＳ Ｐゴシック" charset="-128"/>
              </a:rPr>
              <a:t>Core grid technology distributions: </a:t>
            </a:r>
          </a:p>
          <a:p>
            <a:pPr algn="ctr">
              <a:spcBef>
                <a:spcPct val="20000"/>
              </a:spcBef>
            </a:pPr>
            <a:r>
              <a:rPr kumimoji="1" lang="en-US">
                <a:solidFill>
                  <a:srgbClr val="004080"/>
                </a:solidFill>
                <a:ea typeface="ＭＳ Ｐゴシック" charset="-128"/>
                <a:cs typeface="ＭＳ Ｐゴシック" charset="-128"/>
              </a:rPr>
              <a:t>Condor, Globus, Myproxy: shared with TeraGrid and others</a:t>
            </a:r>
          </a:p>
        </p:txBody>
      </p:sp>
      <p:sp>
        <p:nvSpPr>
          <p:cNvPr id="13320" name="Rectangle 8"/>
          <p:cNvSpPr>
            <a:spLocks noChangeArrowheads="1"/>
          </p:cNvSpPr>
          <p:nvPr/>
        </p:nvSpPr>
        <p:spPr bwMode="auto">
          <a:xfrm>
            <a:off x="1651000" y="4089400"/>
            <a:ext cx="6161088" cy="984250"/>
          </a:xfrm>
          <a:prstGeom prst="rect">
            <a:avLst/>
          </a:prstGeom>
          <a:noFill/>
          <a:ln w="38100">
            <a:solidFill>
              <a:srgbClr val="FF8000"/>
            </a:solidFill>
            <a:miter lim="800000"/>
            <a:headEnd/>
            <a:tailEnd/>
          </a:ln>
          <a:effectLst/>
        </p:spPr>
        <p:txBody>
          <a:bodyPr>
            <a:prstTxWarp prst="textNoShape">
              <a:avLst/>
            </a:prstTxWarp>
            <a:spAutoFit/>
          </a:bodyPr>
          <a:lstStyle/>
          <a:p>
            <a:pPr algn="ctr">
              <a:spcBef>
                <a:spcPct val="20000"/>
              </a:spcBef>
            </a:pPr>
            <a:r>
              <a:rPr kumimoji="1" lang="en-US" sz="2000" b="1">
                <a:solidFill>
                  <a:srgbClr val="000080"/>
                </a:solidFill>
                <a:ea typeface="ＭＳ Ｐゴシック" charset="-128"/>
                <a:cs typeface="ＭＳ Ｐゴシック" charset="-128"/>
              </a:rPr>
              <a:t>Virtual Data Toolkit (VDT) </a:t>
            </a:r>
            <a:br>
              <a:rPr kumimoji="1" lang="en-US" sz="2000" b="1">
                <a:solidFill>
                  <a:srgbClr val="000080"/>
                </a:solidFill>
                <a:ea typeface="ＭＳ Ｐゴシック" charset="-128"/>
                <a:cs typeface="ＭＳ Ｐゴシック" charset="-128"/>
              </a:rPr>
            </a:br>
            <a:r>
              <a:rPr kumimoji="1" lang="en-US">
                <a:solidFill>
                  <a:srgbClr val="000080"/>
                </a:solidFill>
                <a:ea typeface="ＭＳ Ｐゴシック" charset="-128"/>
                <a:cs typeface="ＭＳ Ｐゴシック" charset="-128"/>
              </a:rPr>
              <a:t> </a:t>
            </a:r>
            <a:r>
              <a:rPr kumimoji="1" lang="en-US">
                <a:solidFill>
                  <a:srgbClr val="004080"/>
                </a:solidFill>
                <a:ea typeface="ＭＳ Ｐゴシック" charset="-128"/>
                <a:cs typeface="ＭＳ Ｐゴシック" charset="-128"/>
              </a:rPr>
              <a:t>core technologies + software needed by stakeholders:many components shared with EGEE </a:t>
            </a:r>
          </a:p>
        </p:txBody>
      </p:sp>
      <p:sp>
        <p:nvSpPr>
          <p:cNvPr id="13321" name="Rectangle 9"/>
          <p:cNvSpPr>
            <a:spLocks noChangeArrowheads="1"/>
          </p:cNvSpPr>
          <p:nvPr/>
        </p:nvSpPr>
        <p:spPr bwMode="auto">
          <a:xfrm>
            <a:off x="1676400" y="3181350"/>
            <a:ext cx="6161088" cy="800100"/>
          </a:xfrm>
          <a:prstGeom prst="rect">
            <a:avLst/>
          </a:prstGeom>
          <a:noFill/>
          <a:ln w="38100">
            <a:solidFill>
              <a:srgbClr val="FF8000"/>
            </a:solidFill>
            <a:miter lim="800000"/>
            <a:headEnd/>
            <a:tailEnd/>
          </a:ln>
          <a:effectLst/>
        </p:spPr>
        <p:txBody>
          <a:bodyPr>
            <a:prstTxWarp prst="textNoShape">
              <a:avLst/>
            </a:prstTxWarp>
            <a:spAutoFit/>
          </a:bodyPr>
          <a:lstStyle/>
          <a:p>
            <a:pPr algn="ctr">
              <a:spcBef>
                <a:spcPct val="20000"/>
              </a:spcBef>
            </a:pPr>
            <a:r>
              <a:rPr kumimoji="1" lang="en-US" sz="2000" b="1">
                <a:solidFill>
                  <a:srgbClr val="000080"/>
                </a:solidFill>
                <a:ea typeface="ＭＳ Ｐゴシック" charset="-128"/>
                <a:cs typeface="ＭＳ Ｐゴシック" charset="-128"/>
              </a:rPr>
              <a:t>OSG Release Cache:</a:t>
            </a:r>
            <a:r>
              <a:rPr kumimoji="1" lang="en-US" sz="2000">
                <a:solidFill>
                  <a:srgbClr val="000080"/>
                </a:solidFill>
                <a:ea typeface="ＭＳ Ｐゴシック" charset="-128"/>
                <a:cs typeface="ＭＳ Ｐゴシック" charset="-128"/>
              </a:rPr>
              <a:t> </a:t>
            </a:r>
          </a:p>
          <a:p>
            <a:pPr algn="ctr">
              <a:spcBef>
                <a:spcPct val="20000"/>
              </a:spcBef>
            </a:pPr>
            <a:r>
              <a:rPr kumimoji="1" lang="en-US" sz="2000">
                <a:solidFill>
                  <a:srgbClr val="004080"/>
                </a:solidFill>
                <a:ea typeface="ＭＳ Ｐゴシック" charset="-128"/>
                <a:cs typeface="ＭＳ Ｐゴシック" charset="-128"/>
              </a:rPr>
              <a:t>OSG specific configurations, utilities etc.</a:t>
            </a:r>
          </a:p>
        </p:txBody>
      </p:sp>
      <p:sp>
        <p:nvSpPr>
          <p:cNvPr id="13324" name="Text Box 12"/>
          <p:cNvSpPr txBox="1">
            <a:spLocks noChangeArrowheads="1"/>
          </p:cNvSpPr>
          <p:nvPr/>
        </p:nvSpPr>
        <p:spPr bwMode="auto">
          <a:xfrm>
            <a:off x="2286000" y="1219200"/>
            <a:ext cx="4364038" cy="404813"/>
          </a:xfrm>
          <a:prstGeom prst="rect">
            <a:avLst/>
          </a:prstGeom>
          <a:noFill/>
          <a:ln w="38100">
            <a:solidFill>
              <a:srgbClr val="008000"/>
            </a:solidFill>
            <a:miter lim="800000"/>
            <a:headEnd/>
            <a:tailEnd/>
          </a:ln>
          <a:effectLst/>
        </p:spPr>
        <p:txBody>
          <a:bodyPr>
            <a:prstTxWarp prst="textNoShape">
              <a:avLst/>
            </a:prstTxWarp>
            <a:spAutoFit/>
          </a:bodyPr>
          <a:lstStyle/>
          <a:p>
            <a:pPr algn="ctr">
              <a:spcBef>
                <a:spcPct val="20000"/>
              </a:spcBef>
            </a:pPr>
            <a:r>
              <a:rPr lang="en-US">
                <a:solidFill>
                  <a:srgbClr val="000080"/>
                </a:solidFill>
              </a:rPr>
              <a:t>User Science Codes and Interfaces</a:t>
            </a:r>
          </a:p>
        </p:txBody>
      </p:sp>
      <p:sp>
        <p:nvSpPr>
          <p:cNvPr id="13325" name="Text Box 13"/>
          <p:cNvSpPr txBox="1">
            <a:spLocks noChangeArrowheads="1"/>
          </p:cNvSpPr>
          <p:nvPr/>
        </p:nvSpPr>
        <p:spPr bwMode="auto">
          <a:xfrm>
            <a:off x="2282825" y="6364288"/>
            <a:ext cx="5113338" cy="404812"/>
          </a:xfrm>
          <a:prstGeom prst="rect">
            <a:avLst/>
          </a:prstGeom>
          <a:solidFill>
            <a:srgbClr val="ECF7F8"/>
          </a:solidFill>
          <a:ln w="38100">
            <a:solidFill>
              <a:srgbClr val="008000"/>
            </a:solidFill>
            <a:miter lim="800000"/>
            <a:headEnd/>
            <a:tailEnd/>
          </a:ln>
          <a:effectLst/>
        </p:spPr>
        <p:txBody>
          <a:bodyPr>
            <a:prstTxWarp prst="textNoShape">
              <a:avLst/>
            </a:prstTxWarp>
            <a:spAutoFit/>
          </a:bodyPr>
          <a:lstStyle/>
          <a:p>
            <a:pPr algn="ctr">
              <a:spcBef>
                <a:spcPct val="20000"/>
              </a:spcBef>
            </a:pPr>
            <a:r>
              <a:rPr lang="en-US">
                <a:solidFill>
                  <a:srgbClr val="000080"/>
                </a:solidFill>
              </a:rPr>
              <a:t>Existing Operating, Batch systems and Utilities. </a:t>
            </a:r>
          </a:p>
        </p:txBody>
      </p:sp>
      <p:grpSp>
        <p:nvGrpSpPr>
          <p:cNvPr id="2" name="Group 15"/>
          <p:cNvGrpSpPr>
            <a:grpSpLocks/>
          </p:cNvGrpSpPr>
          <p:nvPr/>
        </p:nvGrpSpPr>
        <p:grpSpPr bwMode="auto">
          <a:xfrm>
            <a:off x="1676400" y="1905000"/>
            <a:ext cx="6127750" cy="1169988"/>
            <a:chOff x="1051" y="1315"/>
            <a:chExt cx="3860" cy="737"/>
          </a:xfrm>
        </p:grpSpPr>
        <p:sp>
          <p:nvSpPr>
            <p:cNvPr id="13322" name="Text Box 10"/>
            <p:cNvSpPr txBox="1">
              <a:spLocks noChangeArrowheads="1"/>
            </p:cNvSpPr>
            <p:nvPr/>
          </p:nvSpPr>
          <p:spPr bwMode="auto">
            <a:xfrm>
              <a:off x="3646" y="1503"/>
              <a:ext cx="1226" cy="511"/>
            </a:xfrm>
            <a:prstGeom prst="rect">
              <a:avLst/>
            </a:prstGeom>
            <a:noFill/>
            <a:ln w="38100">
              <a:solidFill>
                <a:srgbClr val="3399FF"/>
              </a:solidFill>
              <a:miter lim="800000"/>
              <a:headEnd/>
              <a:tailEnd/>
            </a:ln>
            <a:effectLst/>
          </p:spPr>
          <p:txBody>
            <a:bodyPr>
              <a:prstTxWarp prst="textNoShape">
                <a:avLst/>
              </a:prstTxWarp>
              <a:spAutoFit/>
            </a:bodyPr>
            <a:lstStyle/>
            <a:p>
              <a:pPr algn="ctr">
                <a:spcBef>
                  <a:spcPct val="20000"/>
                </a:spcBef>
              </a:pPr>
              <a:r>
                <a:rPr lang="en-US" sz="1400">
                  <a:solidFill>
                    <a:srgbClr val="000080"/>
                  </a:solidFill>
                </a:rPr>
                <a:t>HEP</a:t>
              </a:r>
            </a:p>
            <a:p>
              <a:pPr algn="ctr">
                <a:spcBef>
                  <a:spcPct val="20000"/>
                </a:spcBef>
              </a:pPr>
              <a:r>
                <a:rPr lang="en-US" sz="1400">
                  <a:solidFill>
                    <a:srgbClr val="000080"/>
                  </a:solidFill>
                </a:rPr>
                <a:t>Data and workflow management etc</a:t>
              </a:r>
            </a:p>
          </p:txBody>
        </p:sp>
        <p:sp>
          <p:nvSpPr>
            <p:cNvPr id="13323" name="Text Box 11"/>
            <p:cNvSpPr txBox="1">
              <a:spLocks noChangeArrowheads="1"/>
            </p:cNvSpPr>
            <p:nvPr/>
          </p:nvSpPr>
          <p:spPr bwMode="auto">
            <a:xfrm>
              <a:off x="1134" y="1431"/>
              <a:ext cx="989" cy="575"/>
            </a:xfrm>
            <a:prstGeom prst="rect">
              <a:avLst/>
            </a:prstGeom>
            <a:noFill/>
            <a:ln w="38100">
              <a:solidFill>
                <a:srgbClr val="3399FF"/>
              </a:solidFill>
              <a:miter lim="800000"/>
              <a:headEnd/>
              <a:tailEnd/>
            </a:ln>
            <a:effectLst/>
          </p:spPr>
          <p:txBody>
            <a:bodyPr>
              <a:prstTxWarp prst="textNoShape">
                <a:avLst/>
              </a:prstTxWarp>
              <a:spAutoFit/>
            </a:bodyPr>
            <a:lstStyle/>
            <a:p>
              <a:pPr algn="ctr">
                <a:spcBef>
                  <a:spcPct val="20000"/>
                </a:spcBef>
              </a:pPr>
              <a:r>
                <a:rPr lang="en-US" sz="1600">
                  <a:solidFill>
                    <a:srgbClr val="000080"/>
                  </a:solidFill>
                </a:rPr>
                <a:t>Biology</a:t>
              </a:r>
            </a:p>
            <a:p>
              <a:pPr algn="ctr">
                <a:spcBef>
                  <a:spcPct val="20000"/>
                </a:spcBef>
              </a:pPr>
              <a:r>
                <a:rPr lang="en-US" sz="1600">
                  <a:solidFill>
                    <a:srgbClr val="000080"/>
                  </a:solidFill>
                </a:rPr>
                <a:t>Portals, databases etc</a:t>
              </a:r>
            </a:p>
          </p:txBody>
        </p:sp>
        <p:sp>
          <p:nvSpPr>
            <p:cNvPr id="13326" name="Text Box 14"/>
            <p:cNvSpPr txBox="1">
              <a:spLocks noChangeArrowheads="1"/>
            </p:cNvSpPr>
            <p:nvPr/>
          </p:nvSpPr>
          <p:spPr bwMode="auto">
            <a:xfrm>
              <a:off x="2182" y="1591"/>
              <a:ext cx="1410" cy="421"/>
            </a:xfrm>
            <a:prstGeom prst="rect">
              <a:avLst/>
            </a:prstGeom>
            <a:noFill/>
            <a:ln w="38100">
              <a:solidFill>
                <a:srgbClr val="3399FF"/>
              </a:solidFill>
              <a:miter lim="800000"/>
              <a:headEnd/>
              <a:tailEnd/>
            </a:ln>
            <a:effectLst/>
          </p:spPr>
          <p:txBody>
            <a:bodyPr>
              <a:prstTxWarp prst="textNoShape">
                <a:avLst/>
              </a:prstTxWarp>
              <a:spAutoFit/>
            </a:bodyPr>
            <a:lstStyle/>
            <a:p>
              <a:pPr algn="ctr">
                <a:spcBef>
                  <a:spcPct val="20000"/>
                </a:spcBef>
              </a:pPr>
              <a:r>
                <a:rPr lang="en-US" sz="1600">
                  <a:solidFill>
                    <a:srgbClr val="000080"/>
                  </a:solidFill>
                </a:rPr>
                <a:t>Astrophysics</a:t>
              </a:r>
            </a:p>
            <a:p>
              <a:pPr algn="ctr">
                <a:spcBef>
                  <a:spcPct val="20000"/>
                </a:spcBef>
              </a:pPr>
              <a:r>
                <a:rPr lang="en-US" sz="1600">
                  <a:solidFill>
                    <a:srgbClr val="000080"/>
                  </a:solidFill>
                </a:rPr>
                <a:t>Data replication etc</a:t>
              </a:r>
            </a:p>
          </p:txBody>
        </p:sp>
        <p:sp>
          <p:nvSpPr>
            <p:cNvPr id="13318" name="Rectangle 6"/>
            <p:cNvSpPr>
              <a:spLocks noChangeArrowheads="1"/>
            </p:cNvSpPr>
            <p:nvPr/>
          </p:nvSpPr>
          <p:spPr bwMode="auto">
            <a:xfrm>
              <a:off x="1051" y="1315"/>
              <a:ext cx="3860" cy="737"/>
            </a:xfrm>
            <a:prstGeom prst="rect">
              <a:avLst/>
            </a:prstGeom>
            <a:noFill/>
            <a:ln w="38100">
              <a:solidFill>
                <a:srgbClr val="3399FF"/>
              </a:solidFill>
              <a:miter lim="800000"/>
              <a:headEnd/>
              <a:tailEnd/>
            </a:ln>
            <a:effectLst/>
          </p:spPr>
          <p:txBody>
            <a:bodyPr>
              <a:prstTxWarp prst="textNoShape">
                <a:avLst/>
              </a:prstTxWarp>
            </a:bodyPr>
            <a:lstStyle/>
            <a:p>
              <a:pPr algn="ctr"/>
              <a:r>
                <a:rPr lang="en-US" sz="2000" b="1">
                  <a:solidFill>
                    <a:schemeClr val="tx2"/>
                  </a:solidFill>
                </a:rPr>
                <a:t>VO Middleware</a:t>
              </a:r>
              <a:endParaRPr lang="en-US">
                <a:solidFill>
                  <a:schemeClr val="tx2"/>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79278"/>
            <a:ext cx="7943964" cy="848690"/>
          </a:xfrm>
        </p:spPr>
        <p:txBody>
          <a:bodyPr>
            <a:normAutofit/>
          </a:bodyPr>
          <a:lstStyle/>
          <a:p>
            <a:r>
              <a:rPr lang="en-US" sz="3200" dirty="0" smtClean="0"/>
              <a:t>It takes </a:t>
            </a:r>
            <a:r>
              <a:rPr lang="en-US" sz="3200" dirty="0" err="1" smtClean="0"/>
              <a:t>VOs</a:t>
            </a:r>
            <a:r>
              <a:rPr lang="en-US" sz="3200" dirty="0" smtClean="0"/>
              <a:t> to make OSG work!</a:t>
            </a:r>
            <a:endParaRPr lang="en-US" sz="3200" dirty="0"/>
          </a:p>
        </p:txBody>
      </p:sp>
      <p:sp>
        <p:nvSpPr>
          <p:cNvPr id="4" name="Date Placeholder 2"/>
          <p:cNvSpPr>
            <a:spLocks noGrp="1"/>
          </p:cNvSpPr>
          <p:nvPr>
            <p:ph type="dt" sz="half" idx="10"/>
          </p:nvPr>
        </p:nvSpPr>
        <p:spPr/>
        <p:txBody>
          <a:bodyPr/>
          <a:lstStyle/>
          <a:p>
            <a:r>
              <a:rPr lang="en-US" smtClean="0"/>
              <a:t>5 April 2006</a:t>
            </a:r>
            <a:endParaRPr lang="en-US"/>
          </a:p>
        </p:txBody>
      </p:sp>
      <p:sp>
        <p:nvSpPr>
          <p:cNvPr id="5" name="Footer Placeholder 3"/>
          <p:cNvSpPr>
            <a:spLocks noGrp="1"/>
          </p:cNvSpPr>
          <p:nvPr>
            <p:ph type="ftr" sz="quarter" idx="11"/>
          </p:nvPr>
        </p:nvSpPr>
        <p:spPr/>
        <p:txBody>
          <a:bodyPr/>
          <a:lstStyle/>
          <a:p>
            <a:r>
              <a:rPr lang="en-US" smtClean="0"/>
              <a:t>D. Olson, OSG for DOSAR Workshop</a:t>
            </a:r>
            <a:endParaRPr lang="en-US"/>
          </a:p>
        </p:txBody>
      </p:sp>
      <p:sp>
        <p:nvSpPr>
          <p:cNvPr id="6" name="Slide Number Placeholder 4"/>
          <p:cNvSpPr>
            <a:spLocks noGrp="1"/>
          </p:cNvSpPr>
          <p:nvPr>
            <p:ph type="sldNum" sz="quarter" idx="12"/>
          </p:nvPr>
        </p:nvSpPr>
        <p:spPr/>
        <p:txBody>
          <a:bodyPr/>
          <a:lstStyle/>
          <a:p>
            <a:fld id="{E1D42B10-4FBD-574A-8D41-FD450C625D2D}" type="slidenum">
              <a:rPr lang="en-US" smtClean="0"/>
              <a:pPr/>
              <a:t>14</a:t>
            </a:fld>
            <a:endParaRPr lang="en-US"/>
          </a:p>
        </p:txBody>
      </p:sp>
      <p:sp>
        <p:nvSpPr>
          <p:cNvPr id="43012" name="Rectangle 4"/>
          <p:cNvSpPr>
            <a:spLocks noChangeArrowheads="1"/>
          </p:cNvSpPr>
          <p:nvPr/>
        </p:nvSpPr>
        <p:spPr bwMode="auto">
          <a:xfrm>
            <a:off x="0" y="897440"/>
            <a:ext cx="9144000" cy="5970864"/>
          </a:xfrm>
          <a:prstGeom prst="rect">
            <a:avLst/>
          </a:prstGeom>
          <a:solidFill>
            <a:srgbClr val="E1F2F3"/>
          </a:solidFill>
          <a:ln w="9525">
            <a:noFill/>
            <a:miter lim="800000"/>
            <a:headEnd/>
            <a:tailEnd/>
          </a:ln>
          <a:effectLst/>
        </p:spPr>
        <p:txBody>
          <a:bodyPr>
            <a:prstTxWarp prst="textNoShape">
              <a:avLst/>
            </a:prstTxWarp>
            <a:spAutoFit/>
          </a:bodyPr>
          <a:lstStyle/>
          <a:p>
            <a:r>
              <a:rPr lang="en-US" dirty="0"/>
              <a:t>                     </a:t>
            </a:r>
            <a:r>
              <a:rPr lang="en-US" dirty="0" smtClean="0"/>
              <a:t>      </a:t>
            </a:r>
            <a:r>
              <a:rPr lang="en-US" sz="1400" dirty="0" err="1" smtClean="0">
                <a:latin typeface="Courier" charset="0"/>
              </a:rPr>
              <a:t>cdf</a:t>
            </a:r>
            <a:r>
              <a:rPr lang="en-US" sz="1400" dirty="0" smtClean="0">
                <a:latin typeface="Courier" charset="0"/>
              </a:rPr>
              <a:t> </a:t>
            </a:r>
            <a:r>
              <a:rPr lang="en-US" sz="1400" dirty="0">
                <a:latin typeface="Courier" charset="0"/>
              </a:rPr>
              <a:t>Collider Detector at </a:t>
            </a:r>
            <a:r>
              <a:rPr lang="en-US" sz="1400" dirty="0" err="1">
                <a:latin typeface="Courier" charset="0"/>
              </a:rPr>
              <a:t>Fermilab</a:t>
            </a:r>
            <a:endParaRPr lang="en-US" sz="1400" dirty="0">
              <a:latin typeface="Courier" charset="0"/>
            </a:endParaRPr>
          </a:p>
          <a:p>
            <a:r>
              <a:rPr lang="en-US" sz="1400" dirty="0">
                <a:latin typeface="Courier" charset="0"/>
              </a:rPr>
              <a:t>             </a:t>
            </a:r>
            <a:r>
              <a:rPr lang="en-US" sz="1400" dirty="0" err="1">
                <a:latin typeface="Courier" charset="0"/>
              </a:rPr>
              <a:t>cms</a:t>
            </a:r>
            <a:r>
              <a:rPr lang="en-US" sz="1400" dirty="0">
                <a:latin typeface="Courier" charset="0"/>
              </a:rPr>
              <a:t> Compact </a:t>
            </a:r>
            <a:r>
              <a:rPr lang="en-US" sz="1400" dirty="0" err="1">
                <a:latin typeface="Courier" charset="0"/>
              </a:rPr>
              <a:t>Muon</a:t>
            </a:r>
            <a:r>
              <a:rPr lang="en-US" sz="1400" dirty="0">
                <a:latin typeface="Courier" charset="0"/>
              </a:rPr>
              <a:t> Solenoid</a:t>
            </a:r>
          </a:p>
          <a:p>
            <a:r>
              <a:rPr lang="en-US" sz="1400" dirty="0">
                <a:latin typeface="Courier" charset="0"/>
              </a:rPr>
              <a:t>     </a:t>
            </a:r>
            <a:r>
              <a:rPr lang="en-US" sz="1400" dirty="0" err="1">
                <a:latin typeface="Courier" charset="0"/>
              </a:rPr>
              <a:t>compbiogrid</a:t>
            </a:r>
            <a:r>
              <a:rPr lang="en-US" sz="1400" dirty="0">
                <a:latin typeface="Courier" charset="0"/>
              </a:rPr>
              <a:t> </a:t>
            </a:r>
            <a:r>
              <a:rPr lang="en-US" sz="1400" dirty="0" err="1">
                <a:latin typeface="Courier" charset="0"/>
              </a:rPr>
              <a:t>CompBioGrid</a:t>
            </a:r>
            <a:endParaRPr lang="en-US" sz="1400" dirty="0">
              <a:latin typeface="Courier" charset="0"/>
            </a:endParaRPr>
          </a:p>
          <a:p>
            <a:r>
              <a:rPr lang="en-US" sz="1400" dirty="0">
                <a:latin typeface="Courier" charset="0"/>
              </a:rPr>
              <a:t>             des Dark Energy Survey</a:t>
            </a:r>
          </a:p>
          <a:p>
            <a:r>
              <a:rPr lang="en-US" sz="1400" dirty="0">
                <a:latin typeface="Courier" charset="0"/>
              </a:rPr>
              <a:t>           </a:t>
            </a:r>
            <a:r>
              <a:rPr lang="en-US" sz="1400" dirty="0" err="1">
                <a:latin typeface="Courier" charset="0"/>
              </a:rPr>
              <a:t>dosar</a:t>
            </a:r>
            <a:r>
              <a:rPr lang="en-US" sz="1400" dirty="0">
                <a:latin typeface="Courier" charset="0"/>
              </a:rPr>
              <a:t> Distributed Organization for Scientific and Academic Research</a:t>
            </a:r>
          </a:p>
          <a:p>
            <a:r>
              <a:rPr lang="en-US" sz="1400" dirty="0">
                <a:latin typeface="Courier" charset="0"/>
              </a:rPr>
              <a:t>           </a:t>
            </a:r>
            <a:r>
              <a:rPr lang="en-US" sz="1400" dirty="0" err="1">
                <a:latin typeface="Courier" charset="0"/>
              </a:rPr>
              <a:t>dzero</a:t>
            </a:r>
            <a:r>
              <a:rPr lang="en-US" sz="1400" dirty="0">
                <a:latin typeface="Courier" charset="0"/>
              </a:rPr>
              <a:t> D0 Experiment at </a:t>
            </a:r>
            <a:r>
              <a:rPr lang="en-US" sz="1400" dirty="0" err="1">
                <a:latin typeface="Courier" charset="0"/>
              </a:rPr>
              <a:t>Fermilab</a:t>
            </a:r>
            <a:endParaRPr lang="en-US" sz="1400" dirty="0">
              <a:latin typeface="Courier" charset="0"/>
            </a:endParaRPr>
          </a:p>
          <a:p>
            <a:r>
              <a:rPr lang="en-US" sz="1400" dirty="0">
                <a:latin typeface="Courier" charset="0"/>
              </a:rPr>
              <a:t>          engage Engagement</a:t>
            </a:r>
          </a:p>
          <a:p>
            <a:r>
              <a:rPr lang="en-US" sz="1400" dirty="0">
                <a:latin typeface="Courier" charset="0"/>
              </a:rPr>
              <a:t>        </a:t>
            </a:r>
            <a:r>
              <a:rPr lang="en-US" sz="1400" dirty="0" err="1">
                <a:latin typeface="Courier" charset="0"/>
              </a:rPr>
              <a:t>fermilab</a:t>
            </a:r>
            <a:r>
              <a:rPr lang="en-US" sz="1400" dirty="0">
                <a:latin typeface="Courier" charset="0"/>
              </a:rPr>
              <a:t> Fermi National Accelerator Center</a:t>
            </a:r>
          </a:p>
          <a:p>
            <a:r>
              <a:rPr lang="en-US" sz="1400" dirty="0">
                <a:latin typeface="Courier" charset="0"/>
              </a:rPr>
              <a:t>            </a:t>
            </a:r>
            <a:r>
              <a:rPr lang="en-US" sz="1400" dirty="0" err="1">
                <a:latin typeface="Courier" charset="0"/>
              </a:rPr>
              <a:t>fmri</a:t>
            </a:r>
            <a:r>
              <a:rPr lang="en-US" sz="1400" dirty="0">
                <a:latin typeface="Courier" charset="0"/>
              </a:rPr>
              <a:t> Functional Magnetic Resonance Imaging</a:t>
            </a:r>
          </a:p>
          <a:p>
            <a:r>
              <a:rPr lang="en-US" sz="1400" dirty="0">
                <a:latin typeface="Courier" charset="0"/>
              </a:rPr>
              <a:t>            </a:t>
            </a:r>
            <a:r>
              <a:rPr lang="en-US" sz="1400" dirty="0" err="1">
                <a:latin typeface="Courier" charset="0"/>
              </a:rPr>
              <a:t>gadu</a:t>
            </a:r>
            <a:r>
              <a:rPr lang="en-US" sz="1400" dirty="0">
                <a:latin typeface="Courier" charset="0"/>
              </a:rPr>
              <a:t> Genome Analysis and Database Update</a:t>
            </a:r>
          </a:p>
          <a:p>
            <a:r>
              <a:rPr lang="en-US" sz="1400" dirty="0">
                <a:latin typeface="Courier" charset="0"/>
              </a:rPr>
              <a:t>            glow Grid Laboratory of Wisconsin</a:t>
            </a:r>
          </a:p>
          <a:p>
            <a:r>
              <a:rPr lang="en-US" sz="1400" dirty="0">
                <a:latin typeface="Courier" charset="0"/>
              </a:rPr>
              <a:t>             </a:t>
            </a:r>
            <a:r>
              <a:rPr lang="en-US" sz="1400" dirty="0" err="1">
                <a:latin typeface="Courier" charset="0"/>
              </a:rPr>
              <a:t>gpn</a:t>
            </a:r>
            <a:r>
              <a:rPr lang="en-US" sz="1400" dirty="0">
                <a:latin typeface="Courier" charset="0"/>
              </a:rPr>
              <a:t> Great Plains Network</a:t>
            </a:r>
          </a:p>
          <a:p>
            <a:r>
              <a:rPr lang="en-US" sz="1400" dirty="0">
                <a:latin typeface="Courier" charset="0"/>
              </a:rPr>
              <a:t>           </a:t>
            </a:r>
            <a:r>
              <a:rPr lang="en-US" sz="1400" dirty="0" err="1">
                <a:latin typeface="Courier" charset="0"/>
              </a:rPr>
              <a:t>grase</a:t>
            </a:r>
            <a:r>
              <a:rPr lang="en-US" sz="1400" dirty="0">
                <a:latin typeface="Courier" charset="0"/>
              </a:rPr>
              <a:t> Group Researching Advances in Software Engineering</a:t>
            </a:r>
          </a:p>
          <a:p>
            <a:r>
              <a:rPr lang="en-US" sz="1400" dirty="0">
                <a:latin typeface="Courier" charset="0"/>
              </a:rPr>
              <a:t>          </a:t>
            </a:r>
            <a:r>
              <a:rPr lang="en-US" sz="1400" dirty="0" err="1">
                <a:latin typeface="Courier" charset="0"/>
              </a:rPr>
              <a:t>gridex</a:t>
            </a:r>
            <a:r>
              <a:rPr lang="en-US" sz="1400" dirty="0">
                <a:latin typeface="Courier" charset="0"/>
              </a:rPr>
              <a:t> Grid Exerciser (</a:t>
            </a:r>
            <a:r>
              <a:rPr lang="en-US" sz="1400" dirty="0" err="1">
                <a:latin typeface="Courier" charset="0"/>
              </a:rPr>
              <a:t>GEx</a:t>
            </a:r>
            <a:r>
              <a:rPr lang="en-US" sz="1400" dirty="0">
                <a:latin typeface="Courier" charset="0"/>
              </a:rPr>
              <a:t>)</a:t>
            </a:r>
          </a:p>
          <a:p>
            <a:r>
              <a:rPr lang="en-US" sz="1400" dirty="0">
                <a:latin typeface="Courier" charset="0"/>
              </a:rPr>
              <a:t>            grow Grid Research and Education Group at Iowa</a:t>
            </a:r>
          </a:p>
          <a:p>
            <a:r>
              <a:rPr lang="en-US" sz="1400" dirty="0">
                <a:latin typeface="Courier" charset="0"/>
              </a:rPr>
              <a:t>          </a:t>
            </a:r>
            <a:r>
              <a:rPr lang="en-US" sz="1400" dirty="0" err="1">
                <a:latin typeface="Courier" charset="0"/>
              </a:rPr>
              <a:t>gugrid</a:t>
            </a:r>
            <a:r>
              <a:rPr lang="en-US" sz="1400" dirty="0">
                <a:latin typeface="Courier" charset="0"/>
              </a:rPr>
              <a:t> Georgetown University Grid</a:t>
            </a:r>
          </a:p>
          <a:p>
            <a:r>
              <a:rPr lang="en-US" sz="1400" dirty="0">
                <a:latin typeface="Courier" charset="0"/>
              </a:rPr>
              <a:t>            i2u2 Interactions in Understanding the Universe Initiative</a:t>
            </a:r>
          </a:p>
          <a:p>
            <a:r>
              <a:rPr lang="en-US" sz="1400" dirty="0">
                <a:latin typeface="Courier" charset="0"/>
              </a:rPr>
              <a:t>            </a:t>
            </a:r>
            <a:r>
              <a:rPr lang="en-US" sz="1400" dirty="0" err="1">
                <a:latin typeface="Courier" charset="0"/>
              </a:rPr>
              <a:t>ligo</a:t>
            </a:r>
            <a:r>
              <a:rPr lang="en-US" sz="1400" dirty="0">
                <a:latin typeface="Courier" charset="0"/>
              </a:rPr>
              <a:t> Laser Interferometer Gravitational-Wave Observatory</a:t>
            </a:r>
          </a:p>
          <a:p>
            <a:r>
              <a:rPr lang="en-US" sz="1400" dirty="0">
                <a:latin typeface="Courier" charset="0"/>
              </a:rPr>
              <a:t>        mariachi Mixed Apparatus for Radar Investigation . . .</a:t>
            </a:r>
          </a:p>
          <a:p>
            <a:r>
              <a:rPr lang="en-US" sz="1400" dirty="0">
                <a:latin typeface="Courier" charset="0"/>
              </a:rPr>
              <a:t>         </a:t>
            </a:r>
            <a:r>
              <a:rPr lang="en-US" sz="1400" dirty="0" err="1">
                <a:latin typeface="Courier" charset="0"/>
              </a:rPr>
              <a:t>nanohub</a:t>
            </a:r>
            <a:r>
              <a:rPr lang="en-US" sz="1400" dirty="0">
                <a:latin typeface="Courier" charset="0"/>
              </a:rPr>
              <a:t> </a:t>
            </a:r>
            <a:r>
              <a:rPr lang="en-US" sz="1400" dirty="0" err="1">
                <a:latin typeface="Courier" charset="0"/>
              </a:rPr>
              <a:t>nanoHUB</a:t>
            </a:r>
            <a:r>
              <a:rPr lang="en-US" sz="1400" dirty="0">
                <a:latin typeface="Courier" charset="0"/>
              </a:rPr>
              <a:t> Network for Computational Nanotechnology (NCN)</a:t>
            </a:r>
          </a:p>
          <a:p>
            <a:r>
              <a:rPr lang="en-US" sz="1400" dirty="0">
                <a:latin typeface="Courier" charset="0"/>
              </a:rPr>
              <a:t>           </a:t>
            </a:r>
            <a:r>
              <a:rPr lang="en-US" sz="1400" dirty="0" err="1">
                <a:latin typeface="Courier" charset="0"/>
              </a:rPr>
              <a:t>nwicg</a:t>
            </a:r>
            <a:r>
              <a:rPr lang="en-US" sz="1400" dirty="0">
                <a:latin typeface="Courier" charset="0"/>
              </a:rPr>
              <a:t> Northwest Indiana Computational Grid</a:t>
            </a:r>
          </a:p>
          <a:p>
            <a:r>
              <a:rPr lang="en-US" sz="1400" dirty="0">
                <a:latin typeface="Courier" charset="0"/>
              </a:rPr>
              <a:t>             </a:t>
            </a:r>
            <a:r>
              <a:rPr lang="en-US" sz="1400" dirty="0" err="1">
                <a:latin typeface="Courier" charset="0"/>
              </a:rPr>
              <a:t>osg</a:t>
            </a:r>
            <a:r>
              <a:rPr lang="en-US" sz="1400" dirty="0">
                <a:latin typeface="Courier" charset="0"/>
              </a:rPr>
              <a:t> Open Science Grid</a:t>
            </a:r>
          </a:p>
          <a:p>
            <a:r>
              <a:rPr lang="en-US" sz="1400" dirty="0">
                <a:latin typeface="Courier" charset="0"/>
              </a:rPr>
              <a:t>          </a:t>
            </a:r>
            <a:r>
              <a:rPr lang="en-US" sz="1400" dirty="0" err="1">
                <a:latin typeface="Courier" charset="0"/>
              </a:rPr>
              <a:t>osgedu</a:t>
            </a:r>
            <a:r>
              <a:rPr lang="en-US" sz="1400" dirty="0">
                <a:latin typeface="Courier" charset="0"/>
              </a:rPr>
              <a:t> OSG Education Activity</a:t>
            </a:r>
          </a:p>
          <a:p>
            <a:r>
              <a:rPr lang="en-US" sz="1400" dirty="0">
                <a:latin typeface="Courier" charset="0"/>
              </a:rPr>
              <a:t>          </a:t>
            </a:r>
            <a:r>
              <a:rPr lang="en-US" sz="1400" dirty="0" err="1">
                <a:latin typeface="Courier" charset="0"/>
              </a:rPr>
              <a:t>sbgrid</a:t>
            </a:r>
            <a:r>
              <a:rPr lang="en-US" sz="1400" dirty="0">
                <a:latin typeface="Courier" charset="0"/>
              </a:rPr>
              <a:t> Structural Biology Grid</a:t>
            </a:r>
          </a:p>
          <a:p>
            <a:r>
              <a:rPr lang="en-US" sz="1400" dirty="0">
                <a:latin typeface="Courier" charset="0"/>
              </a:rPr>
              <a:t>            </a:t>
            </a:r>
            <a:r>
              <a:rPr lang="en-US" sz="1400" dirty="0" err="1">
                <a:latin typeface="Courier" charset="0"/>
              </a:rPr>
              <a:t>sdss</a:t>
            </a:r>
            <a:r>
              <a:rPr lang="en-US" sz="1400" dirty="0">
                <a:latin typeface="Courier" charset="0"/>
              </a:rPr>
              <a:t> Sloan Digital Sky Survey</a:t>
            </a:r>
          </a:p>
          <a:p>
            <a:r>
              <a:rPr lang="en-US" sz="1400" dirty="0">
                <a:latin typeface="Courier" charset="0"/>
              </a:rPr>
              <a:t>            star </a:t>
            </a:r>
            <a:r>
              <a:rPr lang="en-US" sz="1400" dirty="0" err="1">
                <a:latin typeface="Courier" charset="0"/>
              </a:rPr>
              <a:t>Solenoidal</a:t>
            </a:r>
            <a:r>
              <a:rPr lang="en-US" sz="1400" dirty="0">
                <a:latin typeface="Courier" charset="0"/>
              </a:rPr>
              <a:t> Tracker at RHIC</a:t>
            </a:r>
          </a:p>
          <a:p>
            <a:r>
              <a:rPr lang="en-US" sz="1400" dirty="0">
                <a:latin typeface="Courier" charset="0"/>
              </a:rPr>
              <a:t>         </a:t>
            </a:r>
            <a:r>
              <a:rPr lang="en-US" sz="1400" dirty="0" err="1">
                <a:latin typeface="Courier" charset="0"/>
              </a:rPr>
              <a:t>usatlas</a:t>
            </a:r>
            <a:r>
              <a:rPr lang="en-US" sz="1400" dirty="0">
                <a:latin typeface="Courier" charset="0"/>
              </a:rPr>
              <a:t> United States ATLAS Collaboration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 Usage Modes</a:t>
            </a:r>
            <a:endParaRPr lang="en-US" dirty="0"/>
          </a:p>
        </p:txBody>
      </p:sp>
      <p:pic>
        <p:nvPicPr>
          <p:cNvPr id="6" name="Content Placeholder 5" descr="osg-usagemodes.png"/>
          <p:cNvPicPr>
            <a:picLocks noGrp="1" noChangeAspect="1"/>
          </p:cNvPicPr>
          <p:nvPr>
            <p:ph idx="1"/>
          </p:nvPr>
        </p:nvPicPr>
        <p:blipFill>
          <a:blip r:embed="rId2"/>
          <a:srcRect t="-27048" b="-27048"/>
          <a:stretch>
            <a:fillRect/>
          </a:stretch>
        </p:blipFill>
        <p:spPr/>
      </p:pic>
      <p:sp>
        <p:nvSpPr>
          <p:cNvPr id="4" name="Footer Placeholder 3"/>
          <p:cNvSpPr>
            <a:spLocks noGrp="1"/>
          </p:cNvSpPr>
          <p:nvPr>
            <p:ph type="ftr" sz="quarter" idx="11"/>
          </p:nvPr>
        </p:nvSpPr>
        <p:spPr/>
        <p:txBody>
          <a:bodyPr/>
          <a:lstStyle/>
          <a:p>
            <a:r>
              <a:rPr lang="en-US" smtClean="0"/>
              <a:t>CSC 7700: Scientific Computing</a:t>
            </a:r>
            <a:endParaRPr lang="en-US" dirty="0"/>
          </a:p>
        </p:txBody>
      </p:sp>
      <p:sp>
        <p:nvSpPr>
          <p:cNvPr id="5" name="Slide Number Placeholder 4"/>
          <p:cNvSpPr>
            <a:spLocks noGrp="1"/>
          </p:cNvSpPr>
          <p:nvPr>
            <p:ph type="sldNum" sz="quarter" idx="12"/>
          </p:nvPr>
        </p:nvSpPr>
        <p:spPr/>
        <p:txBody>
          <a:bodyPr/>
          <a:lstStyle/>
          <a:p>
            <a:fld id="{DC876957-0BCA-CA4F-B18A-1C61852BAA2D}"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European Grid Initiative</a:t>
            </a:r>
            <a:br>
              <a:rPr lang="en-US" dirty="0" smtClean="0"/>
            </a:br>
            <a:r>
              <a:rPr lang="en-US" sz="3556" dirty="0" smtClean="0"/>
              <a:t>http://</a:t>
            </a:r>
            <a:r>
              <a:rPr lang="en-US" sz="3556" dirty="0" err="1" smtClean="0"/>
              <a:t>www.egi.eu</a:t>
            </a:r>
            <a:r>
              <a:rPr lang="en-US" sz="3556" dirty="0" smtClean="0"/>
              <a:t>/</a:t>
            </a:r>
            <a:endParaRPr lang="en-US" sz="3556" dirty="0"/>
          </a:p>
        </p:txBody>
      </p:sp>
      <p:sp>
        <p:nvSpPr>
          <p:cNvPr id="3" name="Content Placeholder 2"/>
          <p:cNvSpPr>
            <a:spLocks noGrp="1"/>
          </p:cNvSpPr>
          <p:nvPr>
            <p:ph idx="1"/>
          </p:nvPr>
        </p:nvSpPr>
        <p:spPr/>
        <p:txBody>
          <a:bodyPr>
            <a:noAutofit/>
          </a:bodyPr>
          <a:lstStyle/>
          <a:p>
            <a:r>
              <a:rPr lang="en-US" sz="2400" dirty="0" smtClean="0"/>
              <a:t>The objective of </a:t>
            </a:r>
            <a:r>
              <a:rPr lang="en-US" sz="2400" dirty="0" err="1" smtClean="0"/>
              <a:t>EGI.eu</a:t>
            </a:r>
            <a:r>
              <a:rPr lang="en-US" sz="2400" dirty="0" smtClean="0"/>
              <a:t> (a foundation established under Dutch law) is to create and maintain a pan-European Grid Infrastructure in collaboration with National Grid Initiatives (</a:t>
            </a:r>
            <a:r>
              <a:rPr lang="en-US" sz="2400" dirty="0" err="1" smtClean="0"/>
              <a:t>NGIs</a:t>
            </a:r>
            <a:r>
              <a:rPr lang="en-US" sz="2400" dirty="0" smtClean="0"/>
              <a:t>) in order to guarantee the long-term availability of a generic </a:t>
            </a:r>
            <a:r>
              <a:rPr lang="en-US" sz="2400" dirty="0" err="1" smtClean="0"/>
              <a:t>e</a:t>
            </a:r>
            <a:r>
              <a:rPr lang="en-US" sz="2400" dirty="0" smtClean="0"/>
              <a:t>-infrastructure for all European research communities and their international collaborators</a:t>
            </a:r>
          </a:p>
          <a:p>
            <a:r>
              <a:rPr lang="en-US" sz="2400" dirty="0" smtClean="0"/>
              <a:t>Coordinating activities between European </a:t>
            </a:r>
            <a:r>
              <a:rPr lang="en-US" sz="2400" dirty="0" err="1" smtClean="0"/>
              <a:t>NGIs</a:t>
            </a:r>
            <a:r>
              <a:rPr lang="en-US" sz="2400" dirty="0" smtClean="0"/>
              <a:t> </a:t>
            </a:r>
            <a:r>
              <a:rPr lang="en-US" sz="2400" dirty="0" err="1" smtClean="0"/>
              <a:t>EGI.eu</a:t>
            </a:r>
            <a:r>
              <a:rPr lang="en-US" sz="2400" dirty="0" smtClean="0"/>
              <a:t> will</a:t>
            </a:r>
          </a:p>
          <a:p>
            <a:pPr lvl="1"/>
            <a:r>
              <a:rPr lang="en-US" sz="2400" dirty="0" smtClean="0"/>
              <a:t>Operate a secure integrated production grid infrastructure that federates resources from providers around Europe</a:t>
            </a:r>
          </a:p>
          <a:p>
            <a:pPr lvl="1"/>
            <a:r>
              <a:rPr lang="en-US" sz="2400" dirty="0" smtClean="0"/>
              <a:t>Work with software providers within Europe and worldwide to provide high-quality innovative software solutions that deliver the capability required by our user communities</a:t>
            </a:r>
          </a:p>
        </p:txBody>
      </p:sp>
      <p:sp>
        <p:nvSpPr>
          <p:cNvPr id="4" name="Footer Placeholder 3"/>
          <p:cNvSpPr>
            <a:spLocks noGrp="1"/>
          </p:cNvSpPr>
          <p:nvPr>
            <p:ph type="ftr" sz="quarter" idx="11"/>
          </p:nvPr>
        </p:nvSpPr>
        <p:spPr/>
        <p:txBody>
          <a:bodyPr/>
          <a:lstStyle/>
          <a:p>
            <a:r>
              <a:rPr lang="en-US" smtClean="0"/>
              <a:t>CSC 7700: Scientific Computing</a:t>
            </a:r>
            <a:endParaRPr lang="en-US" dirty="0"/>
          </a:p>
        </p:txBody>
      </p:sp>
      <p:sp>
        <p:nvSpPr>
          <p:cNvPr id="5" name="Slide Number Placeholder 4"/>
          <p:cNvSpPr>
            <a:spLocks noGrp="1"/>
          </p:cNvSpPr>
          <p:nvPr>
            <p:ph type="sldNum" sz="quarter" idx="12"/>
          </p:nvPr>
        </p:nvSpPr>
        <p:spPr/>
        <p:txBody>
          <a:bodyPr/>
          <a:lstStyle/>
          <a:p>
            <a:fld id="{DC876957-0BCA-CA4F-B18A-1C61852BAA2D}" type="slidenum">
              <a:rPr lang="en-US" smtClean="0"/>
              <a:pPr/>
              <a:t>16</a:t>
            </a:fld>
            <a:endParaRPr lang="en-US"/>
          </a:p>
        </p:txBody>
      </p:sp>
      <p:pic>
        <p:nvPicPr>
          <p:cNvPr id="6" name="Picture 5" descr="images-1.jpeg"/>
          <p:cNvPicPr>
            <a:picLocks noChangeAspect="1"/>
          </p:cNvPicPr>
          <p:nvPr/>
        </p:nvPicPr>
        <p:blipFill>
          <a:blip r:embed="rId2"/>
          <a:stretch>
            <a:fillRect/>
          </a:stretch>
        </p:blipFill>
        <p:spPr>
          <a:xfrm>
            <a:off x="7177940" y="0"/>
            <a:ext cx="1905000" cy="1066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European Grid Initiative</a:t>
            </a:r>
            <a:br>
              <a:rPr lang="en-US" dirty="0" smtClean="0"/>
            </a:br>
            <a:r>
              <a:rPr lang="en-US" sz="3556" dirty="0" smtClean="0"/>
              <a:t>http://</a:t>
            </a:r>
            <a:r>
              <a:rPr lang="en-US" sz="3556" dirty="0" err="1" smtClean="0"/>
              <a:t>www.egi.eu</a:t>
            </a:r>
            <a:r>
              <a:rPr lang="en-US" sz="3556" dirty="0" smtClean="0"/>
              <a:t>/</a:t>
            </a:r>
            <a:endParaRPr lang="en-US" sz="3556" dirty="0"/>
          </a:p>
        </p:txBody>
      </p:sp>
      <p:sp>
        <p:nvSpPr>
          <p:cNvPr id="3" name="Content Placeholder 2"/>
          <p:cNvSpPr>
            <a:spLocks noGrp="1"/>
          </p:cNvSpPr>
          <p:nvPr>
            <p:ph idx="1"/>
          </p:nvPr>
        </p:nvSpPr>
        <p:spPr/>
        <p:txBody>
          <a:bodyPr>
            <a:noAutofit/>
          </a:bodyPr>
          <a:lstStyle/>
          <a:p>
            <a:r>
              <a:rPr lang="en-US" sz="2400" dirty="0" smtClean="0"/>
              <a:t>Management Model: EGI Council with representatives from all National Grid Projects</a:t>
            </a:r>
          </a:p>
          <a:p>
            <a:r>
              <a:rPr lang="en-US" sz="2400" dirty="0" smtClean="0"/>
              <a:t>EGI: Follow-on project to EGEE, EGEE-II and EGEE-III</a:t>
            </a:r>
          </a:p>
          <a:p>
            <a:r>
              <a:rPr lang="en-US" sz="2400" dirty="0" smtClean="0"/>
              <a:t>Usage Modes:</a:t>
            </a:r>
          </a:p>
          <a:p>
            <a:pPr lvl="1"/>
            <a:r>
              <a:rPr lang="en-US" sz="2400" dirty="0" smtClean="0"/>
              <a:t>Mostly HTC but not confined to HTC</a:t>
            </a:r>
          </a:p>
          <a:p>
            <a:pPr lvl="1"/>
            <a:r>
              <a:rPr lang="en-US" sz="2400" dirty="0" smtClean="0"/>
              <a:t>All of OSG Usage Modes and more</a:t>
            </a:r>
          </a:p>
          <a:p>
            <a:pPr lvl="1"/>
            <a:r>
              <a:rPr lang="en-US" sz="2400" dirty="0" smtClean="0"/>
              <a:t>Many diverse research areas and not just particle-physics</a:t>
            </a:r>
          </a:p>
          <a:p>
            <a:pPr>
              <a:buNone/>
            </a:pPr>
            <a:endParaRPr lang="en-US" sz="2400" dirty="0" smtClean="0"/>
          </a:p>
        </p:txBody>
      </p:sp>
      <p:sp>
        <p:nvSpPr>
          <p:cNvPr id="4" name="Footer Placeholder 3"/>
          <p:cNvSpPr>
            <a:spLocks noGrp="1"/>
          </p:cNvSpPr>
          <p:nvPr>
            <p:ph type="ftr" sz="quarter" idx="11"/>
          </p:nvPr>
        </p:nvSpPr>
        <p:spPr/>
        <p:txBody>
          <a:bodyPr/>
          <a:lstStyle/>
          <a:p>
            <a:r>
              <a:rPr lang="en-US" smtClean="0"/>
              <a:t>CSC 7700: Scientific Computing</a:t>
            </a:r>
            <a:endParaRPr lang="en-US" dirty="0"/>
          </a:p>
        </p:txBody>
      </p:sp>
      <p:sp>
        <p:nvSpPr>
          <p:cNvPr id="5" name="Slide Number Placeholder 4"/>
          <p:cNvSpPr>
            <a:spLocks noGrp="1"/>
          </p:cNvSpPr>
          <p:nvPr>
            <p:ph type="sldNum" sz="quarter" idx="12"/>
          </p:nvPr>
        </p:nvSpPr>
        <p:spPr/>
        <p:txBody>
          <a:bodyPr/>
          <a:lstStyle/>
          <a:p>
            <a:fld id="{DC876957-0BCA-CA4F-B18A-1C61852BAA2D}" type="slidenum">
              <a:rPr lang="en-US" smtClean="0"/>
              <a:pPr/>
              <a:t>17</a:t>
            </a:fld>
            <a:endParaRPr lang="en-US"/>
          </a:p>
        </p:txBody>
      </p:sp>
      <p:pic>
        <p:nvPicPr>
          <p:cNvPr id="6" name="Picture 5" descr="images-1.jpeg"/>
          <p:cNvPicPr>
            <a:picLocks noChangeAspect="1"/>
          </p:cNvPicPr>
          <p:nvPr/>
        </p:nvPicPr>
        <p:blipFill>
          <a:blip r:embed="rId2"/>
          <a:stretch>
            <a:fillRect/>
          </a:stretch>
        </p:blipFill>
        <p:spPr>
          <a:xfrm>
            <a:off x="7177940" y="0"/>
            <a:ext cx="1905000" cy="10668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a:effectLst>
                  <a:outerShdw blurRad="38100" dist="38100" dir="2700000" algn="tl">
                    <a:srgbClr val="DDDDDD"/>
                  </a:outerShdw>
                </a:effectLst>
                <a:ea typeface="+mj-ea"/>
                <a:cs typeface="+mj-cs"/>
              </a:rPr>
              <a:t>FutureGrid Goals</a:t>
            </a:r>
            <a:endParaRPr lang="en-US" smtClean="0">
              <a:effectLst>
                <a:outerShdw blurRad="38100" dist="38100" dir="2700000" algn="tl">
                  <a:srgbClr val="DDDDDD"/>
                </a:outerShdw>
              </a:effectLst>
              <a:ea typeface="+mj-ea"/>
              <a:cs typeface="+mj-cs"/>
            </a:endParaRPr>
          </a:p>
        </p:txBody>
      </p:sp>
      <p:sp>
        <p:nvSpPr>
          <p:cNvPr id="18435" name="Content Placeholder 2"/>
          <p:cNvSpPr>
            <a:spLocks noGrp="1"/>
          </p:cNvSpPr>
          <p:nvPr>
            <p:ph idx="1"/>
          </p:nvPr>
        </p:nvSpPr>
        <p:spPr>
          <a:xfrm>
            <a:off x="0" y="1343025"/>
            <a:ext cx="9023350" cy="5245100"/>
          </a:xfrm>
        </p:spPr>
        <p:txBody>
          <a:bodyPr/>
          <a:lstStyle/>
          <a:p>
            <a:pPr eaLnBrk="1" hangingPunct="1">
              <a:lnSpc>
                <a:spcPct val="80000"/>
              </a:lnSpc>
            </a:pPr>
            <a:endParaRPr lang="en-US" sz="2500"/>
          </a:p>
          <a:p>
            <a:pPr eaLnBrk="1" hangingPunct="1">
              <a:lnSpc>
                <a:spcPct val="80000"/>
              </a:lnSpc>
            </a:pPr>
            <a:r>
              <a:rPr lang="en-US" sz="2500">
                <a:solidFill>
                  <a:srgbClr val="FF0000"/>
                </a:solidFill>
              </a:rPr>
              <a:t>Support the research </a:t>
            </a:r>
            <a:r>
              <a:rPr lang="en-US" sz="2500"/>
              <a:t>on the future of distributed, grid, and cloud computing. </a:t>
            </a:r>
          </a:p>
          <a:p>
            <a:pPr eaLnBrk="1" hangingPunct="1">
              <a:lnSpc>
                <a:spcPct val="80000"/>
              </a:lnSpc>
            </a:pPr>
            <a:r>
              <a:rPr lang="en-US" sz="2500"/>
              <a:t>Build a robustly managed simulation environment or testbed to support the development and early use in science of new technologies at all levels of the software stack: from </a:t>
            </a:r>
            <a:r>
              <a:rPr lang="en-US" sz="2500">
                <a:solidFill>
                  <a:srgbClr val="FF0000"/>
                </a:solidFill>
              </a:rPr>
              <a:t>networking to middleware to scientific applications</a:t>
            </a:r>
            <a:r>
              <a:rPr lang="en-US" sz="2500"/>
              <a:t>. </a:t>
            </a:r>
          </a:p>
          <a:p>
            <a:pPr eaLnBrk="1" hangingPunct="1">
              <a:lnSpc>
                <a:spcPct val="80000"/>
              </a:lnSpc>
            </a:pPr>
            <a:r>
              <a:rPr lang="en-US" sz="2500"/>
              <a:t>Mimic TeraGrid and/or general parallel and distributed systems – </a:t>
            </a:r>
            <a:r>
              <a:rPr lang="en-US" sz="2500">
                <a:solidFill>
                  <a:srgbClr val="FF0000"/>
                </a:solidFill>
              </a:rPr>
              <a:t>FutureGrid is part of TeraGrid</a:t>
            </a:r>
            <a:r>
              <a:rPr lang="en-US" sz="2500"/>
              <a:t> and one of two</a:t>
            </a:r>
            <a:r>
              <a:rPr lang="en-US" sz="2500">
                <a:solidFill>
                  <a:srgbClr val="FF0000"/>
                </a:solidFill>
              </a:rPr>
              <a:t> experimental </a:t>
            </a:r>
            <a:r>
              <a:rPr lang="en-US" sz="2500"/>
              <a:t>TeraGrid systems (the other is based on </a:t>
            </a:r>
            <a:r>
              <a:rPr lang="en-US" sz="2500">
                <a:solidFill>
                  <a:srgbClr val="FF0000"/>
                </a:solidFill>
              </a:rPr>
              <a:t>GPU</a:t>
            </a:r>
            <a:r>
              <a:rPr lang="en-US" sz="2500"/>
              <a:t>)</a:t>
            </a:r>
          </a:p>
          <a:p>
            <a:pPr eaLnBrk="1" hangingPunct="1">
              <a:lnSpc>
                <a:spcPct val="80000"/>
              </a:lnSpc>
            </a:pPr>
            <a:r>
              <a:rPr lang="en-US" sz="2500"/>
              <a:t>Enable major advances in science and engineering through collaborative development of science applications and related software using FG</a:t>
            </a:r>
          </a:p>
          <a:p>
            <a:pPr eaLnBrk="1" hangingPunct="1">
              <a:lnSpc>
                <a:spcPct val="80000"/>
              </a:lnSpc>
            </a:pPr>
            <a:r>
              <a:rPr lang="en-US" sz="2500"/>
              <a:t>FutureGrid is a (small 5600 core)</a:t>
            </a:r>
            <a:r>
              <a:rPr lang="en-US" sz="2500">
                <a:solidFill>
                  <a:srgbClr val="FF0000"/>
                </a:solidFill>
              </a:rPr>
              <a:t> Science Cloud </a:t>
            </a:r>
            <a:r>
              <a:rPr lang="en-US" sz="2500"/>
              <a:t>but it is more accurately a </a:t>
            </a:r>
            <a:r>
              <a:rPr lang="en-US" sz="2500">
                <a:solidFill>
                  <a:srgbClr val="FF0000"/>
                </a:solidFill>
              </a:rPr>
              <a:t>virtual machine based simulation environment</a:t>
            </a:r>
          </a:p>
        </p:txBody>
      </p:sp>
      <p:sp>
        <p:nvSpPr>
          <p:cNvPr id="18436" name="Slide Number Placeholder 3"/>
          <p:cNvSpPr>
            <a:spLocks noGrp="1"/>
          </p:cNvSpPr>
          <p:nvPr>
            <p:ph type="sldNum" sz="quarter" idx="12"/>
          </p:nvPr>
        </p:nvSpPr>
        <p:spPr bwMode="auto">
          <a:noFill/>
          <a:ln>
            <a:miter lim="800000"/>
            <a:headEnd/>
            <a:tailEnd/>
          </a:ln>
        </p:spPr>
        <p:txBody>
          <a:bodyPr/>
          <a:lstStyle/>
          <a:p>
            <a:fld id="{3EB0985F-32F1-6A4A-B156-B6EDFD8E7F9C}" type="slidenum">
              <a:rPr lang="en-US"/>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6425" cy="892175"/>
          </a:xfrm>
        </p:spPr>
        <p:txBody>
          <a:bodyPr>
            <a:normAutofit/>
          </a:bodyPr>
          <a:lstStyle/>
          <a:p>
            <a:pPr eaLnBrk="1" hangingPunct="1">
              <a:defRPr/>
            </a:pPr>
            <a:r>
              <a:rPr lang="en-US">
                <a:effectLst>
                  <a:outerShdw blurRad="38100" dist="38100" dir="2700000" algn="tl">
                    <a:srgbClr val="DDDDDD"/>
                  </a:outerShdw>
                </a:effectLst>
                <a:ea typeface="+mj-ea"/>
                <a:cs typeface="+mj-cs"/>
              </a:rPr>
              <a:t>FutureGrid Hardware</a:t>
            </a:r>
            <a:endParaRPr lang="en-US" smtClean="0">
              <a:effectLst>
                <a:outerShdw blurRad="38100" dist="38100" dir="2700000" algn="tl">
                  <a:srgbClr val="DDDDDD"/>
                </a:outerShdw>
              </a:effectLst>
              <a:ea typeface="+mj-ea"/>
              <a:cs typeface="+mj-cs"/>
            </a:endParaRPr>
          </a:p>
        </p:txBody>
      </p:sp>
      <p:pic>
        <p:nvPicPr>
          <p:cNvPr id="20483" name="Picture 1"/>
          <p:cNvPicPr>
            <a:picLocks noChangeAspect="1" noChangeArrowheads="1"/>
          </p:cNvPicPr>
          <p:nvPr/>
        </p:nvPicPr>
        <p:blipFill>
          <a:blip r:embed="rId3"/>
          <a:srcRect/>
          <a:stretch>
            <a:fillRect/>
          </a:stretch>
        </p:blipFill>
        <p:spPr bwMode="auto">
          <a:xfrm>
            <a:off x="0" y="1295400"/>
            <a:ext cx="9031288" cy="4214813"/>
          </a:xfrm>
          <a:prstGeom prst="rect">
            <a:avLst/>
          </a:prstGeom>
          <a:noFill/>
          <a:ln w="9525">
            <a:noFill/>
            <a:miter lim="800000"/>
            <a:headEnd/>
            <a:tailEnd/>
          </a:ln>
        </p:spPr>
      </p:pic>
      <p:sp>
        <p:nvSpPr>
          <p:cNvPr id="20484" name="TextBox 3"/>
          <p:cNvSpPr txBox="1">
            <a:spLocks noChangeArrowheads="1"/>
          </p:cNvSpPr>
          <p:nvPr/>
        </p:nvSpPr>
        <p:spPr bwMode="auto">
          <a:xfrm>
            <a:off x="285750" y="5253038"/>
            <a:ext cx="8745538" cy="1754187"/>
          </a:xfrm>
          <a:prstGeom prst="rect">
            <a:avLst/>
          </a:prstGeom>
          <a:noFill/>
          <a:ln w="9525">
            <a:noFill/>
            <a:miter lim="800000"/>
            <a:headEnd/>
            <a:tailEnd/>
          </a:ln>
        </p:spPr>
        <p:txBody>
          <a:bodyPr>
            <a:prstTxWarp prst="textNoShape">
              <a:avLst/>
            </a:prstTxWarp>
            <a:spAutoFit/>
          </a:bodyPr>
          <a:lstStyle/>
          <a:p>
            <a:pPr>
              <a:buFont typeface="Arial" charset="0"/>
              <a:buChar char="•"/>
            </a:pPr>
            <a:r>
              <a:rPr lang="en-US">
                <a:latin typeface="Calibri" charset="0"/>
              </a:rPr>
              <a:t>FutureGrid has </a:t>
            </a:r>
            <a:r>
              <a:rPr lang="en-US">
                <a:solidFill>
                  <a:srgbClr val="FF0000"/>
                </a:solidFill>
                <a:latin typeface="Calibri" charset="0"/>
              </a:rPr>
              <a:t>dedicated network </a:t>
            </a:r>
            <a:r>
              <a:rPr lang="en-US">
                <a:latin typeface="Calibri" charset="0"/>
              </a:rPr>
              <a:t>(except to TACC) and a </a:t>
            </a:r>
            <a:r>
              <a:rPr lang="en-US">
                <a:solidFill>
                  <a:srgbClr val="FF0000"/>
                </a:solidFill>
                <a:latin typeface="Calibri" charset="0"/>
              </a:rPr>
              <a:t>network fault and delay generator</a:t>
            </a:r>
          </a:p>
          <a:p>
            <a:pPr>
              <a:buFont typeface="Arial" charset="0"/>
              <a:buChar char="•"/>
            </a:pPr>
            <a:r>
              <a:rPr lang="en-US">
                <a:latin typeface="Calibri" charset="0"/>
              </a:rPr>
              <a:t>Can isolate experiments on request; IU runs Network for NLR/Internet2</a:t>
            </a:r>
          </a:p>
          <a:p>
            <a:pPr>
              <a:buFont typeface="Arial" charset="0"/>
              <a:buChar char="•"/>
            </a:pPr>
            <a:r>
              <a:rPr lang="en-US">
                <a:latin typeface="Calibri" charset="0"/>
              </a:rPr>
              <a:t>(Many) </a:t>
            </a:r>
            <a:r>
              <a:rPr lang="en-US">
                <a:solidFill>
                  <a:srgbClr val="FF0000"/>
                </a:solidFill>
                <a:latin typeface="Calibri" charset="0"/>
              </a:rPr>
              <a:t>additional partner machines </a:t>
            </a:r>
            <a:r>
              <a:rPr lang="en-US">
                <a:latin typeface="Calibri" charset="0"/>
              </a:rPr>
              <a:t>will run FutureGrid software and be supported (but allocated in specialized ways)</a:t>
            </a:r>
          </a:p>
          <a:p>
            <a:endParaRPr lang="en-US">
              <a:latin typeface="Calibri" charset="0"/>
            </a:endParaRPr>
          </a:p>
        </p:txBody>
      </p:sp>
      <p:sp>
        <p:nvSpPr>
          <p:cNvPr id="20485" name="Slide Number Placeholder 4"/>
          <p:cNvSpPr>
            <a:spLocks noGrp="1"/>
          </p:cNvSpPr>
          <p:nvPr>
            <p:ph type="sldNum" sz="quarter" idx="12"/>
          </p:nvPr>
        </p:nvSpPr>
        <p:spPr bwMode="auto">
          <a:ln>
            <a:miter lim="800000"/>
            <a:headEnd/>
            <a:tailEnd/>
          </a:ln>
        </p:spPr>
        <p:txBody>
          <a:bodyPr/>
          <a:lstStyle/>
          <a:p>
            <a:fld id="{D2143098-E488-F44E-96D5-28B82F7D1728}" type="slidenum">
              <a:rPr lang="en-GB"/>
              <a:pPr/>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958"/>
            <a:ext cx="8229600" cy="1143000"/>
          </a:xfrm>
        </p:spPr>
        <p:txBody>
          <a:bodyPr>
            <a:normAutofit fontScale="90000"/>
          </a:bodyPr>
          <a:lstStyle/>
          <a:p>
            <a:r>
              <a:rPr lang="en-US" dirty="0" smtClean="0"/>
              <a:t>Overview of Module E</a:t>
            </a:r>
            <a:br>
              <a:rPr lang="en-US" dirty="0" smtClean="0"/>
            </a:br>
            <a:r>
              <a:rPr lang="en-US" dirty="0" smtClean="0"/>
              <a:t>Distributed Scientific Computing</a:t>
            </a:r>
            <a:endParaRPr lang="en-US" dirty="0"/>
          </a:p>
        </p:txBody>
      </p:sp>
      <p:sp>
        <p:nvSpPr>
          <p:cNvPr id="3" name="Content Placeholder 2"/>
          <p:cNvSpPr>
            <a:spLocks noGrp="1"/>
          </p:cNvSpPr>
          <p:nvPr>
            <p:ph idx="1"/>
          </p:nvPr>
        </p:nvSpPr>
        <p:spPr>
          <a:xfrm>
            <a:off x="457200" y="1600200"/>
            <a:ext cx="8419432" cy="4525963"/>
          </a:xfrm>
        </p:spPr>
        <p:txBody>
          <a:bodyPr>
            <a:normAutofit fontScale="92500" lnSpcReduction="20000"/>
          </a:bodyPr>
          <a:lstStyle/>
          <a:p>
            <a:r>
              <a:rPr lang="en-US" dirty="0" smtClean="0"/>
              <a:t>E1: Introduction to the Practice of DC </a:t>
            </a:r>
          </a:p>
          <a:p>
            <a:pPr lvl="1"/>
            <a:r>
              <a:rPr lang="en-US" dirty="0" smtClean="0"/>
              <a:t>WLCG + Application Examples [30mins]</a:t>
            </a:r>
          </a:p>
          <a:p>
            <a:pPr lvl="1"/>
            <a:r>
              <a:rPr lang="en-US" dirty="0" smtClean="0"/>
              <a:t>Summarize and compare with HPC [10mins]</a:t>
            </a:r>
          </a:p>
          <a:p>
            <a:pPr lvl="2"/>
            <a:r>
              <a:rPr lang="en-US" dirty="0" smtClean="0"/>
              <a:t>Distributed Computing is Hard. So Why? </a:t>
            </a:r>
          </a:p>
          <a:p>
            <a:pPr lvl="1"/>
            <a:r>
              <a:rPr lang="en-US" dirty="0" smtClean="0"/>
              <a:t>Introduction to SAGA and installing it [20mins]</a:t>
            </a:r>
          </a:p>
          <a:p>
            <a:pPr lvl="1"/>
            <a:r>
              <a:rPr lang="en-US" dirty="0" smtClean="0"/>
              <a:t>Mod E Project [10mins]</a:t>
            </a:r>
          </a:p>
          <a:p>
            <a:r>
              <a:rPr lang="en-US" dirty="0" smtClean="0"/>
              <a:t>E2: Introduction to the Practice of DC - II </a:t>
            </a:r>
          </a:p>
          <a:p>
            <a:pPr lvl="1"/>
            <a:r>
              <a:rPr lang="en-US" dirty="0" smtClean="0"/>
              <a:t>Examples of “Production” Grid Infrastructure [20min]</a:t>
            </a:r>
          </a:p>
          <a:p>
            <a:pPr lvl="2"/>
            <a:r>
              <a:rPr lang="en-US" dirty="0" smtClean="0"/>
              <a:t>HPC </a:t>
            </a:r>
            <a:r>
              <a:rPr lang="en-US" dirty="0" err="1" smtClean="0"/>
              <a:t>vs</a:t>
            </a:r>
            <a:r>
              <a:rPr lang="en-US" dirty="0" smtClean="0"/>
              <a:t> HTC, Research </a:t>
            </a:r>
            <a:r>
              <a:rPr lang="en-US" dirty="0" err="1" smtClean="0"/>
              <a:t>vs</a:t>
            </a:r>
            <a:r>
              <a:rPr lang="en-US" dirty="0" smtClean="0"/>
              <a:t> Production, Commercial</a:t>
            </a:r>
          </a:p>
          <a:p>
            <a:pPr lvl="1"/>
            <a:r>
              <a:rPr lang="en-US" dirty="0" smtClean="0"/>
              <a:t>More on SAGA [40 </a:t>
            </a:r>
            <a:r>
              <a:rPr lang="en-US" dirty="0" err="1" smtClean="0"/>
              <a:t>mins</a:t>
            </a:r>
            <a:r>
              <a:rPr lang="en-US" dirty="0" smtClean="0"/>
              <a:t>]</a:t>
            </a:r>
          </a:p>
          <a:p>
            <a:pPr lvl="1"/>
            <a:r>
              <a:rPr lang="en-US" dirty="0" smtClean="0"/>
              <a:t>Your first (?) Distributed Application [15mins]</a:t>
            </a:r>
          </a:p>
        </p:txBody>
      </p:sp>
      <p:sp>
        <p:nvSpPr>
          <p:cNvPr id="4" name="Footer Placeholder 3"/>
          <p:cNvSpPr>
            <a:spLocks noGrp="1"/>
          </p:cNvSpPr>
          <p:nvPr>
            <p:ph type="ftr" sz="quarter" idx="11"/>
          </p:nvPr>
        </p:nvSpPr>
        <p:spPr/>
        <p:txBody>
          <a:bodyPr/>
          <a:lstStyle/>
          <a:p>
            <a:r>
              <a:rPr lang="en-US" smtClean="0"/>
              <a:t>CSC 7700: Scientific Computing</a:t>
            </a:r>
            <a:endParaRPr lang="en-US"/>
          </a:p>
        </p:txBody>
      </p:sp>
      <p:sp>
        <p:nvSpPr>
          <p:cNvPr id="5" name="Slide Number Placeholder 4"/>
          <p:cNvSpPr>
            <a:spLocks noGrp="1"/>
          </p:cNvSpPr>
          <p:nvPr>
            <p:ph type="sldNum" sz="quarter" idx="12"/>
          </p:nvPr>
        </p:nvSpPr>
        <p:spPr/>
        <p:txBody>
          <a:bodyPr/>
          <a:lstStyle/>
          <a:p>
            <a:fld id="{DC876957-0BCA-CA4F-B18A-1C61852BAA2D}"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Amazon AWS</a:t>
            </a:r>
            <a:br>
              <a:rPr lang="en-US" dirty="0" smtClean="0"/>
            </a:br>
            <a:r>
              <a:rPr lang="en-US" sz="3556" dirty="0" smtClean="0"/>
              <a:t>http://</a:t>
            </a:r>
            <a:r>
              <a:rPr lang="en-US" sz="3556" dirty="0" err="1" smtClean="0"/>
              <a:t>aws.amazon.com</a:t>
            </a:r>
            <a:endParaRPr lang="en-US" sz="3556" dirty="0"/>
          </a:p>
        </p:txBody>
      </p:sp>
      <p:sp>
        <p:nvSpPr>
          <p:cNvPr id="3" name="Content Placeholder 2"/>
          <p:cNvSpPr>
            <a:spLocks noGrp="1"/>
          </p:cNvSpPr>
          <p:nvPr>
            <p:ph idx="1"/>
          </p:nvPr>
        </p:nvSpPr>
        <p:spPr>
          <a:xfrm>
            <a:off x="457200" y="1600200"/>
            <a:ext cx="8499642" cy="4525963"/>
          </a:xfrm>
        </p:spPr>
        <p:txBody>
          <a:bodyPr>
            <a:normAutofit fontScale="92500" lnSpcReduction="20000"/>
          </a:bodyPr>
          <a:lstStyle/>
          <a:p>
            <a:r>
              <a:rPr lang="en-US" dirty="0" smtClean="0"/>
              <a:t>Story goes: Build capacity for X-</a:t>
            </a:r>
            <a:r>
              <a:rPr lang="en-US" dirty="0" err="1" smtClean="0"/>
              <a:t>mas</a:t>
            </a:r>
            <a:r>
              <a:rPr lang="en-US" dirty="0" smtClean="0"/>
              <a:t>. What do with spare capacity year around?</a:t>
            </a:r>
          </a:p>
          <a:p>
            <a:r>
              <a:rPr lang="en-US" dirty="0" smtClean="0"/>
              <a:t>“Utility Computing”</a:t>
            </a:r>
          </a:p>
          <a:p>
            <a:pPr lvl="1"/>
            <a:r>
              <a:rPr lang="en-US" dirty="0" smtClean="0"/>
              <a:t>Around long before Amazon EC2</a:t>
            </a:r>
          </a:p>
          <a:p>
            <a:pPr lvl="1"/>
            <a:r>
              <a:rPr lang="en-US" dirty="0" smtClean="0"/>
              <a:t>$0.10 per CPU-hour, plus  bandwidth cost</a:t>
            </a:r>
          </a:p>
          <a:p>
            <a:r>
              <a:rPr lang="en-US" dirty="0" smtClean="0"/>
              <a:t>*</a:t>
            </a:r>
            <a:r>
              <a:rPr lang="en-US" dirty="0" err="1" smtClean="0"/>
              <a:t>aaS</a:t>
            </a:r>
            <a:r>
              <a:rPr lang="en-US" dirty="0" smtClean="0"/>
              <a:t> Model:</a:t>
            </a:r>
          </a:p>
          <a:p>
            <a:pPr lvl="1"/>
            <a:r>
              <a:rPr lang="en-US" dirty="0" smtClean="0"/>
              <a:t> * = Infrastructure, Software, almost anything</a:t>
            </a:r>
          </a:p>
          <a:p>
            <a:r>
              <a:rPr lang="en-US" dirty="0" smtClean="0"/>
              <a:t>AWS: A set of APIs which give users access to Amazon technology and content</a:t>
            </a:r>
          </a:p>
          <a:p>
            <a:pPr lvl="1"/>
            <a:r>
              <a:rPr lang="en-US" dirty="0" err="1" smtClean="0"/>
              <a:t>IaaS</a:t>
            </a:r>
            <a:r>
              <a:rPr lang="en-US" dirty="0" smtClean="0"/>
              <a:t>, but also “people as a service” – Mechanical Turk</a:t>
            </a:r>
          </a:p>
          <a:p>
            <a:endParaRPr lang="en-US" dirty="0" smtClean="0"/>
          </a:p>
          <a:p>
            <a:pPr lvl="1"/>
            <a:endParaRPr lang="en-US" dirty="0" smtClean="0"/>
          </a:p>
          <a:p>
            <a:pPr lvl="1"/>
            <a:endParaRPr lang="en-US" dirty="0" smtClean="0"/>
          </a:p>
          <a:p>
            <a:endParaRPr lang="en-US" dirty="0" smtClean="0"/>
          </a:p>
          <a:p>
            <a:pPr lvl="1">
              <a:buNone/>
            </a:pPr>
            <a:endParaRPr lang="en-US" dirty="0"/>
          </a:p>
        </p:txBody>
      </p:sp>
      <p:sp>
        <p:nvSpPr>
          <p:cNvPr id="4" name="Footer Placeholder 3"/>
          <p:cNvSpPr>
            <a:spLocks noGrp="1"/>
          </p:cNvSpPr>
          <p:nvPr>
            <p:ph type="ftr" sz="quarter" idx="11"/>
          </p:nvPr>
        </p:nvSpPr>
        <p:spPr/>
        <p:txBody>
          <a:bodyPr/>
          <a:lstStyle/>
          <a:p>
            <a:r>
              <a:rPr lang="en-US" smtClean="0"/>
              <a:t>CSC 7700: Scientific Computing</a:t>
            </a:r>
            <a:endParaRPr lang="en-US" dirty="0"/>
          </a:p>
        </p:txBody>
      </p:sp>
      <p:sp>
        <p:nvSpPr>
          <p:cNvPr id="5" name="Slide Number Placeholder 4"/>
          <p:cNvSpPr>
            <a:spLocks noGrp="1"/>
          </p:cNvSpPr>
          <p:nvPr>
            <p:ph type="sldNum" sz="quarter" idx="12"/>
          </p:nvPr>
        </p:nvSpPr>
        <p:spPr/>
        <p:txBody>
          <a:bodyPr/>
          <a:lstStyle/>
          <a:p>
            <a:fld id="{DC876957-0BCA-CA4F-B18A-1C61852BAA2D}"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Amazon Simple Storage Service (S3)</a:t>
            </a:r>
            <a:endParaRPr lang="en-US" dirty="0"/>
          </a:p>
        </p:txBody>
      </p:sp>
      <p:sp>
        <p:nvSpPr>
          <p:cNvPr id="3" name="Content Placeholder 2"/>
          <p:cNvSpPr>
            <a:spLocks noGrp="1"/>
          </p:cNvSpPr>
          <p:nvPr>
            <p:ph idx="1"/>
          </p:nvPr>
        </p:nvSpPr>
        <p:spPr/>
        <p:txBody>
          <a:bodyPr/>
          <a:lstStyle/>
          <a:p>
            <a:r>
              <a:rPr lang="en-US" dirty="0" smtClean="0"/>
              <a:t>Data Storage in Amazon Data Center</a:t>
            </a:r>
          </a:p>
          <a:p>
            <a:r>
              <a:rPr lang="en-US" dirty="0" smtClean="0"/>
              <a:t>Web Service interface</a:t>
            </a:r>
          </a:p>
          <a:p>
            <a:r>
              <a:rPr lang="en-US" dirty="0" smtClean="0"/>
              <a:t>No set-up fee, No monthly minimum</a:t>
            </a:r>
          </a:p>
          <a:p>
            <a:r>
              <a:rPr lang="en-US" dirty="0" smtClean="0"/>
              <a:t>Storage: $0.15 per GB/Month</a:t>
            </a:r>
          </a:p>
          <a:p>
            <a:r>
              <a:rPr lang="en-US" dirty="0" smtClean="0"/>
              <a:t>Data Transfer: $0.20/GB to transfer data</a:t>
            </a:r>
          </a:p>
          <a:p>
            <a:r>
              <a:rPr lang="en-US" dirty="0" smtClean="0"/>
              <a:t>Private and  public storage</a:t>
            </a:r>
          </a:p>
          <a:p>
            <a:r>
              <a:rPr lang="en-US" dirty="0" smtClean="0"/>
              <a:t>Each object up to 5GB in size</a:t>
            </a:r>
          </a:p>
          <a:p>
            <a:endParaRPr lang="en-US" dirty="0"/>
          </a:p>
        </p:txBody>
      </p:sp>
      <p:sp>
        <p:nvSpPr>
          <p:cNvPr id="4" name="Footer Placeholder 3"/>
          <p:cNvSpPr>
            <a:spLocks noGrp="1"/>
          </p:cNvSpPr>
          <p:nvPr>
            <p:ph type="ftr" sz="quarter" idx="11"/>
          </p:nvPr>
        </p:nvSpPr>
        <p:spPr/>
        <p:txBody>
          <a:bodyPr/>
          <a:lstStyle/>
          <a:p>
            <a:r>
              <a:rPr lang="en-US" smtClean="0"/>
              <a:t>CSC 7700: Scientific Computing</a:t>
            </a:r>
            <a:endParaRPr lang="en-US" dirty="0"/>
          </a:p>
        </p:txBody>
      </p:sp>
      <p:sp>
        <p:nvSpPr>
          <p:cNvPr id="5" name="Slide Number Placeholder 4"/>
          <p:cNvSpPr>
            <a:spLocks noGrp="1"/>
          </p:cNvSpPr>
          <p:nvPr>
            <p:ph type="sldNum" sz="quarter" idx="12"/>
          </p:nvPr>
        </p:nvSpPr>
        <p:spPr/>
        <p:txBody>
          <a:bodyPr/>
          <a:lstStyle/>
          <a:p>
            <a:fld id="{DC876957-0BCA-CA4F-B18A-1C61852BAA2D}"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Elastic Compute Cloud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Web service that provides resizable compute capacity in the cloud.  Designed to make Web-scale computing easier</a:t>
            </a:r>
          </a:p>
          <a:p>
            <a:r>
              <a:rPr lang="en-US" dirty="0" smtClean="0"/>
              <a:t>A simple Web service interface that provides complete control of your computing resources</a:t>
            </a:r>
          </a:p>
          <a:p>
            <a:r>
              <a:rPr lang="en-US" dirty="0" smtClean="0"/>
              <a:t>Quickly scales capacity, both up and down, as your computing requirements change </a:t>
            </a:r>
          </a:p>
          <a:p>
            <a:r>
              <a:rPr lang="en-US" dirty="0" smtClean="0"/>
              <a:t>Changes the economics of computing:	</a:t>
            </a:r>
          </a:p>
          <a:p>
            <a:pPr lvl="1"/>
            <a:r>
              <a:rPr lang="en-US" dirty="0" smtClean="0"/>
              <a:t>Pay only for capacity that used; no cost of ownership</a:t>
            </a:r>
          </a:p>
          <a:p>
            <a:pPr lvl="2"/>
            <a:r>
              <a:rPr lang="en-US" i="1" dirty="0" smtClean="0"/>
              <a:t>a + </a:t>
            </a:r>
            <a:r>
              <a:rPr lang="en-US" i="1" dirty="0" err="1" smtClean="0"/>
              <a:t>bc</a:t>
            </a:r>
            <a:r>
              <a:rPr lang="en-US" dirty="0" smtClean="0"/>
              <a:t> becomes just </a:t>
            </a:r>
            <a:r>
              <a:rPr lang="en-US" i="1" dirty="0" err="1" smtClean="0"/>
              <a:t>bc</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CSC 7700: Scientific Computing</a:t>
            </a:r>
            <a:endParaRPr lang="en-US" dirty="0"/>
          </a:p>
        </p:txBody>
      </p:sp>
      <p:sp>
        <p:nvSpPr>
          <p:cNvPr id="5" name="Slide Number Placeholder 4"/>
          <p:cNvSpPr>
            <a:spLocks noGrp="1"/>
          </p:cNvSpPr>
          <p:nvPr>
            <p:ph type="sldNum" sz="quarter" idx="12"/>
          </p:nvPr>
        </p:nvSpPr>
        <p:spPr/>
        <p:txBody>
          <a:bodyPr/>
          <a:lstStyle/>
          <a:p>
            <a:fld id="{DC876957-0BCA-CA4F-B18A-1C61852BAA2D}"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Elastic Compute Cloud</a:t>
            </a:r>
            <a:endParaRPr lang="en-US" dirty="0"/>
          </a:p>
        </p:txBody>
      </p:sp>
      <p:sp>
        <p:nvSpPr>
          <p:cNvPr id="3" name="Content Placeholder 2"/>
          <p:cNvSpPr>
            <a:spLocks noGrp="1"/>
          </p:cNvSpPr>
          <p:nvPr>
            <p:ph idx="1"/>
          </p:nvPr>
        </p:nvSpPr>
        <p:spPr/>
        <p:txBody>
          <a:bodyPr>
            <a:normAutofit/>
          </a:bodyPr>
          <a:lstStyle/>
          <a:p>
            <a:r>
              <a:rPr lang="en-US" dirty="0" smtClean="0"/>
              <a:t>No start-up, monthly, or fixed costs</a:t>
            </a:r>
          </a:p>
          <a:p>
            <a:pPr lvl="1"/>
            <a:r>
              <a:rPr lang="en-US" dirty="0" smtClean="0"/>
              <a:t>$0.10 per CPU hour</a:t>
            </a:r>
          </a:p>
          <a:p>
            <a:pPr lvl="1"/>
            <a:r>
              <a:rPr lang="en-US" dirty="0" smtClean="0"/>
              <a:t>$0.20 per GB transferred across Net</a:t>
            </a:r>
          </a:p>
          <a:p>
            <a:r>
              <a:rPr lang="en-US" dirty="0" smtClean="0"/>
              <a:t>No cost to transfer data between Amazon S3 and Amazon EC2</a:t>
            </a:r>
          </a:p>
          <a:p>
            <a:r>
              <a:rPr lang="en-US" dirty="0" smtClean="0"/>
              <a:t>More when we do Cloud Computing next week</a:t>
            </a:r>
          </a:p>
          <a:p>
            <a:endParaRPr lang="en-US" dirty="0"/>
          </a:p>
        </p:txBody>
      </p:sp>
      <p:sp>
        <p:nvSpPr>
          <p:cNvPr id="4" name="Footer Placeholder 3"/>
          <p:cNvSpPr>
            <a:spLocks noGrp="1"/>
          </p:cNvSpPr>
          <p:nvPr>
            <p:ph type="ftr" sz="quarter" idx="11"/>
          </p:nvPr>
        </p:nvSpPr>
        <p:spPr/>
        <p:txBody>
          <a:bodyPr/>
          <a:lstStyle/>
          <a:p>
            <a:r>
              <a:rPr lang="en-US" smtClean="0"/>
              <a:t>CSC 7700: Scientific Computing</a:t>
            </a:r>
            <a:endParaRPr lang="en-US" dirty="0"/>
          </a:p>
        </p:txBody>
      </p:sp>
      <p:sp>
        <p:nvSpPr>
          <p:cNvPr id="5" name="Slide Number Placeholder 4"/>
          <p:cNvSpPr>
            <a:spLocks noGrp="1"/>
          </p:cNvSpPr>
          <p:nvPr>
            <p:ph type="sldNum" sz="quarter" idx="12"/>
          </p:nvPr>
        </p:nvSpPr>
        <p:spPr/>
        <p:txBody>
          <a:bodyPr/>
          <a:lstStyle/>
          <a:p>
            <a:fld id="{DC876957-0BCA-CA4F-B18A-1C61852BAA2D}"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45543" y="0"/>
            <a:ext cx="8229600" cy="1143000"/>
          </a:xfrm>
        </p:spPr>
        <p:txBody>
          <a:bodyPr/>
          <a:lstStyle/>
          <a:p>
            <a:r>
              <a:rPr lang="en-US" dirty="0" smtClean="0"/>
              <a:t>Azure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Description: Microsoft’s “Platform as a Service” (</a:t>
            </a:r>
            <a:r>
              <a:rPr lang="en-US" dirty="0" err="1" smtClean="0"/>
              <a:t>Paas</a:t>
            </a:r>
            <a:r>
              <a:rPr lang="en-US" dirty="0" smtClean="0"/>
              <a:t>) offering</a:t>
            </a:r>
          </a:p>
          <a:p>
            <a:pPr lvl="1"/>
            <a:r>
              <a:rPr lang="en-US" dirty="0" smtClean="0"/>
              <a:t>Platform that is “Available” and “Scalable”</a:t>
            </a:r>
          </a:p>
          <a:p>
            <a:pPr lvl="1"/>
            <a:r>
              <a:rPr lang="en-US" dirty="0" smtClean="0"/>
              <a:t>Cloud Based around virtualization</a:t>
            </a:r>
          </a:p>
          <a:p>
            <a:r>
              <a:rPr lang="en-US" dirty="0" smtClean="0"/>
              <a:t>Explicit Cost to Use</a:t>
            </a:r>
          </a:p>
          <a:p>
            <a:pPr lvl="1"/>
            <a:r>
              <a:rPr lang="en-US" dirty="0" smtClean="0"/>
              <a:t>No cost to transfer data, only to use/store </a:t>
            </a:r>
          </a:p>
          <a:p>
            <a:r>
              <a:rPr lang="en-US" dirty="0" smtClean="0"/>
              <a:t>“Democratization of Infrastructure”</a:t>
            </a:r>
          </a:p>
          <a:p>
            <a:r>
              <a:rPr lang="en-US" dirty="0" smtClean="0"/>
              <a:t>Rich Data Abstractions</a:t>
            </a:r>
          </a:p>
          <a:p>
            <a:pPr lvl="1"/>
            <a:r>
              <a:rPr lang="en-US" dirty="0" smtClean="0"/>
              <a:t>Large user data items:  blobs</a:t>
            </a:r>
          </a:p>
          <a:p>
            <a:pPr lvl="1"/>
            <a:r>
              <a:rPr lang="en-US" dirty="0" smtClean="0"/>
              <a:t>Service state:  tables</a:t>
            </a:r>
          </a:p>
          <a:p>
            <a:pPr lvl="1"/>
            <a:r>
              <a:rPr lang="en-US" dirty="0" smtClean="0"/>
              <a:t>Service workflow:  queues</a:t>
            </a:r>
          </a:p>
          <a:p>
            <a:pPr lvl="1"/>
            <a:r>
              <a:rPr lang="en-US" dirty="0" smtClean="0"/>
              <a:t>Simple and Familiar Programming Interfaces</a:t>
            </a:r>
          </a:p>
          <a:p>
            <a:pPr lvl="2"/>
            <a:r>
              <a:rPr lang="en-US" dirty="0" smtClean="0"/>
              <a:t>REST: HTTP and HTTPS</a:t>
            </a:r>
          </a:p>
        </p:txBody>
      </p:sp>
      <p:sp>
        <p:nvSpPr>
          <p:cNvPr id="4" name="Footer Placeholder 3"/>
          <p:cNvSpPr>
            <a:spLocks noGrp="1"/>
          </p:cNvSpPr>
          <p:nvPr>
            <p:ph type="ftr" sz="quarter" idx="11"/>
          </p:nvPr>
        </p:nvSpPr>
        <p:spPr/>
        <p:txBody>
          <a:bodyPr/>
          <a:lstStyle/>
          <a:p>
            <a:r>
              <a:rPr lang="en-US" smtClean="0"/>
              <a:t>CSC 7700: Scientific Computing</a:t>
            </a:r>
            <a:endParaRPr lang="en-US" dirty="0"/>
          </a:p>
        </p:txBody>
      </p:sp>
      <p:sp>
        <p:nvSpPr>
          <p:cNvPr id="5" name="Slide Number Placeholder 4"/>
          <p:cNvSpPr>
            <a:spLocks noGrp="1"/>
          </p:cNvSpPr>
          <p:nvPr>
            <p:ph type="sldNum" sz="quarter" idx="12"/>
          </p:nvPr>
        </p:nvSpPr>
        <p:spPr/>
        <p:txBody>
          <a:bodyPr/>
          <a:lstStyle/>
          <a:p>
            <a:fld id="{DC876957-0BCA-CA4F-B18A-1C61852BAA2D}"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CSC 7700: Scientific Computing</a:t>
            </a:r>
            <a:endParaRPr lang="en-US" dirty="0"/>
          </a:p>
        </p:txBody>
      </p:sp>
      <p:sp>
        <p:nvSpPr>
          <p:cNvPr id="5" name="Slide Number Placeholder 4"/>
          <p:cNvSpPr>
            <a:spLocks noGrp="1"/>
          </p:cNvSpPr>
          <p:nvPr>
            <p:ph type="sldNum" sz="quarter" idx="12"/>
          </p:nvPr>
        </p:nvSpPr>
        <p:spPr/>
        <p:txBody>
          <a:bodyPr/>
          <a:lstStyle/>
          <a:p>
            <a:fld id="{DC876957-0BCA-CA4F-B18A-1C61852BAA2D}" type="slidenum">
              <a:rPr lang="en-US" smtClean="0"/>
              <a:pPr/>
              <a:t>25</a:t>
            </a:fld>
            <a:endParaRPr lang="en-US"/>
          </a:p>
        </p:txBody>
      </p:sp>
      <p:pic>
        <p:nvPicPr>
          <p:cNvPr id="6" name="Picture 5"/>
          <p:cNvPicPr>
            <a:picLocks noChangeAspect="1"/>
          </p:cNvPicPr>
          <p:nvPr/>
        </p:nvPicPr>
        <p:blipFill>
          <a:blip r:embed="rId2"/>
          <a:stretch>
            <a:fillRect/>
          </a:stretch>
        </p:blipFill>
        <p:spPr>
          <a:xfrm>
            <a:off x="101600" y="908050"/>
            <a:ext cx="8940800" cy="50419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CSC 7700: Scientific Computing</a:t>
            </a:r>
            <a:endParaRPr lang="en-US" dirty="0"/>
          </a:p>
        </p:txBody>
      </p:sp>
      <p:sp>
        <p:nvSpPr>
          <p:cNvPr id="5" name="Slide Number Placeholder 4"/>
          <p:cNvSpPr>
            <a:spLocks noGrp="1"/>
          </p:cNvSpPr>
          <p:nvPr>
            <p:ph type="sldNum" sz="quarter" idx="12"/>
          </p:nvPr>
        </p:nvSpPr>
        <p:spPr/>
        <p:txBody>
          <a:bodyPr/>
          <a:lstStyle/>
          <a:p>
            <a:fld id="{DC876957-0BCA-CA4F-B18A-1C61852BAA2D}" type="slidenum">
              <a:rPr lang="en-US" smtClean="0"/>
              <a:pPr/>
              <a:t>26</a:t>
            </a:fld>
            <a:endParaRPr lang="en-US"/>
          </a:p>
        </p:txBody>
      </p:sp>
      <p:pic>
        <p:nvPicPr>
          <p:cNvPr id="6" name="Picture 5"/>
          <p:cNvPicPr>
            <a:picLocks noChangeAspect="1"/>
          </p:cNvPicPr>
          <p:nvPr/>
        </p:nvPicPr>
        <p:blipFill>
          <a:blip r:embed="rId2"/>
          <a:stretch>
            <a:fillRect/>
          </a:stretch>
        </p:blipFill>
        <p:spPr>
          <a:xfrm>
            <a:off x="-101600" y="857250"/>
            <a:ext cx="9347200" cy="51435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CSC 7700: Scientific Computing</a:t>
            </a:r>
            <a:endParaRPr lang="en-US"/>
          </a:p>
        </p:txBody>
      </p:sp>
      <p:sp>
        <p:nvSpPr>
          <p:cNvPr id="3" name="Slide Number Placeholder 2"/>
          <p:cNvSpPr>
            <a:spLocks noGrp="1"/>
          </p:cNvSpPr>
          <p:nvPr>
            <p:ph type="sldNum" sz="quarter" idx="12"/>
          </p:nvPr>
        </p:nvSpPr>
        <p:spPr/>
        <p:txBody>
          <a:bodyPr/>
          <a:lstStyle/>
          <a:p>
            <a:fld id="{DC876957-0BCA-CA4F-B18A-1C61852BAA2D}" type="slidenum">
              <a:rPr lang="en-US" smtClean="0"/>
              <a:pPr/>
              <a:t>27</a:t>
            </a:fld>
            <a:endParaRPr lang="en-US"/>
          </a:p>
        </p:txBody>
      </p:sp>
      <p:pic>
        <p:nvPicPr>
          <p:cNvPr id="4" name="Picture 3"/>
          <p:cNvPicPr>
            <a:picLocks noChangeAspect="1"/>
          </p:cNvPicPr>
          <p:nvPr/>
        </p:nvPicPr>
        <p:blipFill>
          <a:blip r:embed="rId2"/>
          <a:stretch>
            <a:fillRect/>
          </a:stretch>
        </p:blipFill>
        <p:spPr>
          <a:xfrm>
            <a:off x="-57150" y="755650"/>
            <a:ext cx="9258300" cy="53467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CSC 7700: Scientific Computing</a:t>
            </a:r>
            <a:endParaRPr lang="en-US"/>
          </a:p>
        </p:txBody>
      </p:sp>
      <p:sp>
        <p:nvSpPr>
          <p:cNvPr id="3" name="Slide Number Placeholder 2"/>
          <p:cNvSpPr>
            <a:spLocks noGrp="1"/>
          </p:cNvSpPr>
          <p:nvPr>
            <p:ph type="sldNum" sz="quarter" idx="12"/>
          </p:nvPr>
        </p:nvSpPr>
        <p:spPr/>
        <p:txBody>
          <a:bodyPr/>
          <a:lstStyle/>
          <a:p>
            <a:fld id="{DC876957-0BCA-CA4F-B18A-1C61852BAA2D}" type="slidenum">
              <a:rPr lang="en-US" smtClean="0"/>
              <a:pPr/>
              <a:t>28</a:t>
            </a:fld>
            <a:endParaRPr lang="en-US"/>
          </a:p>
        </p:txBody>
      </p:sp>
      <p:pic>
        <p:nvPicPr>
          <p:cNvPr id="4" name="Picture 3"/>
          <p:cNvPicPr>
            <a:picLocks noChangeAspect="1"/>
          </p:cNvPicPr>
          <p:nvPr/>
        </p:nvPicPr>
        <p:blipFill>
          <a:blip r:embed="rId2"/>
          <a:stretch>
            <a:fillRect/>
          </a:stretch>
        </p:blipFill>
        <p:spPr>
          <a:xfrm>
            <a:off x="-50800" y="673100"/>
            <a:ext cx="9245600" cy="55118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DI - Summary</a:t>
            </a:r>
            <a:endParaRPr lang="en-US" dirty="0"/>
          </a:p>
        </p:txBody>
      </p:sp>
      <p:sp>
        <p:nvSpPr>
          <p:cNvPr id="3" name="Content Placeholder 2"/>
          <p:cNvSpPr>
            <a:spLocks noGrp="1"/>
          </p:cNvSpPr>
          <p:nvPr>
            <p:ph idx="1"/>
          </p:nvPr>
        </p:nvSpPr>
        <p:spPr>
          <a:xfrm>
            <a:off x="270042" y="1102896"/>
            <a:ext cx="8229600" cy="5578475"/>
          </a:xfrm>
        </p:spPr>
        <p:txBody>
          <a:bodyPr>
            <a:normAutofit fontScale="92500" lnSpcReduction="20000"/>
          </a:bodyPr>
          <a:lstStyle/>
          <a:p>
            <a:r>
              <a:rPr lang="en-US" dirty="0" smtClean="0"/>
              <a:t>A rich space of infrastructure &amp; capabilities</a:t>
            </a:r>
          </a:p>
          <a:p>
            <a:r>
              <a:rPr lang="en-US" dirty="0" smtClean="0"/>
              <a:t>Not all DI have delivered on “their Grid” role</a:t>
            </a:r>
          </a:p>
          <a:p>
            <a:pPr lvl="1"/>
            <a:r>
              <a:rPr lang="en-US" dirty="0" smtClean="0"/>
              <a:t>Why is difficult to answer, as many co-dependent factors, e.g. policy, social/technical/software ecosystem, external pressures..</a:t>
            </a:r>
          </a:p>
          <a:p>
            <a:pPr lvl="1"/>
            <a:r>
              <a:rPr lang="en-US" dirty="0" smtClean="0"/>
              <a:t>But in general, “Narrow grid” (</a:t>
            </a:r>
            <a:r>
              <a:rPr lang="en-US" dirty="0" err="1" smtClean="0"/>
              <a:t>e.g</a:t>
            </a:r>
            <a:r>
              <a:rPr lang="en-US" dirty="0" smtClean="0"/>
              <a:t> OSG) have done better versus “Broad grids” (</a:t>
            </a:r>
            <a:r>
              <a:rPr lang="en-US" dirty="0" err="1" smtClean="0"/>
              <a:t>eg</a:t>
            </a:r>
            <a:r>
              <a:rPr lang="en-US" dirty="0" smtClean="0"/>
              <a:t> </a:t>
            </a:r>
            <a:r>
              <a:rPr lang="en-US" dirty="0" err="1" smtClean="0"/>
              <a:t>Teragrid</a:t>
            </a:r>
            <a:r>
              <a:rPr lang="en-US" dirty="0" smtClean="0"/>
              <a:t>)</a:t>
            </a:r>
          </a:p>
          <a:p>
            <a:r>
              <a:rPr lang="en-US" dirty="0" smtClean="0"/>
              <a:t>Interesting developments in the commercial sector:  Google, Microsoft and Amazon</a:t>
            </a:r>
          </a:p>
          <a:p>
            <a:pPr lvl="1"/>
            <a:r>
              <a:rPr lang="en-US" dirty="0" smtClean="0"/>
              <a:t>First time ever, Academic Research being done on </a:t>
            </a:r>
            <a:r>
              <a:rPr lang="en-US" dirty="0" err="1" smtClean="0"/>
              <a:t>commerical</a:t>
            </a:r>
            <a:r>
              <a:rPr lang="en-US" dirty="0" smtClean="0"/>
              <a:t> infrastructure!</a:t>
            </a:r>
          </a:p>
          <a:p>
            <a:pPr lvl="1"/>
            <a:r>
              <a:rPr lang="en-US" dirty="0" smtClean="0"/>
              <a:t>Due to rise of data-intensive computing but also well designed infrastructure (Azure) and effective abstractions for applications (</a:t>
            </a:r>
            <a:r>
              <a:rPr lang="en-US" dirty="0" err="1" smtClean="0"/>
              <a:t>MapReduce</a:t>
            </a:r>
            <a:r>
              <a:rPr lang="en-US" dirty="0" smtClean="0"/>
              <a:t>) </a:t>
            </a:r>
          </a:p>
          <a:p>
            <a:endParaRPr lang="en-US" dirty="0" smtClean="0"/>
          </a:p>
        </p:txBody>
      </p:sp>
      <p:sp>
        <p:nvSpPr>
          <p:cNvPr id="4" name="Footer Placeholder 3"/>
          <p:cNvSpPr>
            <a:spLocks noGrp="1"/>
          </p:cNvSpPr>
          <p:nvPr>
            <p:ph type="ftr" sz="quarter" idx="11"/>
          </p:nvPr>
        </p:nvSpPr>
        <p:spPr/>
        <p:txBody>
          <a:bodyPr/>
          <a:lstStyle/>
          <a:p>
            <a:r>
              <a:rPr lang="en-US" smtClean="0"/>
              <a:t>CSC 7700: Scientific Computing</a:t>
            </a:r>
            <a:endParaRPr lang="en-US" dirty="0"/>
          </a:p>
        </p:txBody>
      </p:sp>
      <p:sp>
        <p:nvSpPr>
          <p:cNvPr id="5" name="Slide Number Placeholder 4"/>
          <p:cNvSpPr>
            <a:spLocks noGrp="1"/>
          </p:cNvSpPr>
          <p:nvPr>
            <p:ph type="sldNum" sz="quarter" idx="12"/>
          </p:nvPr>
        </p:nvSpPr>
        <p:spPr/>
        <p:txBody>
          <a:bodyPr/>
          <a:lstStyle/>
          <a:p>
            <a:fld id="{DC876957-0BCA-CA4F-B18A-1C61852BAA2D}"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Production Distributed </a:t>
            </a:r>
            <a:r>
              <a:rPr lang="en-US" sz="3200" dirty="0" err="1" smtClean="0"/>
              <a:t>Infrastructure(DI</a:t>
            </a:r>
            <a:r>
              <a:rPr lang="en-US" sz="3200" dirty="0" smtClean="0"/>
              <a:t>) </a:t>
            </a:r>
            <a:endParaRPr lang="en-US" sz="3200" dirty="0"/>
          </a:p>
        </p:txBody>
      </p:sp>
      <p:sp>
        <p:nvSpPr>
          <p:cNvPr id="3" name="Content Placeholder 2"/>
          <p:cNvSpPr>
            <a:spLocks noGrp="1"/>
          </p:cNvSpPr>
          <p:nvPr>
            <p:ph idx="1"/>
          </p:nvPr>
        </p:nvSpPr>
        <p:spPr/>
        <p:txBody>
          <a:bodyPr/>
          <a:lstStyle/>
          <a:p>
            <a:r>
              <a:rPr lang="en-US" dirty="0" smtClean="0"/>
              <a:t>HPC Grids </a:t>
            </a:r>
          </a:p>
          <a:p>
            <a:pPr lvl="1"/>
            <a:r>
              <a:rPr lang="en-US" dirty="0" err="1" smtClean="0"/>
              <a:t>TeraGrid</a:t>
            </a:r>
            <a:r>
              <a:rPr lang="en-US" dirty="0" smtClean="0"/>
              <a:t> [DEISA]</a:t>
            </a:r>
          </a:p>
          <a:p>
            <a:r>
              <a:rPr lang="en-US" dirty="0" smtClean="0"/>
              <a:t>HTC Grids</a:t>
            </a:r>
          </a:p>
          <a:p>
            <a:pPr lvl="1"/>
            <a:r>
              <a:rPr lang="en-US" dirty="0" smtClean="0"/>
              <a:t>OSG, EGI</a:t>
            </a:r>
          </a:p>
          <a:p>
            <a:r>
              <a:rPr lang="en-US" dirty="0" smtClean="0"/>
              <a:t>Research Grid Infrastructure</a:t>
            </a:r>
          </a:p>
          <a:p>
            <a:pPr lvl="1"/>
            <a:r>
              <a:rPr lang="en-US" dirty="0" err="1" smtClean="0"/>
              <a:t>FutureGrid</a:t>
            </a:r>
            <a:r>
              <a:rPr lang="en-US" dirty="0" smtClean="0"/>
              <a:t>, [Grid5000, DAS]</a:t>
            </a:r>
          </a:p>
          <a:p>
            <a:r>
              <a:rPr lang="en-US" dirty="0" smtClean="0"/>
              <a:t>Commercial Infrastructure</a:t>
            </a:r>
          </a:p>
          <a:p>
            <a:pPr lvl="1"/>
            <a:r>
              <a:rPr lang="en-US" dirty="0" smtClean="0"/>
              <a:t>AWS (EC2, S3), Azure</a:t>
            </a:r>
          </a:p>
          <a:p>
            <a:pPr lvl="1"/>
            <a:endParaRPr lang="en-US" dirty="0" smtClean="0"/>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CSC 7700: Scientific Computing</a:t>
            </a:r>
            <a:endParaRPr lang="en-US" dirty="0"/>
          </a:p>
        </p:txBody>
      </p:sp>
      <p:sp>
        <p:nvSpPr>
          <p:cNvPr id="5" name="Slide Number Placeholder 4"/>
          <p:cNvSpPr>
            <a:spLocks noGrp="1"/>
          </p:cNvSpPr>
          <p:nvPr>
            <p:ph type="sldNum" sz="quarter" idx="12"/>
          </p:nvPr>
        </p:nvSpPr>
        <p:spPr/>
        <p:txBody>
          <a:bodyPr/>
          <a:lstStyle/>
          <a:p>
            <a:fld id="{DC876957-0BCA-CA4F-B18A-1C61852BAA2D}"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ENSEMBLE-BASED</a:t>
            </a:r>
            <a:br>
              <a:rPr lang="en-US" dirty="0" smtClean="0"/>
            </a:br>
            <a:r>
              <a:rPr lang="en-US" dirty="0" smtClean="0"/>
              <a:t>REPLICA-EXCHANGE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Ensemble-based &amp; Replica-Exchange  Simulations</a:t>
            </a:r>
            <a:endParaRPr lang="en-US" sz="2800" dirty="0"/>
          </a:p>
        </p:txBody>
      </p:sp>
      <p:sp>
        <p:nvSpPr>
          <p:cNvPr id="3" name="Content Placeholder 2"/>
          <p:cNvSpPr>
            <a:spLocks noGrp="1"/>
          </p:cNvSpPr>
          <p:nvPr>
            <p:ph idx="1"/>
          </p:nvPr>
        </p:nvSpPr>
        <p:spPr>
          <a:xfrm>
            <a:off x="293065" y="1529880"/>
            <a:ext cx="5244136" cy="4832820"/>
          </a:xfrm>
        </p:spPr>
        <p:txBody>
          <a:bodyPr>
            <a:normAutofit fontScale="92500"/>
          </a:bodyPr>
          <a:lstStyle/>
          <a:p>
            <a:r>
              <a:rPr lang="en-US" dirty="0" smtClean="0"/>
              <a:t>Ensemble-based:</a:t>
            </a:r>
          </a:p>
          <a:p>
            <a:pPr lvl="1"/>
            <a:r>
              <a:rPr lang="en-US" dirty="0" smtClean="0"/>
              <a:t>Many uncoupled simulations</a:t>
            </a:r>
          </a:p>
          <a:p>
            <a:pPr lvl="1"/>
            <a:r>
              <a:rPr lang="en-US" dirty="0" smtClean="0"/>
              <a:t>But not necessarily uncoupled in analysis!</a:t>
            </a:r>
          </a:p>
          <a:p>
            <a:r>
              <a:rPr lang="en-US" dirty="0" smtClean="0"/>
              <a:t>Replica-Exchange (RE) methods:</a:t>
            </a:r>
          </a:p>
          <a:p>
            <a:pPr lvl="1"/>
            <a:r>
              <a:rPr lang="en-US" dirty="0" smtClean="0"/>
              <a:t>Represent a class of algorithms that involve a large number of loosely coupled ensembles. </a:t>
            </a:r>
          </a:p>
          <a:p>
            <a:r>
              <a:rPr lang="en-US" dirty="0" smtClean="0"/>
              <a:t>RE simulations are used  to understand a range of physical phenomena</a:t>
            </a:r>
          </a:p>
          <a:p>
            <a:pPr lvl="1"/>
            <a:r>
              <a:rPr lang="en-US" dirty="0" smtClean="0"/>
              <a:t>Protein folding, unfolding etc</a:t>
            </a:r>
          </a:p>
          <a:p>
            <a:pPr lvl="1"/>
            <a:r>
              <a:rPr lang="en-US" dirty="0" smtClean="0"/>
              <a:t>MC simulations </a:t>
            </a:r>
          </a:p>
          <a:p>
            <a:r>
              <a:rPr lang="en-US" dirty="0" smtClean="0"/>
              <a:t>Many successful implementations</a:t>
            </a:r>
          </a:p>
          <a:p>
            <a:pPr lvl="1"/>
            <a:r>
              <a:rPr lang="en-US" dirty="0" err="1" smtClean="0"/>
              <a:t>Eg</a:t>
            </a:r>
            <a:r>
              <a:rPr lang="en-US" dirty="0" smtClean="0"/>
              <a:t> </a:t>
            </a:r>
            <a:r>
              <a:rPr lang="en-US" dirty="0" err="1" smtClean="0"/>
              <a:t>folding@home</a:t>
            </a:r>
            <a:r>
              <a:rPr lang="en-US" dirty="0" smtClean="0"/>
              <a:t> [replica based]</a:t>
            </a:r>
          </a:p>
          <a:p>
            <a:pPr lvl="1"/>
            <a:endParaRPr lang="en-US" dirty="0" smtClean="0"/>
          </a:p>
        </p:txBody>
      </p:sp>
      <p:pic>
        <p:nvPicPr>
          <p:cNvPr id="4" name="Picture 3" descr="repex-1.png"/>
          <p:cNvPicPr>
            <a:picLocks noChangeAspect="1"/>
          </p:cNvPicPr>
          <p:nvPr/>
        </p:nvPicPr>
        <p:blipFill>
          <a:blip r:embed="rId3"/>
          <a:stretch>
            <a:fillRect/>
          </a:stretch>
        </p:blipFill>
        <p:spPr>
          <a:xfrm>
            <a:off x="5746041" y="1987826"/>
            <a:ext cx="2940759" cy="4138337"/>
          </a:xfrm>
          <a:prstGeom prst="rect">
            <a:avLst/>
          </a:prstGeo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sz="2222" dirty="0" smtClean="0"/>
              <a:t>Distributed Adaptive Replica Exchange (DARE)</a:t>
            </a:r>
            <a:r>
              <a:rPr lang="en-US" sz="2800" dirty="0" smtClean="0"/>
              <a:t/>
            </a:r>
            <a:br>
              <a:rPr lang="en-US" sz="2800" dirty="0" smtClean="0"/>
            </a:br>
            <a:r>
              <a:rPr lang="en-US" sz="2222" dirty="0" smtClean="0">
                <a:solidFill>
                  <a:schemeClr val="bg1">
                    <a:lumMod val="75000"/>
                  </a:schemeClr>
                </a:solidFill>
              </a:rPr>
              <a:t>Multiple Pilot-Jobs on the “Distributed” </a:t>
            </a:r>
            <a:r>
              <a:rPr lang="en-US" sz="2222" dirty="0" err="1" smtClean="0">
                <a:solidFill>
                  <a:schemeClr val="bg1">
                    <a:lumMod val="75000"/>
                  </a:schemeClr>
                </a:solidFill>
              </a:rPr>
              <a:t>TeraGrid</a:t>
            </a:r>
            <a:endParaRPr lang="en-US" sz="2222" dirty="0" smtClean="0">
              <a:solidFill>
                <a:srgbClr val="800000"/>
              </a:solidFill>
              <a:latin typeface="Cooper Black"/>
              <a:cs typeface="Cooper Black"/>
            </a:endParaRPr>
          </a:p>
        </p:txBody>
      </p:sp>
      <p:sp>
        <p:nvSpPr>
          <p:cNvPr id="8" name="Content Placeholder 7"/>
          <p:cNvSpPr>
            <a:spLocks noGrp="1"/>
          </p:cNvSpPr>
          <p:nvPr>
            <p:ph idx="1"/>
          </p:nvPr>
        </p:nvSpPr>
        <p:spPr>
          <a:xfrm>
            <a:off x="655077" y="1348072"/>
            <a:ext cx="3775170" cy="4804652"/>
          </a:xfrm>
        </p:spPr>
        <p:txBody>
          <a:bodyPr/>
          <a:lstStyle/>
          <a:p>
            <a:r>
              <a:rPr lang="en-US" dirty="0" smtClean="0"/>
              <a:t>Ability to dynamically add HPC resources. On TG:</a:t>
            </a:r>
          </a:p>
          <a:p>
            <a:pPr lvl="1"/>
            <a:r>
              <a:rPr lang="en-US" dirty="0" smtClean="0"/>
              <a:t>Each Pilot-Job 64px</a:t>
            </a:r>
          </a:p>
          <a:p>
            <a:pPr lvl="1"/>
            <a:r>
              <a:rPr lang="en-US" dirty="0" smtClean="0"/>
              <a:t>Each NAMD 16px</a:t>
            </a:r>
          </a:p>
          <a:p>
            <a:r>
              <a:rPr lang="en-US" dirty="0" smtClean="0"/>
              <a:t>Time-to-completion improves</a:t>
            </a:r>
          </a:p>
          <a:p>
            <a:pPr lvl="1"/>
            <a:r>
              <a:rPr lang="en-US" dirty="0" smtClean="0"/>
              <a:t>No loss of efficiency</a:t>
            </a:r>
          </a:p>
        </p:txBody>
      </p:sp>
      <p:pic>
        <p:nvPicPr>
          <p:cNvPr id="37892" name="Picture 5" descr="perf_repex.pdf"/>
          <p:cNvPicPr>
            <a:picLocks noChangeAspect="1"/>
          </p:cNvPicPr>
          <p:nvPr/>
        </p:nvPicPr>
        <p:blipFill>
          <a:blip r:embed="rId2"/>
          <a:srcRect/>
          <a:stretch>
            <a:fillRect/>
          </a:stretch>
        </p:blipFill>
        <p:spPr bwMode="auto">
          <a:xfrm>
            <a:off x="4823966" y="3902075"/>
            <a:ext cx="4114800" cy="2879725"/>
          </a:xfrm>
          <a:prstGeom prst="rect">
            <a:avLst/>
          </a:prstGeom>
          <a:noFill/>
          <a:ln w="9525">
            <a:noFill/>
            <a:miter lim="800000"/>
            <a:headEnd/>
            <a:tailEnd/>
          </a:ln>
        </p:spPr>
      </p:pic>
      <p:pic>
        <p:nvPicPr>
          <p:cNvPr id="37894" name="Picture 7" descr="perf_distributed_number_replica-1.pdf"/>
          <p:cNvPicPr>
            <a:picLocks noChangeAspect="1"/>
          </p:cNvPicPr>
          <p:nvPr/>
        </p:nvPicPr>
        <p:blipFill>
          <a:blip r:embed="rId3"/>
          <a:srcRect/>
          <a:stretch>
            <a:fillRect/>
          </a:stretch>
        </p:blipFill>
        <p:spPr bwMode="auto">
          <a:xfrm>
            <a:off x="4888046" y="1371600"/>
            <a:ext cx="3657600" cy="255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Replica-Exchange</a:t>
            </a:r>
            <a:endParaRPr lang="en-US" dirty="0"/>
          </a:p>
        </p:txBody>
      </p:sp>
      <p:sp>
        <p:nvSpPr>
          <p:cNvPr id="3" name="Content Placeholder 2"/>
          <p:cNvSpPr>
            <a:spLocks noGrp="1"/>
          </p:cNvSpPr>
          <p:nvPr>
            <p:ph idx="1"/>
          </p:nvPr>
        </p:nvSpPr>
        <p:spPr/>
        <p:txBody>
          <a:bodyPr/>
          <a:lstStyle/>
          <a:p>
            <a:r>
              <a:rPr lang="en-US" dirty="0" smtClean="0"/>
              <a:t>Why Distributed?</a:t>
            </a:r>
          </a:p>
          <a:p>
            <a:pPr lvl="1"/>
            <a:r>
              <a:rPr lang="en-US" dirty="0" smtClean="0"/>
              <a:t>Many un-coupled units (ensembles/replica) </a:t>
            </a:r>
          </a:p>
          <a:p>
            <a:pPr lvl="1"/>
            <a:r>
              <a:rPr lang="en-US" dirty="0" smtClean="0"/>
              <a:t>More resources, the merrier!!</a:t>
            </a:r>
          </a:p>
          <a:p>
            <a:r>
              <a:rPr lang="en-US" dirty="0" smtClean="0"/>
              <a:t>How Distributed?</a:t>
            </a:r>
          </a:p>
          <a:p>
            <a:pPr lvl="1"/>
            <a:r>
              <a:rPr lang="en-US" dirty="0" smtClean="0"/>
              <a:t>Many implementations exist (</a:t>
            </a:r>
            <a:r>
              <a:rPr lang="en-US" dirty="0" err="1" smtClean="0"/>
              <a:t>eg</a:t>
            </a:r>
            <a:r>
              <a:rPr lang="en-US" dirty="0" smtClean="0"/>
              <a:t> </a:t>
            </a:r>
            <a:r>
              <a:rPr lang="en-US" dirty="0" err="1" smtClean="0"/>
              <a:t>folding@home</a:t>
            </a:r>
            <a:r>
              <a:rPr lang="en-US" dirty="0" smtClean="0"/>
              <a:t>) </a:t>
            </a:r>
          </a:p>
          <a:p>
            <a:pPr lvl="1"/>
            <a:r>
              <a:rPr lang="en-US" dirty="0" smtClean="0"/>
              <a:t>SAGA-based “Pilot-Jobs” to use many distributed TG resources</a:t>
            </a:r>
          </a:p>
          <a:p>
            <a:r>
              <a:rPr lang="en-US" dirty="0" smtClean="0"/>
              <a:t>Limitations and Success?</a:t>
            </a:r>
          </a:p>
          <a:p>
            <a:pPr lvl="1"/>
            <a:r>
              <a:rPr lang="en-US" dirty="0" smtClean="0"/>
              <a:t>Getting SAGA working on all machines!</a:t>
            </a:r>
          </a:p>
          <a:p>
            <a:pPr lvl="1"/>
            <a:r>
              <a:rPr lang="en-US" dirty="0" smtClean="0"/>
              <a:t>Finding the best set of resources</a:t>
            </a:r>
          </a:p>
          <a:p>
            <a:pPr lvl="1"/>
            <a:r>
              <a:rPr lang="en-US" dirty="0" smtClean="0"/>
              <a:t>Coordinating work across all the resources</a:t>
            </a:r>
            <a:endParaRPr lang="en-US" dirty="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60750"/>
            <a:ext cx="8229600" cy="1143000"/>
          </a:xfrm>
        </p:spPr>
        <p:txBody>
          <a:bodyPr>
            <a:normAutofit fontScale="90000"/>
          </a:bodyPr>
          <a:lstStyle/>
          <a:p>
            <a:r>
              <a:rPr lang="en-US" sz="3600" dirty="0" smtClean="0"/>
              <a:t>An Interesting Observation….</a:t>
            </a:r>
            <a:br>
              <a:rPr lang="en-US" sz="3600" dirty="0" smtClean="0"/>
            </a:br>
            <a:endParaRPr lang="en-US" sz="3600" dirty="0"/>
          </a:p>
        </p:txBody>
      </p:sp>
      <p:pic>
        <p:nvPicPr>
          <p:cNvPr id="4" name="Content Placeholder 3" descr="201025src587.gif"/>
          <p:cNvPicPr>
            <a:picLocks noGrp="1" noChangeAspect="1"/>
          </p:cNvPicPr>
          <p:nvPr>
            <p:ph idx="4294967295"/>
          </p:nvPr>
        </p:nvPicPr>
        <p:blipFill>
          <a:blip r:embed="rId2"/>
          <a:srcRect l="-39128" r="-39128"/>
          <a:stretch>
            <a:fillRect/>
          </a:stretch>
        </p:blipFill>
        <p:spPr>
          <a:xfrm>
            <a:off x="200521" y="842814"/>
            <a:ext cx="7566532" cy="4376995"/>
          </a:xfrm>
        </p:spPr>
      </p:pic>
      <p:sp>
        <p:nvSpPr>
          <p:cNvPr id="5" name="TextBox 4"/>
          <p:cNvSpPr txBox="1"/>
          <p:nvPr/>
        </p:nvSpPr>
        <p:spPr>
          <a:xfrm>
            <a:off x="457200" y="5500820"/>
            <a:ext cx="8229600" cy="1200328"/>
          </a:xfrm>
          <a:prstGeom prst="rect">
            <a:avLst/>
          </a:prstGeom>
          <a:noFill/>
        </p:spPr>
        <p:txBody>
          <a:bodyPr wrap="square" rtlCol="0">
            <a:spAutoFit/>
          </a:bodyPr>
          <a:lstStyle/>
          <a:p>
            <a:r>
              <a:rPr lang="en-US" sz="2400" dirty="0" smtClean="0"/>
              <a:t>HW Assignment:  Think about the implications of this graph</a:t>
            </a:r>
          </a:p>
          <a:p>
            <a:r>
              <a:rPr lang="en-US" sz="2400" dirty="0" smtClean="0"/>
              <a:t>HW Assignment:  Energy Cost (in Joules) of moving 1 byte of data 1meter?</a:t>
            </a:r>
            <a:endParaRPr lang="en-US" sz="2400"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3"/>
          <p:cNvSpPr>
            <a:spLocks noGrp="1"/>
          </p:cNvSpPr>
          <p:nvPr>
            <p:ph type="title"/>
          </p:nvPr>
        </p:nvSpPr>
        <p:spPr/>
        <p:txBody>
          <a:bodyPr>
            <a:noAutofit/>
          </a:bodyPr>
          <a:lstStyle/>
          <a:p>
            <a:r>
              <a:rPr lang="en-US" sz="2800" dirty="0" smtClean="0"/>
              <a:t/>
            </a:r>
            <a:br>
              <a:rPr lang="en-US" sz="2800" dirty="0" smtClean="0"/>
            </a:br>
            <a:r>
              <a:rPr lang="en-US" sz="2800" dirty="0" smtClean="0"/>
              <a:t/>
            </a:r>
            <a:br>
              <a:rPr lang="en-US" sz="2800" dirty="0" smtClean="0"/>
            </a:br>
            <a:r>
              <a:rPr lang="en-US" sz="2800" dirty="0" smtClean="0"/>
              <a:t>Distributed Applications </a:t>
            </a:r>
            <a:br>
              <a:rPr lang="en-US" sz="2800" dirty="0" smtClean="0"/>
            </a:br>
            <a:r>
              <a:rPr lang="en-US" sz="2000" dirty="0" smtClean="0">
                <a:solidFill>
                  <a:schemeClr val="bg1">
                    <a:lumMod val="75000"/>
                  </a:schemeClr>
                </a:solidFill>
              </a:rPr>
              <a:t>How do they differ from traditional HPC applications?</a:t>
            </a:r>
            <a:br>
              <a:rPr lang="en-US" sz="2000" dirty="0" smtClean="0">
                <a:solidFill>
                  <a:schemeClr val="bg1">
                    <a:lumMod val="75000"/>
                  </a:schemeClr>
                </a:solidFill>
              </a:rPr>
            </a:br>
            <a:r>
              <a:rPr lang="en-US" sz="2800" dirty="0" smtClean="0"/>
              <a:t/>
            </a:r>
            <a:br>
              <a:rPr lang="en-US" sz="2800" dirty="0" smtClean="0"/>
            </a:br>
            <a:endParaRPr lang="en-US" sz="2800" dirty="0" smtClean="0"/>
          </a:p>
        </p:txBody>
      </p:sp>
      <p:sp>
        <p:nvSpPr>
          <p:cNvPr id="32771" name="Content Placeholder 4"/>
          <p:cNvSpPr>
            <a:spLocks noGrp="1"/>
          </p:cNvSpPr>
          <p:nvPr>
            <p:ph idx="1"/>
          </p:nvPr>
        </p:nvSpPr>
        <p:spPr>
          <a:xfrm>
            <a:off x="757947" y="1419358"/>
            <a:ext cx="7966954" cy="5125250"/>
          </a:xfrm>
        </p:spPr>
        <p:txBody>
          <a:bodyPr>
            <a:normAutofit lnSpcReduction="10000"/>
          </a:bodyPr>
          <a:lstStyle/>
          <a:p>
            <a:r>
              <a:rPr lang="en-US" dirty="0" smtClean="0"/>
              <a:t>Performance Models:</a:t>
            </a:r>
          </a:p>
          <a:p>
            <a:pPr lvl="1"/>
            <a:r>
              <a:rPr lang="en-US" dirty="0" smtClean="0"/>
              <a:t>Not just “peak utilization”; e.g., HPC &amp; HTC (# of jobs)</a:t>
            </a:r>
          </a:p>
          <a:p>
            <a:r>
              <a:rPr lang="en-US" dirty="0" smtClean="0"/>
              <a:t>Skillful Decomposition </a:t>
            </a:r>
            <a:r>
              <a:rPr lang="en-US" dirty="0" err="1" smtClean="0"/>
              <a:t>vs</a:t>
            </a:r>
            <a:r>
              <a:rPr lang="en-US" dirty="0" smtClean="0"/>
              <a:t> Aggregation</a:t>
            </a:r>
          </a:p>
          <a:p>
            <a:pPr lvl="1"/>
            <a:r>
              <a:rPr lang="en-US" dirty="0" smtClean="0"/>
              <a:t>Primacy of Coordination across distributed resources</a:t>
            </a:r>
          </a:p>
          <a:p>
            <a:r>
              <a:rPr lang="en-US" dirty="0" smtClean="0"/>
              <a:t>Usage Modes:</a:t>
            </a:r>
          </a:p>
          <a:p>
            <a:pPr lvl="1"/>
            <a:r>
              <a:rPr lang="en-US" dirty="0" smtClean="0"/>
              <a:t>The same application has multiple usage modes</a:t>
            </a:r>
          </a:p>
          <a:p>
            <a:pPr lvl="1"/>
            <a:r>
              <a:rPr lang="en-US" dirty="0" smtClean="0"/>
              <a:t>How applications are developed, deployed and executed is often determined by the infrastructure</a:t>
            </a:r>
          </a:p>
          <a:p>
            <a:r>
              <a:rPr lang="en-US" dirty="0" smtClean="0"/>
              <a:t>Execution Environment </a:t>
            </a:r>
          </a:p>
          <a:p>
            <a:pPr lvl="1"/>
            <a:r>
              <a:rPr lang="en-US" dirty="0" smtClean="0"/>
              <a:t>Typically not as well controlled or defined</a:t>
            </a:r>
          </a:p>
          <a:p>
            <a:pPr lvl="1"/>
            <a:r>
              <a:rPr lang="en-US" dirty="0" smtClean="0"/>
              <a:t>Varying resource conditions, application requirements</a:t>
            </a:r>
          </a:p>
          <a:p>
            <a:r>
              <a:rPr lang="en-US" dirty="0" smtClean="0">
                <a:solidFill>
                  <a:schemeClr val="tx1">
                    <a:lumMod val="95000"/>
                    <a:lumOff val="5000"/>
                  </a:schemeClr>
                </a:solidFill>
              </a:rPr>
              <a:t>HW Assignment:  Think about applications we’ve studied and see if the above is true? </a:t>
            </a:r>
          </a:p>
          <a:p>
            <a:endParaRPr lang="en-US" dirty="0" smtClean="0"/>
          </a:p>
          <a:p>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Why are we examining DI?</a:t>
            </a:r>
            <a:endParaRPr lang="en-US" dirty="0"/>
          </a:p>
        </p:txBody>
      </p:sp>
      <p:sp>
        <p:nvSpPr>
          <p:cNvPr id="3" name="Content Placeholder 2"/>
          <p:cNvSpPr>
            <a:spLocks noGrp="1"/>
          </p:cNvSpPr>
          <p:nvPr>
            <p:ph idx="1"/>
          </p:nvPr>
        </p:nvSpPr>
        <p:spPr>
          <a:xfrm>
            <a:off x="343232" y="1143000"/>
            <a:ext cx="8526379" cy="5213350"/>
          </a:xfrm>
        </p:spPr>
        <p:txBody>
          <a:bodyPr>
            <a:normAutofit fontScale="92500" lnSpcReduction="10000"/>
          </a:bodyPr>
          <a:lstStyle/>
          <a:p>
            <a:r>
              <a:rPr lang="en-US" dirty="0" smtClean="0"/>
              <a:t>Sapir-Whorf Hypothesis:</a:t>
            </a:r>
          </a:p>
          <a:p>
            <a:pPr lvl="1"/>
            <a:r>
              <a:rPr lang="en-US" dirty="0" smtClean="0"/>
              <a:t>Language Influences the Habitual Thought </a:t>
            </a:r>
          </a:p>
          <a:p>
            <a:pPr lvl="1"/>
            <a:r>
              <a:rPr lang="en-US" dirty="0" smtClean="0"/>
              <a:t>Scientific Computing Analog:</a:t>
            </a:r>
          </a:p>
          <a:p>
            <a:pPr lvl="2"/>
            <a:r>
              <a:rPr lang="en-US" dirty="0" smtClean="0"/>
              <a:t>Infrastructure shapes the practice and formulation of research</a:t>
            </a:r>
          </a:p>
          <a:p>
            <a:pPr lvl="2"/>
            <a:r>
              <a:rPr lang="en-US" dirty="0" smtClean="0"/>
              <a:t>Think historically how CI has shaped research</a:t>
            </a:r>
          </a:p>
          <a:p>
            <a:r>
              <a:rPr lang="en-US" dirty="0" smtClean="0"/>
              <a:t>“I have a research Q. Which CI should I use?”</a:t>
            </a:r>
          </a:p>
          <a:p>
            <a:pPr lvl="1"/>
            <a:r>
              <a:rPr lang="en-US" dirty="0" smtClean="0"/>
              <a:t>Go to TG? Go to OSG? Or should I pay for resource?</a:t>
            </a:r>
          </a:p>
          <a:p>
            <a:pPr lvl="1"/>
            <a:r>
              <a:rPr lang="en-US" dirty="0" smtClean="0"/>
              <a:t>Might the policies of these DI influence your decision?</a:t>
            </a:r>
          </a:p>
          <a:p>
            <a:r>
              <a:rPr lang="en-US" dirty="0" smtClean="0"/>
              <a:t>This lecture (part) aims to provide a quick overview and understanding of the infrastructures available </a:t>
            </a:r>
          </a:p>
          <a:p>
            <a:pPr lvl="1"/>
            <a:r>
              <a:rPr lang="en-US" dirty="0" smtClean="0"/>
              <a:t>For each, (</a:t>
            </a:r>
            <a:r>
              <a:rPr lang="en-US" dirty="0" err="1" smtClean="0"/>
              <a:t>i</a:t>
            </a:r>
            <a:r>
              <a:rPr lang="en-US" dirty="0" smtClean="0"/>
              <a:t>) Description, (ii) Management, (iii) Typical Usage Modes and applications supported, (iv) Policies </a:t>
            </a:r>
          </a:p>
          <a:p>
            <a:pPr lvl="1"/>
            <a:endParaRPr lang="en-US" dirty="0"/>
          </a:p>
        </p:txBody>
      </p:sp>
      <p:sp>
        <p:nvSpPr>
          <p:cNvPr id="4" name="Footer Placeholder 3"/>
          <p:cNvSpPr>
            <a:spLocks noGrp="1"/>
          </p:cNvSpPr>
          <p:nvPr>
            <p:ph type="ftr" sz="quarter" idx="11"/>
          </p:nvPr>
        </p:nvSpPr>
        <p:spPr/>
        <p:txBody>
          <a:bodyPr/>
          <a:lstStyle/>
          <a:p>
            <a:r>
              <a:rPr lang="en-US" smtClean="0"/>
              <a:t>CSC 7700: Scientific Computing</a:t>
            </a:r>
            <a:endParaRPr lang="en-US" dirty="0"/>
          </a:p>
        </p:txBody>
      </p:sp>
      <p:sp>
        <p:nvSpPr>
          <p:cNvPr id="5" name="Slide Number Placeholder 4"/>
          <p:cNvSpPr>
            <a:spLocks noGrp="1"/>
          </p:cNvSpPr>
          <p:nvPr>
            <p:ph type="sldNum" sz="quarter" idx="12"/>
          </p:nvPr>
        </p:nvSpPr>
        <p:spPr/>
        <p:txBody>
          <a:bodyPr/>
          <a:lstStyle/>
          <a:p>
            <a:fld id="{DC876957-0BCA-CA4F-B18A-1C61852BAA2D}"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sz="5400" dirty="0" err="1" smtClean="0">
                <a:solidFill>
                  <a:schemeClr val="accent1">
                    <a:lumMod val="75000"/>
                  </a:schemeClr>
                </a:solidFill>
              </a:rPr>
              <a:t>TeraGrid</a:t>
            </a: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US National </a:t>
            </a:r>
            <a:r>
              <a:rPr lang="en-US" dirty="0" err="1" smtClean="0">
                <a:solidFill>
                  <a:schemeClr val="accent1">
                    <a:lumMod val="75000"/>
                  </a:schemeClr>
                </a:solidFill>
              </a:rPr>
              <a:t>Cyberinfrasctructure</a:t>
            </a:r>
            <a:r>
              <a:rPr lang="en-US" dirty="0" smtClean="0">
                <a:solidFill>
                  <a:schemeClr val="accent1">
                    <a:lumMod val="75000"/>
                  </a:schemeClr>
                </a:solidFill>
              </a:rPr>
              <a:t> for Scientific Research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Freeform 2"/>
          <p:cNvSpPr>
            <a:spLocks/>
          </p:cNvSpPr>
          <p:nvPr/>
        </p:nvSpPr>
        <p:spPr bwMode="auto">
          <a:xfrm>
            <a:off x="4267200" y="2667000"/>
            <a:ext cx="1752600" cy="2514600"/>
          </a:xfrm>
          <a:custGeom>
            <a:avLst/>
            <a:gdLst>
              <a:gd name="T0" fmla="*/ 1104 w 1104"/>
              <a:gd name="T1" fmla="*/ 0 h 1584"/>
              <a:gd name="T2" fmla="*/ 480 w 1104"/>
              <a:gd name="T3" fmla="*/ 336 h 1584"/>
              <a:gd name="T4" fmla="*/ 0 w 1104"/>
              <a:gd name="T5" fmla="*/ 1584 h 1584"/>
              <a:gd name="T6" fmla="*/ 0 60000 65536"/>
              <a:gd name="T7" fmla="*/ 0 60000 65536"/>
              <a:gd name="T8" fmla="*/ 0 60000 65536"/>
              <a:gd name="T9" fmla="*/ 0 w 1104"/>
              <a:gd name="T10" fmla="*/ 0 h 1584"/>
              <a:gd name="T11" fmla="*/ 1104 w 1104"/>
              <a:gd name="T12" fmla="*/ 1584 h 1584"/>
            </a:gdLst>
            <a:ahLst/>
            <a:cxnLst>
              <a:cxn ang="T6">
                <a:pos x="T0" y="T1"/>
              </a:cxn>
              <a:cxn ang="T7">
                <a:pos x="T2" y="T3"/>
              </a:cxn>
              <a:cxn ang="T8">
                <a:pos x="T4" y="T5"/>
              </a:cxn>
            </a:cxnLst>
            <a:rect l="T9" t="T10" r="T11" b="T12"/>
            <a:pathLst>
              <a:path w="1104" h="1584">
                <a:moveTo>
                  <a:pt x="1104" y="0"/>
                </a:moveTo>
                <a:cubicBezTo>
                  <a:pt x="884" y="36"/>
                  <a:pt x="664" y="72"/>
                  <a:pt x="480" y="336"/>
                </a:cubicBezTo>
                <a:cubicBezTo>
                  <a:pt x="296" y="600"/>
                  <a:pt x="148" y="1092"/>
                  <a:pt x="0" y="1584"/>
                </a:cubicBezTo>
              </a:path>
            </a:pathLst>
          </a:custGeom>
          <a:noFill/>
          <a:ln w="28575">
            <a:solidFill>
              <a:srgbClr val="067E12"/>
            </a:solidFill>
            <a:round/>
            <a:headEnd/>
            <a:tailEnd/>
          </a:ln>
        </p:spPr>
        <p:txBody>
          <a:bodyPr wrap="none" anchor="ctr"/>
          <a:lstStyle/>
          <a:p>
            <a:endParaRPr lang="en-US"/>
          </a:p>
        </p:txBody>
      </p:sp>
      <p:sp>
        <p:nvSpPr>
          <p:cNvPr id="6147" name="Freeform 3"/>
          <p:cNvSpPr>
            <a:spLocks/>
          </p:cNvSpPr>
          <p:nvPr/>
        </p:nvSpPr>
        <p:spPr bwMode="auto">
          <a:xfrm>
            <a:off x="6019800" y="2667000"/>
            <a:ext cx="355600" cy="685800"/>
          </a:xfrm>
          <a:custGeom>
            <a:avLst/>
            <a:gdLst>
              <a:gd name="T0" fmla="*/ 0 w 224"/>
              <a:gd name="T1" fmla="*/ 0 h 432"/>
              <a:gd name="T2" fmla="*/ 192 w 224"/>
              <a:gd name="T3" fmla="*/ 144 h 432"/>
              <a:gd name="T4" fmla="*/ 192 w 224"/>
              <a:gd name="T5" fmla="*/ 336 h 432"/>
              <a:gd name="T6" fmla="*/ 96 w 224"/>
              <a:gd name="T7" fmla="*/ 432 h 432"/>
              <a:gd name="T8" fmla="*/ 0 60000 65536"/>
              <a:gd name="T9" fmla="*/ 0 60000 65536"/>
              <a:gd name="T10" fmla="*/ 0 60000 65536"/>
              <a:gd name="T11" fmla="*/ 0 60000 65536"/>
              <a:gd name="T12" fmla="*/ 0 w 224"/>
              <a:gd name="T13" fmla="*/ 0 h 432"/>
              <a:gd name="T14" fmla="*/ 224 w 224"/>
              <a:gd name="T15" fmla="*/ 432 h 432"/>
            </a:gdLst>
            <a:ahLst/>
            <a:cxnLst>
              <a:cxn ang="T8">
                <a:pos x="T0" y="T1"/>
              </a:cxn>
              <a:cxn ang="T9">
                <a:pos x="T2" y="T3"/>
              </a:cxn>
              <a:cxn ang="T10">
                <a:pos x="T4" y="T5"/>
              </a:cxn>
              <a:cxn ang="T11">
                <a:pos x="T6" y="T7"/>
              </a:cxn>
            </a:cxnLst>
            <a:rect l="T12" t="T13" r="T14" b="T15"/>
            <a:pathLst>
              <a:path w="224" h="432">
                <a:moveTo>
                  <a:pt x="0" y="0"/>
                </a:moveTo>
                <a:cubicBezTo>
                  <a:pt x="80" y="44"/>
                  <a:pt x="160" y="88"/>
                  <a:pt x="192" y="144"/>
                </a:cubicBezTo>
                <a:cubicBezTo>
                  <a:pt x="224" y="200"/>
                  <a:pt x="208" y="288"/>
                  <a:pt x="192" y="336"/>
                </a:cubicBezTo>
                <a:cubicBezTo>
                  <a:pt x="176" y="384"/>
                  <a:pt x="136" y="408"/>
                  <a:pt x="96" y="432"/>
                </a:cubicBezTo>
              </a:path>
            </a:pathLst>
          </a:custGeom>
          <a:noFill/>
          <a:ln w="28575">
            <a:solidFill>
              <a:srgbClr val="067E12"/>
            </a:solidFill>
            <a:round/>
            <a:headEnd/>
            <a:tailEnd/>
          </a:ln>
        </p:spPr>
        <p:txBody>
          <a:bodyPr wrap="none" anchor="ctr"/>
          <a:lstStyle/>
          <a:p>
            <a:endParaRPr lang="en-US"/>
          </a:p>
        </p:txBody>
      </p:sp>
      <p:sp>
        <p:nvSpPr>
          <p:cNvPr id="6148" name="Freeform 4"/>
          <p:cNvSpPr>
            <a:spLocks/>
          </p:cNvSpPr>
          <p:nvPr/>
        </p:nvSpPr>
        <p:spPr bwMode="auto">
          <a:xfrm>
            <a:off x="6019800" y="2667000"/>
            <a:ext cx="914400" cy="1219200"/>
          </a:xfrm>
          <a:custGeom>
            <a:avLst/>
            <a:gdLst>
              <a:gd name="T0" fmla="*/ 0 w 576"/>
              <a:gd name="T1" fmla="*/ 0 h 768"/>
              <a:gd name="T2" fmla="*/ 432 w 576"/>
              <a:gd name="T3" fmla="*/ 144 h 768"/>
              <a:gd name="T4" fmla="*/ 576 w 576"/>
              <a:gd name="T5" fmla="*/ 384 h 768"/>
              <a:gd name="T6" fmla="*/ 432 w 576"/>
              <a:gd name="T7" fmla="*/ 768 h 768"/>
              <a:gd name="T8" fmla="*/ 0 60000 65536"/>
              <a:gd name="T9" fmla="*/ 0 60000 65536"/>
              <a:gd name="T10" fmla="*/ 0 60000 65536"/>
              <a:gd name="T11" fmla="*/ 0 60000 65536"/>
              <a:gd name="T12" fmla="*/ 0 w 576"/>
              <a:gd name="T13" fmla="*/ 0 h 768"/>
              <a:gd name="T14" fmla="*/ 576 w 576"/>
              <a:gd name="T15" fmla="*/ 768 h 768"/>
            </a:gdLst>
            <a:ahLst/>
            <a:cxnLst>
              <a:cxn ang="T8">
                <a:pos x="T0" y="T1"/>
              </a:cxn>
              <a:cxn ang="T9">
                <a:pos x="T2" y="T3"/>
              </a:cxn>
              <a:cxn ang="T10">
                <a:pos x="T4" y="T5"/>
              </a:cxn>
              <a:cxn ang="T11">
                <a:pos x="T6" y="T7"/>
              </a:cxn>
            </a:cxnLst>
            <a:rect l="T12" t="T13" r="T14" b="T15"/>
            <a:pathLst>
              <a:path w="576" h="768">
                <a:moveTo>
                  <a:pt x="0" y="0"/>
                </a:moveTo>
                <a:cubicBezTo>
                  <a:pt x="168" y="40"/>
                  <a:pt x="336" y="80"/>
                  <a:pt x="432" y="144"/>
                </a:cubicBezTo>
                <a:cubicBezTo>
                  <a:pt x="528" y="208"/>
                  <a:pt x="576" y="280"/>
                  <a:pt x="576" y="384"/>
                </a:cubicBezTo>
                <a:cubicBezTo>
                  <a:pt x="576" y="488"/>
                  <a:pt x="504" y="628"/>
                  <a:pt x="432" y="768"/>
                </a:cubicBezTo>
              </a:path>
            </a:pathLst>
          </a:custGeom>
          <a:noFill/>
          <a:ln w="28575">
            <a:solidFill>
              <a:srgbClr val="067E12"/>
            </a:solidFill>
            <a:round/>
            <a:headEnd/>
            <a:tailEnd/>
          </a:ln>
        </p:spPr>
        <p:txBody>
          <a:bodyPr wrap="none" anchor="ctr"/>
          <a:lstStyle/>
          <a:p>
            <a:endParaRPr lang="en-US"/>
          </a:p>
        </p:txBody>
      </p:sp>
      <p:sp>
        <p:nvSpPr>
          <p:cNvPr id="6149" name="AutoShape 5"/>
          <p:cNvSpPr>
            <a:spLocks/>
          </p:cNvSpPr>
          <p:nvPr/>
        </p:nvSpPr>
        <p:spPr bwMode="auto">
          <a:xfrm>
            <a:off x="476250" y="869950"/>
            <a:ext cx="7956550" cy="5238750"/>
          </a:xfrm>
          <a:custGeom>
            <a:avLst/>
            <a:gdLst>
              <a:gd name="T0" fmla="*/ 0 w 21600"/>
              <a:gd name="T1" fmla="*/ 0 h 21600"/>
              <a:gd name="T2" fmla="*/ 21600 w 21600"/>
              <a:gd name="T3" fmla="*/ 21600 h 21600"/>
            </a:gdLst>
            <a:ahLst/>
            <a:cxnLst/>
            <a:rect l="T0" t="T1" r="T2" b="T3"/>
            <a:pathLst>
              <a:path w="21600" h="21600">
                <a:moveTo>
                  <a:pt x="2069" y="157"/>
                </a:moveTo>
                <a:lnTo>
                  <a:pt x="2000" y="890"/>
                </a:lnTo>
                <a:lnTo>
                  <a:pt x="1483" y="419"/>
                </a:lnTo>
                <a:lnTo>
                  <a:pt x="483" y="4425"/>
                </a:lnTo>
                <a:lnTo>
                  <a:pt x="0" y="6598"/>
                </a:lnTo>
                <a:lnTo>
                  <a:pt x="293" y="9399"/>
                </a:lnTo>
                <a:lnTo>
                  <a:pt x="379" y="11991"/>
                </a:lnTo>
                <a:lnTo>
                  <a:pt x="1017" y="13405"/>
                </a:lnTo>
                <a:lnTo>
                  <a:pt x="2207" y="14138"/>
                </a:lnTo>
                <a:cubicBezTo>
                  <a:pt x="2207" y="14138"/>
                  <a:pt x="3586" y="15892"/>
                  <a:pt x="3655" y="15866"/>
                </a:cubicBezTo>
                <a:cubicBezTo>
                  <a:pt x="3724" y="15840"/>
                  <a:pt x="5913" y="16311"/>
                  <a:pt x="5913" y="16311"/>
                </a:cubicBezTo>
                <a:lnTo>
                  <a:pt x="7361" y="18720"/>
                </a:lnTo>
                <a:lnTo>
                  <a:pt x="7775" y="18065"/>
                </a:lnTo>
                <a:lnTo>
                  <a:pt x="8343" y="18275"/>
                </a:lnTo>
                <a:lnTo>
                  <a:pt x="9464" y="21207"/>
                </a:lnTo>
                <a:lnTo>
                  <a:pt x="10395" y="21600"/>
                </a:lnTo>
                <a:lnTo>
                  <a:pt x="10395" y="20029"/>
                </a:lnTo>
                <a:lnTo>
                  <a:pt x="12188" y="18327"/>
                </a:lnTo>
                <a:lnTo>
                  <a:pt x="14549" y="18615"/>
                </a:lnTo>
                <a:lnTo>
                  <a:pt x="14377" y="18013"/>
                </a:lnTo>
                <a:lnTo>
                  <a:pt x="15911" y="17437"/>
                </a:lnTo>
                <a:lnTo>
                  <a:pt x="16359" y="17856"/>
                </a:lnTo>
                <a:lnTo>
                  <a:pt x="16911" y="17516"/>
                </a:lnTo>
                <a:lnTo>
                  <a:pt x="17566" y="18615"/>
                </a:lnTo>
                <a:lnTo>
                  <a:pt x="18118" y="20631"/>
                </a:lnTo>
                <a:lnTo>
                  <a:pt x="18600" y="21103"/>
                </a:lnTo>
                <a:lnTo>
                  <a:pt x="18928" y="19663"/>
                </a:lnTo>
                <a:lnTo>
                  <a:pt x="18135" y="16730"/>
                </a:lnTo>
                <a:lnTo>
                  <a:pt x="18428" y="14976"/>
                </a:lnTo>
                <a:lnTo>
                  <a:pt x="20324" y="11834"/>
                </a:lnTo>
                <a:lnTo>
                  <a:pt x="19807" y="10551"/>
                </a:lnTo>
                <a:lnTo>
                  <a:pt x="20186" y="7305"/>
                </a:lnTo>
                <a:lnTo>
                  <a:pt x="21307" y="6205"/>
                </a:lnTo>
                <a:lnTo>
                  <a:pt x="20859" y="4791"/>
                </a:lnTo>
                <a:lnTo>
                  <a:pt x="21600" y="3116"/>
                </a:lnTo>
                <a:lnTo>
                  <a:pt x="20910" y="1309"/>
                </a:lnTo>
                <a:lnTo>
                  <a:pt x="20393" y="1440"/>
                </a:lnTo>
                <a:lnTo>
                  <a:pt x="20204" y="3220"/>
                </a:lnTo>
                <a:cubicBezTo>
                  <a:pt x="20204" y="3220"/>
                  <a:pt x="17686" y="7191"/>
                  <a:pt x="16911" y="7252"/>
                </a:cubicBezTo>
                <a:cubicBezTo>
                  <a:pt x="16136" y="7314"/>
                  <a:pt x="15911" y="3561"/>
                  <a:pt x="15911" y="3561"/>
                </a:cubicBezTo>
                <a:lnTo>
                  <a:pt x="14015" y="1964"/>
                </a:lnTo>
                <a:lnTo>
                  <a:pt x="11377" y="1309"/>
                </a:lnTo>
                <a:lnTo>
                  <a:pt x="7981" y="1309"/>
                </a:lnTo>
                <a:lnTo>
                  <a:pt x="2120" y="0"/>
                </a:lnTo>
                <a:lnTo>
                  <a:pt x="2069" y="157"/>
                </a:lnTo>
                <a:close/>
                <a:moveTo>
                  <a:pt x="2069" y="157"/>
                </a:moveTo>
              </a:path>
            </a:pathLst>
          </a:custGeom>
          <a:noFill/>
          <a:ln w="25400">
            <a:solidFill>
              <a:schemeClr val="tx1"/>
            </a:solidFill>
            <a:miter lim="800000"/>
            <a:headEnd/>
            <a:tailEnd/>
          </a:ln>
        </p:spPr>
        <p:txBody>
          <a:bodyPr/>
          <a:lstStyle/>
          <a:p>
            <a:endParaRPr lang="en-US"/>
          </a:p>
        </p:txBody>
      </p:sp>
      <p:sp>
        <p:nvSpPr>
          <p:cNvPr id="6150" name="AutoShape 6"/>
          <p:cNvSpPr>
            <a:spLocks/>
          </p:cNvSpPr>
          <p:nvPr/>
        </p:nvSpPr>
        <p:spPr bwMode="auto">
          <a:xfrm>
            <a:off x="1155700" y="2667000"/>
            <a:ext cx="4787900" cy="1244600"/>
          </a:xfrm>
          <a:custGeom>
            <a:avLst/>
            <a:gdLst>
              <a:gd name="T0" fmla="*/ 0 w 21600"/>
              <a:gd name="T1" fmla="*/ 0 h 21600"/>
              <a:gd name="T2" fmla="*/ 21600 w 21600"/>
              <a:gd name="T3" fmla="*/ 21600 h 21600"/>
            </a:gdLst>
            <a:ahLst/>
            <a:cxnLst/>
            <a:rect l="T0" t="T1" r="T2" b="T3"/>
            <a:pathLst>
              <a:path w="21600" h="21600">
                <a:moveTo>
                  <a:pt x="0" y="21600"/>
                </a:moveTo>
                <a:lnTo>
                  <a:pt x="9606" y="11141"/>
                </a:lnTo>
                <a:lnTo>
                  <a:pt x="21600" y="0"/>
                </a:lnTo>
              </a:path>
            </a:pathLst>
          </a:custGeom>
          <a:noFill/>
          <a:ln w="38100">
            <a:solidFill>
              <a:srgbClr val="067E12"/>
            </a:solidFill>
            <a:miter lim="800000"/>
            <a:headEnd/>
            <a:tailEnd/>
          </a:ln>
        </p:spPr>
        <p:txBody>
          <a:bodyPr/>
          <a:lstStyle/>
          <a:p>
            <a:endParaRPr lang="en-US"/>
          </a:p>
        </p:txBody>
      </p:sp>
      <p:sp>
        <p:nvSpPr>
          <p:cNvPr id="6151" name="Line 7"/>
          <p:cNvSpPr>
            <a:spLocks noChangeShapeType="1"/>
          </p:cNvSpPr>
          <p:nvPr/>
        </p:nvSpPr>
        <p:spPr bwMode="auto">
          <a:xfrm flipV="1">
            <a:off x="5638800" y="2590800"/>
            <a:ext cx="381000" cy="330200"/>
          </a:xfrm>
          <a:prstGeom prst="line">
            <a:avLst/>
          </a:prstGeom>
          <a:noFill/>
          <a:ln w="28575">
            <a:solidFill>
              <a:srgbClr val="067E12"/>
            </a:solidFill>
            <a:round/>
            <a:headEnd/>
            <a:tailEnd/>
          </a:ln>
        </p:spPr>
        <p:txBody>
          <a:bodyPr/>
          <a:lstStyle/>
          <a:p>
            <a:endParaRPr lang="en-US"/>
          </a:p>
        </p:txBody>
      </p:sp>
      <p:sp>
        <p:nvSpPr>
          <p:cNvPr id="6152" name="Line 8"/>
          <p:cNvSpPr>
            <a:spLocks noChangeShapeType="1"/>
          </p:cNvSpPr>
          <p:nvPr/>
        </p:nvSpPr>
        <p:spPr bwMode="auto">
          <a:xfrm>
            <a:off x="6019800" y="2667000"/>
            <a:ext cx="1165225" cy="223838"/>
          </a:xfrm>
          <a:prstGeom prst="line">
            <a:avLst/>
          </a:prstGeom>
          <a:noFill/>
          <a:ln w="28575">
            <a:solidFill>
              <a:srgbClr val="067E12"/>
            </a:solidFill>
            <a:round/>
            <a:headEnd/>
            <a:tailEnd/>
          </a:ln>
        </p:spPr>
        <p:txBody>
          <a:bodyPr/>
          <a:lstStyle/>
          <a:p>
            <a:endParaRPr lang="en-US"/>
          </a:p>
        </p:txBody>
      </p:sp>
      <p:sp>
        <p:nvSpPr>
          <p:cNvPr id="6153" name="Line 9"/>
          <p:cNvSpPr>
            <a:spLocks noChangeShapeType="1"/>
          </p:cNvSpPr>
          <p:nvPr/>
        </p:nvSpPr>
        <p:spPr bwMode="auto">
          <a:xfrm>
            <a:off x="6019800" y="2590800"/>
            <a:ext cx="127000" cy="447675"/>
          </a:xfrm>
          <a:prstGeom prst="line">
            <a:avLst/>
          </a:prstGeom>
          <a:noFill/>
          <a:ln w="28575">
            <a:solidFill>
              <a:srgbClr val="067E12"/>
            </a:solidFill>
            <a:round/>
            <a:headEnd/>
            <a:tailEnd/>
          </a:ln>
        </p:spPr>
        <p:txBody>
          <a:bodyPr/>
          <a:lstStyle/>
          <a:p>
            <a:endParaRPr lang="en-US"/>
          </a:p>
        </p:txBody>
      </p:sp>
      <p:sp>
        <p:nvSpPr>
          <p:cNvPr id="6154" name="Line 10"/>
          <p:cNvSpPr>
            <a:spLocks noChangeShapeType="1"/>
          </p:cNvSpPr>
          <p:nvPr/>
        </p:nvSpPr>
        <p:spPr bwMode="auto">
          <a:xfrm flipH="1">
            <a:off x="5867400" y="2667000"/>
            <a:ext cx="119063" cy="457200"/>
          </a:xfrm>
          <a:prstGeom prst="line">
            <a:avLst/>
          </a:prstGeom>
          <a:noFill/>
          <a:ln w="28575">
            <a:solidFill>
              <a:srgbClr val="067E12"/>
            </a:solidFill>
            <a:round/>
            <a:headEnd/>
            <a:tailEnd/>
          </a:ln>
        </p:spPr>
        <p:txBody>
          <a:bodyPr/>
          <a:lstStyle/>
          <a:p>
            <a:endParaRPr lang="en-US"/>
          </a:p>
        </p:txBody>
      </p:sp>
      <p:sp>
        <p:nvSpPr>
          <p:cNvPr id="6155" name="Line 11"/>
          <p:cNvSpPr>
            <a:spLocks noChangeShapeType="1"/>
          </p:cNvSpPr>
          <p:nvPr/>
        </p:nvSpPr>
        <p:spPr bwMode="auto">
          <a:xfrm flipH="1">
            <a:off x="1066800" y="3919538"/>
            <a:ext cx="84138" cy="347662"/>
          </a:xfrm>
          <a:prstGeom prst="line">
            <a:avLst/>
          </a:prstGeom>
          <a:noFill/>
          <a:ln w="28575">
            <a:solidFill>
              <a:srgbClr val="067E12"/>
            </a:solidFill>
            <a:round/>
            <a:headEnd/>
            <a:tailEnd/>
          </a:ln>
        </p:spPr>
        <p:txBody>
          <a:bodyPr/>
          <a:lstStyle/>
          <a:p>
            <a:endParaRPr lang="en-US"/>
          </a:p>
        </p:txBody>
      </p:sp>
      <p:sp>
        <p:nvSpPr>
          <p:cNvPr id="6156" name="AutoShape 12"/>
          <p:cNvSpPr>
            <a:spLocks/>
          </p:cNvSpPr>
          <p:nvPr/>
        </p:nvSpPr>
        <p:spPr bwMode="auto">
          <a:xfrm>
            <a:off x="1041400" y="3810000"/>
            <a:ext cx="215900" cy="215900"/>
          </a:xfrm>
          <a:custGeom>
            <a:avLst/>
            <a:gdLst>
              <a:gd name="T0" fmla="*/ 0 w 22712"/>
              <a:gd name="T1" fmla="*/ 0 h 23880"/>
              <a:gd name="T2" fmla="*/ 22712 w 22712"/>
              <a:gd name="T3" fmla="*/ 23880 h 23880"/>
            </a:gdLst>
            <a:ahLst/>
            <a:cxnLst/>
            <a:rect l="T0" t="T1" r="T2" b="T3"/>
            <a:pathLst>
              <a:path w="22712" h="23880">
                <a:moveTo>
                  <a:pt x="11356" y="0"/>
                </a:moveTo>
                <a:lnTo>
                  <a:pt x="14693" y="7110"/>
                </a:lnTo>
                <a:lnTo>
                  <a:pt x="22156" y="8250"/>
                </a:lnTo>
                <a:lnTo>
                  <a:pt x="16756" y="13785"/>
                </a:lnTo>
                <a:lnTo>
                  <a:pt x="18031" y="21600"/>
                </a:lnTo>
                <a:lnTo>
                  <a:pt x="11356" y="17910"/>
                </a:lnTo>
                <a:lnTo>
                  <a:pt x="4681" y="21600"/>
                </a:lnTo>
                <a:lnTo>
                  <a:pt x="5956" y="13785"/>
                </a:lnTo>
                <a:lnTo>
                  <a:pt x="556" y="8250"/>
                </a:lnTo>
                <a:lnTo>
                  <a:pt x="8019" y="7110"/>
                </a:lnTo>
                <a:lnTo>
                  <a:pt x="11356" y="0"/>
                </a:lnTo>
                <a:close/>
                <a:moveTo>
                  <a:pt x="11356" y="0"/>
                </a:moveTo>
              </a:path>
            </a:pathLst>
          </a:custGeom>
          <a:solidFill>
            <a:schemeClr val="accent2"/>
          </a:solidFill>
          <a:ln w="9525">
            <a:solidFill>
              <a:srgbClr val="1104FF"/>
            </a:solidFill>
            <a:miter lim="800000"/>
            <a:headEnd/>
            <a:tailEnd/>
          </a:ln>
        </p:spPr>
        <p:txBody>
          <a:bodyPr/>
          <a:lstStyle/>
          <a:p>
            <a:endParaRPr lang="en-US"/>
          </a:p>
        </p:txBody>
      </p:sp>
      <p:sp>
        <p:nvSpPr>
          <p:cNvPr id="6157" name="AutoShape 13"/>
          <p:cNvSpPr>
            <a:spLocks/>
          </p:cNvSpPr>
          <p:nvPr/>
        </p:nvSpPr>
        <p:spPr bwMode="auto">
          <a:xfrm>
            <a:off x="5880100" y="2527300"/>
            <a:ext cx="215900" cy="215900"/>
          </a:xfrm>
          <a:custGeom>
            <a:avLst/>
            <a:gdLst>
              <a:gd name="T0" fmla="*/ 0 w 22712"/>
              <a:gd name="T1" fmla="*/ 0 h 23880"/>
              <a:gd name="T2" fmla="*/ 22712 w 22712"/>
              <a:gd name="T3" fmla="*/ 23880 h 23880"/>
            </a:gdLst>
            <a:ahLst/>
            <a:cxnLst/>
            <a:rect l="T0" t="T1" r="T2" b="T3"/>
            <a:pathLst>
              <a:path w="22712" h="23880">
                <a:moveTo>
                  <a:pt x="11356" y="0"/>
                </a:moveTo>
                <a:lnTo>
                  <a:pt x="14693" y="7110"/>
                </a:lnTo>
                <a:lnTo>
                  <a:pt x="22156" y="8250"/>
                </a:lnTo>
                <a:lnTo>
                  <a:pt x="16756" y="13785"/>
                </a:lnTo>
                <a:lnTo>
                  <a:pt x="18031" y="21600"/>
                </a:lnTo>
                <a:lnTo>
                  <a:pt x="11356" y="17910"/>
                </a:lnTo>
                <a:lnTo>
                  <a:pt x="4681" y="21600"/>
                </a:lnTo>
                <a:lnTo>
                  <a:pt x="5956" y="13785"/>
                </a:lnTo>
                <a:lnTo>
                  <a:pt x="556" y="8250"/>
                </a:lnTo>
                <a:lnTo>
                  <a:pt x="8019" y="7110"/>
                </a:lnTo>
                <a:lnTo>
                  <a:pt x="11356" y="0"/>
                </a:lnTo>
                <a:close/>
                <a:moveTo>
                  <a:pt x="11356" y="0"/>
                </a:moveTo>
              </a:path>
            </a:pathLst>
          </a:custGeom>
          <a:solidFill>
            <a:schemeClr val="accent2"/>
          </a:solidFill>
          <a:ln w="9525">
            <a:solidFill>
              <a:srgbClr val="1104FF"/>
            </a:solidFill>
            <a:miter lim="800000"/>
            <a:headEnd/>
            <a:tailEnd/>
          </a:ln>
        </p:spPr>
        <p:txBody>
          <a:bodyPr/>
          <a:lstStyle/>
          <a:p>
            <a:endParaRPr lang="en-US"/>
          </a:p>
        </p:txBody>
      </p:sp>
      <p:sp>
        <p:nvSpPr>
          <p:cNvPr id="6158" name="Line 14"/>
          <p:cNvSpPr>
            <a:spLocks noChangeShapeType="1"/>
          </p:cNvSpPr>
          <p:nvPr/>
        </p:nvSpPr>
        <p:spPr bwMode="auto">
          <a:xfrm>
            <a:off x="3124200" y="3048000"/>
            <a:ext cx="117475" cy="287338"/>
          </a:xfrm>
          <a:prstGeom prst="line">
            <a:avLst/>
          </a:prstGeom>
          <a:noFill/>
          <a:ln w="28575">
            <a:solidFill>
              <a:srgbClr val="067E12"/>
            </a:solidFill>
            <a:round/>
            <a:headEnd/>
            <a:tailEnd/>
          </a:ln>
        </p:spPr>
        <p:txBody>
          <a:bodyPr/>
          <a:lstStyle/>
          <a:p>
            <a:endParaRPr lang="en-US"/>
          </a:p>
        </p:txBody>
      </p:sp>
      <p:sp>
        <p:nvSpPr>
          <p:cNvPr id="6159" name="AutoShape 15"/>
          <p:cNvSpPr>
            <a:spLocks/>
          </p:cNvSpPr>
          <p:nvPr/>
        </p:nvSpPr>
        <p:spPr bwMode="auto">
          <a:xfrm>
            <a:off x="3136900" y="3225800"/>
            <a:ext cx="215900" cy="215900"/>
          </a:xfrm>
          <a:custGeom>
            <a:avLst/>
            <a:gdLst>
              <a:gd name="T0" fmla="*/ 0 w 22712"/>
              <a:gd name="T1" fmla="*/ 0 h 23880"/>
              <a:gd name="T2" fmla="*/ 22712 w 22712"/>
              <a:gd name="T3" fmla="*/ 23880 h 23880"/>
            </a:gdLst>
            <a:ahLst/>
            <a:cxnLst/>
            <a:rect l="T0" t="T1" r="T2" b="T3"/>
            <a:pathLst>
              <a:path w="22712" h="23880">
                <a:moveTo>
                  <a:pt x="11356" y="0"/>
                </a:moveTo>
                <a:lnTo>
                  <a:pt x="14693" y="7110"/>
                </a:lnTo>
                <a:lnTo>
                  <a:pt x="22156" y="8250"/>
                </a:lnTo>
                <a:lnTo>
                  <a:pt x="16756" y="13785"/>
                </a:lnTo>
                <a:lnTo>
                  <a:pt x="18031" y="21600"/>
                </a:lnTo>
                <a:lnTo>
                  <a:pt x="11356" y="17910"/>
                </a:lnTo>
                <a:lnTo>
                  <a:pt x="4681" y="21600"/>
                </a:lnTo>
                <a:lnTo>
                  <a:pt x="5956" y="13785"/>
                </a:lnTo>
                <a:lnTo>
                  <a:pt x="556" y="8250"/>
                </a:lnTo>
                <a:lnTo>
                  <a:pt x="8019" y="7110"/>
                </a:lnTo>
                <a:lnTo>
                  <a:pt x="11356" y="0"/>
                </a:lnTo>
                <a:close/>
                <a:moveTo>
                  <a:pt x="11356" y="0"/>
                </a:moveTo>
              </a:path>
            </a:pathLst>
          </a:custGeom>
          <a:solidFill>
            <a:schemeClr val="accent2"/>
          </a:solidFill>
          <a:ln w="9525">
            <a:solidFill>
              <a:srgbClr val="1104FF"/>
            </a:solidFill>
            <a:miter lim="800000"/>
            <a:headEnd/>
            <a:tailEnd/>
          </a:ln>
        </p:spPr>
        <p:txBody>
          <a:bodyPr/>
          <a:lstStyle/>
          <a:p>
            <a:endParaRPr lang="en-US"/>
          </a:p>
        </p:txBody>
      </p:sp>
      <p:sp>
        <p:nvSpPr>
          <p:cNvPr id="6160" name="Rectangle 16"/>
          <p:cNvSpPr>
            <a:spLocks/>
          </p:cNvSpPr>
          <p:nvPr/>
        </p:nvSpPr>
        <p:spPr bwMode="auto">
          <a:xfrm>
            <a:off x="508000" y="4432300"/>
            <a:ext cx="1003300" cy="215900"/>
          </a:xfrm>
          <a:prstGeom prst="rect">
            <a:avLst/>
          </a:prstGeom>
          <a:noFill/>
          <a:ln w="9525">
            <a:noFill/>
            <a:miter lim="800000"/>
            <a:headEnd/>
            <a:tailEnd/>
          </a:ln>
        </p:spPr>
        <p:txBody>
          <a:bodyPr lIns="0" tIns="0" rIns="40639" bIns="0"/>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b="1">
                <a:solidFill>
                  <a:srgbClr val="140083"/>
                </a:solidFill>
                <a:cs typeface="Arial" charset="0"/>
                <a:sym typeface="Arial" charset="0"/>
              </a:rPr>
              <a:t>SDSC</a:t>
            </a:r>
          </a:p>
        </p:txBody>
      </p:sp>
      <p:sp>
        <p:nvSpPr>
          <p:cNvPr id="6161" name="Rectangle 17"/>
          <p:cNvSpPr>
            <a:spLocks/>
          </p:cNvSpPr>
          <p:nvPr/>
        </p:nvSpPr>
        <p:spPr bwMode="auto">
          <a:xfrm>
            <a:off x="4267200" y="4978400"/>
            <a:ext cx="1016000" cy="215900"/>
          </a:xfrm>
          <a:prstGeom prst="rect">
            <a:avLst/>
          </a:prstGeom>
          <a:noFill/>
          <a:ln w="9525">
            <a:noFill/>
            <a:miter lim="800000"/>
            <a:headEnd/>
            <a:tailEnd/>
          </a:ln>
        </p:spPr>
        <p:txBody>
          <a:bodyPr lIns="0" tIns="0" rIns="40639" bIns="0"/>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b="1">
                <a:solidFill>
                  <a:srgbClr val="140083"/>
                </a:solidFill>
                <a:cs typeface="Arial" charset="0"/>
                <a:sym typeface="Arial" charset="0"/>
              </a:rPr>
              <a:t>TACC</a:t>
            </a:r>
          </a:p>
        </p:txBody>
      </p:sp>
      <p:sp>
        <p:nvSpPr>
          <p:cNvPr id="6162" name="Rectangle 18"/>
          <p:cNvSpPr>
            <a:spLocks/>
          </p:cNvSpPr>
          <p:nvPr/>
        </p:nvSpPr>
        <p:spPr bwMode="auto">
          <a:xfrm>
            <a:off x="4775200" y="2514600"/>
            <a:ext cx="752475" cy="212725"/>
          </a:xfrm>
          <a:prstGeom prst="rect">
            <a:avLst/>
          </a:prstGeom>
          <a:noFill/>
          <a:ln w="9525">
            <a:noFill/>
            <a:miter lim="800000"/>
            <a:headEnd/>
            <a:tailEnd/>
          </a:ln>
        </p:spPr>
        <p:txBody>
          <a:bodyPr wrap="none" lIns="0" tIns="0" rIns="40639" bIns="0">
            <a:spAutoFit/>
          </a:bodyPr>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b="1" dirty="0">
                <a:solidFill>
                  <a:srgbClr val="140083"/>
                </a:solidFill>
                <a:cs typeface="Arial" charset="0"/>
                <a:sym typeface="Arial" charset="0"/>
              </a:rPr>
              <a:t>UC/ANL</a:t>
            </a:r>
          </a:p>
        </p:txBody>
      </p:sp>
      <p:sp>
        <p:nvSpPr>
          <p:cNvPr id="6163" name="Rectangle 19"/>
          <p:cNvSpPr>
            <a:spLocks/>
          </p:cNvSpPr>
          <p:nvPr/>
        </p:nvSpPr>
        <p:spPr bwMode="auto">
          <a:xfrm>
            <a:off x="4838700" y="3213100"/>
            <a:ext cx="1016000" cy="215900"/>
          </a:xfrm>
          <a:prstGeom prst="rect">
            <a:avLst/>
          </a:prstGeom>
          <a:noFill/>
          <a:ln w="9525">
            <a:noFill/>
            <a:miter lim="800000"/>
            <a:headEnd/>
            <a:tailEnd/>
          </a:ln>
        </p:spPr>
        <p:txBody>
          <a:bodyPr lIns="0" tIns="0" rIns="40639" bIns="0"/>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b="1">
                <a:solidFill>
                  <a:srgbClr val="140083"/>
                </a:solidFill>
                <a:cs typeface="Arial" charset="0"/>
                <a:sym typeface="Arial" charset="0"/>
              </a:rPr>
              <a:t>NCSA</a:t>
            </a:r>
          </a:p>
        </p:txBody>
      </p:sp>
      <p:sp>
        <p:nvSpPr>
          <p:cNvPr id="6164" name="Rectangle 20"/>
          <p:cNvSpPr>
            <a:spLocks/>
          </p:cNvSpPr>
          <p:nvPr/>
        </p:nvSpPr>
        <p:spPr bwMode="auto">
          <a:xfrm>
            <a:off x="5715000" y="3810000"/>
            <a:ext cx="1041400" cy="215900"/>
          </a:xfrm>
          <a:prstGeom prst="rect">
            <a:avLst/>
          </a:prstGeom>
          <a:noFill/>
          <a:ln w="9525">
            <a:noFill/>
            <a:miter lim="800000"/>
            <a:headEnd/>
            <a:tailEnd/>
          </a:ln>
        </p:spPr>
        <p:txBody>
          <a:bodyPr lIns="0" tIns="0" rIns="40639" bIns="0"/>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b="1">
                <a:solidFill>
                  <a:srgbClr val="140083"/>
                </a:solidFill>
                <a:cs typeface="Arial" charset="0"/>
                <a:sym typeface="Arial" charset="0"/>
              </a:rPr>
              <a:t>ORNL</a:t>
            </a:r>
          </a:p>
        </p:txBody>
      </p:sp>
      <p:sp>
        <p:nvSpPr>
          <p:cNvPr id="6165" name="Rectangle 21"/>
          <p:cNvSpPr>
            <a:spLocks/>
          </p:cNvSpPr>
          <p:nvPr/>
        </p:nvSpPr>
        <p:spPr bwMode="auto">
          <a:xfrm>
            <a:off x="6342063" y="2895600"/>
            <a:ext cx="328612" cy="212725"/>
          </a:xfrm>
          <a:prstGeom prst="rect">
            <a:avLst/>
          </a:prstGeom>
          <a:noFill/>
          <a:ln w="9525">
            <a:noFill/>
            <a:miter lim="800000"/>
            <a:headEnd/>
            <a:tailEnd/>
          </a:ln>
        </p:spPr>
        <p:txBody>
          <a:bodyPr wrap="none" lIns="0" tIns="0" rIns="40639" bIns="0">
            <a:spAutoFit/>
          </a:bodyPr>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b="1">
                <a:solidFill>
                  <a:srgbClr val="140083"/>
                </a:solidFill>
                <a:cs typeface="Arial" charset="0"/>
                <a:sym typeface="Arial" charset="0"/>
              </a:rPr>
              <a:t>PU</a:t>
            </a:r>
          </a:p>
        </p:txBody>
      </p:sp>
      <p:sp>
        <p:nvSpPr>
          <p:cNvPr id="6166" name="Rectangle 22"/>
          <p:cNvSpPr>
            <a:spLocks/>
          </p:cNvSpPr>
          <p:nvPr/>
        </p:nvSpPr>
        <p:spPr bwMode="auto">
          <a:xfrm>
            <a:off x="5740400" y="3375025"/>
            <a:ext cx="258763" cy="212725"/>
          </a:xfrm>
          <a:prstGeom prst="rect">
            <a:avLst/>
          </a:prstGeom>
          <a:noFill/>
          <a:ln w="9525">
            <a:noFill/>
            <a:miter lim="800000"/>
            <a:headEnd/>
            <a:tailEnd/>
          </a:ln>
        </p:spPr>
        <p:txBody>
          <a:bodyPr wrap="none" lIns="0" tIns="0" rIns="40639" bIns="0">
            <a:spAutoFit/>
          </a:bodyPr>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b="1">
                <a:solidFill>
                  <a:srgbClr val="140083"/>
                </a:solidFill>
                <a:cs typeface="Arial" charset="0"/>
                <a:sym typeface="Arial" charset="0"/>
              </a:rPr>
              <a:t>IU</a:t>
            </a:r>
          </a:p>
        </p:txBody>
      </p:sp>
      <p:sp>
        <p:nvSpPr>
          <p:cNvPr id="6167" name="Rectangle 23"/>
          <p:cNvSpPr>
            <a:spLocks/>
          </p:cNvSpPr>
          <p:nvPr/>
        </p:nvSpPr>
        <p:spPr bwMode="auto">
          <a:xfrm>
            <a:off x="7164388" y="2476500"/>
            <a:ext cx="446087" cy="212725"/>
          </a:xfrm>
          <a:prstGeom prst="rect">
            <a:avLst/>
          </a:prstGeom>
          <a:noFill/>
          <a:ln w="9525">
            <a:noFill/>
            <a:miter lim="800000"/>
            <a:headEnd/>
            <a:tailEnd/>
          </a:ln>
        </p:spPr>
        <p:txBody>
          <a:bodyPr wrap="none" lIns="0" tIns="0" rIns="40639" bIns="0">
            <a:spAutoFit/>
          </a:bodyPr>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b="1">
                <a:solidFill>
                  <a:srgbClr val="140083"/>
                </a:solidFill>
                <a:cs typeface="Arial" charset="0"/>
                <a:sym typeface="Arial" charset="0"/>
              </a:rPr>
              <a:t>PSC</a:t>
            </a:r>
          </a:p>
        </p:txBody>
      </p:sp>
      <p:sp>
        <p:nvSpPr>
          <p:cNvPr id="6168" name="Rectangle 24"/>
          <p:cNvSpPr>
            <a:spLocks/>
          </p:cNvSpPr>
          <p:nvPr/>
        </p:nvSpPr>
        <p:spPr bwMode="auto">
          <a:xfrm>
            <a:off x="3236913" y="2819400"/>
            <a:ext cx="595312" cy="212725"/>
          </a:xfrm>
          <a:prstGeom prst="rect">
            <a:avLst/>
          </a:prstGeom>
          <a:noFill/>
          <a:ln w="9525">
            <a:noFill/>
            <a:miter lim="800000"/>
            <a:headEnd/>
            <a:tailEnd/>
          </a:ln>
        </p:spPr>
        <p:txBody>
          <a:bodyPr wrap="none" lIns="0" tIns="0" rIns="40639" bIns="0">
            <a:spAutoFit/>
          </a:bodyPr>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b="1">
                <a:solidFill>
                  <a:srgbClr val="140083"/>
                </a:solidFill>
                <a:cs typeface="Arial" charset="0"/>
                <a:sym typeface="Arial" charset="0"/>
              </a:rPr>
              <a:t>NCAR</a:t>
            </a:r>
          </a:p>
        </p:txBody>
      </p:sp>
      <p:sp>
        <p:nvSpPr>
          <p:cNvPr id="1211417" name="Oval 25"/>
          <p:cNvSpPr>
            <a:spLocks/>
          </p:cNvSpPr>
          <p:nvPr/>
        </p:nvSpPr>
        <p:spPr bwMode="auto">
          <a:xfrm>
            <a:off x="6032500" y="2908300"/>
            <a:ext cx="211138" cy="215900"/>
          </a:xfrm>
          <a:prstGeom prst="ellipse">
            <a:avLst/>
          </a:prstGeom>
          <a:solidFill>
            <a:srgbClr val="8E0000"/>
          </a:solidFill>
          <a:ln w="9525">
            <a:noFill/>
            <a:round/>
            <a:headEnd/>
            <a:tailEnd/>
          </a:ln>
          <a:effectLst>
            <a:outerShdw dist="101600" dir="2700000" algn="ctr" rotWithShape="0">
              <a:schemeClr val="bg2">
                <a:alpha val="93999"/>
              </a:schemeClr>
            </a:outerShdw>
          </a:effectLst>
        </p:spPr>
        <p:txBody>
          <a:bodyPr/>
          <a:lstStyle/>
          <a:p>
            <a:pPr>
              <a:defRPr/>
            </a:pPr>
            <a:endParaRPr lang="en-US"/>
          </a:p>
        </p:txBody>
      </p:sp>
      <p:sp>
        <p:nvSpPr>
          <p:cNvPr id="1211418" name="Oval 26"/>
          <p:cNvSpPr>
            <a:spLocks/>
          </p:cNvSpPr>
          <p:nvPr/>
        </p:nvSpPr>
        <p:spPr bwMode="auto">
          <a:xfrm>
            <a:off x="5580063" y="2832100"/>
            <a:ext cx="211137" cy="215900"/>
          </a:xfrm>
          <a:prstGeom prst="ellipse">
            <a:avLst/>
          </a:prstGeom>
          <a:solidFill>
            <a:srgbClr val="8E0000"/>
          </a:solidFill>
          <a:ln w="9525">
            <a:noFill/>
            <a:round/>
            <a:headEnd/>
            <a:tailEnd/>
          </a:ln>
          <a:effectLst>
            <a:outerShdw dist="101600" dir="2700000" algn="ctr" rotWithShape="0">
              <a:schemeClr val="bg2">
                <a:alpha val="93999"/>
              </a:schemeClr>
            </a:outerShdw>
          </a:effectLst>
        </p:spPr>
        <p:txBody>
          <a:bodyPr/>
          <a:lstStyle/>
          <a:p>
            <a:pPr>
              <a:defRPr/>
            </a:pPr>
            <a:endParaRPr lang="en-US"/>
          </a:p>
        </p:txBody>
      </p:sp>
      <p:sp>
        <p:nvSpPr>
          <p:cNvPr id="1211419" name="Oval 27"/>
          <p:cNvSpPr>
            <a:spLocks/>
          </p:cNvSpPr>
          <p:nvPr/>
        </p:nvSpPr>
        <p:spPr bwMode="auto">
          <a:xfrm>
            <a:off x="965200" y="4165600"/>
            <a:ext cx="211138" cy="215900"/>
          </a:xfrm>
          <a:prstGeom prst="ellipse">
            <a:avLst/>
          </a:prstGeom>
          <a:solidFill>
            <a:srgbClr val="8E0000"/>
          </a:solidFill>
          <a:ln w="9525">
            <a:noFill/>
            <a:round/>
            <a:headEnd/>
            <a:tailEnd/>
          </a:ln>
          <a:effectLst>
            <a:outerShdw dist="101600" dir="2700000" algn="ctr" rotWithShape="0">
              <a:schemeClr val="bg2">
                <a:alpha val="93999"/>
              </a:schemeClr>
            </a:outerShdw>
          </a:effectLst>
        </p:spPr>
        <p:txBody>
          <a:bodyPr/>
          <a:lstStyle/>
          <a:p>
            <a:pPr>
              <a:defRPr/>
            </a:pPr>
            <a:endParaRPr lang="en-US"/>
          </a:p>
        </p:txBody>
      </p:sp>
      <p:sp>
        <p:nvSpPr>
          <p:cNvPr id="1211420" name="Oval 28"/>
          <p:cNvSpPr>
            <a:spLocks/>
          </p:cNvSpPr>
          <p:nvPr/>
        </p:nvSpPr>
        <p:spPr bwMode="auto">
          <a:xfrm>
            <a:off x="5715000" y="3048000"/>
            <a:ext cx="211138" cy="215900"/>
          </a:xfrm>
          <a:prstGeom prst="ellipse">
            <a:avLst/>
          </a:prstGeom>
          <a:solidFill>
            <a:srgbClr val="8E0000"/>
          </a:solidFill>
          <a:ln w="9525">
            <a:noFill/>
            <a:round/>
            <a:headEnd/>
            <a:tailEnd/>
          </a:ln>
          <a:effectLst>
            <a:outerShdw dist="101600" dir="2700000" algn="ctr" rotWithShape="0">
              <a:schemeClr val="bg2">
                <a:alpha val="93999"/>
              </a:schemeClr>
            </a:outerShdw>
          </a:effectLst>
        </p:spPr>
        <p:txBody>
          <a:bodyPr/>
          <a:lstStyle/>
          <a:p>
            <a:pPr>
              <a:defRPr/>
            </a:pPr>
            <a:endParaRPr lang="en-US"/>
          </a:p>
        </p:txBody>
      </p:sp>
      <p:sp>
        <p:nvSpPr>
          <p:cNvPr id="1211421" name="Oval 29"/>
          <p:cNvSpPr>
            <a:spLocks/>
          </p:cNvSpPr>
          <p:nvPr/>
        </p:nvSpPr>
        <p:spPr bwMode="auto">
          <a:xfrm>
            <a:off x="6083300" y="3276600"/>
            <a:ext cx="211138" cy="215900"/>
          </a:xfrm>
          <a:prstGeom prst="ellipse">
            <a:avLst/>
          </a:prstGeom>
          <a:solidFill>
            <a:srgbClr val="8E0000"/>
          </a:solidFill>
          <a:ln w="9525">
            <a:noFill/>
            <a:round/>
            <a:headEnd/>
            <a:tailEnd/>
          </a:ln>
          <a:effectLst>
            <a:outerShdw dist="101600" dir="2700000" algn="ctr" rotWithShape="0">
              <a:schemeClr val="bg2">
                <a:alpha val="93999"/>
              </a:schemeClr>
            </a:outerShdw>
          </a:effectLst>
        </p:spPr>
        <p:txBody>
          <a:bodyPr/>
          <a:lstStyle/>
          <a:p>
            <a:pPr>
              <a:defRPr/>
            </a:pPr>
            <a:endParaRPr lang="en-US"/>
          </a:p>
        </p:txBody>
      </p:sp>
      <p:sp>
        <p:nvSpPr>
          <p:cNvPr id="1211422" name="Oval 30"/>
          <p:cNvSpPr>
            <a:spLocks/>
          </p:cNvSpPr>
          <p:nvPr/>
        </p:nvSpPr>
        <p:spPr bwMode="auto">
          <a:xfrm>
            <a:off x="4165600" y="5156200"/>
            <a:ext cx="211138" cy="215900"/>
          </a:xfrm>
          <a:prstGeom prst="ellipse">
            <a:avLst/>
          </a:prstGeom>
          <a:solidFill>
            <a:srgbClr val="8E0000"/>
          </a:solidFill>
          <a:ln w="9525">
            <a:noFill/>
            <a:round/>
            <a:headEnd/>
            <a:tailEnd/>
          </a:ln>
          <a:effectLst>
            <a:outerShdw dist="101600" dir="2700000" algn="ctr" rotWithShape="0">
              <a:schemeClr val="bg2">
                <a:alpha val="93999"/>
              </a:schemeClr>
            </a:outerShdw>
          </a:effectLst>
        </p:spPr>
        <p:txBody>
          <a:bodyPr/>
          <a:lstStyle/>
          <a:p>
            <a:pPr>
              <a:defRPr/>
            </a:pPr>
            <a:endParaRPr lang="en-US"/>
          </a:p>
        </p:txBody>
      </p:sp>
      <p:sp>
        <p:nvSpPr>
          <p:cNvPr id="1211423" name="Oval 31"/>
          <p:cNvSpPr>
            <a:spLocks/>
          </p:cNvSpPr>
          <p:nvPr/>
        </p:nvSpPr>
        <p:spPr bwMode="auto">
          <a:xfrm>
            <a:off x="7086600" y="2819400"/>
            <a:ext cx="211138" cy="215900"/>
          </a:xfrm>
          <a:prstGeom prst="ellipse">
            <a:avLst/>
          </a:prstGeom>
          <a:solidFill>
            <a:srgbClr val="8E0000"/>
          </a:solidFill>
          <a:ln w="9525">
            <a:noFill/>
            <a:round/>
            <a:headEnd/>
            <a:tailEnd/>
          </a:ln>
          <a:effectLst>
            <a:outerShdw dist="101600" dir="2700000" algn="ctr" rotWithShape="0">
              <a:schemeClr val="bg2">
                <a:alpha val="93999"/>
              </a:schemeClr>
            </a:outerShdw>
          </a:effectLst>
        </p:spPr>
        <p:txBody>
          <a:bodyPr/>
          <a:lstStyle/>
          <a:p>
            <a:pPr>
              <a:defRPr/>
            </a:pPr>
            <a:endParaRPr lang="en-US"/>
          </a:p>
        </p:txBody>
      </p:sp>
      <p:sp>
        <p:nvSpPr>
          <p:cNvPr id="1211424" name="Oval 32"/>
          <p:cNvSpPr>
            <a:spLocks/>
          </p:cNvSpPr>
          <p:nvPr/>
        </p:nvSpPr>
        <p:spPr bwMode="auto">
          <a:xfrm>
            <a:off x="2971800" y="2895600"/>
            <a:ext cx="211138" cy="215900"/>
          </a:xfrm>
          <a:prstGeom prst="ellipse">
            <a:avLst/>
          </a:prstGeom>
          <a:solidFill>
            <a:srgbClr val="8E0000"/>
          </a:solidFill>
          <a:ln w="9525">
            <a:noFill/>
            <a:round/>
            <a:headEnd/>
            <a:tailEnd/>
          </a:ln>
          <a:effectLst>
            <a:outerShdw dist="101600" dir="2700000" algn="ctr" rotWithShape="0">
              <a:schemeClr val="bg2">
                <a:alpha val="93999"/>
              </a:schemeClr>
            </a:outerShdw>
          </a:effectLst>
        </p:spPr>
        <p:txBody>
          <a:bodyPr/>
          <a:lstStyle/>
          <a:p>
            <a:pPr>
              <a:defRPr/>
            </a:pPr>
            <a:endParaRPr lang="en-US"/>
          </a:p>
        </p:txBody>
      </p:sp>
      <p:sp>
        <p:nvSpPr>
          <p:cNvPr id="1211425" name="Oval 33"/>
          <p:cNvSpPr>
            <a:spLocks/>
          </p:cNvSpPr>
          <p:nvPr/>
        </p:nvSpPr>
        <p:spPr bwMode="auto">
          <a:xfrm>
            <a:off x="6578600" y="3810000"/>
            <a:ext cx="211138" cy="215900"/>
          </a:xfrm>
          <a:prstGeom prst="ellipse">
            <a:avLst/>
          </a:prstGeom>
          <a:solidFill>
            <a:srgbClr val="8E0000"/>
          </a:solidFill>
          <a:ln w="9525">
            <a:noFill/>
            <a:round/>
            <a:headEnd/>
            <a:tailEnd/>
          </a:ln>
          <a:effectLst>
            <a:outerShdw dist="101600" dir="2700000" algn="ctr" rotWithShape="0">
              <a:schemeClr val="bg2">
                <a:alpha val="93999"/>
              </a:schemeClr>
            </a:outerShdw>
          </a:effectLst>
        </p:spPr>
        <p:txBody>
          <a:bodyPr/>
          <a:lstStyle/>
          <a:p>
            <a:pPr>
              <a:defRPr/>
            </a:pPr>
            <a:endParaRPr lang="en-US"/>
          </a:p>
        </p:txBody>
      </p:sp>
      <p:sp>
        <p:nvSpPr>
          <p:cNvPr id="1211426" name="AutoShape 34"/>
          <p:cNvSpPr>
            <a:spLocks/>
          </p:cNvSpPr>
          <p:nvPr/>
        </p:nvSpPr>
        <p:spPr bwMode="auto">
          <a:xfrm>
            <a:off x="660400" y="3683000"/>
            <a:ext cx="190500" cy="228600"/>
          </a:xfrm>
          <a:prstGeom prst="diamond">
            <a:avLst/>
          </a:prstGeom>
          <a:solidFill>
            <a:srgbClr val="1D00AA"/>
          </a:solidFill>
          <a:ln w="9525">
            <a:solidFill>
              <a:srgbClr val="13007E"/>
            </a:solidFill>
            <a:miter lim="800000"/>
            <a:headEnd/>
            <a:tailEnd/>
          </a:ln>
          <a:effectLst>
            <a:outerShdw dist="101600" dir="2700000" algn="ctr" rotWithShape="0">
              <a:schemeClr val="bg2">
                <a:alpha val="93999"/>
              </a:schemeClr>
            </a:outerShdw>
          </a:effectLst>
        </p:spPr>
        <p:txBody>
          <a:bodyPr/>
          <a:lstStyle/>
          <a:p>
            <a:pPr>
              <a:defRPr/>
            </a:pPr>
            <a:endParaRPr lang="en-US"/>
          </a:p>
        </p:txBody>
      </p:sp>
      <p:sp>
        <p:nvSpPr>
          <p:cNvPr id="1211427" name="AutoShape 35"/>
          <p:cNvSpPr>
            <a:spLocks/>
          </p:cNvSpPr>
          <p:nvPr/>
        </p:nvSpPr>
        <p:spPr bwMode="auto">
          <a:xfrm>
            <a:off x="5473700" y="2247900"/>
            <a:ext cx="190500" cy="228600"/>
          </a:xfrm>
          <a:prstGeom prst="diamond">
            <a:avLst/>
          </a:prstGeom>
          <a:solidFill>
            <a:srgbClr val="1D00AA"/>
          </a:solidFill>
          <a:ln w="9525">
            <a:solidFill>
              <a:srgbClr val="13007E"/>
            </a:solidFill>
            <a:miter lim="800000"/>
            <a:headEnd/>
            <a:tailEnd/>
          </a:ln>
          <a:effectLst>
            <a:outerShdw dist="101600" dir="2700000" algn="ctr" rotWithShape="0">
              <a:schemeClr val="bg2">
                <a:alpha val="93999"/>
              </a:schemeClr>
            </a:outerShdw>
          </a:effectLst>
        </p:spPr>
        <p:txBody>
          <a:bodyPr/>
          <a:lstStyle/>
          <a:p>
            <a:pPr>
              <a:defRPr/>
            </a:pPr>
            <a:endParaRPr lang="en-US"/>
          </a:p>
        </p:txBody>
      </p:sp>
      <p:sp>
        <p:nvSpPr>
          <p:cNvPr id="1211428" name="AutoShape 36"/>
          <p:cNvSpPr>
            <a:spLocks/>
          </p:cNvSpPr>
          <p:nvPr/>
        </p:nvSpPr>
        <p:spPr bwMode="auto">
          <a:xfrm>
            <a:off x="812800" y="3848100"/>
            <a:ext cx="190500" cy="228600"/>
          </a:xfrm>
          <a:prstGeom prst="diamond">
            <a:avLst/>
          </a:prstGeom>
          <a:solidFill>
            <a:srgbClr val="1D00AA"/>
          </a:solidFill>
          <a:ln w="9525">
            <a:solidFill>
              <a:srgbClr val="13007E"/>
            </a:solidFill>
            <a:miter lim="800000"/>
            <a:headEnd/>
            <a:tailEnd/>
          </a:ln>
          <a:effectLst>
            <a:outerShdw dist="101600" dir="2700000" algn="ctr" rotWithShape="0">
              <a:schemeClr val="bg2">
                <a:alpha val="93999"/>
              </a:schemeClr>
            </a:outerShdw>
          </a:effectLst>
        </p:spPr>
        <p:txBody>
          <a:bodyPr/>
          <a:lstStyle/>
          <a:p>
            <a:pPr>
              <a:defRPr/>
            </a:pPr>
            <a:endParaRPr lang="en-US"/>
          </a:p>
        </p:txBody>
      </p:sp>
      <p:sp>
        <p:nvSpPr>
          <p:cNvPr id="1211429" name="AutoShape 37"/>
          <p:cNvSpPr>
            <a:spLocks/>
          </p:cNvSpPr>
          <p:nvPr/>
        </p:nvSpPr>
        <p:spPr bwMode="auto">
          <a:xfrm>
            <a:off x="7315200" y="3683000"/>
            <a:ext cx="190500" cy="228600"/>
          </a:xfrm>
          <a:prstGeom prst="diamond">
            <a:avLst/>
          </a:prstGeom>
          <a:solidFill>
            <a:srgbClr val="1D00AA"/>
          </a:solidFill>
          <a:ln w="9525">
            <a:solidFill>
              <a:srgbClr val="13007E"/>
            </a:solidFill>
            <a:miter lim="800000"/>
            <a:headEnd/>
            <a:tailEnd/>
          </a:ln>
          <a:effectLst>
            <a:outerShdw dist="101600" dir="2700000" algn="ctr" rotWithShape="0">
              <a:schemeClr val="bg2">
                <a:alpha val="93999"/>
              </a:schemeClr>
            </a:outerShdw>
          </a:effectLst>
        </p:spPr>
        <p:txBody>
          <a:bodyPr/>
          <a:lstStyle/>
          <a:p>
            <a:pPr>
              <a:defRPr/>
            </a:pPr>
            <a:endParaRPr lang="en-US"/>
          </a:p>
        </p:txBody>
      </p:sp>
      <p:sp>
        <p:nvSpPr>
          <p:cNvPr id="6182" name="Rectangle 38"/>
          <p:cNvSpPr>
            <a:spLocks/>
          </p:cNvSpPr>
          <p:nvPr/>
        </p:nvSpPr>
        <p:spPr bwMode="auto">
          <a:xfrm>
            <a:off x="685800" y="3479800"/>
            <a:ext cx="1003300" cy="203200"/>
          </a:xfrm>
          <a:prstGeom prst="rect">
            <a:avLst/>
          </a:prstGeom>
          <a:noFill/>
          <a:ln w="9525">
            <a:noFill/>
            <a:miter lim="800000"/>
            <a:headEnd/>
            <a:tailEnd/>
          </a:ln>
        </p:spPr>
        <p:txBody>
          <a:bodyPr lIns="0" tIns="0" rIns="40639" bIns="0"/>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i="1">
                <a:solidFill>
                  <a:srgbClr val="140083"/>
                </a:solidFill>
                <a:cs typeface="Arial" charset="0"/>
                <a:sym typeface="Arial" charset="0"/>
              </a:rPr>
              <a:t>Caltech</a:t>
            </a:r>
          </a:p>
        </p:txBody>
      </p:sp>
      <p:sp>
        <p:nvSpPr>
          <p:cNvPr id="6183" name="Rectangle 39"/>
          <p:cNvSpPr>
            <a:spLocks/>
          </p:cNvSpPr>
          <p:nvPr/>
        </p:nvSpPr>
        <p:spPr bwMode="auto">
          <a:xfrm>
            <a:off x="-114300" y="4102100"/>
            <a:ext cx="1003300" cy="203200"/>
          </a:xfrm>
          <a:prstGeom prst="rect">
            <a:avLst/>
          </a:prstGeom>
          <a:noFill/>
          <a:ln w="9525">
            <a:noFill/>
            <a:miter lim="800000"/>
            <a:headEnd/>
            <a:tailEnd/>
          </a:ln>
        </p:spPr>
        <p:txBody>
          <a:bodyPr lIns="0" tIns="0" rIns="40639" bIns="0"/>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i="1">
                <a:solidFill>
                  <a:srgbClr val="140083"/>
                </a:solidFill>
                <a:cs typeface="Arial" charset="0"/>
                <a:sym typeface="Arial" charset="0"/>
              </a:rPr>
              <a:t>USC/ISI</a:t>
            </a:r>
          </a:p>
        </p:txBody>
      </p:sp>
      <p:sp>
        <p:nvSpPr>
          <p:cNvPr id="6184" name="Rectangle 40"/>
          <p:cNvSpPr>
            <a:spLocks/>
          </p:cNvSpPr>
          <p:nvPr/>
        </p:nvSpPr>
        <p:spPr bwMode="auto">
          <a:xfrm>
            <a:off x="7010400" y="3352800"/>
            <a:ext cx="1270000" cy="203200"/>
          </a:xfrm>
          <a:prstGeom prst="rect">
            <a:avLst/>
          </a:prstGeom>
          <a:solidFill>
            <a:schemeClr val="bg1"/>
          </a:solidFill>
          <a:ln w="9525">
            <a:noFill/>
            <a:miter lim="800000"/>
            <a:headEnd/>
            <a:tailEnd/>
          </a:ln>
        </p:spPr>
        <p:txBody>
          <a:bodyPr lIns="0" tIns="0" rIns="40639" bIns="0"/>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i="1">
                <a:solidFill>
                  <a:srgbClr val="140083"/>
                </a:solidFill>
                <a:cs typeface="Arial" charset="0"/>
                <a:sym typeface="Arial" charset="0"/>
              </a:rPr>
              <a:t>UNC/RENCI</a:t>
            </a:r>
          </a:p>
        </p:txBody>
      </p:sp>
      <p:sp>
        <p:nvSpPr>
          <p:cNvPr id="6185" name="Rectangle 41"/>
          <p:cNvSpPr>
            <a:spLocks/>
          </p:cNvSpPr>
          <p:nvPr/>
        </p:nvSpPr>
        <p:spPr bwMode="auto">
          <a:xfrm>
            <a:off x="5024438" y="2133600"/>
            <a:ext cx="377825" cy="212725"/>
          </a:xfrm>
          <a:prstGeom prst="rect">
            <a:avLst/>
          </a:prstGeom>
          <a:noFill/>
          <a:ln w="9525">
            <a:noFill/>
            <a:miter lim="800000"/>
            <a:headEnd/>
            <a:tailEnd/>
          </a:ln>
        </p:spPr>
        <p:txBody>
          <a:bodyPr wrap="none" lIns="0" tIns="0" rIns="40639" bIns="0">
            <a:spAutoFit/>
          </a:bodyPr>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i="1">
                <a:solidFill>
                  <a:srgbClr val="140083"/>
                </a:solidFill>
                <a:cs typeface="Arial" charset="0"/>
                <a:sym typeface="Arial" charset="0"/>
              </a:rPr>
              <a:t>UW</a:t>
            </a:r>
          </a:p>
        </p:txBody>
      </p:sp>
      <p:sp>
        <p:nvSpPr>
          <p:cNvPr id="1211434" name="Oval 42"/>
          <p:cNvSpPr>
            <a:spLocks/>
          </p:cNvSpPr>
          <p:nvPr/>
        </p:nvSpPr>
        <p:spPr bwMode="auto">
          <a:xfrm>
            <a:off x="711200" y="5194300"/>
            <a:ext cx="211138" cy="215900"/>
          </a:xfrm>
          <a:prstGeom prst="ellipse">
            <a:avLst/>
          </a:prstGeom>
          <a:solidFill>
            <a:srgbClr val="8E0000"/>
          </a:solidFill>
          <a:ln w="9525">
            <a:noFill/>
            <a:round/>
            <a:headEnd/>
            <a:tailEnd/>
          </a:ln>
          <a:effectLst>
            <a:outerShdw dist="101600" dir="2700000" algn="ctr" rotWithShape="0">
              <a:schemeClr val="bg2">
                <a:alpha val="93999"/>
              </a:schemeClr>
            </a:outerShdw>
          </a:effectLst>
        </p:spPr>
        <p:txBody>
          <a:bodyPr/>
          <a:lstStyle/>
          <a:p>
            <a:pPr>
              <a:defRPr/>
            </a:pPr>
            <a:endParaRPr lang="en-US"/>
          </a:p>
        </p:txBody>
      </p:sp>
      <p:sp>
        <p:nvSpPr>
          <p:cNvPr id="1211435" name="AutoShape 43"/>
          <p:cNvSpPr>
            <a:spLocks/>
          </p:cNvSpPr>
          <p:nvPr/>
        </p:nvSpPr>
        <p:spPr bwMode="auto">
          <a:xfrm>
            <a:off x="685800" y="5562600"/>
            <a:ext cx="190500" cy="228600"/>
          </a:xfrm>
          <a:prstGeom prst="diamond">
            <a:avLst/>
          </a:prstGeom>
          <a:solidFill>
            <a:srgbClr val="1D00AA"/>
          </a:solidFill>
          <a:ln w="9525">
            <a:solidFill>
              <a:srgbClr val="13007E"/>
            </a:solidFill>
            <a:miter lim="800000"/>
            <a:headEnd/>
            <a:tailEnd/>
          </a:ln>
          <a:effectLst>
            <a:outerShdw dist="101600" dir="2700000" algn="ctr" rotWithShape="0">
              <a:schemeClr val="bg2">
                <a:alpha val="93999"/>
              </a:schemeClr>
            </a:outerShdw>
          </a:effectLst>
        </p:spPr>
        <p:txBody>
          <a:bodyPr/>
          <a:lstStyle/>
          <a:p>
            <a:pPr>
              <a:defRPr/>
            </a:pPr>
            <a:endParaRPr lang="en-US"/>
          </a:p>
        </p:txBody>
      </p:sp>
      <p:sp>
        <p:nvSpPr>
          <p:cNvPr id="6188" name="Rectangle 44"/>
          <p:cNvSpPr>
            <a:spLocks/>
          </p:cNvSpPr>
          <p:nvPr/>
        </p:nvSpPr>
        <p:spPr bwMode="auto">
          <a:xfrm>
            <a:off x="952500" y="5181600"/>
            <a:ext cx="2019300" cy="190500"/>
          </a:xfrm>
          <a:prstGeom prst="rect">
            <a:avLst/>
          </a:prstGeom>
          <a:noFill/>
          <a:ln w="9525">
            <a:noFill/>
            <a:miter lim="800000"/>
            <a:headEnd/>
            <a:tailEnd/>
          </a:ln>
        </p:spPr>
        <p:txBody>
          <a:bodyPr lIns="0" tIns="0" rIns="40639" bIns="0"/>
          <a:lstStyle/>
          <a:p>
            <a:pPr marL="39688"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300" b="1">
                <a:solidFill>
                  <a:srgbClr val="140083"/>
                </a:solidFill>
                <a:cs typeface="Arial" charset="0"/>
                <a:sym typeface="Arial" charset="0"/>
              </a:rPr>
              <a:t>Resource Provider (RP)</a:t>
            </a:r>
          </a:p>
        </p:txBody>
      </p:sp>
      <p:sp>
        <p:nvSpPr>
          <p:cNvPr id="6189" name="Rectangle 45"/>
          <p:cNvSpPr>
            <a:spLocks/>
          </p:cNvSpPr>
          <p:nvPr/>
        </p:nvSpPr>
        <p:spPr bwMode="auto">
          <a:xfrm>
            <a:off x="952500" y="5588000"/>
            <a:ext cx="2679700" cy="190500"/>
          </a:xfrm>
          <a:prstGeom prst="rect">
            <a:avLst/>
          </a:prstGeom>
          <a:noFill/>
          <a:ln w="9525">
            <a:noFill/>
            <a:miter lim="800000"/>
            <a:headEnd/>
            <a:tailEnd/>
          </a:ln>
        </p:spPr>
        <p:txBody>
          <a:bodyPr lIns="0" tIns="0" rIns="40639" bIns="0"/>
          <a:lstStyle/>
          <a:p>
            <a:pPr marL="39688"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300" i="1">
                <a:solidFill>
                  <a:srgbClr val="140083"/>
                </a:solidFill>
                <a:cs typeface="Arial" charset="0"/>
                <a:sym typeface="Arial" charset="0"/>
              </a:rPr>
              <a:t>Software Integration Partner</a:t>
            </a:r>
          </a:p>
        </p:txBody>
      </p:sp>
      <p:sp>
        <p:nvSpPr>
          <p:cNvPr id="1211438" name="Rectangle 46"/>
          <p:cNvSpPr>
            <a:spLocks/>
          </p:cNvSpPr>
          <p:nvPr/>
        </p:nvSpPr>
        <p:spPr bwMode="auto">
          <a:xfrm>
            <a:off x="5765800" y="2286000"/>
            <a:ext cx="177800" cy="152400"/>
          </a:xfrm>
          <a:prstGeom prst="rect">
            <a:avLst/>
          </a:prstGeom>
          <a:solidFill>
            <a:srgbClr val="005015"/>
          </a:solidFill>
          <a:ln w="9525">
            <a:noFill/>
            <a:miter lim="800000"/>
            <a:headEnd/>
            <a:tailEnd/>
          </a:ln>
          <a:effectLst>
            <a:outerShdw dist="101600" dir="2700000" algn="ctr" rotWithShape="0">
              <a:schemeClr val="bg2">
                <a:alpha val="93999"/>
              </a:schemeClr>
            </a:outerShdw>
          </a:effectLst>
        </p:spPr>
        <p:txBody>
          <a:bodyPr/>
          <a:lstStyle/>
          <a:p>
            <a:pPr>
              <a:defRPr/>
            </a:pPr>
            <a:endParaRPr lang="en-US"/>
          </a:p>
        </p:txBody>
      </p:sp>
      <p:sp>
        <p:nvSpPr>
          <p:cNvPr id="6191" name="Rectangle 47"/>
          <p:cNvSpPr>
            <a:spLocks/>
          </p:cNvSpPr>
          <p:nvPr/>
        </p:nvSpPr>
        <p:spPr bwMode="auto">
          <a:xfrm>
            <a:off x="5562600" y="1828800"/>
            <a:ext cx="1768475" cy="381000"/>
          </a:xfrm>
          <a:prstGeom prst="rect">
            <a:avLst/>
          </a:prstGeom>
          <a:solidFill>
            <a:srgbClr val="FFFFFF"/>
          </a:solidFill>
          <a:ln w="9525">
            <a:noFill/>
            <a:miter lim="800000"/>
            <a:headEnd/>
            <a:tailEnd/>
          </a:ln>
        </p:spPr>
        <p:txBody>
          <a:bodyPr lIns="0" tIns="0" rIns="40639" bIns="0"/>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i="1">
                <a:solidFill>
                  <a:srgbClr val="005015"/>
                </a:solidFill>
                <a:cs typeface="Arial" charset="0"/>
                <a:sym typeface="Arial" charset="0"/>
              </a:rPr>
              <a:t>Grid Infrastructure Group (UChicago)</a:t>
            </a:r>
          </a:p>
        </p:txBody>
      </p:sp>
      <p:sp>
        <p:nvSpPr>
          <p:cNvPr id="6192" name="Rectangle 48"/>
          <p:cNvSpPr>
            <a:spLocks noGrp="1" noChangeArrowheads="1"/>
          </p:cNvSpPr>
          <p:nvPr>
            <p:ph type="title"/>
          </p:nvPr>
        </p:nvSpPr>
        <p:spPr/>
        <p:txBody>
          <a:bodyPr rIns="81279"/>
          <a:lstStyle/>
          <a:p>
            <a:pPr eaLnBrk="1" hangingPunct="1">
              <a:tabLst>
                <a:tab pos="0" algn="l"/>
                <a:tab pos="914400" algn="l"/>
                <a:tab pos="1828800" algn="l"/>
                <a:tab pos="2743200" algn="l"/>
                <a:tab pos="3657600" algn="l"/>
                <a:tab pos="4572000" algn="l"/>
                <a:tab pos="5486400" algn="l"/>
                <a:tab pos="6400800" algn="l"/>
                <a:tab pos="7315200" algn="l"/>
                <a:tab pos="8229600" algn="l"/>
              </a:tabLst>
            </a:pPr>
            <a:r>
              <a:rPr lang="en-US" dirty="0" smtClean="0">
                <a:solidFill>
                  <a:srgbClr val="C00000"/>
                </a:solidFill>
              </a:rPr>
              <a:t>11 Resource Providers</a:t>
            </a:r>
          </a:p>
        </p:txBody>
      </p:sp>
      <p:pic>
        <p:nvPicPr>
          <p:cNvPr id="6193" name="Picture 49"/>
          <p:cNvPicPr>
            <a:picLocks noChangeAspect="1" noChangeArrowheads="1"/>
          </p:cNvPicPr>
          <p:nvPr/>
        </p:nvPicPr>
        <p:blipFill>
          <a:blip r:embed="rId3"/>
          <a:srcRect/>
          <a:stretch>
            <a:fillRect/>
          </a:stretch>
        </p:blipFill>
        <p:spPr bwMode="auto">
          <a:xfrm>
            <a:off x="979488" y="1257300"/>
            <a:ext cx="893762" cy="876300"/>
          </a:xfrm>
          <a:prstGeom prst="rect">
            <a:avLst/>
          </a:prstGeom>
          <a:noFill/>
          <a:ln w="9525">
            <a:noFill/>
            <a:miter lim="800000"/>
            <a:headEnd/>
            <a:tailEnd/>
          </a:ln>
        </p:spPr>
      </p:pic>
      <p:sp>
        <p:nvSpPr>
          <p:cNvPr id="6194" name="Freeform 52"/>
          <p:cNvSpPr>
            <a:spLocks/>
          </p:cNvSpPr>
          <p:nvPr/>
        </p:nvSpPr>
        <p:spPr bwMode="auto">
          <a:xfrm flipH="1">
            <a:off x="5410200" y="2590800"/>
            <a:ext cx="533400" cy="2438400"/>
          </a:xfrm>
          <a:custGeom>
            <a:avLst/>
            <a:gdLst>
              <a:gd name="T0" fmla="*/ 0 w 576"/>
              <a:gd name="T1" fmla="*/ 0 h 768"/>
              <a:gd name="T2" fmla="*/ 432 w 576"/>
              <a:gd name="T3" fmla="*/ 144 h 768"/>
              <a:gd name="T4" fmla="*/ 576 w 576"/>
              <a:gd name="T5" fmla="*/ 384 h 768"/>
              <a:gd name="T6" fmla="*/ 432 w 576"/>
              <a:gd name="T7" fmla="*/ 768 h 768"/>
              <a:gd name="T8" fmla="*/ 0 60000 65536"/>
              <a:gd name="T9" fmla="*/ 0 60000 65536"/>
              <a:gd name="T10" fmla="*/ 0 60000 65536"/>
              <a:gd name="T11" fmla="*/ 0 60000 65536"/>
              <a:gd name="T12" fmla="*/ 0 w 576"/>
              <a:gd name="T13" fmla="*/ 0 h 768"/>
              <a:gd name="T14" fmla="*/ 576 w 576"/>
              <a:gd name="T15" fmla="*/ 768 h 768"/>
            </a:gdLst>
            <a:ahLst/>
            <a:cxnLst>
              <a:cxn ang="T8">
                <a:pos x="T0" y="T1"/>
              </a:cxn>
              <a:cxn ang="T9">
                <a:pos x="T2" y="T3"/>
              </a:cxn>
              <a:cxn ang="T10">
                <a:pos x="T4" y="T5"/>
              </a:cxn>
              <a:cxn ang="T11">
                <a:pos x="T6" y="T7"/>
              </a:cxn>
            </a:cxnLst>
            <a:rect l="T12" t="T13" r="T14" b="T15"/>
            <a:pathLst>
              <a:path w="576" h="768">
                <a:moveTo>
                  <a:pt x="0" y="0"/>
                </a:moveTo>
                <a:cubicBezTo>
                  <a:pt x="168" y="40"/>
                  <a:pt x="336" y="80"/>
                  <a:pt x="432" y="144"/>
                </a:cubicBezTo>
                <a:cubicBezTo>
                  <a:pt x="528" y="208"/>
                  <a:pt x="576" y="280"/>
                  <a:pt x="576" y="384"/>
                </a:cubicBezTo>
                <a:cubicBezTo>
                  <a:pt x="576" y="488"/>
                  <a:pt x="504" y="628"/>
                  <a:pt x="432" y="768"/>
                </a:cubicBezTo>
              </a:path>
            </a:pathLst>
          </a:custGeom>
          <a:noFill/>
          <a:ln w="28575">
            <a:solidFill>
              <a:srgbClr val="067E12"/>
            </a:solidFill>
            <a:round/>
            <a:headEnd/>
            <a:tailEnd/>
          </a:ln>
        </p:spPr>
        <p:txBody>
          <a:bodyPr wrap="none" anchor="ctr"/>
          <a:lstStyle/>
          <a:p>
            <a:endParaRPr lang="en-US"/>
          </a:p>
        </p:txBody>
      </p:sp>
      <p:sp>
        <p:nvSpPr>
          <p:cNvPr id="6195" name="Rectangle 54"/>
          <p:cNvSpPr>
            <a:spLocks/>
          </p:cNvSpPr>
          <p:nvPr/>
        </p:nvSpPr>
        <p:spPr bwMode="auto">
          <a:xfrm>
            <a:off x="5410200" y="4724400"/>
            <a:ext cx="1016000" cy="215900"/>
          </a:xfrm>
          <a:prstGeom prst="rect">
            <a:avLst/>
          </a:prstGeom>
          <a:noFill/>
          <a:ln w="9525">
            <a:noFill/>
            <a:miter lim="800000"/>
            <a:headEnd/>
            <a:tailEnd/>
          </a:ln>
        </p:spPr>
        <p:txBody>
          <a:bodyPr lIns="0" tIns="0" rIns="40639" bIns="0"/>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b="1">
                <a:solidFill>
                  <a:srgbClr val="140083"/>
                </a:solidFill>
                <a:cs typeface="Arial" charset="0"/>
                <a:sym typeface="Arial" charset="0"/>
              </a:rPr>
              <a:t>LONI</a:t>
            </a:r>
          </a:p>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400" b="1">
              <a:solidFill>
                <a:srgbClr val="140083"/>
              </a:solidFill>
              <a:cs typeface="Arial" charset="0"/>
              <a:sym typeface="Arial" charset="0"/>
            </a:endParaRPr>
          </a:p>
        </p:txBody>
      </p:sp>
      <p:sp>
        <p:nvSpPr>
          <p:cNvPr id="1211447" name="Oval 55"/>
          <p:cNvSpPr>
            <a:spLocks/>
          </p:cNvSpPr>
          <p:nvPr/>
        </p:nvSpPr>
        <p:spPr bwMode="auto">
          <a:xfrm>
            <a:off x="5486400" y="4953000"/>
            <a:ext cx="211138" cy="215900"/>
          </a:xfrm>
          <a:prstGeom prst="ellipse">
            <a:avLst/>
          </a:prstGeom>
          <a:solidFill>
            <a:srgbClr val="8E0000"/>
          </a:solidFill>
          <a:ln w="9525">
            <a:noFill/>
            <a:round/>
            <a:headEnd/>
            <a:tailEnd/>
          </a:ln>
          <a:effectLst>
            <a:outerShdw dist="101600" dir="2700000" algn="ctr" rotWithShape="0">
              <a:schemeClr val="bg2">
                <a:alpha val="93999"/>
              </a:schemeClr>
            </a:outerShdw>
          </a:effectLst>
        </p:spPr>
        <p:txBody>
          <a:bodyPr/>
          <a:lstStyle/>
          <a:p>
            <a:pPr>
              <a:defRPr/>
            </a:pPr>
            <a:endParaRPr lang="en-US"/>
          </a:p>
        </p:txBody>
      </p:sp>
      <p:sp>
        <p:nvSpPr>
          <p:cNvPr id="6197" name="Rectangle 60"/>
          <p:cNvSpPr>
            <a:spLocks/>
          </p:cNvSpPr>
          <p:nvPr/>
        </p:nvSpPr>
        <p:spPr bwMode="auto">
          <a:xfrm>
            <a:off x="6553200" y="4038600"/>
            <a:ext cx="1016000" cy="215900"/>
          </a:xfrm>
          <a:prstGeom prst="rect">
            <a:avLst/>
          </a:prstGeom>
          <a:noFill/>
          <a:ln w="9525">
            <a:noFill/>
            <a:miter lim="800000"/>
            <a:headEnd/>
            <a:tailEnd/>
          </a:ln>
        </p:spPr>
        <p:txBody>
          <a:bodyPr lIns="0" tIns="0" rIns="40639" bIns="0"/>
          <a:lstStyle/>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b="1">
                <a:solidFill>
                  <a:srgbClr val="140083"/>
                </a:solidFill>
                <a:cs typeface="Arial" charset="0"/>
                <a:sym typeface="Arial" charset="0"/>
              </a:rPr>
              <a:t>NICS</a:t>
            </a:r>
          </a:p>
          <a:p>
            <a:pPr marL="39688" algn="ct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400" b="1">
              <a:solidFill>
                <a:srgbClr val="140083"/>
              </a:solidFill>
              <a:cs typeface="Arial" charset="0"/>
              <a:sym typeface="Arial" charset="0"/>
            </a:endParaRPr>
          </a:p>
        </p:txBody>
      </p:sp>
      <p:sp>
        <p:nvSpPr>
          <p:cNvPr id="6198" name="Freeform 61"/>
          <p:cNvSpPr>
            <a:spLocks/>
          </p:cNvSpPr>
          <p:nvPr/>
        </p:nvSpPr>
        <p:spPr bwMode="auto">
          <a:xfrm>
            <a:off x="6019800" y="2667000"/>
            <a:ext cx="1219200" cy="1219200"/>
          </a:xfrm>
          <a:custGeom>
            <a:avLst/>
            <a:gdLst>
              <a:gd name="T0" fmla="*/ 0 w 576"/>
              <a:gd name="T1" fmla="*/ 0 h 768"/>
              <a:gd name="T2" fmla="*/ 432 w 576"/>
              <a:gd name="T3" fmla="*/ 144 h 768"/>
              <a:gd name="T4" fmla="*/ 576 w 576"/>
              <a:gd name="T5" fmla="*/ 384 h 768"/>
              <a:gd name="T6" fmla="*/ 432 w 576"/>
              <a:gd name="T7" fmla="*/ 768 h 768"/>
              <a:gd name="T8" fmla="*/ 0 60000 65536"/>
              <a:gd name="T9" fmla="*/ 0 60000 65536"/>
              <a:gd name="T10" fmla="*/ 0 60000 65536"/>
              <a:gd name="T11" fmla="*/ 0 60000 65536"/>
              <a:gd name="T12" fmla="*/ 0 w 576"/>
              <a:gd name="T13" fmla="*/ 0 h 768"/>
              <a:gd name="T14" fmla="*/ 576 w 576"/>
              <a:gd name="T15" fmla="*/ 768 h 768"/>
            </a:gdLst>
            <a:ahLst/>
            <a:cxnLst>
              <a:cxn ang="T8">
                <a:pos x="T0" y="T1"/>
              </a:cxn>
              <a:cxn ang="T9">
                <a:pos x="T2" y="T3"/>
              </a:cxn>
              <a:cxn ang="T10">
                <a:pos x="T4" y="T5"/>
              </a:cxn>
              <a:cxn ang="T11">
                <a:pos x="T6" y="T7"/>
              </a:cxn>
            </a:cxnLst>
            <a:rect l="T12" t="T13" r="T14" b="T15"/>
            <a:pathLst>
              <a:path w="576" h="768">
                <a:moveTo>
                  <a:pt x="0" y="0"/>
                </a:moveTo>
                <a:cubicBezTo>
                  <a:pt x="168" y="40"/>
                  <a:pt x="336" y="80"/>
                  <a:pt x="432" y="144"/>
                </a:cubicBezTo>
                <a:cubicBezTo>
                  <a:pt x="528" y="208"/>
                  <a:pt x="576" y="280"/>
                  <a:pt x="576" y="384"/>
                </a:cubicBezTo>
                <a:cubicBezTo>
                  <a:pt x="576" y="488"/>
                  <a:pt x="504" y="628"/>
                  <a:pt x="432" y="768"/>
                </a:cubicBezTo>
              </a:path>
            </a:pathLst>
          </a:custGeom>
          <a:noFill/>
          <a:ln w="28575">
            <a:solidFill>
              <a:srgbClr val="067E12"/>
            </a:solidFill>
            <a:round/>
            <a:headEnd/>
            <a:tailEnd/>
          </a:ln>
        </p:spPr>
        <p:txBody>
          <a:bodyPr wrap="none" anchor="ctr"/>
          <a:lstStyle/>
          <a:p>
            <a:endParaRPr lang="en-US"/>
          </a:p>
        </p:txBody>
      </p:sp>
      <p:sp>
        <p:nvSpPr>
          <p:cNvPr id="1211454" name="Oval 62"/>
          <p:cNvSpPr>
            <a:spLocks/>
          </p:cNvSpPr>
          <p:nvPr/>
        </p:nvSpPr>
        <p:spPr bwMode="auto">
          <a:xfrm>
            <a:off x="6858000" y="3733800"/>
            <a:ext cx="211138" cy="215900"/>
          </a:xfrm>
          <a:prstGeom prst="ellipse">
            <a:avLst/>
          </a:prstGeom>
          <a:solidFill>
            <a:srgbClr val="8E0000"/>
          </a:solidFill>
          <a:ln w="9525">
            <a:noFill/>
            <a:round/>
            <a:headEnd/>
            <a:tailEnd/>
          </a:ln>
          <a:effectLst>
            <a:outerShdw dist="101600" dir="2700000" algn="ctr" rotWithShape="0">
              <a:schemeClr val="bg2">
                <a:alpha val="93999"/>
              </a:schemeClr>
            </a:outerShdw>
          </a:effectLst>
        </p:spPr>
        <p:txBody>
          <a:bodyPr/>
          <a:lstStyle/>
          <a:p>
            <a:pPr>
              <a:defRPr/>
            </a:pP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err="1" smtClean="0">
                <a:solidFill>
                  <a:srgbClr val="C00000"/>
                </a:solidFill>
              </a:rPr>
              <a:t>TeraGrid</a:t>
            </a:r>
            <a:r>
              <a:rPr lang="en-US" dirty="0" smtClean="0">
                <a:solidFill>
                  <a:srgbClr val="C00000"/>
                </a:solidFill>
              </a:rPr>
              <a:t> Resources and Services</a:t>
            </a:r>
          </a:p>
        </p:txBody>
      </p:sp>
      <p:sp>
        <p:nvSpPr>
          <p:cNvPr id="8195" name="Rectangle 3"/>
          <p:cNvSpPr>
            <a:spLocks noGrp="1" noChangeArrowheads="1"/>
          </p:cNvSpPr>
          <p:nvPr>
            <p:ph idx="1"/>
          </p:nvPr>
        </p:nvSpPr>
        <p:spPr>
          <a:xfrm>
            <a:off x="914400" y="914400"/>
            <a:ext cx="7931150" cy="5029200"/>
          </a:xfrm>
        </p:spPr>
        <p:txBody>
          <a:bodyPr>
            <a:noAutofit/>
          </a:bodyPr>
          <a:lstStyle/>
          <a:p>
            <a:pPr>
              <a:defRPr/>
            </a:pPr>
            <a:r>
              <a:rPr lang="en-US" sz="1800" b="1" dirty="0" smtClean="0">
                <a:solidFill>
                  <a:schemeClr val="accent1">
                    <a:lumMod val="75000"/>
                  </a:schemeClr>
                </a:solidFill>
              </a:rPr>
              <a:t>Computing </a:t>
            </a:r>
            <a:endParaRPr lang="en-US" sz="1800" dirty="0" smtClean="0">
              <a:solidFill>
                <a:schemeClr val="accent1">
                  <a:lumMod val="75000"/>
                </a:schemeClr>
              </a:solidFill>
            </a:endParaRPr>
          </a:p>
          <a:p>
            <a:pPr>
              <a:buNone/>
              <a:defRPr/>
            </a:pPr>
            <a:r>
              <a:rPr lang="en-US" sz="1800" dirty="0" smtClean="0">
                <a:solidFill>
                  <a:schemeClr val="accent1">
                    <a:lumMod val="75000"/>
                  </a:schemeClr>
                </a:solidFill>
              </a:rPr>
              <a:t>   -More than one </a:t>
            </a:r>
            <a:r>
              <a:rPr lang="en-US" sz="1800" dirty="0" err="1" smtClean="0">
                <a:solidFill>
                  <a:schemeClr val="accent1">
                    <a:lumMod val="75000"/>
                  </a:schemeClr>
                </a:solidFill>
              </a:rPr>
              <a:t>petaflop</a:t>
            </a:r>
            <a:r>
              <a:rPr lang="en-US" sz="1800" dirty="0" smtClean="0">
                <a:solidFill>
                  <a:schemeClr val="accent1">
                    <a:lumMod val="75000"/>
                  </a:schemeClr>
                </a:solidFill>
              </a:rPr>
              <a:t> of computing power today and  </a:t>
            </a:r>
          </a:p>
          <a:p>
            <a:pPr>
              <a:buNone/>
              <a:defRPr/>
            </a:pPr>
            <a:r>
              <a:rPr lang="en-US" sz="1800" dirty="0" smtClean="0">
                <a:solidFill>
                  <a:schemeClr val="accent1">
                    <a:lumMod val="75000"/>
                  </a:schemeClr>
                </a:solidFill>
              </a:rPr>
              <a:t>    growing</a:t>
            </a:r>
          </a:p>
          <a:p>
            <a:pPr lvl="1">
              <a:defRPr/>
            </a:pPr>
            <a:r>
              <a:rPr lang="en-US" sz="1800" dirty="0" smtClean="0">
                <a:solidFill>
                  <a:schemeClr val="accent1">
                    <a:lumMod val="75000"/>
                  </a:schemeClr>
                </a:solidFill>
              </a:rPr>
              <a:t>500 </a:t>
            </a:r>
            <a:r>
              <a:rPr lang="en-US" sz="1800" dirty="0" err="1" smtClean="0">
                <a:solidFill>
                  <a:schemeClr val="accent1">
                    <a:lumMod val="75000"/>
                  </a:schemeClr>
                </a:solidFill>
              </a:rPr>
              <a:t>Tflop</a:t>
            </a:r>
            <a:r>
              <a:rPr lang="en-US" sz="1800" dirty="0" smtClean="0">
                <a:solidFill>
                  <a:schemeClr val="accent1">
                    <a:lumMod val="75000"/>
                  </a:schemeClr>
                </a:solidFill>
              </a:rPr>
              <a:t> Ranger system at Texas Advanced Computing Center (TACC)</a:t>
            </a:r>
          </a:p>
          <a:p>
            <a:pPr lvl="1">
              <a:defRPr/>
            </a:pPr>
            <a:r>
              <a:rPr lang="en-US" sz="1800" dirty="0" smtClean="0">
                <a:solidFill>
                  <a:schemeClr val="accent1">
                    <a:lumMod val="75000"/>
                  </a:schemeClr>
                </a:solidFill>
              </a:rPr>
              <a:t>466 </a:t>
            </a:r>
            <a:r>
              <a:rPr lang="en-US" sz="1800" dirty="0" err="1" smtClean="0">
                <a:solidFill>
                  <a:schemeClr val="accent1">
                    <a:lumMod val="75000"/>
                  </a:schemeClr>
                </a:solidFill>
              </a:rPr>
              <a:t>TFlop</a:t>
            </a:r>
            <a:r>
              <a:rPr lang="en-US" sz="1800" dirty="0" smtClean="0">
                <a:solidFill>
                  <a:schemeClr val="accent1">
                    <a:lumMod val="75000"/>
                  </a:schemeClr>
                </a:solidFill>
              </a:rPr>
              <a:t> Kraken (Cray Xt4) at National Institute for Computational Sciences (NICS), University of Tennessee</a:t>
            </a:r>
          </a:p>
          <a:p>
            <a:pPr>
              <a:defRPr/>
            </a:pPr>
            <a:r>
              <a:rPr lang="en-US" sz="1800" b="1" dirty="0" smtClean="0">
                <a:solidFill>
                  <a:schemeClr val="accent1">
                    <a:lumMod val="75000"/>
                  </a:schemeClr>
                </a:solidFill>
              </a:rPr>
              <a:t>Remote visualization servers and software</a:t>
            </a:r>
          </a:p>
          <a:p>
            <a:pPr lvl="1">
              <a:defRPr/>
            </a:pPr>
            <a:r>
              <a:rPr lang="en-US" sz="1800" dirty="0" smtClean="0">
                <a:solidFill>
                  <a:schemeClr val="accent1">
                    <a:lumMod val="75000"/>
                  </a:schemeClr>
                </a:solidFill>
              </a:rPr>
              <a:t>60 </a:t>
            </a:r>
            <a:r>
              <a:rPr lang="en-US" sz="1800" dirty="0" err="1" smtClean="0">
                <a:solidFill>
                  <a:schemeClr val="accent1">
                    <a:lumMod val="75000"/>
                  </a:schemeClr>
                </a:solidFill>
              </a:rPr>
              <a:t>TFlop</a:t>
            </a:r>
            <a:r>
              <a:rPr lang="en-US" sz="1800" dirty="0" smtClean="0">
                <a:solidFill>
                  <a:schemeClr val="accent1">
                    <a:lumMod val="75000"/>
                  </a:schemeClr>
                </a:solidFill>
              </a:rPr>
              <a:t> condor-based </a:t>
            </a:r>
            <a:r>
              <a:rPr lang="en-US" sz="1800" dirty="0" err="1" smtClean="0">
                <a:solidFill>
                  <a:schemeClr val="accent1">
                    <a:lumMod val="75000"/>
                  </a:schemeClr>
                </a:solidFill>
              </a:rPr>
              <a:t>viz</a:t>
            </a:r>
            <a:r>
              <a:rPr lang="en-US" sz="1800" dirty="0" smtClean="0">
                <a:solidFill>
                  <a:schemeClr val="accent1">
                    <a:lumMod val="75000"/>
                  </a:schemeClr>
                </a:solidFill>
              </a:rPr>
              <a:t> resource at Purdue University</a:t>
            </a:r>
          </a:p>
          <a:p>
            <a:pPr>
              <a:defRPr/>
            </a:pPr>
            <a:r>
              <a:rPr lang="en-US" sz="1800" b="1" dirty="0" smtClean="0">
                <a:solidFill>
                  <a:schemeClr val="accent1">
                    <a:lumMod val="75000"/>
                  </a:schemeClr>
                </a:solidFill>
              </a:rPr>
              <a:t>Data </a:t>
            </a:r>
          </a:p>
          <a:p>
            <a:pPr lvl="1">
              <a:defRPr/>
            </a:pPr>
            <a:r>
              <a:rPr lang="en-US" sz="1800" dirty="0" smtClean="0">
                <a:solidFill>
                  <a:schemeClr val="accent1">
                    <a:lumMod val="75000"/>
                  </a:schemeClr>
                </a:solidFill>
              </a:rPr>
              <a:t>Allocation of data storage facilities </a:t>
            </a:r>
          </a:p>
          <a:p>
            <a:pPr lvl="1">
              <a:defRPr/>
            </a:pPr>
            <a:r>
              <a:rPr lang="en-US" sz="1800" dirty="0" smtClean="0">
                <a:solidFill>
                  <a:schemeClr val="accent1">
                    <a:lumMod val="75000"/>
                  </a:schemeClr>
                </a:solidFill>
              </a:rPr>
              <a:t>Over 100 Scientific Data Collections</a:t>
            </a:r>
          </a:p>
          <a:p>
            <a:pPr>
              <a:defRPr/>
            </a:pPr>
            <a:r>
              <a:rPr lang="en-US" sz="1800" b="1" dirty="0" smtClean="0">
                <a:solidFill>
                  <a:schemeClr val="accent1">
                    <a:lumMod val="75000"/>
                  </a:schemeClr>
                </a:solidFill>
              </a:rPr>
              <a:t>Central allocations process </a:t>
            </a:r>
          </a:p>
          <a:p>
            <a:pPr>
              <a:defRPr/>
            </a:pPr>
            <a:r>
              <a:rPr lang="en-US" sz="1800" b="1" dirty="0" smtClean="0">
                <a:solidFill>
                  <a:schemeClr val="accent1">
                    <a:lumMod val="75000"/>
                  </a:schemeClr>
                </a:solidFill>
              </a:rPr>
              <a:t>Technical Support</a:t>
            </a:r>
          </a:p>
          <a:p>
            <a:pPr lvl="1">
              <a:defRPr/>
            </a:pPr>
            <a:r>
              <a:rPr lang="en-US" sz="1800" dirty="0" smtClean="0">
                <a:solidFill>
                  <a:schemeClr val="accent1">
                    <a:lumMod val="75000"/>
                  </a:schemeClr>
                </a:solidFill>
              </a:rPr>
              <a:t>Central point of contact for support of all systems</a:t>
            </a:r>
          </a:p>
          <a:p>
            <a:pPr lvl="1">
              <a:defRPr/>
            </a:pPr>
            <a:r>
              <a:rPr lang="en-US" sz="1800" dirty="0" smtClean="0">
                <a:solidFill>
                  <a:schemeClr val="accent1">
                    <a:lumMod val="75000"/>
                  </a:schemeClr>
                </a:solidFill>
              </a:rPr>
              <a:t>Advanced Support for </a:t>
            </a:r>
            <a:r>
              <a:rPr lang="en-US" sz="1800" dirty="0" err="1" smtClean="0">
                <a:solidFill>
                  <a:schemeClr val="accent1">
                    <a:lumMod val="75000"/>
                  </a:schemeClr>
                </a:solidFill>
              </a:rPr>
              <a:t>TeraGrid</a:t>
            </a:r>
            <a:r>
              <a:rPr lang="en-US" sz="1800" dirty="0" smtClean="0">
                <a:solidFill>
                  <a:schemeClr val="accent1">
                    <a:lumMod val="75000"/>
                  </a:schemeClr>
                </a:solidFill>
              </a:rPr>
              <a:t> Applications (ASTA)</a:t>
            </a:r>
          </a:p>
          <a:p>
            <a:pPr lvl="1">
              <a:defRPr/>
            </a:pPr>
            <a:r>
              <a:rPr lang="en-US" sz="1800" dirty="0" smtClean="0">
                <a:solidFill>
                  <a:schemeClr val="accent1">
                    <a:lumMod val="75000"/>
                  </a:schemeClr>
                </a:solidFill>
              </a:rPr>
              <a:t>Education and training events and resources</a:t>
            </a:r>
          </a:p>
          <a:p>
            <a:pPr lvl="1">
              <a:defRPr/>
            </a:pPr>
            <a:r>
              <a:rPr lang="en-US" sz="1800" dirty="0" smtClean="0">
                <a:solidFill>
                  <a:schemeClr val="accent1">
                    <a:lumMod val="75000"/>
                  </a:schemeClr>
                </a:solidFill>
              </a:rPr>
              <a:t>Over 30 Science Gateways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312770" name="Group 2"/>
          <p:cNvGraphicFramePr>
            <a:graphicFrameLocks noGrp="1"/>
          </p:cNvGraphicFramePr>
          <p:nvPr/>
        </p:nvGraphicFramePr>
        <p:xfrm>
          <a:off x="838200" y="1066800"/>
          <a:ext cx="7678737" cy="4502702"/>
        </p:xfrm>
        <a:graphic>
          <a:graphicData uri="http://schemas.openxmlformats.org/drawingml/2006/table">
            <a:tbl>
              <a:tblPr/>
              <a:tblGrid>
                <a:gridCol w="5576424"/>
                <a:gridCol w="2102313"/>
              </a:tblGrid>
              <a:tr h="882098">
                <a:tc>
                  <a:txBody>
                    <a:bodyPr/>
                    <a:lstStyle/>
                    <a:p>
                      <a:pPr marL="0" marR="0" lvl="0" indent="0" algn="l" defTabSz="914400" rtl="0" eaLnBrk="1" fontAlgn="base" latinLnBrk="0" hangingPunct="1">
                        <a:lnSpc>
                          <a:spcPct val="105000"/>
                        </a:lnSpc>
                        <a:spcBef>
                          <a:spcPct val="0"/>
                        </a:spcBef>
                        <a:spcAft>
                          <a:spcPct val="0"/>
                        </a:spcAft>
                        <a:buClrTx/>
                        <a:buSzTx/>
                        <a:buFontTx/>
                        <a:buNone/>
                        <a:tabLst>
                          <a:tab pos="558800" algn="l"/>
                          <a:tab pos="596900" algn="l"/>
                          <a:tab pos="1511300" algn="l"/>
                          <a:tab pos="2425700" algn="l"/>
                          <a:tab pos="3340100" algn="l"/>
                          <a:tab pos="4254500" algn="l"/>
                          <a:tab pos="5168900" algn="l"/>
                          <a:tab pos="6083300" algn="l"/>
                          <a:tab pos="6997700" algn="l"/>
                          <a:tab pos="7912100" algn="l"/>
                        </a:tabLst>
                      </a:pPr>
                      <a:r>
                        <a:rPr kumimoji="0" lang="en-US" sz="3000" b="0" i="0" u="none" strike="noStrike" cap="none" normalizeH="0" baseline="0" dirty="0" smtClean="0">
                          <a:ln>
                            <a:noFill/>
                          </a:ln>
                          <a:solidFill>
                            <a:srgbClr val="140083"/>
                          </a:solidFill>
                          <a:effectLst>
                            <a:outerShdw blurRad="38100" dist="38100" dir="2700000" algn="tl">
                              <a:srgbClr val="C0C0C0"/>
                            </a:outerShdw>
                          </a:effectLst>
                          <a:latin typeface="Arial" charset="0"/>
                          <a:cs typeface="Arial" charset="0"/>
                        </a:rPr>
                        <a:t>Use of TeraGrid Resources</a:t>
                      </a:r>
                    </a:p>
                  </a:txBody>
                  <a:tcPr marL="25400" marR="25400" marT="25400" marB="254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58800" algn="l"/>
                          <a:tab pos="596900" algn="l"/>
                          <a:tab pos="1511300" algn="l"/>
                          <a:tab pos="2425700" algn="l"/>
                          <a:tab pos="3340100" algn="l"/>
                          <a:tab pos="4254500" algn="l"/>
                          <a:tab pos="5168900" algn="l"/>
                          <a:tab pos="6083300" algn="l"/>
                          <a:tab pos="6997700" algn="l"/>
                          <a:tab pos="7912100" algn="l"/>
                        </a:tabLst>
                      </a:pPr>
                      <a:r>
                        <a:rPr kumimoji="0" lang="en-US" sz="3000" b="0" i="0" u="none" strike="noStrike" cap="none" normalizeH="0" baseline="0" dirty="0" smtClean="0">
                          <a:ln>
                            <a:noFill/>
                          </a:ln>
                          <a:solidFill>
                            <a:srgbClr val="8E0000"/>
                          </a:solidFill>
                          <a:effectLst>
                            <a:outerShdw blurRad="38100" dist="38100" dir="2700000" algn="tl">
                              <a:srgbClr val="C0C0C0"/>
                            </a:outerShdw>
                          </a:effectLst>
                          <a:latin typeface="Arial" charset="0"/>
                          <a:cs typeface="Arial" charset="0"/>
                        </a:rPr>
                        <a:t># of projects</a:t>
                      </a:r>
                      <a:endParaRPr kumimoji="0" lang="en-US" sz="1900" b="0" i="0" u="none" strike="noStrike" cap="none" normalizeH="0" baseline="0" dirty="0" smtClean="0">
                        <a:ln>
                          <a:noFill/>
                        </a:ln>
                        <a:solidFill>
                          <a:srgbClr val="8E0000"/>
                        </a:solidFill>
                        <a:effectLst>
                          <a:outerShdw blurRad="38100" dist="38100" dir="2700000" algn="tl">
                            <a:srgbClr val="C0C0C0"/>
                          </a:outerShdw>
                        </a:effectLst>
                        <a:latin typeface="Arial" charset="0"/>
                        <a:cs typeface="Arial" charset="0"/>
                      </a:endParaRPr>
                    </a:p>
                  </a:txBody>
                  <a:tcPr marL="25400" marR="25400" marT="25400" marB="254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89367">
                <a:tc>
                  <a:txBody>
                    <a:bodyPr/>
                    <a:lstStyle/>
                    <a:p>
                      <a:pPr marL="0" marR="0" lvl="0" indent="0" algn="l" defTabSz="914400" rtl="0" eaLnBrk="1" fontAlgn="base" latinLnBrk="0" hangingPunct="1">
                        <a:lnSpc>
                          <a:spcPct val="108000"/>
                        </a:lnSpc>
                        <a:spcBef>
                          <a:spcPct val="0"/>
                        </a:spcBef>
                        <a:spcAft>
                          <a:spcPct val="0"/>
                        </a:spcAft>
                        <a:buClrTx/>
                        <a:buSzTx/>
                        <a:buFontTx/>
                        <a:buNone/>
                        <a:tabLst>
                          <a:tab pos="558800" algn="l"/>
                          <a:tab pos="596900" algn="l"/>
                          <a:tab pos="1511300" algn="l"/>
                          <a:tab pos="2425700" algn="l"/>
                          <a:tab pos="3340100" algn="l"/>
                          <a:tab pos="4254500" algn="l"/>
                          <a:tab pos="5168900" algn="l"/>
                          <a:tab pos="6083300" algn="l"/>
                          <a:tab pos="6997700" algn="l"/>
                          <a:tab pos="7912100" algn="l"/>
                        </a:tabLst>
                      </a:pPr>
                      <a:r>
                        <a:rPr kumimoji="0" lang="en-US" sz="1900" b="0" i="0" u="none" strike="noStrike" cap="none" normalizeH="0" baseline="0" smtClean="0">
                          <a:ln>
                            <a:noFill/>
                          </a:ln>
                          <a:solidFill>
                            <a:srgbClr val="140083"/>
                          </a:solidFill>
                          <a:effectLst/>
                          <a:latin typeface="Arial" charset="0"/>
                          <a:cs typeface="Arial" charset="0"/>
                        </a:rPr>
                        <a:t>Batch Computing on Individual Resources</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0"/>
                        </a:spcBef>
                        <a:spcAft>
                          <a:spcPct val="0"/>
                        </a:spcAft>
                        <a:buClrTx/>
                        <a:buSzTx/>
                        <a:buFontTx/>
                        <a:buNone/>
                        <a:tabLst>
                          <a:tab pos="558800" algn="l"/>
                          <a:tab pos="596900" algn="l"/>
                          <a:tab pos="1511300" algn="l"/>
                          <a:tab pos="2425700" algn="l"/>
                          <a:tab pos="3340100" algn="l"/>
                          <a:tab pos="4254500" algn="l"/>
                          <a:tab pos="5168900" algn="l"/>
                          <a:tab pos="6083300" algn="l"/>
                          <a:tab pos="6997700" algn="l"/>
                          <a:tab pos="7912100" algn="l"/>
                        </a:tabLst>
                      </a:pPr>
                      <a:r>
                        <a:rPr kumimoji="0" lang="en-US" sz="3200" b="0" i="0" u="none" strike="noStrike" cap="none" normalizeH="0" baseline="0" dirty="0" smtClean="0">
                          <a:ln>
                            <a:noFill/>
                          </a:ln>
                          <a:solidFill>
                            <a:srgbClr val="8E0000"/>
                          </a:solidFill>
                          <a:effectLst/>
                          <a:latin typeface="Arial" charset="0"/>
                          <a:cs typeface="Arial" charset="0"/>
                        </a:rPr>
                        <a:t>850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00"/>
                    </a:solidFill>
                  </a:tcPr>
                </a:tc>
              </a:tr>
              <a:tr h="589367">
                <a:tc>
                  <a:txBody>
                    <a:bodyPr/>
                    <a:lstStyle/>
                    <a:p>
                      <a:pPr marL="0" marR="0" lvl="0" indent="0" algn="l" defTabSz="914400" rtl="0" eaLnBrk="1" fontAlgn="base" latinLnBrk="0" hangingPunct="1">
                        <a:lnSpc>
                          <a:spcPct val="108000"/>
                        </a:lnSpc>
                        <a:spcBef>
                          <a:spcPct val="0"/>
                        </a:spcBef>
                        <a:spcAft>
                          <a:spcPct val="0"/>
                        </a:spcAft>
                        <a:buClrTx/>
                        <a:buSzTx/>
                        <a:buFontTx/>
                        <a:buNone/>
                        <a:tabLst>
                          <a:tab pos="558800" algn="l"/>
                          <a:tab pos="596900" algn="l"/>
                          <a:tab pos="1511300" algn="l"/>
                          <a:tab pos="2425700" algn="l"/>
                          <a:tab pos="3340100" algn="l"/>
                          <a:tab pos="4254500" algn="l"/>
                          <a:tab pos="5168900" algn="l"/>
                          <a:tab pos="6083300" algn="l"/>
                          <a:tab pos="6997700" algn="l"/>
                          <a:tab pos="7912100" algn="l"/>
                        </a:tabLst>
                      </a:pPr>
                      <a:r>
                        <a:rPr kumimoji="0" lang="en-US" sz="1900" b="0" i="0" u="none" strike="noStrike" cap="none" normalizeH="0" baseline="0" smtClean="0">
                          <a:ln>
                            <a:noFill/>
                          </a:ln>
                          <a:solidFill>
                            <a:srgbClr val="140083"/>
                          </a:solidFill>
                          <a:effectLst/>
                          <a:latin typeface="Arial" charset="0"/>
                          <a:cs typeface="Arial" charset="0"/>
                        </a:rPr>
                        <a:t>Exploratory and Application Porting</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0"/>
                        </a:spcBef>
                        <a:spcAft>
                          <a:spcPct val="0"/>
                        </a:spcAft>
                        <a:buClrTx/>
                        <a:buSzTx/>
                        <a:buFontTx/>
                        <a:buNone/>
                        <a:tabLst>
                          <a:tab pos="558800" algn="l"/>
                          <a:tab pos="596900" algn="l"/>
                          <a:tab pos="1511300" algn="l"/>
                          <a:tab pos="2425700" algn="l"/>
                          <a:tab pos="3340100" algn="l"/>
                          <a:tab pos="4254500" algn="l"/>
                          <a:tab pos="5168900" algn="l"/>
                          <a:tab pos="6083300" algn="l"/>
                          <a:tab pos="6997700" algn="l"/>
                          <a:tab pos="7912100" algn="l"/>
                        </a:tabLst>
                      </a:pPr>
                      <a:r>
                        <a:rPr kumimoji="0" lang="en-US" sz="3200" b="0" i="0" u="none" strike="noStrike" cap="none" normalizeH="0" baseline="0" smtClean="0">
                          <a:ln>
                            <a:noFill/>
                          </a:ln>
                          <a:solidFill>
                            <a:srgbClr val="8E0000"/>
                          </a:solidFill>
                          <a:effectLst/>
                          <a:latin typeface="Arial" charset="0"/>
                          <a:cs typeface="Arial" charset="0"/>
                        </a:rPr>
                        <a:t>650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00"/>
                    </a:solidFill>
                  </a:tcPr>
                </a:tc>
              </a:tr>
              <a:tr h="590667">
                <a:tc>
                  <a:txBody>
                    <a:bodyPr/>
                    <a:lstStyle/>
                    <a:p>
                      <a:pPr marL="0" marR="0" lvl="0" indent="0" algn="l" defTabSz="914400" rtl="0" eaLnBrk="1" fontAlgn="base" latinLnBrk="0" hangingPunct="1">
                        <a:lnSpc>
                          <a:spcPct val="108000"/>
                        </a:lnSpc>
                        <a:spcBef>
                          <a:spcPct val="0"/>
                        </a:spcBef>
                        <a:spcAft>
                          <a:spcPct val="0"/>
                        </a:spcAft>
                        <a:buClrTx/>
                        <a:buSzTx/>
                        <a:buFontTx/>
                        <a:buNone/>
                        <a:tabLst>
                          <a:tab pos="558800" algn="l"/>
                          <a:tab pos="596900" algn="l"/>
                          <a:tab pos="1511300" algn="l"/>
                          <a:tab pos="2425700" algn="l"/>
                          <a:tab pos="3340100" algn="l"/>
                          <a:tab pos="4254500" algn="l"/>
                          <a:tab pos="5168900" algn="l"/>
                          <a:tab pos="6083300" algn="l"/>
                          <a:tab pos="6997700" algn="l"/>
                          <a:tab pos="7912100" algn="l"/>
                        </a:tabLst>
                      </a:pPr>
                      <a:r>
                        <a:rPr kumimoji="0" lang="en-US" sz="1900" b="0" i="0" u="none" strike="noStrike" cap="none" normalizeH="0" baseline="0" smtClean="0">
                          <a:ln>
                            <a:noFill/>
                          </a:ln>
                          <a:solidFill>
                            <a:srgbClr val="140083"/>
                          </a:solidFill>
                          <a:effectLst/>
                          <a:latin typeface="Arial" charset="0"/>
                          <a:cs typeface="Arial" charset="0"/>
                        </a:rPr>
                        <a:t>Workflow, Ensemble, and Parameter Sweep</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0"/>
                        </a:spcBef>
                        <a:spcAft>
                          <a:spcPct val="0"/>
                        </a:spcAft>
                        <a:buClrTx/>
                        <a:buSzTx/>
                        <a:buFontTx/>
                        <a:buNone/>
                        <a:tabLst>
                          <a:tab pos="558800" algn="l"/>
                          <a:tab pos="596900" algn="l"/>
                          <a:tab pos="1511300" algn="l"/>
                          <a:tab pos="2425700" algn="l"/>
                          <a:tab pos="3340100" algn="l"/>
                          <a:tab pos="4254500" algn="l"/>
                          <a:tab pos="5168900" algn="l"/>
                          <a:tab pos="6083300" algn="l"/>
                          <a:tab pos="6997700" algn="l"/>
                          <a:tab pos="7912100" algn="l"/>
                        </a:tabLst>
                      </a:pPr>
                      <a:r>
                        <a:rPr kumimoji="0" lang="en-US" sz="3200" b="0" i="0" u="none" strike="noStrike" cap="none" normalizeH="0" baseline="0" smtClean="0">
                          <a:ln>
                            <a:noFill/>
                          </a:ln>
                          <a:solidFill>
                            <a:srgbClr val="8E0000"/>
                          </a:solidFill>
                          <a:effectLst/>
                          <a:latin typeface="Arial" charset="0"/>
                          <a:cs typeface="Arial" charset="0"/>
                        </a:rPr>
                        <a:t>160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00"/>
                    </a:solidFill>
                  </a:tcPr>
                </a:tc>
              </a:tr>
              <a:tr h="589367">
                <a:tc>
                  <a:txBody>
                    <a:bodyPr/>
                    <a:lstStyle/>
                    <a:p>
                      <a:pPr marL="0" marR="0" lvl="0" indent="0" algn="l" defTabSz="914400" rtl="0" eaLnBrk="1" fontAlgn="base" latinLnBrk="0" hangingPunct="1">
                        <a:lnSpc>
                          <a:spcPct val="108000"/>
                        </a:lnSpc>
                        <a:spcBef>
                          <a:spcPct val="0"/>
                        </a:spcBef>
                        <a:spcAft>
                          <a:spcPct val="0"/>
                        </a:spcAft>
                        <a:buClrTx/>
                        <a:buSzTx/>
                        <a:buFontTx/>
                        <a:buNone/>
                        <a:tabLst>
                          <a:tab pos="558800" algn="l"/>
                          <a:tab pos="596900" algn="l"/>
                          <a:tab pos="1511300" algn="l"/>
                          <a:tab pos="2425700" algn="l"/>
                          <a:tab pos="3340100" algn="l"/>
                          <a:tab pos="4254500" algn="l"/>
                          <a:tab pos="5168900" algn="l"/>
                          <a:tab pos="6083300" algn="l"/>
                          <a:tab pos="6997700" algn="l"/>
                          <a:tab pos="7912100" algn="l"/>
                        </a:tabLst>
                      </a:pPr>
                      <a:r>
                        <a:rPr kumimoji="0" lang="en-US" sz="1900" b="0" i="0" u="none" strike="noStrike" cap="none" normalizeH="0" baseline="0" smtClean="0">
                          <a:ln>
                            <a:noFill/>
                          </a:ln>
                          <a:solidFill>
                            <a:srgbClr val="140083"/>
                          </a:solidFill>
                          <a:effectLst/>
                          <a:latin typeface="Arial" charset="0"/>
                          <a:cs typeface="Arial" charset="0"/>
                        </a:rPr>
                        <a:t>Science Gateway Access</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0"/>
                        </a:spcBef>
                        <a:spcAft>
                          <a:spcPct val="0"/>
                        </a:spcAft>
                        <a:buClrTx/>
                        <a:buSzTx/>
                        <a:buFontTx/>
                        <a:buNone/>
                        <a:tabLst>
                          <a:tab pos="558800" algn="l"/>
                          <a:tab pos="596900" algn="l"/>
                          <a:tab pos="1511300" algn="l"/>
                          <a:tab pos="2425700" algn="l"/>
                          <a:tab pos="3340100" algn="l"/>
                          <a:tab pos="4254500" algn="l"/>
                          <a:tab pos="5168900" algn="l"/>
                          <a:tab pos="6083300" algn="l"/>
                          <a:tab pos="6997700" algn="l"/>
                          <a:tab pos="7912100" algn="l"/>
                        </a:tabLst>
                      </a:pPr>
                      <a:r>
                        <a:rPr kumimoji="0" lang="en-US" sz="3200" b="0" i="0" u="none" strike="noStrike" cap="none" normalizeH="0" baseline="0" smtClean="0">
                          <a:ln>
                            <a:noFill/>
                          </a:ln>
                          <a:solidFill>
                            <a:srgbClr val="8E0000"/>
                          </a:solidFill>
                          <a:effectLst/>
                          <a:latin typeface="Arial" charset="0"/>
                          <a:cs typeface="Arial" charset="0"/>
                        </a:rPr>
                        <a:t>100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00"/>
                    </a:solidFill>
                  </a:tcPr>
                </a:tc>
              </a:tr>
              <a:tr h="589367">
                <a:tc>
                  <a:txBody>
                    <a:bodyPr/>
                    <a:lstStyle/>
                    <a:p>
                      <a:pPr marL="0" marR="0" lvl="0" indent="0" algn="l" defTabSz="914400" rtl="0" eaLnBrk="1" fontAlgn="base" latinLnBrk="0" hangingPunct="1">
                        <a:lnSpc>
                          <a:spcPct val="108000"/>
                        </a:lnSpc>
                        <a:spcBef>
                          <a:spcPct val="0"/>
                        </a:spcBef>
                        <a:spcAft>
                          <a:spcPct val="0"/>
                        </a:spcAft>
                        <a:buClrTx/>
                        <a:buSzTx/>
                        <a:buFontTx/>
                        <a:buNone/>
                        <a:tabLst>
                          <a:tab pos="558800" algn="l"/>
                          <a:tab pos="596900" algn="l"/>
                          <a:tab pos="1511300" algn="l"/>
                          <a:tab pos="2425700" algn="l"/>
                          <a:tab pos="3340100" algn="l"/>
                          <a:tab pos="4254500" algn="l"/>
                          <a:tab pos="5168900" algn="l"/>
                          <a:tab pos="6083300" algn="l"/>
                          <a:tab pos="6997700" algn="l"/>
                          <a:tab pos="7912100" algn="l"/>
                        </a:tabLst>
                      </a:pPr>
                      <a:r>
                        <a:rPr kumimoji="0" lang="en-US" sz="1900" b="0" i="0" u="none" strike="noStrike" cap="none" normalizeH="0" baseline="0" smtClean="0">
                          <a:ln>
                            <a:noFill/>
                          </a:ln>
                          <a:solidFill>
                            <a:srgbClr val="140083"/>
                          </a:solidFill>
                          <a:effectLst/>
                          <a:latin typeface="Arial" charset="0"/>
                          <a:cs typeface="Arial" charset="0"/>
                        </a:rPr>
                        <a:t>Remote Interactive Steering and Visualization</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0"/>
                        </a:spcBef>
                        <a:spcAft>
                          <a:spcPct val="0"/>
                        </a:spcAft>
                        <a:buClrTx/>
                        <a:buSzTx/>
                        <a:buFontTx/>
                        <a:buNone/>
                        <a:tabLst>
                          <a:tab pos="558800" algn="l"/>
                          <a:tab pos="596900" algn="l"/>
                          <a:tab pos="1511300" algn="l"/>
                          <a:tab pos="2425700" algn="l"/>
                          <a:tab pos="3340100" algn="l"/>
                          <a:tab pos="4254500" algn="l"/>
                          <a:tab pos="5168900" algn="l"/>
                          <a:tab pos="6083300" algn="l"/>
                          <a:tab pos="6997700" algn="l"/>
                          <a:tab pos="7912100" algn="l"/>
                        </a:tabLst>
                      </a:pPr>
                      <a:r>
                        <a:rPr kumimoji="0" lang="en-US" sz="3200" b="0" i="0" u="none" strike="noStrike" cap="none" normalizeH="0" baseline="0" smtClean="0">
                          <a:ln>
                            <a:noFill/>
                          </a:ln>
                          <a:solidFill>
                            <a:srgbClr val="8E0000"/>
                          </a:solidFill>
                          <a:effectLst/>
                          <a:latin typeface="Arial" charset="0"/>
                          <a:cs typeface="Arial" charset="0"/>
                        </a:rPr>
                        <a:t>35</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00"/>
                    </a:solidFill>
                  </a:tcPr>
                </a:tc>
              </a:tr>
              <a:tr h="589367">
                <a:tc>
                  <a:txBody>
                    <a:bodyPr/>
                    <a:lstStyle/>
                    <a:p>
                      <a:pPr marL="0" marR="0" lvl="0" indent="0" algn="l" defTabSz="914400" rtl="0" eaLnBrk="1" fontAlgn="base" latinLnBrk="0" hangingPunct="1">
                        <a:lnSpc>
                          <a:spcPct val="108000"/>
                        </a:lnSpc>
                        <a:spcBef>
                          <a:spcPct val="0"/>
                        </a:spcBef>
                        <a:spcAft>
                          <a:spcPct val="0"/>
                        </a:spcAft>
                        <a:buClrTx/>
                        <a:buSzTx/>
                        <a:buFontTx/>
                        <a:buNone/>
                        <a:tabLst>
                          <a:tab pos="558800" algn="l"/>
                          <a:tab pos="596900" algn="l"/>
                          <a:tab pos="1511300" algn="l"/>
                          <a:tab pos="2425700" algn="l"/>
                          <a:tab pos="3340100" algn="l"/>
                          <a:tab pos="4254500" algn="l"/>
                          <a:tab pos="5168900" algn="l"/>
                          <a:tab pos="6083300" algn="l"/>
                          <a:tab pos="6997700" algn="l"/>
                          <a:tab pos="7912100" algn="l"/>
                        </a:tabLst>
                      </a:pPr>
                      <a:r>
                        <a:rPr kumimoji="0" lang="en-US" sz="1900" b="0" i="0" u="none" strike="noStrike" cap="none" normalizeH="0" baseline="0" dirty="0" smtClean="0">
                          <a:ln>
                            <a:noFill/>
                          </a:ln>
                          <a:solidFill>
                            <a:srgbClr val="140083"/>
                          </a:solidFill>
                          <a:effectLst/>
                          <a:latin typeface="Arial" charset="0"/>
                          <a:cs typeface="Arial" charset="0"/>
                        </a:rPr>
                        <a:t>Tightly-Coupled Distributed Computation</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0"/>
                        </a:spcBef>
                        <a:spcAft>
                          <a:spcPct val="0"/>
                        </a:spcAft>
                        <a:buClrTx/>
                        <a:buSzTx/>
                        <a:buFontTx/>
                        <a:buNone/>
                        <a:tabLst>
                          <a:tab pos="558800" algn="l"/>
                          <a:tab pos="596900" algn="l"/>
                          <a:tab pos="1511300" algn="l"/>
                          <a:tab pos="2425700" algn="l"/>
                          <a:tab pos="3340100" algn="l"/>
                          <a:tab pos="4254500" algn="l"/>
                          <a:tab pos="5168900" algn="l"/>
                          <a:tab pos="6083300" algn="l"/>
                          <a:tab pos="6997700" algn="l"/>
                          <a:tab pos="7912100" algn="l"/>
                        </a:tabLst>
                      </a:pPr>
                      <a:r>
                        <a:rPr kumimoji="0" lang="en-US" sz="3200" b="0" i="0" u="none" strike="noStrike" cap="none" normalizeH="0" baseline="0" dirty="0" smtClean="0">
                          <a:ln>
                            <a:noFill/>
                          </a:ln>
                          <a:solidFill>
                            <a:srgbClr val="8E0000"/>
                          </a:solidFill>
                          <a:effectLst/>
                          <a:latin typeface="Arial" charset="0"/>
                          <a:cs typeface="Arial" charset="0"/>
                        </a:rPr>
                        <a:t>10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sp>
        <p:nvSpPr>
          <p:cNvPr id="10268" name="Rectangle 54"/>
          <p:cNvSpPr>
            <a:spLocks noGrp="1" noChangeArrowheads="1"/>
          </p:cNvSpPr>
          <p:nvPr>
            <p:ph type="title"/>
          </p:nvPr>
        </p:nvSpPr>
        <p:spPr/>
        <p:txBody>
          <a:bodyPr rIns="0"/>
          <a:lstStyle/>
          <a:p>
            <a:pPr eaLnBrk="1" hangingPunct="1">
              <a:tabLst>
                <a:tab pos="0" algn="l"/>
                <a:tab pos="914400" algn="l"/>
                <a:tab pos="1828800" algn="l"/>
                <a:tab pos="2743200" algn="l"/>
                <a:tab pos="3657600" algn="l"/>
                <a:tab pos="4572000" algn="l"/>
                <a:tab pos="5486400" algn="l"/>
                <a:tab pos="6400800" algn="l"/>
                <a:tab pos="7315200" algn="l"/>
                <a:tab pos="8229600" algn="l"/>
              </a:tabLst>
            </a:pPr>
            <a:r>
              <a:rPr lang="en-US" dirty="0" err="1" smtClean="0">
                <a:solidFill>
                  <a:srgbClr val="C00000"/>
                </a:solidFill>
              </a:rPr>
              <a:t>TeraGrid</a:t>
            </a:r>
            <a:r>
              <a:rPr lang="en-US" dirty="0" smtClean="0">
                <a:solidFill>
                  <a:srgbClr val="C00000"/>
                </a:solidFill>
              </a:rPr>
              <a:t> Usage Modes in CY2008</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solidFill>
                  <a:srgbClr val="C00000"/>
                </a:solidFill>
              </a:rPr>
              <a:t>Policies and Operational Details</a:t>
            </a:r>
            <a:endParaRPr lang="en-US" sz="2400" dirty="0" smtClean="0">
              <a:solidFill>
                <a:srgbClr val="C00000"/>
              </a:solidFill>
            </a:endParaRPr>
          </a:p>
        </p:txBody>
      </p:sp>
      <p:sp>
        <p:nvSpPr>
          <p:cNvPr id="11267" name="Rectangle 7"/>
          <p:cNvSpPr>
            <a:spLocks noGrp="1" noChangeArrowheads="1"/>
          </p:cNvSpPr>
          <p:nvPr>
            <p:ph type="body" sz="half" idx="1"/>
          </p:nvPr>
        </p:nvSpPr>
        <p:spPr>
          <a:xfrm>
            <a:off x="304800" y="1066800"/>
            <a:ext cx="8534400" cy="5181600"/>
          </a:xfrm>
        </p:spPr>
        <p:txBody>
          <a:bodyPr/>
          <a:lstStyle/>
          <a:p>
            <a:r>
              <a:rPr lang="en-US" dirty="0" smtClean="0">
                <a:solidFill>
                  <a:schemeClr val="accent1">
                    <a:lumMod val="75000"/>
                  </a:schemeClr>
                </a:solidFill>
              </a:rPr>
              <a:t>Management: GIG – central point of coordination</a:t>
            </a:r>
          </a:p>
          <a:p>
            <a:r>
              <a:rPr lang="en-US" dirty="0" smtClean="0">
                <a:solidFill>
                  <a:schemeClr val="accent1">
                    <a:lumMod val="75000"/>
                  </a:schemeClr>
                </a:solidFill>
              </a:rPr>
              <a:t>Top-down process of determining who the resource providers (RP) are</a:t>
            </a:r>
          </a:p>
          <a:p>
            <a:pPr lvl="1"/>
            <a:r>
              <a:rPr lang="en-US" dirty="0" err="1" smtClean="0">
                <a:solidFill>
                  <a:schemeClr val="accent1">
                    <a:lumMod val="75000"/>
                  </a:schemeClr>
                </a:solidFill>
              </a:rPr>
              <a:t>Eg</a:t>
            </a:r>
            <a:r>
              <a:rPr lang="en-US" dirty="0" smtClean="0">
                <a:solidFill>
                  <a:schemeClr val="accent1">
                    <a:lumMod val="75000"/>
                  </a:schemeClr>
                </a:solidFill>
              </a:rPr>
              <a:t> LSU/LONI is an RP via a NSF HPCOPS award</a:t>
            </a:r>
          </a:p>
          <a:p>
            <a:r>
              <a:rPr lang="en-US" dirty="0" smtClean="0">
                <a:solidFill>
                  <a:schemeClr val="accent1">
                    <a:lumMod val="75000"/>
                  </a:schemeClr>
                </a:solidFill>
              </a:rPr>
              <a:t>User needs allocation to access resource</a:t>
            </a:r>
          </a:p>
          <a:p>
            <a:pPr lvl="1"/>
            <a:r>
              <a:rPr lang="en-US" sz="2000" dirty="0" err="1" smtClean="0">
                <a:solidFill>
                  <a:schemeClr val="accent1">
                    <a:lumMod val="75000"/>
                  </a:schemeClr>
                </a:solidFill>
              </a:rPr>
              <a:t>Eg</a:t>
            </a:r>
            <a:r>
              <a:rPr lang="en-US" sz="2000" dirty="0" smtClean="0">
                <a:solidFill>
                  <a:schemeClr val="accent1">
                    <a:lumMod val="75000"/>
                  </a:schemeClr>
                </a:solidFill>
              </a:rPr>
              <a:t> TRAC, PRAC, Educational</a:t>
            </a:r>
          </a:p>
          <a:p>
            <a:pPr lvl="1"/>
            <a:r>
              <a:rPr lang="en-US" dirty="0" smtClean="0">
                <a:solidFill>
                  <a:schemeClr val="accent1">
                    <a:lumMod val="75000"/>
                  </a:schemeClr>
                </a:solidFill>
              </a:rPr>
              <a:t>Allocation typically bound to a resource</a:t>
            </a:r>
          </a:p>
          <a:p>
            <a:r>
              <a:rPr lang="en-US" dirty="0" smtClean="0">
                <a:solidFill>
                  <a:schemeClr val="accent1">
                    <a:lumMod val="75000"/>
                  </a:schemeClr>
                </a:solidFill>
              </a:rPr>
              <a:t>We talked about co-scheduling </a:t>
            </a:r>
          </a:p>
          <a:p>
            <a:pPr lvl="1"/>
            <a:r>
              <a:rPr lang="en-US" dirty="0" smtClean="0">
                <a:solidFill>
                  <a:schemeClr val="accent1">
                    <a:lumMod val="75000"/>
                  </a:schemeClr>
                </a:solidFill>
              </a:rPr>
              <a:t>Is not provided for all intents and purposes</a:t>
            </a:r>
          </a:p>
          <a:p>
            <a:r>
              <a:rPr lang="en-US" dirty="0" smtClean="0">
                <a:solidFill>
                  <a:schemeClr val="accent1">
                    <a:lumMod val="75000"/>
                  </a:schemeClr>
                </a:solidFill>
              </a:rPr>
              <a:t>Users typically use a single resource at a time</a:t>
            </a:r>
          </a:p>
          <a:p>
            <a:pPr lvl="1"/>
            <a:r>
              <a:rPr lang="en-US" dirty="0" smtClean="0">
                <a:solidFill>
                  <a:schemeClr val="accent1">
                    <a:lumMod val="75000"/>
                  </a:schemeClr>
                </a:solidFill>
              </a:rPr>
              <a:t>See Usage Mode table </a:t>
            </a:r>
          </a:p>
          <a:p>
            <a:pPr lvl="1"/>
            <a:endParaRPr lang="en-US" dirty="0" smtClean="0">
              <a:solidFill>
                <a:schemeClr val="accent1">
                  <a:lumMod val="75000"/>
                </a:schemeClr>
              </a:solidFill>
            </a:endParaRPr>
          </a:p>
          <a:p>
            <a:pPr>
              <a:buNone/>
            </a:pPr>
            <a:endParaRPr lang="en-US" dirty="0" smtClean="0">
              <a:solidFill>
                <a:schemeClr val="accent1">
                  <a:lumMod val="75000"/>
                </a:schemeClr>
              </a:solidFill>
            </a:endParaRPr>
          </a:p>
          <a:p>
            <a:endParaRPr lang="en-US" dirty="0" smtClean="0">
              <a:solidFill>
                <a:schemeClr val="accent1">
                  <a:lumMod val="75000"/>
                </a:schemeClr>
              </a:solidFill>
            </a:endParaRPr>
          </a:p>
          <a:p>
            <a:pPr lvl="1">
              <a:buNone/>
            </a:pPr>
            <a:endParaRPr lang="en-US" sz="2000" dirty="0" smtClean="0">
              <a:solidFill>
                <a:schemeClr val="accent1">
                  <a:lumMod val="75000"/>
                </a:schemeClr>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TGReview200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GReview2006">
      <a:majorFont>
        <a:latin typeface="Verdan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5F5F5F"/>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5F5F5F"/>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TGReview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GReview20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GReview20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GReview20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GReview20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GReview20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GReview20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GReview20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GReview20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GReview20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GReview20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GReview20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6269</TotalTime>
  <Words>2563</Words>
  <Application>Microsoft Macintosh PowerPoint</Application>
  <PresentationFormat>On-screen Show (4:3)</PresentationFormat>
  <Paragraphs>356</Paragraphs>
  <Slides>35</Slides>
  <Notes>11</Notes>
  <HiddenSlides>0</HiddenSlides>
  <MMClips>0</MMClips>
  <ScaleCrop>false</ScaleCrop>
  <HeadingPairs>
    <vt:vector size="6" baseType="variant">
      <vt:variant>
        <vt:lpstr>Design Template</vt:lpstr>
      </vt:variant>
      <vt:variant>
        <vt:i4>5</vt:i4>
      </vt:variant>
      <vt:variant>
        <vt:lpstr>Embedded OLE Servers</vt:lpstr>
      </vt:variant>
      <vt:variant>
        <vt:i4>1</vt:i4>
      </vt:variant>
      <vt:variant>
        <vt:lpstr>Slide Titles</vt:lpstr>
      </vt:variant>
      <vt:variant>
        <vt:i4>35</vt:i4>
      </vt:variant>
    </vt:vector>
  </HeadingPairs>
  <TitlesOfParts>
    <vt:vector size="41" baseType="lpstr">
      <vt:lpstr>Office Theme</vt:lpstr>
      <vt:lpstr>1_Perspective</vt:lpstr>
      <vt:lpstr>3_Perspective</vt:lpstr>
      <vt:lpstr>1_Office Theme</vt:lpstr>
      <vt:lpstr>1_TGReview2006</vt:lpstr>
      <vt:lpstr>Document</vt:lpstr>
      <vt:lpstr>Module E:  Distributed Scientific Computing  </vt:lpstr>
      <vt:lpstr>Overview of Module E Distributed Scientific Computing</vt:lpstr>
      <vt:lpstr>Production Distributed Infrastructure(DI) </vt:lpstr>
      <vt:lpstr>Why are we examining DI?</vt:lpstr>
      <vt:lpstr>TeraGrid US National Cyberinfrasctructure for Scientific Research</vt:lpstr>
      <vt:lpstr>11 Resource Providers</vt:lpstr>
      <vt:lpstr>TeraGrid Resources and Services</vt:lpstr>
      <vt:lpstr>TeraGrid Usage Modes in CY2008</vt:lpstr>
      <vt:lpstr>Policies and Operational Details</vt:lpstr>
      <vt:lpstr>TeraGrid Usage</vt:lpstr>
      <vt:lpstr>Open Science Grid http://www.openscience.org</vt:lpstr>
      <vt:lpstr>Open Science Grid http://www.openscience.org</vt:lpstr>
      <vt:lpstr>OSG Middleware</vt:lpstr>
      <vt:lpstr>It takes VOs to make OSG work!</vt:lpstr>
      <vt:lpstr>OSG Usage Modes</vt:lpstr>
      <vt:lpstr>European Grid Initiative http://www.egi.eu/</vt:lpstr>
      <vt:lpstr>European Grid Initiative http://www.egi.eu/</vt:lpstr>
      <vt:lpstr>FutureGrid Goals</vt:lpstr>
      <vt:lpstr>FutureGrid Hardware</vt:lpstr>
      <vt:lpstr>Amazon AWS http://aws.amazon.com</vt:lpstr>
      <vt:lpstr>Amazon Simple Storage Service (S3)</vt:lpstr>
      <vt:lpstr>Amazon Elastic Compute Cloud</vt:lpstr>
      <vt:lpstr>Amazon Elastic Compute Cloud</vt:lpstr>
      <vt:lpstr>Azure</vt:lpstr>
      <vt:lpstr>Slide 25</vt:lpstr>
      <vt:lpstr>Slide 26</vt:lpstr>
      <vt:lpstr>Slide 27</vt:lpstr>
      <vt:lpstr>Slide 28</vt:lpstr>
      <vt:lpstr>DI - Summary</vt:lpstr>
      <vt:lpstr>ENSEMBLE-BASED REPLICA-EXCHANGE</vt:lpstr>
      <vt:lpstr>Ensemble-based &amp; Replica-Exchange  Simulations</vt:lpstr>
      <vt:lpstr>Distributed Adaptive Replica Exchange (DARE) Multiple Pilot-Jobs on the “Distributed” TeraGrid</vt:lpstr>
      <vt:lpstr>Understanding Replica-Exchange</vt:lpstr>
      <vt:lpstr>An Interesting Observation…. </vt:lpstr>
      <vt:lpstr>  Distributed Applications  How do they differ from traditional HPC applications?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7700: Scientific Computing</dc:title>
  <dc:creator>Gabrielle Allen</dc:creator>
  <cp:lastModifiedBy>Shantenu Jha</cp:lastModifiedBy>
  <cp:revision>190</cp:revision>
  <cp:lastPrinted>2010-11-16T18:00:56Z</cp:lastPrinted>
  <dcterms:created xsi:type="dcterms:W3CDTF">2010-11-18T17:39:17Z</dcterms:created>
  <dcterms:modified xsi:type="dcterms:W3CDTF">2010-11-18T17:44:16Z</dcterms:modified>
</cp:coreProperties>
</file>