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s/slide22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Default Extension="gif" ContentType="image/gif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Default Extension="tiff" ContentType="image/tiff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theme/theme5.xml" ContentType="application/vnd.openxmlformats-officedocument.them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  <p:sldMasterId id="2147483661" r:id="rId2"/>
    <p:sldMasterId id="2147483666" r:id="rId3"/>
  </p:sldMasterIdLst>
  <p:notesMasterIdLst>
    <p:notesMasterId r:id="rId30"/>
  </p:notesMasterIdLst>
  <p:handoutMasterIdLst>
    <p:handoutMasterId r:id="rId31"/>
  </p:handoutMasterIdLst>
  <p:sldIdLst>
    <p:sldId id="256" r:id="rId4"/>
    <p:sldId id="304" r:id="rId5"/>
    <p:sldId id="312" r:id="rId6"/>
    <p:sldId id="333" r:id="rId7"/>
    <p:sldId id="327" r:id="rId8"/>
    <p:sldId id="332" r:id="rId9"/>
    <p:sldId id="328" r:id="rId10"/>
    <p:sldId id="334" r:id="rId11"/>
    <p:sldId id="330" r:id="rId12"/>
    <p:sldId id="335" r:id="rId13"/>
    <p:sldId id="337" r:id="rId14"/>
    <p:sldId id="336" r:id="rId15"/>
    <p:sldId id="338" r:id="rId16"/>
    <p:sldId id="341" r:id="rId17"/>
    <p:sldId id="354" r:id="rId18"/>
    <p:sldId id="353" r:id="rId19"/>
    <p:sldId id="342" r:id="rId20"/>
    <p:sldId id="343" r:id="rId21"/>
    <p:sldId id="344" r:id="rId22"/>
    <p:sldId id="346" r:id="rId23"/>
    <p:sldId id="347" r:id="rId24"/>
    <p:sldId id="348" r:id="rId25"/>
    <p:sldId id="349" r:id="rId26"/>
    <p:sldId id="350" r:id="rId27"/>
    <p:sldId id="352" r:id="rId28"/>
    <p:sldId id="35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6763" autoAdjust="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FD171-2F60-7246-B717-058BDAB5F652}" type="datetimeFigureOut">
              <a:rPr lang="en-US" smtClean="0"/>
              <a:pPr/>
              <a:t>11/30/10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D39DB-D817-AB40-BC46-1D3B9EDC9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B4EBD-D54C-E14F-85D3-616FB972960E}" type="datetimeFigureOut">
              <a:rPr lang="en-US" smtClean="0"/>
              <a:pPr/>
              <a:t>11/30/10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4EC5A-7387-6A42-A4C9-4EED17AAC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4EC5A-7387-6A42-A4C9-4EED17AAC31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“Clouds are about provisioning, grids are about federation”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IF</a:t>
            </a:r>
            <a:r>
              <a:rPr lang="en-US" dirty="0" smtClean="0"/>
              <a:t> you can keep your head when all about you, Are losing theirs and blaming it on you..”</a:t>
            </a:r>
          </a:p>
          <a:p>
            <a:r>
              <a:rPr lang="en-US" dirty="0" smtClean="0"/>
              <a:t>“The reason why we are so well prepared to handle the multi-core era, is because we took the trouble to understand parallel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“User knows where to run”:</a:t>
            </a:r>
          </a:p>
          <a:p>
            <a:endParaRPr lang="en-US" sz="1800" dirty="0" smtClean="0"/>
          </a:p>
          <a:p>
            <a:r>
              <a:rPr lang="en-US" sz="1800" dirty="0" smtClean="0"/>
              <a:t>“Information Service is only required to determine decisions at the  deployment stage not run time”</a:t>
            </a:r>
          </a:p>
          <a:p>
            <a:r>
              <a:rPr lang="en-US" sz="1800" dirty="0" smtClean="0"/>
              <a:t>“Tool X provides Dynamic Decision </a:t>
            </a:r>
            <a:r>
              <a:rPr lang="en-US" sz="1800" dirty="0" err="1" smtClean="0"/>
              <a:t>Capabilties</a:t>
            </a:r>
            <a:r>
              <a:rPr lang="en-US" sz="1800" dirty="0" smtClean="0"/>
              <a:t>”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tiff"/><Relationship Id="rId5" Type="http://schemas.openxmlformats.org/officeDocument/2006/relationships/image" Target="../media/image5.jpeg"/><Relationship Id="rId6" Type="http://schemas.openxmlformats.org/officeDocument/2006/relationships/image" Target="../media/image6.gi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tif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0622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6906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11/30/10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2_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8382000" cy="5211763"/>
          </a:xfrm>
        </p:spPr>
        <p:txBody>
          <a:bodyPr/>
          <a:lstStyle>
            <a:lvl1pPr>
              <a:defRPr lang="en-US" sz="3200" kern="1200" dirty="0" smtClean="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800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r>
              <a:rPr lang="en-US" smtClean="0"/>
              <a:t>Ian.Bird@cern.ch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356350"/>
            <a:ext cx="2133600" cy="365125"/>
          </a:xfrm>
        </p:spPr>
        <p:txBody>
          <a:bodyPr/>
          <a:lstStyle/>
          <a:p>
            <a:fld id="{8FA168C2-9F18-4032-8801-50E4CEA0EA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 rot="16200000">
            <a:off x="-3124200" y="3124201"/>
            <a:ext cx="6858000" cy="609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01 nyte - globe encounters.tif"/>
          <p:cNvPicPr>
            <a:picLocks noChangeAspect="1"/>
          </p:cNvPicPr>
          <p:nvPr userDrawn="1"/>
        </p:nvPicPr>
        <p:blipFill>
          <a:blip r:embed="rId2" cstate="screen">
            <a:lum contrast="-10000"/>
          </a:blip>
          <a:srcRect/>
          <a:stretch>
            <a:fillRect/>
          </a:stretch>
        </p:blipFill>
        <p:spPr>
          <a:xfrm>
            <a:off x="7951" y="2057400"/>
            <a:ext cx="601649" cy="914400"/>
          </a:xfrm>
          <a:prstGeom prst="rect">
            <a:avLst/>
          </a:prstGeom>
        </p:spPr>
      </p:pic>
      <p:pic>
        <p:nvPicPr>
          <p:cNvPr id="14" name="Picture 13" descr="stacks_banner.jp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>
          <a:xfrm>
            <a:off x="0" y="0"/>
            <a:ext cx="609600" cy="762000"/>
          </a:xfrm>
          <a:prstGeom prst="rect">
            <a:avLst/>
          </a:prstGeom>
        </p:spPr>
      </p:pic>
      <p:pic>
        <p:nvPicPr>
          <p:cNvPr id="15" name="Picture 14" descr="0804041_30.tif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0" y="1371600"/>
            <a:ext cx="609600" cy="685800"/>
          </a:xfrm>
          <a:prstGeom prst="rect">
            <a:avLst/>
          </a:prstGeom>
        </p:spPr>
      </p:pic>
      <p:pic>
        <p:nvPicPr>
          <p:cNvPr id="16" name="Picture 15" descr="blueinstall.jpg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>
          <a:xfrm>
            <a:off x="0" y="762000"/>
            <a:ext cx="609600" cy="60960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609600" y="0"/>
            <a:ext cx="8534400" cy="76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924800" cy="762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2" descr="http://event.twgrid.org/chep2010/images/logo23.gif"/>
          <p:cNvPicPr>
            <a:picLocks noChangeAspect="1" noChangeArrowheads="1"/>
          </p:cNvPicPr>
          <p:nvPr userDrawn="1"/>
        </p:nvPicPr>
        <p:blipFill>
          <a:blip r:embed="rId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9224"/>
          <a:stretch>
            <a:fillRect/>
          </a:stretch>
        </p:blipFill>
        <p:spPr bwMode="auto">
          <a:xfrm>
            <a:off x="1" y="6261100"/>
            <a:ext cx="638203" cy="5969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CSC 7700: Scientific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mtClean="0"/>
              <a:t>CSC 7700: Scientific Computing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SU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395" y="6240165"/>
            <a:ext cx="1270000" cy="546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mtClean="0"/>
              <a:t>CSC 7700: Scientific Computing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SU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395" y="6240165"/>
            <a:ext cx="1270000" cy="546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13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76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6656" y="6356350"/>
            <a:ext cx="730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76957-0BCA-CA4F-B18A-1C61852BAA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11/30/10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1" r:id="rId2"/>
    <p:sldLayoutId id="2147483672" r:id="rId3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11/30/10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94958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0" r:id="rId2"/>
  </p:sldLayoutIdLst>
  <p:transition spd="med"/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Module E: </a:t>
            </a:r>
            <a:br>
              <a:rPr lang="en-US" dirty="0" smtClean="0"/>
            </a:br>
            <a:r>
              <a:rPr lang="en-US" dirty="0" smtClean="0"/>
              <a:t>Distributed Scientific Computing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Lecture E-4: To Distribute or not to Distribute?</a:t>
            </a:r>
          </a:p>
          <a:p>
            <a:endParaRPr lang="en-US" dirty="0" smtClean="0"/>
          </a:p>
          <a:p>
            <a:r>
              <a:rPr lang="en-US" dirty="0" smtClean="0"/>
              <a:t> Dr Shantenu Jha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CLIMATEPREDICTION.NET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Understanding </a:t>
            </a:r>
            <a:r>
              <a:rPr lang="en-US" sz="2800" dirty="0" err="1" smtClean="0"/>
              <a:t>ClimatePrediction.net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Distributed?</a:t>
            </a:r>
          </a:p>
          <a:p>
            <a:pPr lvl="1"/>
            <a:r>
              <a:rPr lang="en-US" dirty="0" smtClean="0"/>
              <a:t>Many small </a:t>
            </a:r>
            <a:r>
              <a:rPr lang="en-US" dirty="0" err="1" smtClean="0"/>
              <a:t>indep</a:t>
            </a:r>
            <a:r>
              <a:rPr lang="en-US" dirty="0" smtClean="0"/>
              <a:t>. Comp. tasks – naturally  decomposable</a:t>
            </a:r>
          </a:p>
          <a:p>
            <a:pPr lvl="1"/>
            <a:r>
              <a:rPr lang="en-US" dirty="0" smtClean="0"/>
              <a:t>Access many more resources without owning </a:t>
            </a:r>
          </a:p>
          <a:p>
            <a:pPr lvl="2"/>
            <a:r>
              <a:rPr lang="en-US" dirty="0" err="1" smtClean="0"/>
              <a:t>Petaflop</a:t>
            </a:r>
            <a:r>
              <a:rPr lang="en-US" dirty="0" smtClean="0"/>
              <a:t> computing years before </a:t>
            </a:r>
            <a:r>
              <a:rPr lang="en-US" dirty="0" err="1" smtClean="0"/>
              <a:t>Petaflop</a:t>
            </a:r>
            <a:r>
              <a:rPr lang="en-US" dirty="0" smtClean="0"/>
              <a:t> Computing era!?</a:t>
            </a:r>
          </a:p>
          <a:p>
            <a:r>
              <a:rPr lang="en-US" dirty="0" smtClean="0"/>
              <a:t>How Distributed?</a:t>
            </a:r>
          </a:p>
          <a:p>
            <a:pPr lvl="1"/>
            <a:r>
              <a:rPr lang="en-US" dirty="0" smtClean="0"/>
              <a:t>BOINC  -- basis for @HOME projects [Volunteer Computing]</a:t>
            </a:r>
          </a:p>
          <a:p>
            <a:pPr lvl="1"/>
            <a:r>
              <a:rPr lang="en-US" dirty="0" smtClean="0"/>
              <a:t>“Trickles” – job reporting to the Master (project server)</a:t>
            </a:r>
          </a:p>
          <a:p>
            <a:pPr lvl="1"/>
            <a:r>
              <a:rPr lang="en-US" dirty="0" smtClean="0"/>
              <a:t>Data too large to aggregate and analyze centrally</a:t>
            </a:r>
          </a:p>
          <a:p>
            <a:pPr lvl="2"/>
            <a:r>
              <a:rPr lang="en-US" dirty="0" smtClean="0"/>
              <a:t>Hence must operate on data in-situ</a:t>
            </a:r>
          </a:p>
          <a:p>
            <a:r>
              <a:rPr lang="en-US" dirty="0" smtClean="0"/>
              <a:t>Limitations and Success?</a:t>
            </a:r>
          </a:p>
          <a:p>
            <a:pPr lvl="1"/>
            <a:r>
              <a:rPr lang="en-US" dirty="0" smtClean="0"/>
              <a:t>Coordinating work across all the resources</a:t>
            </a:r>
          </a:p>
          <a:p>
            <a:pPr lvl="1"/>
            <a:r>
              <a:rPr lang="en-US" dirty="0" smtClean="0"/>
              <a:t>Managing changing number of resources and failures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SCOOP..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SCOOP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Distributed?</a:t>
            </a:r>
          </a:p>
          <a:p>
            <a:pPr lvl="1"/>
            <a:r>
              <a:rPr lang="en-US" dirty="0" smtClean="0"/>
              <a:t>Naturally Distributed: Geographically distributed producers and end-users</a:t>
            </a:r>
          </a:p>
          <a:p>
            <a:pPr lvl="1"/>
            <a:r>
              <a:rPr lang="en-US" dirty="0" smtClean="0"/>
              <a:t>High Peak Demand  and quick response time </a:t>
            </a:r>
          </a:p>
          <a:p>
            <a:pPr lvl="2"/>
            <a:r>
              <a:rPr lang="en-US" dirty="0" smtClean="0"/>
              <a:t>But with very low duty cycle --- Economic Argument !!</a:t>
            </a:r>
          </a:p>
          <a:p>
            <a:r>
              <a:rPr lang="en-US" dirty="0" smtClean="0"/>
              <a:t>How Distributed?</a:t>
            </a:r>
          </a:p>
          <a:p>
            <a:pPr lvl="1"/>
            <a:r>
              <a:rPr lang="en-US" dirty="0" smtClean="0"/>
              <a:t>Customized workflows</a:t>
            </a:r>
          </a:p>
          <a:p>
            <a:r>
              <a:rPr lang="en-US" dirty="0" smtClean="0"/>
              <a:t>Limitations and Success?</a:t>
            </a:r>
          </a:p>
          <a:p>
            <a:pPr lvl="1"/>
            <a:r>
              <a:rPr lang="en-US" dirty="0" smtClean="0"/>
              <a:t>Not Robust – Many components that need to come together</a:t>
            </a:r>
          </a:p>
          <a:p>
            <a:pPr lvl="1"/>
            <a:r>
              <a:rPr lang="en-US" dirty="0" smtClean="0"/>
              <a:t>Coordinating work across all the resources</a:t>
            </a:r>
          </a:p>
          <a:p>
            <a:pPr lvl="1"/>
            <a:r>
              <a:rPr lang="en-US" dirty="0" smtClean="0"/>
              <a:t>Co-scheduling / Advanced Scheduling / </a:t>
            </a:r>
            <a:r>
              <a:rPr lang="en-US" dirty="0" err="1" smtClean="0"/>
              <a:t>Prediciton</a:t>
            </a:r>
            <a:r>
              <a:rPr lang="en-US" dirty="0" smtClean="0"/>
              <a:t> a challenge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Distributed Applications </a:t>
            </a:r>
            <a:br>
              <a:rPr lang="en-US" sz="2800" dirty="0" smtClean="0"/>
            </a:b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How do they differ from traditional HPC applications?</a:t>
            </a:r>
            <a:b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</p:txBody>
      </p:sp>
      <p:sp>
        <p:nvSpPr>
          <p:cNvPr id="32771" name="Content Placeholder 4"/>
          <p:cNvSpPr>
            <a:spLocks noGrp="1"/>
          </p:cNvSpPr>
          <p:nvPr>
            <p:ph idx="1"/>
          </p:nvPr>
        </p:nvSpPr>
        <p:spPr>
          <a:xfrm>
            <a:off x="757947" y="1419358"/>
            <a:ext cx="7966954" cy="5125250"/>
          </a:xfrm>
        </p:spPr>
        <p:txBody>
          <a:bodyPr>
            <a:normAutofit/>
          </a:bodyPr>
          <a:lstStyle/>
          <a:p>
            <a:r>
              <a:rPr lang="en-US" dirty="0" smtClean="0"/>
              <a:t>[1] Performance Models:</a:t>
            </a:r>
          </a:p>
          <a:p>
            <a:pPr lvl="1"/>
            <a:r>
              <a:rPr lang="en-US" dirty="0" smtClean="0"/>
              <a:t>Not just “peak utilization”; e.g., HPC &amp; HTC (# of jobs)</a:t>
            </a:r>
          </a:p>
          <a:p>
            <a:r>
              <a:rPr lang="en-US" dirty="0" smtClean="0"/>
              <a:t>[2] Skillful Decomposition </a:t>
            </a:r>
            <a:r>
              <a:rPr lang="en-US" dirty="0" err="1" smtClean="0"/>
              <a:t>vs</a:t>
            </a:r>
            <a:r>
              <a:rPr lang="en-US" dirty="0" smtClean="0"/>
              <a:t> Aggregation</a:t>
            </a:r>
          </a:p>
          <a:p>
            <a:pPr lvl="1"/>
            <a:r>
              <a:rPr lang="en-US" dirty="0" smtClean="0"/>
              <a:t>Primacy of Coordination across distributed resources</a:t>
            </a:r>
          </a:p>
          <a:p>
            <a:r>
              <a:rPr lang="en-US" dirty="0" smtClean="0"/>
              <a:t>[3] Usage Modes:</a:t>
            </a:r>
          </a:p>
          <a:p>
            <a:pPr lvl="1"/>
            <a:r>
              <a:rPr lang="en-US" dirty="0" smtClean="0"/>
              <a:t>The same application has multiple usage modes</a:t>
            </a:r>
          </a:p>
          <a:p>
            <a:pPr lvl="1"/>
            <a:r>
              <a:rPr lang="en-US" dirty="0" smtClean="0"/>
              <a:t>How applications are developed, deployed and executed is often determined by the infrastructure</a:t>
            </a:r>
          </a:p>
          <a:p>
            <a:r>
              <a:rPr lang="en-US" dirty="0" smtClean="0"/>
              <a:t>[4] Execution Environment </a:t>
            </a:r>
          </a:p>
          <a:p>
            <a:pPr lvl="1"/>
            <a:r>
              <a:rPr lang="en-US" dirty="0" smtClean="0"/>
              <a:t>Typically not as well controlled or defined</a:t>
            </a:r>
          </a:p>
          <a:p>
            <a:pPr lvl="1"/>
            <a:r>
              <a:rPr lang="en-US" dirty="0" smtClean="0"/>
              <a:t>Varying resource conditions, application </a:t>
            </a:r>
            <a:r>
              <a:rPr lang="en-US" dirty="0" smtClean="0"/>
              <a:t>requirements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19200" y="1066800"/>
            <a:ext cx="3600400" cy="2304256"/>
          </a:xfrm>
        </p:spPr>
        <p:txBody>
          <a:bodyPr>
            <a:normAutofit/>
          </a:bodyPr>
          <a:lstStyle/>
          <a:p>
            <a:r>
              <a:rPr lang="en-GB" sz="2000" dirty="0" smtClean="0"/>
              <a:t>Use remains consistently high </a:t>
            </a:r>
          </a:p>
          <a:p>
            <a:pPr lvl="1"/>
            <a:r>
              <a:rPr lang="en-GB" sz="1600" dirty="0" smtClean="0"/>
              <a:t>1 M jobs/day; &gt;&gt;100k CPU-days/day</a:t>
            </a:r>
          </a:p>
          <a:p>
            <a:pPr lvl="1"/>
            <a:r>
              <a:rPr lang="en-GB" sz="1600" dirty="0" smtClean="0"/>
              <a:t>Actually much more inside pilot jobs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WLCG Usage</a:t>
            </a:r>
            <a:endParaRPr lang="en-GB" dirty="0"/>
          </a:p>
        </p:txBody>
      </p:sp>
      <p:grpSp>
        <p:nvGrpSpPr>
          <p:cNvPr id="4" name="Group 17"/>
          <p:cNvGrpSpPr/>
          <p:nvPr/>
        </p:nvGrpSpPr>
        <p:grpSpPr>
          <a:xfrm>
            <a:off x="2648000" y="2743200"/>
            <a:ext cx="6248400" cy="3886200"/>
            <a:chOff x="4813305" y="528107"/>
            <a:chExt cx="4524606" cy="230425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4813305" y="528107"/>
              <a:ext cx="4524606" cy="2304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98" name="Straight Connector 97"/>
            <p:cNvCxnSpPr/>
            <p:nvPr/>
          </p:nvCxnSpPr>
          <p:spPr>
            <a:xfrm>
              <a:off x="7380312" y="1052736"/>
              <a:ext cx="1584176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6876256" y="1052736"/>
              <a:ext cx="1413528" cy="369332"/>
            </a:xfrm>
            <a:prstGeom prst="rect">
              <a:avLst/>
            </a:prstGeom>
            <a:noFill/>
            <a:ln>
              <a:solidFill>
                <a:srgbClr val="003399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 M jobs/day</a:t>
              </a:r>
              <a:endParaRPr lang="en-GB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819200" y="3907993"/>
            <a:ext cx="1828800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~50% utilisation</a:t>
            </a:r>
            <a:endParaRPr lang="en-GB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62000" y="5549280"/>
            <a:ext cx="3096344" cy="108012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Today &gt;140 sites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~250k CPU cores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~100 PB disk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8400" y="762000"/>
            <a:ext cx="2895600" cy="21544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u="sng" dirty="0" smtClean="0"/>
              <a:t>Tier 0 storage:</a:t>
            </a:r>
          </a:p>
          <a:p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</a:t>
            </a:r>
            <a:r>
              <a:rPr lang="en-GB" sz="1600" dirty="0" smtClean="0"/>
              <a:t>Accepts data at average of 2.6 GB/s; peaks &gt; 7 GB/s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 smtClean="0"/>
              <a:t> Serves data at average of 7 GB/s; peaks &gt; 18 GB/s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 smtClean="0"/>
              <a:t> </a:t>
            </a:r>
            <a:r>
              <a:rPr lang="en-GB" sz="1600" b="1" dirty="0" smtClean="0">
                <a:solidFill>
                  <a:srgbClr val="FF0000"/>
                </a:solidFill>
              </a:rPr>
              <a:t>CERN Tier 0 moves ~ 1 PB data per day </a:t>
            </a:r>
            <a:endParaRPr lang="en-GB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71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Distributed Applications Summary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8115" y="1046677"/>
          <a:ext cx="8448685" cy="5440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647"/>
                <a:gridCol w="1457891"/>
                <a:gridCol w="1374673"/>
                <a:gridCol w="1689737"/>
                <a:gridCol w="1689737"/>
              </a:tblGrid>
              <a:tr h="8684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Why Distributed?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Distributed?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Challenges &amp; Issues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different from ||</a:t>
                      </a:r>
                      <a:r>
                        <a:rPr lang="en-US" baseline="0" dirty="0" smtClean="0"/>
                        <a:t>  ?</a:t>
                      </a:r>
                      <a:endParaRPr lang="en-US" dirty="0"/>
                    </a:p>
                  </a:txBody>
                  <a:tcPr/>
                </a:tc>
              </a:tr>
              <a:tr h="868409">
                <a:tc>
                  <a:txBody>
                    <a:bodyPr/>
                    <a:lstStyle/>
                    <a:p>
                      <a:r>
                        <a:rPr lang="en-US" dirty="0" smtClean="0"/>
                        <a:t>Montage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Processing &gt;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local limits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enactor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Coordination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[1, 2]</a:t>
                      </a:r>
                      <a:endParaRPr lang="en-US" dirty="0"/>
                    </a:p>
                  </a:txBody>
                  <a:tcPr/>
                </a:tc>
              </a:tr>
              <a:tr h="8684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NeKTAR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Processing &gt; local limits</a:t>
                      </a:r>
                      <a:r>
                        <a:rPr lang="en-US" baseline="0" dirty="0" smtClean="0"/>
                        <a:t> (memory)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MPIg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Advanced/Co- reservation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[1?, 4]</a:t>
                      </a:r>
                      <a:endParaRPr lang="en-US" dirty="0"/>
                    </a:p>
                  </a:txBody>
                  <a:tcPr/>
                </a:tc>
              </a:tr>
              <a:tr h="868409">
                <a:tc>
                  <a:txBody>
                    <a:bodyPr/>
                    <a:lstStyle/>
                    <a:p>
                      <a:r>
                        <a:rPr lang="en-US" dirty="0" smtClean="0"/>
                        <a:t>Ensemble-based/RE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Many compute-intensive 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SAGA,</a:t>
                      </a:r>
                      <a:r>
                        <a:rPr lang="en-US" baseline="0" dirty="0" smtClean="0"/>
                        <a:t> “Advert”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Coordination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[2,3]</a:t>
                      </a:r>
                      <a:endParaRPr lang="en-US" dirty="0"/>
                    </a:p>
                  </a:txBody>
                  <a:tcPr/>
                </a:tc>
              </a:tr>
              <a:tr h="8684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ClimatePrediction.net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Many small</a:t>
                      </a:r>
                      <a:r>
                        <a:rPr lang="en-US" baseline="0" dirty="0" smtClean="0"/>
                        <a:t> 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BOINC, Trickles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Failures, variable</a:t>
                      </a:r>
                      <a:r>
                        <a:rPr lang="en-US" baseline="0" dirty="0" smtClean="0"/>
                        <a:t> # workers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[1,</a:t>
                      </a:r>
                      <a:r>
                        <a:rPr lang="en-US" baseline="0" dirty="0" smtClean="0"/>
                        <a:t> 4]</a:t>
                      </a:r>
                      <a:endParaRPr lang="en-US" dirty="0"/>
                    </a:p>
                  </a:txBody>
                  <a:tcPr/>
                </a:tc>
              </a:tr>
              <a:tr h="868409">
                <a:tc>
                  <a:txBody>
                    <a:bodyPr/>
                    <a:lstStyle/>
                    <a:p>
                      <a:r>
                        <a:rPr lang="en-US" dirty="0" smtClean="0"/>
                        <a:t>SCOOP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Peak</a:t>
                      </a:r>
                      <a:r>
                        <a:rPr lang="en-US" baseline="0" dirty="0" smtClean="0"/>
                        <a:t> req., naturally, </a:t>
                      </a:r>
                      <a:r>
                        <a:rPr lang="en-US" dirty="0" smtClean="0"/>
                        <a:t>Economic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Customized</a:t>
                      </a:r>
                      <a:r>
                        <a:rPr lang="en-US" baseline="0" dirty="0" smtClean="0"/>
                        <a:t> workflows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robust,</a:t>
                      </a:r>
                      <a:r>
                        <a:rPr lang="en-US" baseline="0" dirty="0" smtClean="0"/>
                        <a:t> adv. reservations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[1, 3, 4]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“Observations” on Distributed Applications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002" y="1529880"/>
            <a:ext cx="8432497" cy="5163020"/>
          </a:xfrm>
        </p:spPr>
        <p:txBody>
          <a:bodyPr>
            <a:noAutofit/>
          </a:bodyPr>
          <a:lstStyle/>
          <a:p>
            <a:r>
              <a:rPr lang="en-US" dirty="0" smtClean="0"/>
              <a:t>Is large (and rich), but the number of effective and extensible DA small</a:t>
            </a:r>
          </a:p>
          <a:p>
            <a:pPr lvl="1"/>
            <a:r>
              <a:rPr lang="en-US" sz="2000" dirty="0" smtClean="0"/>
              <a:t>More than just submitting jobs here and there!</a:t>
            </a:r>
          </a:p>
          <a:p>
            <a:r>
              <a:rPr lang="en-US" dirty="0" smtClean="0"/>
              <a:t>Developing DA is a hard undertaking</a:t>
            </a:r>
          </a:p>
          <a:p>
            <a:pPr lvl="1"/>
            <a:r>
              <a:rPr lang="en-US" sz="2000" dirty="0" smtClean="0"/>
              <a:t>Intrinsic and Extrinsic Factors</a:t>
            </a:r>
          </a:p>
          <a:p>
            <a:pPr lvl="1"/>
            <a:r>
              <a:rPr lang="en-US" sz="2000" dirty="0" smtClean="0"/>
              <a:t>Unique role of the Execution Environment (Infrastructure)</a:t>
            </a:r>
          </a:p>
          <a:p>
            <a:r>
              <a:rPr lang="en-US" dirty="0" smtClean="0"/>
              <a:t>Embrace “</a:t>
            </a:r>
            <a:r>
              <a:rPr lang="en-US" dirty="0" err="1" smtClean="0"/>
              <a:t>distributedness</a:t>
            </a:r>
            <a:r>
              <a:rPr lang="en-US" dirty="0" smtClean="0"/>
              <a:t>”</a:t>
            </a:r>
          </a:p>
          <a:p>
            <a:pPr lvl="1"/>
            <a:r>
              <a:rPr lang="en-US" sz="2000" dirty="0" smtClean="0"/>
              <a:t>Understanding </a:t>
            </a:r>
            <a:r>
              <a:rPr lang="en-US" sz="2000" dirty="0" err="1" smtClean="0"/>
              <a:t>distributedness</a:t>
            </a:r>
            <a:r>
              <a:rPr lang="en-US" sz="2000" dirty="0" smtClean="0"/>
              <a:t>,  heterogeneity &amp; dynamic execution is fundamental (e.g., </a:t>
            </a:r>
            <a:r>
              <a:rPr lang="en-US" sz="2000" dirty="0" err="1" smtClean="0"/>
              <a:t>Exascale</a:t>
            </a:r>
            <a:r>
              <a:rPr lang="en-US" sz="2000" dirty="0" smtClean="0"/>
              <a:t> logically distributed </a:t>
            </a:r>
            <a:r>
              <a:rPr lang="en-US" sz="2000" dirty="0" err="1" smtClean="0"/>
              <a:t>prog</a:t>
            </a:r>
            <a:r>
              <a:rPr lang="en-US" sz="2000" dirty="0" smtClean="0"/>
              <a:t>. Models)</a:t>
            </a:r>
          </a:p>
          <a:p>
            <a:pPr lvl="1"/>
            <a:r>
              <a:rPr lang="en-US" sz="2000" dirty="0" smtClean="0"/>
              <a:t>Data-centric application will be the drivers!</a:t>
            </a:r>
          </a:p>
          <a:p>
            <a:r>
              <a:rPr lang="en-US" dirty="0" smtClean="0"/>
              <a:t>Role for Pattern-oriented and Abstractions-based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>
          <a:xfrm>
            <a:off x="927100" y="263714"/>
            <a:ext cx="8216900" cy="914400"/>
          </a:xfrm>
        </p:spPr>
        <p:txBody>
          <a:bodyPr>
            <a:noAutofit/>
          </a:bodyPr>
          <a:lstStyle/>
          <a:p>
            <a:r>
              <a:rPr lang="en-US" sz="2200" dirty="0" smtClean="0"/>
              <a:t>Assertion #1: The space of possible DA is large, but number of effective DA small</a:t>
            </a:r>
            <a:endParaRPr lang="en-US" sz="2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940436"/>
          </a:xfrm>
        </p:spPr>
        <p:txBody>
          <a:bodyPr>
            <a:noAutofit/>
          </a:bodyPr>
          <a:lstStyle/>
          <a:p>
            <a:r>
              <a:rPr lang="en-US" sz="1700" dirty="0" smtClean="0">
                <a:sym typeface="Arial" pitchFamily="-110" charset="0"/>
              </a:rPr>
              <a:t>Distributed Application:  That need multiple resources, or can benefit from the use of multiple resources; </a:t>
            </a:r>
          </a:p>
          <a:p>
            <a:pPr lvl="1"/>
            <a:r>
              <a:rPr lang="en-US" sz="1700" dirty="0" smtClean="0">
                <a:sym typeface="Arial" pitchFamily="-110" charset="0"/>
              </a:rPr>
              <a:t>.. can benefit from increased peak performance, throughput, reduced time-to-solution</a:t>
            </a:r>
          </a:p>
          <a:p>
            <a:pPr lvl="1"/>
            <a:r>
              <a:rPr lang="en-US" sz="1700" dirty="0" smtClean="0"/>
              <a:t>More than just HPC or HTC Applications</a:t>
            </a:r>
          </a:p>
          <a:p>
            <a:pPr lvl="2"/>
            <a:r>
              <a:rPr lang="en-US" sz="1700" dirty="0" smtClean="0"/>
              <a:t>e.g., DDDAS scenarios</a:t>
            </a:r>
          </a:p>
          <a:p>
            <a:r>
              <a:rPr lang="en-US" sz="1700" dirty="0" smtClean="0">
                <a:sym typeface="Arial" pitchFamily="-110" charset="0"/>
              </a:rPr>
              <a:t>Ability to develop simple or effective distributed applications is limited</a:t>
            </a:r>
          </a:p>
          <a:p>
            <a:pPr lvl="1"/>
            <a:r>
              <a:rPr lang="en-US" sz="1700" dirty="0" smtClean="0">
                <a:sym typeface="Arial" pitchFamily="-110" charset="0"/>
              </a:rPr>
              <a:t>Applications that utilize multiple resources sequentially, concurrently or asynchronously is low</a:t>
            </a:r>
          </a:p>
          <a:p>
            <a:r>
              <a:rPr lang="en-US" sz="1700" dirty="0" smtClean="0">
                <a:sym typeface="Arial" pitchFamily="-110" charset="0"/>
              </a:rPr>
              <a:t>Developing DA &gt; just submitting jobs to remote sites! </a:t>
            </a:r>
          </a:p>
          <a:p>
            <a:pPr lvl="1"/>
            <a:r>
              <a:rPr lang="en-US" sz="1700" dirty="0" smtClean="0">
                <a:sym typeface="Arial" pitchFamily="-110" charset="0"/>
              </a:rPr>
              <a:t>What the pieces of distribution are? How these pieces interact? Flow of information? What is needed to actually deploy and execute the application?</a:t>
            </a:r>
          </a:p>
          <a:p>
            <a:pPr lvl="1"/>
            <a:endParaRPr lang="en-US" sz="1700" dirty="0" smtClean="0">
              <a:sym typeface="Arial" pitchFamily="-110" charset="0"/>
            </a:endParaRPr>
          </a:p>
          <a:p>
            <a:pPr lvl="1"/>
            <a:endParaRPr lang="en-US" sz="1700" dirty="0" smtClean="0">
              <a:sym typeface="Arial" pitchFamily="-110" charset="0"/>
            </a:endParaRPr>
          </a:p>
          <a:p>
            <a:endParaRPr lang="en-US" sz="1700" dirty="0" smtClean="0">
              <a:sym typeface="Arial" pitchFamily="-110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100" dirty="0" smtClean="0"/>
              <a:t>Assertion #2: Developing DA is a hard undertaking</a:t>
            </a:r>
            <a:endParaRPr lang="en-US" sz="21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757946" y="1330514"/>
            <a:ext cx="8132053" cy="5292202"/>
          </a:xfrm>
        </p:spPr>
        <p:txBody>
          <a:bodyPr>
            <a:noAutofit/>
          </a:bodyPr>
          <a:lstStyle/>
          <a:p>
            <a:r>
              <a:rPr lang="en-US" sz="1700" dirty="0" smtClean="0"/>
              <a:t>Intrinsic reasons why developing DA is fundamentally hard:</a:t>
            </a:r>
          </a:p>
          <a:p>
            <a:pPr lvl="1"/>
            <a:r>
              <a:rPr lang="en-US" sz="1700" dirty="0" smtClean="0"/>
              <a:t>Control &amp; Coordination over Multiple &amp; Distributed  sites</a:t>
            </a:r>
          </a:p>
          <a:p>
            <a:pPr lvl="2"/>
            <a:r>
              <a:rPr lang="en-US" sz="1700" dirty="0" smtClean="0"/>
              <a:t>Effective coordination in order for whole &gt; sum of the parts </a:t>
            </a:r>
          </a:p>
          <a:p>
            <a:pPr lvl="1"/>
            <a:r>
              <a:rPr lang="en-US" sz="1700" dirty="0" smtClean="0"/>
              <a:t>Complex design points; wide-range of models of DA</a:t>
            </a:r>
          </a:p>
          <a:p>
            <a:pPr lvl="2"/>
            <a:r>
              <a:rPr lang="en-US" sz="1700" dirty="0" smtClean="0"/>
              <a:t>Many reasons for using DA,  more than (just) peak performance</a:t>
            </a:r>
          </a:p>
          <a:p>
            <a:r>
              <a:rPr lang="en-US" sz="1700" dirty="0" smtClean="0"/>
              <a:t>Extrinsic: </a:t>
            </a:r>
          </a:p>
          <a:p>
            <a:pPr lvl="1"/>
            <a:r>
              <a:rPr lang="en-US" sz="1700" dirty="0" smtClean="0"/>
              <a:t>Execution environments will be dynamic, heterogeneous and varying degrees-of-control</a:t>
            </a:r>
          </a:p>
          <a:p>
            <a:pPr lvl="2"/>
            <a:r>
              <a:rPr lang="en-US" sz="1700" dirty="0" smtClean="0"/>
              <a:t>Fundamental  different variation in role of Execution Environment- distinguishing feature of DA from “regular environment” HPC </a:t>
            </a:r>
          </a:p>
          <a:p>
            <a:pPr lvl="1"/>
            <a:r>
              <a:rPr lang="en-US" sz="1700" dirty="0" smtClean="0">
                <a:sym typeface="Arial" pitchFamily="-110" charset="0"/>
              </a:rPr>
              <a:t>Application types strongly coupled to the infrastructure capabilities, abstractions/tools, &amp; policy:</a:t>
            </a:r>
            <a:endParaRPr lang="en-US" sz="1700" dirty="0" smtClean="0"/>
          </a:p>
          <a:p>
            <a:pPr lvl="2"/>
            <a:r>
              <a:rPr lang="en-US" sz="1700" dirty="0" smtClean="0"/>
              <a:t>Often development tools assume “specific” deployment and execution environments, or don’t where needed!</a:t>
            </a:r>
          </a:p>
          <a:p>
            <a:pPr lvl="2"/>
            <a:r>
              <a:rPr lang="en-US" sz="1700" dirty="0" smtClean="0"/>
              <a:t>Policies and tools, </a:t>
            </a:r>
            <a:r>
              <a:rPr lang="en-US" sz="1700" dirty="0" err="1" smtClean="0"/>
              <a:t>e.g</a:t>
            </a:r>
            <a:r>
              <a:rPr lang="en-US" sz="1700" dirty="0" smtClean="0"/>
              <a:t> production DCI has been missing for DDDAS</a:t>
            </a:r>
          </a:p>
          <a:p>
            <a:pPr lvl="3"/>
            <a:endParaRPr lang="en-US" sz="1700" dirty="0" smtClean="0"/>
          </a:p>
          <a:p>
            <a:pPr lvl="3"/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Module E</a:t>
            </a:r>
            <a:br>
              <a:rPr lang="en-US" dirty="0" smtClean="0"/>
            </a:br>
            <a:r>
              <a:rPr lang="en-US" dirty="0" smtClean="0"/>
              <a:t>Distributed Scientific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19432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E3: Introduction to Cloud Computing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Introduction to Commercial / Enterprise DC aka Cloud Computing (EC2, Azure, Google) [30mins]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Using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FutureGrid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[30mins]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Using the Master-Worker Pattern [15mins]</a:t>
            </a:r>
          </a:p>
          <a:p>
            <a:r>
              <a:rPr lang="en-US" dirty="0" smtClean="0"/>
              <a:t>E4: To Distribute or not to Distribute?</a:t>
            </a:r>
          </a:p>
          <a:p>
            <a:pPr lvl="1"/>
            <a:r>
              <a:rPr lang="en-US" dirty="0" smtClean="0"/>
              <a:t>Distributed Applications </a:t>
            </a:r>
            <a:r>
              <a:rPr lang="en-US" dirty="0" err="1" smtClean="0"/>
              <a:t>Redux</a:t>
            </a:r>
            <a:r>
              <a:rPr lang="en-US" dirty="0" smtClean="0"/>
              <a:t> [30mins]</a:t>
            </a:r>
          </a:p>
          <a:p>
            <a:pPr lvl="1"/>
            <a:r>
              <a:rPr lang="en-US" dirty="0" smtClean="0"/>
              <a:t>Observations on Distributed Applications [15mins]</a:t>
            </a:r>
          </a:p>
          <a:p>
            <a:pPr lvl="1"/>
            <a:r>
              <a:rPr lang="en-US" dirty="0" smtClean="0"/>
              <a:t>Project Discussion/Presentation [30mins]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7700: Scientific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100" dirty="0" smtClean="0"/>
              <a:t>Assertion #2: Developing DA is a hard undertaking</a:t>
            </a:r>
            <a:endParaRPr lang="en-US" sz="2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700" dirty="0" smtClean="0"/>
              <a:t>Large number programming systems, tools and environments</a:t>
            </a:r>
          </a:p>
          <a:p>
            <a:pPr lvl="1"/>
            <a:r>
              <a:rPr lang="en-US" sz="1700" dirty="0" smtClean="0"/>
              <a:t>Lack of  extensible functionality, interfaces &amp; abstractions</a:t>
            </a:r>
          </a:p>
          <a:p>
            <a:pPr lvl="2"/>
            <a:r>
              <a:rPr lang="en-US" sz="1700" dirty="0" smtClean="0"/>
              <a:t>Interoperability and extensibility become difficult</a:t>
            </a:r>
          </a:p>
          <a:p>
            <a:pPr lvl="2"/>
            <a:r>
              <a:rPr lang="en-US" sz="1700" i="1" dirty="0" smtClean="0"/>
              <a:t>Art of tool building needs to be more of science!</a:t>
            </a:r>
          </a:p>
          <a:p>
            <a:r>
              <a:rPr lang="en-US" sz="1700" dirty="0" smtClean="0"/>
              <a:t>Applications have been brittle and not extensible:</a:t>
            </a:r>
          </a:p>
          <a:p>
            <a:pPr lvl="1"/>
            <a:r>
              <a:rPr lang="en-US" sz="1700" dirty="0" smtClean="0"/>
              <a:t>Tied to specific tools and/or programming system</a:t>
            </a:r>
          </a:p>
          <a:p>
            <a:pPr lvl="1"/>
            <a:r>
              <a:rPr lang="en-US" sz="1700" i="1" dirty="0" smtClean="0"/>
              <a:t>Large number of Incomplete Solutions!</a:t>
            </a:r>
          </a:p>
          <a:p>
            <a:r>
              <a:rPr lang="en-US" sz="1700" dirty="0" smtClean="0"/>
              <a:t>Unique Role for abstractions for DA and CI</a:t>
            </a:r>
          </a:p>
          <a:p>
            <a:pPr lvl="1"/>
            <a:r>
              <a:rPr lang="en-US" sz="1700" dirty="0" smtClean="0">
                <a:sym typeface="Arial" pitchFamily="-110" charset="0"/>
              </a:rPr>
              <a:t>Application formulation, development and execution must be less dependent on infrastructure &amp; provisioning details</a:t>
            </a:r>
          </a:p>
          <a:p>
            <a:pPr lvl="2"/>
            <a:r>
              <a:rPr lang="en-US" sz="1700" dirty="0" smtClean="0"/>
              <a:t>Abstractions for Development, Deployment &amp; Execution</a:t>
            </a:r>
          </a:p>
          <a:p>
            <a:pPr lvl="1"/>
            <a:r>
              <a:rPr lang="en-US" sz="1700" dirty="0" smtClean="0"/>
              <a:t>A Pattern-Oriented, Abstractions-Based Approach</a:t>
            </a:r>
          </a:p>
          <a:p>
            <a:pPr lvl="2"/>
            <a:r>
              <a:rPr lang="en-US" sz="1700" dirty="0" smtClean="0"/>
              <a:t>“Abstractions allows innovation at more interesting layers”</a:t>
            </a:r>
          </a:p>
          <a:p>
            <a:pPr lvl="1">
              <a:buNone/>
            </a:pPr>
            <a:endParaRPr lang="en-US" sz="1700" dirty="0" smtClean="0">
              <a:sym typeface="Arial" pitchFamily="-110" charset="0"/>
            </a:endParaRPr>
          </a:p>
          <a:p>
            <a:pPr lvl="1">
              <a:buNone/>
            </a:pPr>
            <a:endParaRPr lang="en-US" sz="1700" dirty="0" smtClean="0">
              <a:sym typeface="Arial" pitchFamily="-110" charset="0"/>
            </a:endParaRPr>
          </a:p>
          <a:p>
            <a:endParaRPr lang="en-US" sz="1700" dirty="0" smtClean="0">
              <a:sym typeface="Arial" pitchFamily="-110" charset="0"/>
            </a:endParaRPr>
          </a:p>
          <a:p>
            <a:pPr lvl="1"/>
            <a:endParaRPr lang="en-US" sz="1700" dirty="0" smtClean="0">
              <a:sym typeface="Arial" pitchFamily="-110" charset="0"/>
            </a:endParaRPr>
          </a:p>
          <a:p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Assertion #3: Embrace Distribution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228600" y="1651000"/>
            <a:ext cx="8534400" cy="5016500"/>
          </a:xfrm>
        </p:spPr>
        <p:txBody>
          <a:bodyPr>
            <a:noAutofit/>
          </a:bodyPr>
          <a:lstStyle/>
          <a:p>
            <a:r>
              <a:rPr lang="en-US" sz="1700" dirty="0" smtClean="0"/>
              <a:t>“History of computing like pendulum, swings from centralized to distributed”</a:t>
            </a:r>
          </a:p>
          <a:p>
            <a:pPr lvl="1"/>
            <a:r>
              <a:rPr lang="en-US" sz="1700" dirty="0" smtClean="0"/>
              <a:t>Indications this time there is a fundamental paradigm shift due to DATA</a:t>
            </a:r>
          </a:p>
          <a:p>
            <a:pPr lvl="1"/>
            <a:r>
              <a:rPr lang="en-US" sz="1700" dirty="0" smtClean="0"/>
              <a:t>Too much to move around; learn how to do analytics/compute </a:t>
            </a:r>
            <a:r>
              <a:rPr lang="en-US" sz="1700" i="1" dirty="0" smtClean="0"/>
              <a:t>in situ</a:t>
            </a:r>
          </a:p>
          <a:p>
            <a:r>
              <a:rPr lang="en-US" sz="1700" dirty="0" smtClean="0"/>
              <a:t>Decoupling and delocalization of the producers-consumers of computation</a:t>
            </a:r>
          </a:p>
          <a:p>
            <a:pPr lvl="1"/>
            <a:r>
              <a:rPr lang="en-US" sz="1700" dirty="0" smtClean="0"/>
              <a:t>Localized special services; people and collaborations are distributed</a:t>
            </a:r>
          </a:p>
          <a:p>
            <a:r>
              <a:rPr lang="en-US" sz="1700" dirty="0" smtClean="0"/>
              <a:t>(Ironically) Most applications have been developed to hide from heterogeneity and dynamism; not embrace them</a:t>
            </a:r>
          </a:p>
          <a:p>
            <a:pPr lvl="1"/>
            <a:r>
              <a:rPr lang="en-US" sz="1700" dirty="0" smtClean="0"/>
              <a:t>Programming models that provide dynamic execution (opposed to static), address heterogeneity etc</a:t>
            </a:r>
          </a:p>
          <a:p>
            <a:pPr lvl="1"/>
            <a:r>
              <a:rPr lang="en-US" sz="1700" dirty="0" smtClean="0"/>
              <a:t>Logically </a:t>
            </a:r>
            <a:r>
              <a:rPr lang="en-US" sz="1700" dirty="0" err="1" smtClean="0"/>
              <a:t>vs</a:t>
            </a:r>
            <a:r>
              <a:rPr lang="en-US" sz="1700" dirty="0" smtClean="0"/>
              <a:t> Physically Distributed: NG programming models will need to support dynamic execution, heterogeneity at a logically-distributed level</a:t>
            </a:r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Assertion #3: Embrace </a:t>
            </a:r>
            <a:r>
              <a:rPr lang="en-US" sz="2600" dirty="0" err="1" smtClean="0"/>
              <a:t>Distributedness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400" i="1" dirty="0" smtClean="0"/>
              <a:t>Corollary: Clouds are not Panacea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28280"/>
            <a:ext cx="8356599" cy="5251920"/>
          </a:xfrm>
        </p:spPr>
        <p:txBody>
          <a:bodyPr>
            <a:noAutofit/>
          </a:bodyPr>
          <a:lstStyle/>
          <a:p>
            <a:r>
              <a:rPr lang="en-US" sz="1700" dirty="0" smtClean="0"/>
              <a:t>Clouds: Novel or more of the same?</a:t>
            </a:r>
          </a:p>
          <a:p>
            <a:pPr lvl="1"/>
            <a:r>
              <a:rPr lang="en-US" sz="1700" dirty="0" smtClean="0"/>
              <a:t>Better control over software environment via virtualization</a:t>
            </a:r>
          </a:p>
          <a:p>
            <a:pPr lvl="1"/>
            <a:r>
              <a:rPr lang="en-US" sz="1700" dirty="0" smtClean="0"/>
              <a:t>Illusion of unlimited and immediate available resource can lead to better capacity planning and scheduling </a:t>
            </a:r>
          </a:p>
          <a:p>
            <a:pPr lvl="2"/>
            <a:r>
              <a:rPr lang="en-US" sz="1700" dirty="0" smtClean="0"/>
              <a:t>Partly due to underlying economic model and </a:t>
            </a:r>
            <a:r>
              <a:rPr lang="en-US" sz="1700" dirty="0" err="1" smtClean="0"/>
              <a:t>SLAs</a:t>
            </a:r>
            <a:endParaRPr lang="en-US" sz="1700" dirty="0" smtClean="0"/>
          </a:p>
          <a:p>
            <a:r>
              <a:rPr lang="en-US" sz="1700" dirty="0" smtClean="0"/>
              <a:t>Clouds do not remove many/all of the challenges inherent in  DA</a:t>
            </a:r>
          </a:p>
          <a:p>
            <a:pPr lvl="1"/>
            <a:r>
              <a:rPr lang="en-US" sz="1700" dirty="0" smtClean="0"/>
              <a:t>Clouds are about provisioning, grids are about federation</a:t>
            </a:r>
          </a:p>
          <a:p>
            <a:pPr lvl="1"/>
            <a:r>
              <a:rPr lang="en-US" sz="1700" dirty="0" smtClean="0"/>
              <a:t>Fundamental challenges in distribution remain</a:t>
            </a:r>
          </a:p>
          <a:p>
            <a:pPr lvl="2"/>
            <a:r>
              <a:rPr lang="en-US" sz="1700" dirty="0" smtClean="0"/>
              <a:t>Makes some thing worse as impose a model of strong localization</a:t>
            </a:r>
          </a:p>
          <a:p>
            <a:pPr lvl="1"/>
            <a:r>
              <a:rPr lang="en-US" sz="1700" i="1" dirty="0" smtClean="0"/>
              <a:t> “The reason why we are so well prepared to handle the multi-core era, is because we took the trouble to understand and learn parallel programming” – </a:t>
            </a:r>
            <a:r>
              <a:rPr lang="en-US" sz="1700" dirty="0" smtClean="0"/>
              <a:t>Ken Kennedy</a:t>
            </a:r>
          </a:p>
          <a:p>
            <a:r>
              <a:rPr lang="en-US" sz="1700" dirty="0" smtClean="0"/>
              <a:t>Clouds part of a larger distributed CI</a:t>
            </a:r>
          </a:p>
          <a:p>
            <a:pPr lvl="1"/>
            <a:r>
              <a:rPr lang="en-US" sz="1700" dirty="0" smtClean="0"/>
              <a:t>Certain tasks better suited for Grids, others on Clouds</a:t>
            </a:r>
          </a:p>
          <a:p>
            <a:pPr lvl="2">
              <a:buNone/>
            </a:pPr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600" dirty="0" smtClean="0"/>
              <a:t>Assertion #4: Role for a Pattern-Oriented and Abstraction-Based Development Cycle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317500" y="1282700"/>
            <a:ext cx="4711700" cy="5016500"/>
          </a:xfrm>
        </p:spPr>
        <p:txBody>
          <a:bodyPr>
            <a:noAutofit/>
          </a:bodyPr>
          <a:lstStyle/>
          <a:p>
            <a:r>
              <a:rPr lang="en-US" sz="1700" dirty="0" smtClean="0"/>
              <a:t>Relation between Application, Abstractions and Patterns:</a:t>
            </a:r>
          </a:p>
          <a:p>
            <a:pPr lvl="1"/>
            <a:r>
              <a:rPr lang="en-US" sz="1700" dirty="0" smtClean="0"/>
              <a:t>Application: Need or can use &gt;1 R</a:t>
            </a:r>
          </a:p>
          <a:p>
            <a:pPr lvl="1"/>
            <a:r>
              <a:rPr lang="en-US" dirty="0" smtClean="0"/>
              <a:t>Patterns: Formalizations of commonly occurring modes of computation, composition, and/or resource usage</a:t>
            </a:r>
          </a:p>
          <a:p>
            <a:pPr lvl="2"/>
            <a:r>
              <a:rPr lang="en-US" dirty="0" err="1" smtClean="0"/>
              <a:t>Devel</a:t>
            </a:r>
            <a:r>
              <a:rPr lang="en-US" dirty="0" smtClean="0"/>
              <a:t>, Deploy &amp; Exec Phase</a:t>
            </a:r>
          </a:p>
          <a:p>
            <a:pPr lvl="1"/>
            <a:r>
              <a:rPr lang="en-US" dirty="0" smtClean="0"/>
              <a:t>Abstractions: Process, mechanism or infrastructure to support a commonly occurring usage </a:t>
            </a:r>
            <a:endParaRPr lang="en-US" sz="7200" dirty="0" smtClean="0"/>
          </a:p>
        </p:txBody>
      </p:sp>
      <p:pic>
        <p:nvPicPr>
          <p:cNvPr id="5" name="Content Placeholder 4" descr="figure_1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2982" r="-2982"/>
          <a:stretch>
            <a:fillRect/>
          </a:stretch>
        </p:blipFill>
        <p:spPr>
          <a:xfrm>
            <a:off x="5026464" y="1770063"/>
            <a:ext cx="4042878" cy="4173537"/>
          </a:xfrm>
        </p:spPr>
      </p:pic>
      <p:pic>
        <p:nvPicPr>
          <p:cNvPr id="7" name="Picture 6" descr="tabl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75200"/>
            <a:ext cx="5185943" cy="1803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600" dirty="0" smtClean="0"/>
              <a:t>Assertion #4: Role for a Pattern-Oriented and Abstraction-Based Development Cycle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38100" y="1346200"/>
            <a:ext cx="4470400" cy="5016500"/>
          </a:xfrm>
        </p:spPr>
        <p:txBody>
          <a:bodyPr>
            <a:noAutofit/>
          </a:bodyPr>
          <a:lstStyle/>
          <a:p>
            <a:r>
              <a:rPr lang="en-US" sz="1700" dirty="0" smtClean="0"/>
              <a:t>Analysis of Distributed Applications leads to three types of patterns</a:t>
            </a:r>
          </a:p>
          <a:p>
            <a:pPr lvl="1"/>
            <a:r>
              <a:rPr lang="en-US" sz="1700" dirty="0" smtClean="0"/>
              <a:t>Patterns that appear in the Parallel Programming </a:t>
            </a:r>
          </a:p>
          <a:p>
            <a:pPr lvl="1"/>
            <a:r>
              <a:rPr lang="en-US" sz="1700" dirty="0" smtClean="0"/>
              <a:t>Patterns driven by distributed concerns (</a:t>
            </a:r>
            <a:r>
              <a:rPr lang="en-US" sz="1700" dirty="0" err="1" smtClean="0"/>
              <a:t>eg</a:t>
            </a:r>
            <a:r>
              <a:rPr lang="en-US" sz="1700" dirty="0" smtClean="0"/>
              <a:t> @HOME, consensus)</a:t>
            </a:r>
          </a:p>
          <a:p>
            <a:pPr lvl="1"/>
            <a:r>
              <a:rPr lang="en-US" sz="1700" dirty="0" smtClean="0"/>
              <a:t>Patterns addressing distributed environment concerns exclusively (</a:t>
            </a:r>
            <a:r>
              <a:rPr lang="en-US" sz="1700" dirty="0" err="1" smtClean="0"/>
              <a:t>eg</a:t>
            </a:r>
            <a:r>
              <a:rPr lang="en-US" sz="1700" dirty="0" smtClean="0"/>
              <a:t> co-allocation)</a:t>
            </a:r>
          </a:p>
          <a:p>
            <a:r>
              <a:rPr lang="en-US" sz="1700" dirty="0" smtClean="0"/>
              <a:t>There exists tools that support patterns, i.e., provide abstractions </a:t>
            </a:r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</p:txBody>
      </p:sp>
      <p:pic>
        <p:nvPicPr>
          <p:cNvPr id="10" name="Picture 9" descr="tabl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0" y="1739900"/>
            <a:ext cx="4775200" cy="2641600"/>
          </a:xfrm>
          <a:prstGeom prst="rect">
            <a:avLst/>
          </a:prstGeom>
        </p:spPr>
      </p:pic>
      <p:pic>
        <p:nvPicPr>
          <p:cNvPr id="12" name="Picture 11" descr="tabl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4740897"/>
            <a:ext cx="7467600" cy="211710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928542" y="263714"/>
            <a:ext cx="8215458" cy="9144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IDEAS: DA Development Objectives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673100" y="1498600"/>
            <a:ext cx="8191501" cy="4765778"/>
          </a:xfrm>
        </p:spPr>
        <p:txBody>
          <a:bodyPr>
            <a:noAutofit/>
          </a:bodyPr>
          <a:lstStyle/>
          <a:p>
            <a:r>
              <a:rPr lang="en-US" sz="1700" b="1" dirty="0" smtClean="0">
                <a:solidFill>
                  <a:srgbClr val="800000"/>
                </a:solidFill>
              </a:rPr>
              <a:t>Interoperable:</a:t>
            </a:r>
            <a:r>
              <a:rPr lang="en-US" sz="1700" b="1" dirty="0" smtClean="0"/>
              <a:t>  </a:t>
            </a:r>
            <a:r>
              <a:rPr lang="en-US" sz="1700" dirty="0" smtClean="0"/>
              <a:t>Ability to work across multiple resources concurrently</a:t>
            </a:r>
          </a:p>
          <a:p>
            <a:pPr lvl="2"/>
            <a:r>
              <a:rPr lang="en-US" sz="1700" dirty="0" smtClean="0"/>
              <a:t>Includes jobs submission, coordination mechanism,</a:t>
            </a:r>
          </a:p>
          <a:p>
            <a:r>
              <a:rPr lang="en-US" sz="1700" b="1" dirty="0" smtClean="0">
                <a:solidFill>
                  <a:srgbClr val="800000"/>
                </a:solidFill>
              </a:rPr>
              <a:t>Dynamic: </a:t>
            </a:r>
            <a:r>
              <a:rPr lang="en-US" sz="1700" dirty="0" smtClean="0"/>
              <a:t>Beyond legacy static execution &amp;  resource allocation models</a:t>
            </a:r>
          </a:p>
          <a:p>
            <a:pPr lvl="2"/>
            <a:r>
              <a:rPr lang="en-US" sz="1700" dirty="0" smtClean="0"/>
              <a:t>Decisions at both deployment and run-time</a:t>
            </a:r>
          </a:p>
          <a:p>
            <a:pPr lvl="2"/>
            <a:r>
              <a:rPr lang="en-US" sz="1700" dirty="0" smtClean="0"/>
              <a:t>Dynamical execution is  almost fundamental at scale</a:t>
            </a:r>
            <a:endParaRPr lang="en-US" sz="1700" baseline="-25000" dirty="0" smtClean="0"/>
          </a:p>
          <a:p>
            <a:r>
              <a:rPr lang="en-US" sz="1700" b="1" dirty="0" smtClean="0">
                <a:solidFill>
                  <a:srgbClr val="800000"/>
                </a:solidFill>
              </a:rPr>
              <a:t>Extensible:</a:t>
            </a:r>
            <a:r>
              <a:rPr lang="en-US" sz="1700" dirty="0" smtClean="0">
                <a:solidFill>
                  <a:srgbClr val="800000"/>
                </a:solidFill>
              </a:rPr>
              <a:t> </a:t>
            </a:r>
            <a:r>
              <a:rPr lang="en-US" sz="1700" dirty="0" smtClean="0"/>
              <a:t>Support new functionality &amp; infrastructure without wholesale refactoring, i.e., lower coupling to tools &amp; infrastructure</a:t>
            </a:r>
          </a:p>
          <a:p>
            <a:r>
              <a:rPr lang="en-US" sz="1700" b="1" dirty="0" smtClean="0">
                <a:solidFill>
                  <a:srgbClr val="800000"/>
                </a:solidFill>
              </a:rPr>
              <a:t>Adaptive/Autonomic:</a:t>
            </a:r>
            <a:r>
              <a:rPr lang="en-US" sz="1700" dirty="0" smtClean="0">
                <a:solidFill>
                  <a:srgbClr val="800000"/>
                </a:solidFill>
              </a:rPr>
              <a:t> </a:t>
            </a:r>
            <a:r>
              <a:rPr lang="en-US" sz="1700" dirty="0" smtClean="0"/>
              <a:t>Flexible response to fluctuations in dynamic resources, availability of dynamic data</a:t>
            </a:r>
          </a:p>
          <a:p>
            <a:r>
              <a:rPr lang="en-US" sz="1700" b="1" dirty="0" smtClean="0">
                <a:solidFill>
                  <a:srgbClr val="800000"/>
                </a:solidFill>
              </a:rPr>
              <a:t>Scalable:</a:t>
            </a:r>
            <a:r>
              <a:rPr lang="en-US" sz="1700" dirty="0" smtClean="0">
                <a:solidFill>
                  <a:srgbClr val="800000"/>
                </a:solidFill>
              </a:rPr>
              <a:t> </a:t>
            </a:r>
            <a:r>
              <a:rPr lang="en-US" sz="1700" dirty="0" smtClean="0"/>
              <a:t>Along many dimensions and design points </a:t>
            </a:r>
          </a:p>
          <a:p>
            <a:pPr>
              <a:buNone/>
            </a:pPr>
            <a:r>
              <a:rPr lang="en-US" sz="1700" dirty="0" smtClean="0">
                <a:solidFill>
                  <a:srgbClr val="800000"/>
                </a:solidFill>
              </a:rPr>
              <a:t>     Challenge: To develop DA effectively and efficiently with IDEAS as first class objectives with  simplicity an over-aching concern</a:t>
            </a:r>
          </a:p>
          <a:p>
            <a:endParaRPr lang="en-US" sz="1700" dirty="0" smtClean="0"/>
          </a:p>
          <a:p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FutureGrid</a:t>
            </a:r>
            <a:r>
              <a:rPr lang="en-US" dirty="0" smtClean="0"/>
              <a:t>: Eucalyptus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70900" cy="4525963"/>
          </a:xfrm>
        </p:spPr>
        <p:txBody>
          <a:bodyPr>
            <a:noAutofit/>
          </a:bodyPr>
          <a:lstStyle/>
          <a:p>
            <a:pPr marL="692150" lvl="2" indent="-342900">
              <a:buNone/>
            </a:pPr>
            <a:endParaRPr lang="en-US" sz="2400" dirty="0" smtClean="0"/>
          </a:p>
          <a:p>
            <a:r>
              <a:rPr lang="en-US" sz="2400" dirty="0" err="1" smtClean="0"/>
              <a:t>Eucalypus</a:t>
            </a:r>
            <a:r>
              <a:rPr lang="en-US" sz="2400" dirty="0" smtClean="0"/>
              <a:t> has similar API to EC2</a:t>
            </a:r>
          </a:p>
          <a:p>
            <a:pPr lvl="1"/>
            <a:r>
              <a:rPr lang="en-US" sz="2400" dirty="0" smtClean="0"/>
              <a:t>EMI</a:t>
            </a:r>
            <a:r>
              <a:rPr lang="en-US" sz="2400" dirty="0" smtClean="0"/>
              <a:t> similar to Amazon </a:t>
            </a:r>
            <a:r>
              <a:rPr lang="en-US" sz="2400" dirty="0" smtClean="0"/>
              <a:t>Machine Image (AMI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VM </a:t>
            </a:r>
            <a:r>
              <a:rPr lang="en-US" sz="2400" dirty="0" smtClean="0"/>
              <a:t>= Bind a (machine) Image to an </a:t>
            </a:r>
            <a:r>
              <a:rPr lang="en-US" sz="2400" dirty="0" smtClean="0"/>
              <a:t>Instance</a:t>
            </a:r>
          </a:p>
          <a:p>
            <a:pPr lvl="2"/>
            <a:r>
              <a:rPr lang="en-US" sz="2400" dirty="0" smtClean="0"/>
              <a:t>Multiple </a:t>
            </a:r>
            <a:r>
              <a:rPr lang="en-US" sz="2400" dirty="0" smtClean="0"/>
              <a:t>Hardware </a:t>
            </a:r>
            <a:r>
              <a:rPr lang="en-US" sz="2400" dirty="0" smtClean="0"/>
              <a:t>Instance type</a:t>
            </a:r>
          </a:p>
          <a:p>
            <a:pPr lvl="2"/>
            <a:r>
              <a:rPr lang="en-US" sz="2400" dirty="0" smtClean="0"/>
              <a:t>‘</a:t>
            </a:r>
            <a:r>
              <a:rPr lang="en-US" sz="2400" dirty="0" smtClean="0"/>
              <a:t>root’ access to </a:t>
            </a:r>
            <a:r>
              <a:rPr lang="en-US" sz="2400" dirty="0" err="1" smtClean="0"/>
              <a:t>VM’s</a:t>
            </a:r>
            <a:endParaRPr lang="en-US" sz="2400" dirty="0" smtClean="0"/>
          </a:p>
          <a:p>
            <a:r>
              <a:rPr lang="en-US" sz="2400" dirty="0" smtClean="0"/>
              <a:t>Starting point: </a:t>
            </a:r>
          </a:p>
          <a:p>
            <a:pPr lvl="1"/>
            <a:r>
              <a:rPr lang="en-US" sz="2400" dirty="0" err="1" smtClean="0"/>
              <a:t>http</a:t>
            </a:r>
            <a:r>
              <a:rPr lang="en-US" sz="2400" dirty="0" err="1" smtClean="0"/>
              <a:t>://saga.cct.lsu.edu/software/cpp/documentation/tutorials/sagaeuca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Distributed Applications </a:t>
            </a:r>
            <a:r>
              <a:rPr lang="en-US" dirty="0" err="1" smtClean="0"/>
              <a:t>Redux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074968"/>
            <a:ext cx="8649368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For each representative distributed application we will understand:</a:t>
            </a:r>
          </a:p>
          <a:p>
            <a:pPr lvl="1"/>
            <a:r>
              <a:rPr lang="en-US" sz="2400" dirty="0" smtClean="0"/>
              <a:t>A Brief Overview of the Application</a:t>
            </a:r>
          </a:p>
          <a:p>
            <a:pPr lvl="1"/>
            <a:r>
              <a:rPr lang="en-US" sz="2400" dirty="0" smtClean="0"/>
              <a:t>Why it is (was) distributed?</a:t>
            </a:r>
          </a:p>
          <a:p>
            <a:pPr lvl="1"/>
            <a:r>
              <a:rPr lang="en-US" sz="2400" dirty="0" smtClean="0"/>
              <a:t>How is the Application Distributed?</a:t>
            </a:r>
          </a:p>
          <a:p>
            <a:pPr lvl="1"/>
            <a:r>
              <a:rPr lang="en-US" sz="2400" dirty="0" smtClean="0"/>
              <a:t>What are the challenges (or successes) ?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7700: Scientific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6957-0BCA-CA4F-B18A-1C61852BAA2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MOntage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Montage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distributed?</a:t>
            </a:r>
          </a:p>
          <a:p>
            <a:pPr lvl="1"/>
            <a:r>
              <a:rPr lang="en-US" dirty="0" smtClean="0"/>
              <a:t>Scale Processing (over come size limits) above local limits</a:t>
            </a:r>
          </a:p>
          <a:p>
            <a:r>
              <a:rPr lang="en-US" dirty="0" smtClean="0"/>
              <a:t>How distributed?</a:t>
            </a:r>
          </a:p>
          <a:p>
            <a:pPr lvl="1"/>
            <a:r>
              <a:rPr lang="en-US" dirty="0" smtClean="0"/>
              <a:t>DAG is created</a:t>
            </a:r>
          </a:p>
          <a:p>
            <a:pPr lvl="1"/>
            <a:r>
              <a:rPr lang="en-US" dirty="0" smtClean="0"/>
              <a:t>DAG is executed via a DAG-Enactor [DAGMAN]</a:t>
            </a:r>
          </a:p>
          <a:p>
            <a:pPr lvl="2"/>
            <a:r>
              <a:rPr lang="en-US" dirty="0" smtClean="0"/>
              <a:t>Other approaches exist</a:t>
            </a:r>
          </a:p>
          <a:p>
            <a:r>
              <a:rPr lang="en-US" dirty="0" smtClean="0"/>
              <a:t>Challenges/Issues/Success?</a:t>
            </a:r>
          </a:p>
          <a:p>
            <a:pPr lvl="1"/>
            <a:r>
              <a:rPr lang="en-US" dirty="0" smtClean="0"/>
              <a:t>Mapping to right resources – to effectively use different resources, network (as now data transfer can become bottleneck)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NeKTAR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NeKTAR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distributed?</a:t>
            </a:r>
          </a:p>
          <a:p>
            <a:pPr lvl="1"/>
            <a:r>
              <a:rPr lang="en-US" dirty="0" smtClean="0"/>
              <a:t>Full model Required 7 TB of RAM!! Factor of 10 greater </a:t>
            </a:r>
          </a:p>
          <a:p>
            <a:pPr lvl="2"/>
            <a:r>
              <a:rPr lang="en-US" dirty="0" smtClean="0"/>
              <a:t>Scaled down resolution and tried to get as much as possible</a:t>
            </a:r>
          </a:p>
          <a:p>
            <a:pPr lvl="1"/>
            <a:r>
              <a:rPr lang="en-US" dirty="0" smtClean="0"/>
              <a:t>Fundamental limitation on scalability of full 3D problem</a:t>
            </a:r>
          </a:p>
          <a:p>
            <a:pPr lvl="2"/>
            <a:r>
              <a:rPr lang="en-US" dirty="0" smtClean="0"/>
              <a:t>Reformulated</a:t>
            </a:r>
          </a:p>
          <a:p>
            <a:r>
              <a:rPr lang="en-US" dirty="0" smtClean="0"/>
              <a:t>How distributed?</a:t>
            </a:r>
          </a:p>
          <a:p>
            <a:pPr lvl="1"/>
            <a:r>
              <a:rPr lang="en-US" dirty="0" smtClean="0"/>
              <a:t>MPI Based Application, use “distributed” library version of MPI</a:t>
            </a:r>
          </a:p>
          <a:p>
            <a:pPr lvl="1"/>
            <a:r>
              <a:rPr lang="en-US" dirty="0" smtClean="0"/>
              <a:t>Resources selected in advance</a:t>
            </a:r>
          </a:p>
          <a:p>
            <a:r>
              <a:rPr lang="en-US" dirty="0" smtClean="0"/>
              <a:t>Challenges/Issues/Success?</a:t>
            </a:r>
          </a:p>
          <a:p>
            <a:pPr lvl="1"/>
            <a:r>
              <a:rPr lang="en-US" dirty="0" smtClean="0"/>
              <a:t>Co-scheduling </a:t>
            </a:r>
          </a:p>
          <a:p>
            <a:pPr lvl="1"/>
            <a:r>
              <a:rPr lang="en-US" dirty="0" smtClean="0"/>
              <a:t>Single point of failure</a:t>
            </a:r>
          </a:p>
          <a:p>
            <a:pPr lvl="2"/>
            <a:r>
              <a:rPr lang="en-US" dirty="0" smtClean="0"/>
              <a:t>Exponentially increasing with # of systems/resources used!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ENSEMBLE-BASED</a:t>
            </a:r>
            <a:br>
              <a:rPr lang="en-US" dirty="0" smtClean="0"/>
            </a:br>
            <a:r>
              <a:rPr lang="en-US" dirty="0" smtClean="0"/>
              <a:t>REPLICA-EXCHANGE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Replica-Exchange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Distributed?</a:t>
            </a:r>
          </a:p>
          <a:p>
            <a:pPr lvl="1"/>
            <a:r>
              <a:rPr lang="en-US" dirty="0" smtClean="0"/>
              <a:t>Many un-coupled units (ensembles/replica) </a:t>
            </a:r>
          </a:p>
          <a:p>
            <a:pPr lvl="1"/>
            <a:r>
              <a:rPr lang="en-US" dirty="0" smtClean="0"/>
              <a:t>More resources, the merrier!!</a:t>
            </a:r>
          </a:p>
          <a:p>
            <a:r>
              <a:rPr lang="en-US" dirty="0" smtClean="0"/>
              <a:t>How Distributed?</a:t>
            </a:r>
          </a:p>
          <a:p>
            <a:pPr lvl="1"/>
            <a:r>
              <a:rPr lang="en-US" dirty="0" smtClean="0"/>
              <a:t>Many implementations exist (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folding@home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SAGA-based “Pilot-Jobs” to use many distributed TG resources</a:t>
            </a:r>
          </a:p>
          <a:p>
            <a:r>
              <a:rPr lang="en-US" dirty="0" smtClean="0"/>
              <a:t>Limitations and Success?</a:t>
            </a:r>
          </a:p>
          <a:p>
            <a:pPr lvl="1"/>
            <a:r>
              <a:rPr lang="en-US" dirty="0" smtClean="0"/>
              <a:t>Getting SAGA working on all machines!</a:t>
            </a:r>
          </a:p>
          <a:p>
            <a:pPr lvl="1"/>
            <a:r>
              <a:rPr lang="en-US" dirty="0" smtClean="0"/>
              <a:t>Finding the best set of resources</a:t>
            </a:r>
          </a:p>
          <a:p>
            <a:pPr lvl="1"/>
            <a:r>
              <a:rPr lang="en-US" dirty="0" smtClean="0"/>
              <a:t>Coordinating work across all the resources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7066</TotalTime>
  <Words>1985</Words>
  <Application>Microsoft Macintosh PowerPoint</Application>
  <PresentationFormat>On-screen Show (4:3)</PresentationFormat>
  <Paragraphs>250</Paragraphs>
  <Slides>26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Perspective</vt:lpstr>
      <vt:lpstr>1_Perspective</vt:lpstr>
      <vt:lpstr>Module E:  Distributed Scientific Computing  </vt:lpstr>
      <vt:lpstr>Overview of Module E Distributed Scientific Computing</vt:lpstr>
      <vt:lpstr>Distributed Applications Redux</vt:lpstr>
      <vt:lpstr>MOntage</vt:lpstr>
      <vt:lpstr>Understanding Montage</vt:lpstr>
      <vt:lpstr>NeKTAR</vt:lpstr>
      <vt:lpstr>Understanding NeKTAR</vt:lpstr>
      <vt:lpstr>ENSEMBLE-BASED REPLICA-EXCHANGE</vt:lpstr>
      <vt:lpstr>Understanding Replica-Exchange</vt:lpstr>
      <vt:lpstr>CLIMATEPREDICTION.NET</vt:lpstr>
      <vt:lpstr>Understanding ClimatePrediction.net</vt:lpstr>
      <vt:lpstr>SCOOP..</vt:lpstr>
      <vt:lpstr>Understanding SCOOP</vt:lpstr>
      <vt:lpstr>  Distributed Applications  How do they differ from traditional HPC applications?  </vt:lpstr>
      <vt:lpstr>WLCG Usage</vt:lpstr>
      <vt:lpstr>Distributed Applications Summary</vt:lpstr>
      <vt:lpstr>“Observations” on Distributed Applications</vt:lpstr>
      <vt:lpstr>Assertion #1: The space of possible DA is large, but number of effective DA small</vt:lpstr>
      <vt:lpstr>Assertion #2: Developing DA is a hard undertaking</vt:lpstr>
      <vt:lpstr>Assertion #2: Developing DA is a hard undertaking</vt:lpstr>
      <vt:lpstr>Assertion #3: Embrace Distribution</vt:lpstr>
      <vt:lpstr>Assertion #3: Embrace Distributedness Corollary: Clouds are not Panacea</vt:lpstr>
      <vt:lpstr>Assertion #4: Role for a Pattern-Oriented and Abstraction-Based Development Cycle</vt:lpstr>
      <vt:lpstr>Assertion #4: Role for a Pattern-Oriented and Abstraction-Based Development Cycle</vt:lpstr>
      <vt:lpstr>IDEAS: DA Development Objectives</vt:lpstr>
      <vt:lpstr>FutureGrid: Eucalyptus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7700: Scientific Computing</dc:title>
  <dc:creator>Gabrielle Allen</dc:creator>
  <cp:lastModifiedBy>Shantenu Jha</cp:lastModifiedBy>
  <cp:revision>164</cp:revision>
  <cp:lastPrinted>2010-11-16T18:00:56Z</cp:lastPrinted>
  <dcterms:created xsi:type="dcterms:W3CDTF">2010-11-30T17:33:39Z</dcterms:created>
  <dcterms:modified xsi:type="dcterms:W3CDTF">2010-11-30T17:52:43Z</dcterms:modified>
</cp:coreProperties>
</file>