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9" r:id="rId2"/>
    <p:sldMasterId id="2147483671" r:id="rId3"/>
  </p:sldMasterIdLst>
  <p:notesMasterIdLst>
    <p:notesMasterId r:id="rId38"/>
  </p:notesMasterIdLst>
  <p:handoutMasterIdLst>
    <p:handoutMasterId r:id="rId39"/>
  </p:handoutMasterIdLst>
  <p:sldIdLst>
    <p:sldId id="256" r:id="rId4"/>
    <p:sldId id="273" r:id="rId5"/>
    <p:sldId id="258" r:id="rId6"/>
    <p:sldId id="318" r:id="rId7"/>
    <p:sldId id="276" r:id="rId8"/>
    <p:sldId id="277" r:id="rId9"/>
    <p:sldId id="278" r:id="rId10"/>
    <p:sldId id="320" r:id="rId11"/>
    <p:sldId id="335" r:id="rId12"/>
    <p:sldId id="279" r:id="rId13"/>
    <p:sldId id="280" r:id="rId14"/>
    <p:sldId id="281" r:id="rId15"/>
    <p:sldId id="319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3" r:id="rId26"/>
    <p:sldId id="334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30" r:id="rId36"/>
    <p:sldId id="331" r:id="rId37"/>
  </p:sldIdLst>
  <p:sldSz cx="9144000" cy="6858000" type="screen4x3"/>
  <p:notesSz cx="6858000" cy="9144000"/>
  <p:defaultTextStyle>
    <a:defPPr>
      <a:defRPr lang="en-US"/>
    </a:defPPr>
    <a:lvl1pPr marL="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08" autoAdjust="0"/>
    <p:restoredTop sz="94714" autoAdjust="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1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8" y="570393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292" tIns="91430" bIns="9143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7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7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598" tIns="45716" rIns="274292" bIns="45716" rtlCol="0" anchor="ctr">
            <a:normAutofit/>
          </a:bodyPr>
          <a:lstStyle>
            <a:lvl1pPr marL="0" indent="0" algn="l" defTabSz="914306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9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20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78" tIns="274292" rIns="274292" bIns="274292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marL="0" lvl="0" indent="0" algn="l" defTabSz="914306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1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46" bIns="137146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7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78" tIns="137146" rIns="274292" bIns="137146" rtlCol="0" anchor="t" anchorCtr="0">
            <a:normAutofit/>
          </a:bodyPr>
          <a:lstStyle>
            <a:lvl1pPr marL="0" indent="0" algn="l" defTabSz="914306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46" bIns="137146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7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78" tIns="137146" rIns="274292" bIns="137146" rtlCol="0" anchor="t" anchorCtr="0">
            <a:normAutofit/>
          </a:bodyPr>
          <a:lstStyle>
            <a:lvl1pPr marL="0" indent="0" algn="l" defTabSz="914306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1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46" bIns="137146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7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78" tIns="137146" rIns="274292" bIns="137146" rtlCol="0" anchor="t" anchorCtr="0">
            <a:normAutofit/>
          </a:bodyPr>
          <a:lstStyle>
            <a:lvl1pPr marL="0" indent="0" algn="l" defTabSz="914306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1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292" tIns="685730" bIns="68573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024990"/>
            <a:ext cx="8913813" cy="792651"/>
          </a:xfrm>
          <a:solidFill>
            <a:srgbClr val="424242"/>
          </a:solidFill>
        </p:spPr>
        <p:txBody>
          <a:bodyPr lIns="1097168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2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7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7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78" tIns="91430" rIns="274292" bIns="91430" rtlCol="0" anchor="t" anchorCtr="0"/>
          <a:lstStyle>
            <a:lvl1pPr marL="0" indent="0" algn="l" defTabSz="914306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598" tIns="45716" rIns="274292" bIns="45716" rtlCol="0" anchor="b" anchorCtr="0">
            <a:normAutofit/>
          </a:bodyPr>
          <a:lstStyle>
            <a:lvl1pPr marL="0" indent="0" algn="l" defTabSz="914306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78" tIns="91430" rIns="274292" bIns="91430" rtlCol="0" anchor="ctr" anchorCtr="0">
            <a:normAutofit/>
          </a:bodyPr>
          <a:lstStyle>
            <a:lvl1pPr marL="0" indent="0" algn="l" defTabSz="914306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1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1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1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598" tIns="45716" rIns="274292" bIns="45716" rtlCol="0" anchor="ctr">
            <a:normAutofit/>
          </a:bodyPr>
          <a:lstStyle>
            <a:lvl1pPr marL="0" indent="0" algn="l" defTabSz="914306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78" tIns="274292" rIns="274292" bIns="274292" rtlCol="0" anchor="t" anchorCtr="0">
            <a:normAutofit/>
          </a:bodyPr>
          <a:lstStyle>
            <a:lvl1pPr marL="0" indent="0" algn="l" defTabSz="914306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1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3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598" tIns="45716" rIns="274292" bIns="4571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1"/>
            <a:ext cx="2133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1"/>
            <a:ext cx="2895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7"/>
            <a:ext cx="4572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2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2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indent="0" algn="l" defTabSz="914306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65" indent="-342865" algn="l" defTabSz="914306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30" indent="-336515" algn="l" defTabSz="914306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44" indent="-349214" algn="l" defTabSz="914306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460" indent="-336515" algn="l" defTabSz="914306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674" indent="-349214" algn="l" defTabSz="914306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343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4" r:id="rId3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www.boost.or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/software/cpp/download" TargetMode="External"/><Relationship Id="rId4" Type="http://schemas.openxmlformats.org/officeDocument/2006/relationships/hyperlink" Target="https://svn.cct.lsu.edu/repos/saga-projects/applications/mephisto/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faust.cct.lsu.edu/trac/mephist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saga.cct.lsu.edu/software/cpp/documentation/building-and-deploying-saga/build-everything-from-scratch" TargetMode="External"/><Relationship Id="rId3" Type="http://schemas.openxmlformats.org/officeDocument/2006/relationships/hyperlink" Target="https://svn.cct.lsu.edu/repos/sci-comp/public/Module-E/.sagarc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svn.cct.lsu.edu/repos/sci-comp/public/Module-E/sagatrunk-fg.tgz" TargetMode="External"/><Relationship Id="rId3" Type="http://schemas.openxmlformats.org/officeDocument/2006/relationships/hyperlink" Target="https://svn.cct.lsu.edu/repos/sci-comp/public/Module-E/.sagarc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faust.cct.lsu.edu/trac/saga/wiki/NeSC2009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svn.cct.lsu.edu/repos/saga/core/trunk/docs/manuals/programming_guide/tex/saga-programming-guid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292"/>
          <a:lstStyle/>
          <a:p>
            <a:r>
              <a:rPr lang="en-US" dirty="0" smtClean="0"/>
              <a:t>Introduction to the SAGA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1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10.000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oriented: inheritance, interfaces very moderate use of templates though! </a:t>
            </a:r>
          </a:p>
          <a:p>
            <a:r>
              <a:rPr lang="en-US" dirty="0" smtClean="0"/>
              <a:t>functional and non-functional elements strictly separated </a:t>
            </a:r>
          </a:p>
          <a:p>
            <a:pPr lvl="1"/>
            <a:r>
              <a:rPr lang="en-US" dirty="0" smtClean="0"/>
              <a:t> non-functional API: </a:t>
            </a:r>
          </a:p>
          <a:p>
            <a:pPr lvl="2"/>
            <a:r>
              <a:rPr lang="en-US" dirty="0" smtClean="0"/>
              <a:t>look &amp; feel: orthogonal to functional API </a:t>
            </a:r>
          </a:p>
          <a:p>
            <a:pPr lvl="2"/>
            <a:r>
              <a:rPr lang="en-US" dirty="0" smtClean="0"/>
              <a:t>typically not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pPr lvl="1"/>
            <a:r>
              <a:rPr lang="en-US" dirty="0" smtClean="0"/>
              <a:t> functional API: </a:t>
            </a:r>
          </a:p>
          <a:p>
            <a:pPr lvl="2"/>
            <a:r>
              <a:rPr lang="en-US" dirty="0" smtClean="0"/>
              <a:t>API ’Packages’ extensible </a:t>
            </a:r>
          </a:p>
          <a:p>
            <a:pPr lvl="2"/>
            <a:r>
              <a:rPr lang="en-US" dirty="0" smtClean="0"/>
              <a:t>typically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r>
              <a:rPr lang="en-US" dirty="0" smtClean="0"/>
              <a:t>few inter-package dependencies - allows for partial implementations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6" name="Content Placeholder 5" descr="classes-10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aga_architecture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89465" y="2068513"/>
            <a:ext cx="7103208" cy="41973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315992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 and thus 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lvl="1" indent="-336550" defTabSz="914400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sz="1700" dirty="0" smtClean="0">
                <a:solidFill>
                  <a:schemeClr val="accent5"/>
                </a:solidFill>
              </a:rPr>
              <a:t>Meets the need for a Broad Spectrum of Application: </a:t>
            </a:r>
          </a:p>
          <a:p>
            <a:pPr marL="1035050" lvl="2" indent="-349250" defTabSz="9144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SAGA: Provides Application* developers with units required to compose high-level functionality across (distinct) distributed systems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(*) One Person’s Application is another Person’s Tool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Installation and Configuration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any problem, send mail to </a:t>
            </a:r>
            <a:br>
              <a:rPr lang="en-US" dirty="0" smtClean="0"/>
            </a:br>
            <a:r>
              <a:rPr lang="en-US" dirty="0" smtClean="0"/>
              <a:t>	saga-</a:t>
            </a:r>
            <a:r>
              <a:rPr lang="en-US" dirty="0" err="1" smtClean="0"/>
              <a:t>users@cct.lsu.edu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more info see:</a:t>
            </a:r>
            <a:br>
              <a:rPr lang="en-US" dirty="0" smtClean="0"/>
            </a:br>
            <a:r>
              <a:rPr lang="en-US" dirty="0" smtClean="0"/>
              <a:t>	http://</a:t>
            </a:r>
            <a:r>
              <a:rPr lang="en-US" dirty="0" err="1" smtClean="0"/>
              <a:t>saga.cct.lsu.edu/software/cpp/mailing</a:t>
            </a:r>
            <a:r>
              <a:rPr lang="en-US" dirty="0" smtClean="0"/>
              <a:t>-lists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is written in C++ and a little bit of Python. To build and install it, you’ll need at least:</a:t>
            </a:r>
          </a:p>
          <a:p>
            <a:pPr lvl="1"/>
            <a:r>
              <a:rPr lang="en-US" dirty="0" smtClean="0"/>
              <a:t>C++ compiler and library</a:t>
            </a:r>
          </a:p>
          <a:p>
            <a:pPr lvl="1"/>
            <a:r>
              <a:rPr lang="en-US" dirty="0" smtClean="0"/>
              <a:t>make tools</a:t>
            </a:r>
          </a:p>
          <a:p>
            <a:pPr lvl="1"/>
            <a:r>
              <a:rPr lang="en-US" dirty="0" smtClean="0"/>
              <a:t>Python (optional)</a:t>
            </a:r>
          </a:p>
          <a:p>
            <a:r>
              <a:rPr lang="en-US" dirty="0" smtClean="0"/>
              <a:t>All SAGA components </a:t>
            </a:r>
            <a:r>
              <a:rPr lang="en-US" b="1" dirty="0" smtClean="0"/>
              <a:t>require </a:t>
            </a:r>
            <a:r>
              <a:rPr lang="en-US" dirty="0" smtClean="0"/>
              <a:t>the Boost C++ libraries</a:t>
            </a:r>
            <a:br>
              <a:rPr lang="en-US" dirty="0" smtClean="0"/>
            </a:br>
            <a:r>
              <a:rPr lang="en-US" dirty="0" smtClean="0"/>
              <a:t>(&gt;= 1.33.1). They are available as binary packages on many (Linux) systems. The source installer can be downloaded at </a:t>
            </a:r>
            <a:r>
              <a:rPr lang="en-US" dirty="0" smtClean="0">
                <a:hlinkClick r:id="rId2"/>
              </a:rPr>
              <a:t>http://www.boost.org</a:t>
            </a:r>
            <a:endParaRPr lang="en-US" dirty="0" smtClean="0"/>
          </a:p>
          <a:p>
            <a:r>
              <a:rPr lang="en-US" dirty="0" smtClean="0"/>
              <a:t>Adaptors require additional libraries / tools to be installed (e.g. </a:t>
            </a:r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 client </a:t>
            </a:r>
            <a:r>
              <a:rPr lang="en-US" dirty="0" err="1" smtClean="0"/>
              <a:t>libs</a:t>
            </a:r>
            <a:r>
              <a:rPr lang="en-US" dirty="0" smtClean="0"/>
              <a:t>, etc…)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(Core 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Boost C++ libraries and the </a:t>
            </a:r>
            <a:r>
              <a:rPr lang="en-US" dirty="0" err="1" smtClean="0"/>
              <a:t>PostgreSQL</a:t>
            </a:r>
            <a:r>
              <a:rPr lang="en-US" dirty="0" smtClean="0"/>
              <a:t> client libraries if you want to use the default advert and replica adaptors</a:t>
            </a:r>
          </a:p>
          <a:p>
            <a:r>
              <a:rPr lang="en-US" dirty="0" smtClean="0"/>
              <a:t>Download and unpack the Core Components. Decide where you want to install SAGA (local/global).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542827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--prefix=SAGA_LOCATION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--with-boost=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postgresql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SAGA_LOCATION must point to your Core Components installation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might help ;-) </a:t>
            </a:r>
          </a:p>
          <a:p>
            <a:r>
              <a:rPr lang="en-US" dirty="0" smtClean="0"/>
              <a:t>Each adaptor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8611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is the only required environment variable. It makes sense to put it e.g. in your 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will also have to add SAGA to your loader and </a:t>
            </a:r>
            <a:br>
              <a:rPr lang="en-US" dirty="0" smtClean="0"/>
            </a:br>
            <a:r>
              <a:rPr lang="en-US" dirty="0" smtClean="0"/>
              <a:t>Python paths if it is not installed in /</a:t>
            </a:r>
            <a:r>
              <a:rPr lang="en-US" dirty="0" err="1" smtClean="0"/>
              <a:t>usr</a:t>
            </a:r>
            <a:r>
              <a:rPr lang="en-US" dirty="0" smtClean="0"/>
              <a:t> or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601" y="2979801"/>
            <a:ext cx="7243299" cy="27699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SAGA_LOCATION=/install/location/dir/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4380002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LD_LIBRARY_PATH=${SAGA_LOCATION}/</a:t>
            </a:r>
            <a:r>
              <a:rPr lang="en-US" sz="1200" dirty="0" err="1" smtClean="0">
                <a:latin typeface="Andale Mono"/>
                <a:cs typeface="Andale Mono"/>
              </a:rPr>
              <a:t>lib:$LD_LIBRARY_PATH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export DYLD_LIBRARY_PATH=${SAGA_LOCATION}/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lib:$DYLD_LIBRARY_PATH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  # 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MacOS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export PYTHONPATH=${SAGA_LOCATION/lib/</a:t>
            </a:r>
            <a:r>
              <a:rPr lang="en-US" sz="1200" dirty="0" err="1" smtClean="0">
                <a:latin typeface="Andale Mono"/>
                <a:cs typeface="Andale Mono"/>
              </a:rPr>
              <a:t>pythonX.Y</a:t>
            </a:r>
            <a:r>
              <a:rPr lang="en-US" sz="1200" dirty="0" smtClean="0">
                <a:latin typeface="Andale Mono"/>
                <a:cs typeface="Andale Mono"/>
              </a:rPr>
              <a:t>/site-packages/:${PYTHONPATH}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Start: </a:t>
            </a:r>
            <a:r>
              <a:rPr lang="en-US" dirty="0" err="1" smtClean="0"/>
              <a:t>Mepisto</a:t>
            </a:r>
            <a:r>
              <a:rPr lang="en-US" dirty="0" smtClean="0"/>
              <a:t> [This will install version 1.5.2]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simplify installation we have </a:t>
            </a:r>
            <a:r>
              <a:rPr lang="en-US" dirty="0" err="1" smtClean="0"/>
              <a:t>Mephisto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http://faust.cct.lsu.edu/trac/mephisto</a:t>
            </a:r>
            <a:endParaRPr lang="en-US" dirty="0" smtClean="0"/>
          </a:p>
          <a:p>
            <a:pPr lvl="1"/>
            <a:r>
              <a:rPr lang="en-US" b="1" dirty="0" smtClean="0"/>
              <a:t>But read warning at (bottom of):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http://saga.cct.lsu.edu/software/cpp/download</a:t>
            </a:r>
            <a:endParaRPr lang="en-US" dirty="0" smtClean="0"/>
          </a:p>
          <a:p>
            <a:r>
              <a:rPr lang="en-US" dirty="0" err="1" smtClean="0"/>
              <a:t>svn</a:t>
            </a:r>
            <a:r>
              <a:rPr lang="en-US" dirty="0" smtClean="0"/>
              <a:t> co </a:t>
            </a:r>
            <a:r>
              <a:rPr lang="en-US" dirty="0" smtClean="0">
                <a:hlinkClick r:id="rId4"/>
              </a:rPr>
              <a:t>https://svn.cct.lsu.edu/repos/saga-projects/applications/mephisto/</a:t>
            </a:r>
            <a:endParaRPr lang="en-US" dirty="0" smtClean="0"/>
          </a:p>
          <a:p>
            <a:pPr lvl="1"/>
            <a:r>
              <a:rPr lang="en-US" dirty="0" err="1" smtClean="0"/>
              <a:t>cd</a:t>
            </a:r>
            <a:r>
              <a:rPr lang="en-US" dirty="0" smtClean="0"/>
              <a:t> trunk</a:t>
            </a:r>
          </a:p>
          <a:p>
            <a:pPr lvl="1"/>
            <a:r>
              <a:rPr lang="en-US" dirty="0" err="1" smtClean="0"/>
              <a:t>perl</a:t>
            </a:r>
            <a:r>
              <a:rPr lang="en-US" dirty="0" smtClean="0"/>
              <a:t> </a:t>
            </a:r>
            <a:r>
              <a:rPr lang="en-US" dirty="0" err="1" smtClean="0"/>
              <a:t>mephisto.pl</a:t>
            </a:r>
            <a:r>
              <a:rPr lang="en-US" dirty="0" smtClean="0"/>
              <a:t> install –target-dir=/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</a:p>
          <a:p>
            <a:pPr lvl="2"/>
            <a:r>
              <a:rPr lang="en-US" dirty="0" smtClean="0"/>
              <a:t>On </a:t>
            </a:r>
            <a:r>
              <a:rPr lang="en-US" dirty="0" err="1" smtClean="0"/>
              <a:t>Futuregrid</a:t>
            </a:r>
            <a:r>
              <a:rPr lang="en-US" dirty="0" smtClean="0"/>
              <a:t> might use $HOME/saga-meph-1.5.2 [just a suggestion]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04892"/>
            <a:ext cx="7966954" cy="44486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SAGA: Simple API for Grid Applications </a:t>
            </a:r>
          </a:p>
          <a:p>
            <a:pPr lvl="1"/>
            <a:r>
              <a:rPr lang="en-US" dirty="0" smtClean="0"/>
              <a:t>OGF approach to a uniform API layer (facade) </a:t>
            </a:r>
          </a:p>
          <a:p>
            <a:r>
              <a:rPr lang="en-US" dirty="0" smtClean="0"/>
              <a:t>governing principle: 80:20 rule </a:t>
            </a:r>
          </a:p>
          <a:p>
            <a:pPr lvl="1"/>
            <a:r>
              <a:rPr lang="en-US" dirty="0" smtClean="0"/>
              <a:t>simplicity versus control! 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 smtClean="0"/>
              <a:t>defines application level abstractions 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stable look &amp; feel </a:t>
            </a:r>
          </a:p>
          <a:p>
            <a:pPr lvl="1"/>
            <a:r>
              <a:rPr lang="en-US" dirty="0" smtClean="0"/>
              <a:t>API packages </a:t>
            </a:r>
          </a:p>
          <a:p>
            <a:r>
              <a:rPr lang="en-US" dirty="0" smtClean="0"/>
              <a:t>API Specification is language independent (IDL) </a:t>
            </a:r>
          </a:p>
          <a:p>
            <a:pPr lvl="1"/>
            <a:r>
              <a:rPr lang="en-US" dirty="0" smtClean="0"/>
              <a:t>Renderings exist in C++, Python, Java </a:t>
            </a:r>
          </a:p>
          <a:p>
            <a:pPr lvl="1"/>
            <a:r>
              <a:rPr lang="en-US" dirty="0" smtClean="0"/>
              <a:t>Examples here are in 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 from Basics: This will install </a:t>
            </a:r>
            <a:r>
              <a:rPr lang="en-US" dirty="0" err="1" smtClean="0"/>
              <a:t>svn</a:t>
            </a:r>
            <a:r>
              <a:rPr lang="en-US" dirty="0" smtClean="0"/>
              <a:t> trunk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Instructions at:</a:t>
            </a:r>
          </a:p>
          <a:p>
            <a:pPr lvl="1"/>
            <a:r>
              <a:rPr lang="en-US" dirty="0" smtClean="0">
                <a:hlinkClick r:id="rId2"/>
              </a:rPr>
              <a:t>http://saga.cct.lsu.edu/software/cpp/documentation/building-and-deploying-saga/build-everything-from-scratch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If you have wget, see also</a:t>
            </a:r>
            <a:r>
              <a:rPr lang="en-US" dirty="0" smtClean="0">
                <a:hlinkClick r:id="rId3"/>
              </a:rPr>
              <a:t>:</a:t>
            </a:r>
          </a:p>
          <a:p>
            <a:pPr lvl="1"/>
            <a:r>
              <a:rPr lang="en-US" dirty="0" smtClean="0">
                <a:hlinkClick r:id="rId3"/>
              </a:rPr>
              <a:t>https://svn.cct.lsu.edu/repos/sci-comp/public/Module-E/saga-from-scratch.txt</a:t>
            </a:r>
            <a:r>
              <a:rPr lang="en-US" smtClean="0">
                <a:hlinkClick r:id="rId3"/>
              </a:rPr>
              <a:t> </a:t>
            </a:r>
            <a:endParaRPr lang="en-US" smtClean="0">
              <a:hlinkClick r:id="rId3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On </a:t>
            </a:r>
            <a:r>
              <a:rPr lang="en-US" dirty="0" err="1" smtClean="0"/>
              <a:t>FutureGrid</a:t>
            </a:r>
            <a:r>
              <a:rPr lang="en-US" dirty="0" smtClean="0"/>
              <a:t> [Quick]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svn</a:t>
            </a:r>
            <a:r>
              <a:rPr lang="en-US" dirty="0" smtClean="0"/>
              <a:t> export </a:t>
            </a:r>
            <a:r>
              <a:rPr lang="en-US" dirty="0" smtClean="0">
                <a:hlinkClick r:id="rId2"/>
              </a:rPr>
              <a:t>https://svn.cct.lsu.edu/repos/sci-comp/public/Module-E/sagatrunk-fg.tgz</a:t>
            </a:r>
            <a:r>
              <a:rPr lang="en-US" dirty="0" smtClean="0"/>
              <a:t> </a:t>
            </a:r>
          </a:p>
          <a:p>
            <a:r>
              <a:rPr lang="en-US" dirty="0" smtClean="0"/>
              <a:t>2 tar –</a:t>
            </a:r>
            <a:r>
              <a:rPr lang="en-US" dirty="0" err="1" smtClean="0"/>
              <a:t>zxvf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sagatrunk-fg.tgz</a:t>
            </a:r>
            <a:r>
              <a:rPr lang="en-US" dirty="0" smtClean="0"/>
              <a:t> </a:t>
            </a:r>
          </a:p>
          <a:p>
            <a:r>
              <a:rPr lang="en-US" dirty="0" smtClean="0"/>
              <a:t>3 create a file $HOME/.</a:t>
            </a:r>
            <a:r>
              <a:rPr lang="en-US" dirty="0" err="1" smtClean="0"/>
              <a:t>sagarc</a:t>
            </a:r>
            <a:r>
              <a:rPr lang="en-US" dirty="0" smtClean="0"/>
              <a:t>  [also at </a:t>
            </a:r>
            <a:r>
              <a:rPr lang="en-US" dirty="0" smtClean="0">
                <a:hlinkClick r:id="rId3"/>
              </a:rPr>
              <a:t>https://svn.cct.lsu.edu/repos/sci-comp/public/Module-E/.sagarc</a:t>
            </a:r>
            <a:r>
              <a:rPr lang="en-US" dirty="0" smtClean="0"/>
              <a:t> ]</a:t>
            </a:r>
          </a:p>
          <a:p>
            <a:r>
              <a:rPr lang="en-US" dirty="0" smtClean="0"/>
              <a:t>4 Add following: </a:t>
            </a:r>
            <a:r>
              <a:rPr lang="en-US" b="1" dirty="0" smtClean="0">
                <a:solidFill>
                  <a:srgbClr val="800000"/>
                </a:solidFill>
              </a:rPr>
              <a:t>DON’T FORGET TO SET SAGA_LOCATION</a:t>
            </a:r>
          </a:p>
          <a:p>
            <a:pPr lvl="1"/>
            <a:r>
              <a:rPr lang="en-US" dirty="0" smtClean="0"/>
              <a:t>export SAGA_LOCATION=$HOME/saga-test/</a:t>
            </a:r>
            <a:r>
              <a:rPr lang="en-US" dirty="0" err="1" smtClean="0"/>
              <a:t>sagameph</a:t>
            </a:r>
            <a:endParaRPr lang="en-US" dirty="0" smtClean="0"/>
          </a:p>
          <a:p>
            <a:pPr lvl="1"/>
            <a:r>
              <a:rPr lang="en-US" dirty="0" smtClean="0"/>
              <a:t>export LD_LIBRARY_PATH=${</a:t>
            </a:r>
            <a:r>
              <a:rPr lang="en-US" dirty="0" err="1" smtClean="0"/>
              <a:t>SAGA_LOCATION}/lib:${SAGA_LOCATION}/MapReduce.terasort/source/mapreduce/:$LD_LIBRARY_PATH</a:t>
            </a:r>
            <a:endParaRPr lang="en-US" dirty="0" smtClean="0"/>
          </a:p>
          <a:p>
            <a:pPr lvl="1"/>
            <a:r>
              <a:rPr lang="en-US" dirty="0" smtClean="0"/>
              <a:t>export PYTHONPATH=${SAGA_LOCATION}/lib/python2.6/site-packages/:${PYTHONPATH}</a:t>
            </a:r>
          </a:p>
          <a:p>
            <a:pPr lvl="1"/>
            <a:r>
              <a:rPr lang="en-US" dirty="0" smtClean="0"/>
              <a:t>export BOOST_LOCATION=$SAGA_LOCATION/</a:t>
            </a:r>
          </a:p>
          <a:p>
            <a:pPr lvl="1"/>
            <a:r>
              <a:rPr lang="en-US" dirty="0" smtClean="0"/>
              <a:t>export PATH=$SAGA_LOCATION/</a:t>
            </a:r>
            <a:r>
              <a:rPr lang="en-US" dirty="0" err="1" smtClean="0"/>
              <a:t>bin:$PATH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Installation!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SAGA file tool to print the contents of a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the SAGA module into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601" y="4380002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python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Python 2.6.1 (r261:67515, Feb 11 2010, 00:51:29) 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[GCC 4.2.1 (Apple Inc. build 5646)] on 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darwin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Type "help", "copyright", "credits" or "license" for more information.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import saga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saga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&lt;module 'saga' from '/opt/saga-svn/lib/python2.6.1/site-packages/saga/__init__.pyc'&gt;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62194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SAGA_LOCATION/bin/saga-file cat file://</a:t>
            </a:r>
            <a:r>
              <a:rPr lang="en-US" sz="1200" dirty="0" err="1" smtClean="0">
                <a:latin typeface="Andale Mono"/>
                <a:cs typeface="Andale Mono"/>
              </a:rPr>
              <a:t>localhost/etc/passwd</a:t>
            </a:r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2800" dirty="0" smtClean="0"/>
              <a:t>Hello world</a:t>
            </a:r>
            <a:endParaRPr lang="en-US" sz="6700" dirty="0" smtClean="0"/>
          </a:p>
          <a:p>
            <a:pPr lvl="1" fontAlgn="ctr"/>
            <a:r>
              <a:rPr lang="en-US" sz="25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2500" dirty="0" smtClean="0"/>
              <a:t>No job dependency</a:t>
            </a:r>
            <a:endParaRPr lang="en-US" sz="6200" dirty="0" smtClean="0"/>
          </a:p>
          <a:p>
            <a:pPr lvl="1" fontAlgn="ctr"/>
            <a:r>
              <a:rPr lang="en-US" sz="2500" dirty="0" smtClean="0"/>
              <a:t>Each job returns its passed input argument</a:t>
            </a:r>
            <a:endParaRPr lang="en-US" sz="6200" dirty="0" smtClean="0"/>
          </a:p>
          <a:p>
            <a:pPr lvl="2" fontAlgn="ctr"/>
            <a:r>
              <a:rPr lang="en-US" dirty="0" smtClean="0"/>
              <a:t>"Hello"</a:t>
            </a:r>
            <a:endParaRPr lang="en-US" sz="42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4200" dirty="0" smtClean="0"/>
          </a:p>
          <a:p>
            <a:pPr lvl="2" fontAlgn="ctr"/>
            <a:r>
              <a:rPr lang="en-US" dirty="0" smtClean="0"/>
              <a:t>"world!"</a:t>
            </a:r>
            <a:endParaRPr lang="en-US" sz="4200" dirty="0" smtClean="0"/>
          </a:p>
          <a:p>
            <a:pPr lvl="1" fontAlgn="ctr"/>
            <a:r>
              <a:rPr lang="en-US" sz="2500" dirty="0" smtClean="0"/>
              <a:t>Jobs are launched in parallel (in separate threads)</a:t>
            </a:r>
            <a:endParaRPr lang="en-US" sz="6200" dirty="0" smtClean="0"/>
          </a:p>
          <a:p>
            <a:pPr lvl="1" fontAlgn="ctr"/>
            <a:r>
              <a:rPr lang="en-US" sz="2500" dirty="0" smtClean="0"/>
              <a:t>As soon as result is collected it's printed on local console</a:t>
            </a:r>
            <a:endParaRPr lang="en-US" sz="6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pPr fontAlgn="ctr"/>
            <a:r>
              <a:rPr lang="en-US" sz="2800" dirty="0" smtClean="0"/>
              <a:t>Hello world</a:t>
            </a:r>
            <a:endParaRPr lang="en-US" sz="6700" dirty="0" smtClean="0"/>
          </a:p>
          <a:p>
            <a:pPr lvl="1" fontAlgn="ctr"/>
            <a:r>
              <a:rPr lang="en-US" sz="2500" dirty="0" smtClean="0"/>
              <a:t>Arbitrary sequence of results</a:t>
            </a:r>
            <a:endParaRPr lang="en-US" sz="62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4200" dirty="0" smtClean="0"/>
          </a:p>
          <a:p>
            <a:pPr lvl="1" fontAlgn="ctr"/>
            <a:r>
              <a:rPr lang="en-US" sz="2500" dirty="0" smtClean="0"/>
              <a:t>Demonstrates</a:t>
            </a:r>
            <a:endParaRPr lang="en-US" sz="62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42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42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42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err="1" smtClean="0"/>
              <a:t>https://svn.cct.lsu.edu/repos/saga/core/trunk/examples/tutorial/hello_world.cpp</a:t>
            </a:r>
            <a:endParaRPr lang="en-US" dirty="0" smtClean="0">
              <a:solidFill>
                <a:srgbClr val="FF0000"/>
              </a:solidFill>
              <a:hlinkClick r:id="rId2"/>
            </a:endParaRPr>
          </a:p>
          <a:p>
            <a:pPr lvl="1" fontAlgn="ctr"/>
            <a:r>
              <a:rPr lang="en-US" sz="2000" dirty="0"/>
              <a:t>The example uses </a:t>
            </a:r>
            <a:r>
              <a:rPr lang="en-US" sz="2000" dirty="0" err="1"/>
              <a:t>localhost</a:t>
            </a:r>
            <a:r>
              <a:rPr lang="en-US" sz="2000" dirty="0"/>
              <a:t> to spawn </a:t>
            </a:r>
            <a:r>
              <a:rPr lang="en-US" sz="2000" dirty="0" err="1" smtClean="0"/>
              <a:t>childs</a:t>
            </a:r>
            <a:endParaRPr lang="en-US" sz="2000" dirty="0" smtClean="0"/>
          </a:p>
          <a:p>
            <a:pPr fontAlgn="ctr"/>
            <a:r>
              <a:rPr lang="en-US" sz="2200" dirty="0" smtClean="0"/>
              <a:t>HW: Compile and run hello world 10 times. What do you notice?</a:t>
            </a:r>
            <a:endParaRPr lang="en-US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APIs:</a:t>
            </a:r>
          </a:p>
          <a:p>
            <a:pPr marL="640649" lvl="1" indent="-335951">
              <a:tabLst>
                <a:tab pos="2571527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$SAGA_LOCATION/saga/tools/</a:t>
            </a:r>
            <a:r>
              <a:rPr lang="en-US" dirty="0" err="1" smtClean="0"/>
              <a:t>clutils</a:t>
            </a:r>
            <a:r>
              <a:rPr lang="en-US" dirty="0" smtClean="0"/>
              <a:t>/file</a:t>
            </a:r>
            <a:r>
              <a:rPr lang="en-US" dirty="0"/>
              <a:t>/</a:t>
            </a:r>
          </a:p>
          <a:p>
            <a:pPr marL="640649" lvl="1" indent="-335951">
              <a:tabLst>
                <a:tab pos="2571527" algn="l"/>
              </a:tabLst>
            </a:pPr>
            <a:r>
              <a:rPr lang="en-US" dirty="0" smtClean="0"/>
              <a:t>saga-job 	$SAGA_LOCATION/saga/tools/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640649" lvl="1" indent="-335951">
              <a:tabLst>
                <a:tab pos="2571527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$SAGA_LOCATION/saga/tools/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640649" lvl="1" indent="-335951">
              <a:tabLst>
                <a:tab pos="2571527" algn="l"/>
              </a:tabLst>
            </a:pPr>
            <a:r>
              <a:rPr lang="en-US" dirty="0" smtClean="0"/>
              <a:t>saga-shell	$SAGA_LOCATION/saga/tools/shell/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‘Shell bindings’</a:t>
            </a:r>
          </a:p>
          <a:p>
            <a:pPr lvl="1"/>
            <a:r>
              <a:rPr lang="en-US" dirty="0" smtClean="0"/>
              <a:t>Package specific (file, job, advert, replica)</a:t>
            </a:r>
          </a:p>
          <a:p>
            <a:r>
              <a:rPr lang="en-US" dirty="0" smtClean="0"/>
              <a:t>SAGA shell </a:t>
            </a:r>
          </a:p>
          <a:p>
            <a:pPr lvl="1"/>
            <a:r>
              <a:rPr lang="en-US" dirty="0" smtClean="0"/>
              <a:t>All in one solution</a:t>
            </a:r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 navigation (</a:t>
            </a:r>
            <a:r>
              <a:rPr lang="en-US" dirty="0" err="1" smtClean="0"/>
              <a:t>filesystem</a:t>
            </a:r>
            <a:r>
              <a:rPr lang="en-US" dirty="0" smtClean="0"/>
              <a:t>, advert, replica)</a:t>
            </a:r>
          </a:p>
          <a:p>
            <a:pPr lvl="1"/>
            <a:r>
              <a:rPr lang="en-US" dirty="0" smtClean="0"/>
              <a:t>Job launching</a:t>
            </a:r>
          </a:p>
          <a:p>
            <a:pPr lvl="1"/>
            <a:r>
              <a:rPr lang="en-US" dirty="0" smtClean="0"/>
              <a:t>Scripting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20" y="2068619"/>
            <a:ext cx="8117682" cy="1681850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2500" dirty="0" smtClean="0"/>
              <a:t>Supported protocols</a:t>
            </a:r>
          </a:p>
          <a:p>
            <a:pPr lvl="1" fontAlgn="ctr"/>
            <a:r>
              <a:rPr lang="de-DE" sz="2200" dirty="0" smtClean="0"/>
              <a:t>Depends on SAGA adaptors</a:t>
            </a:r>
          </a:p>
          <a:p>
            <a:pPr lvl="1" fontAlgn="ctr"/>
            <a:r>
              <a:rPr lang="de-DE" sz="2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25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8818699"/>
              </p:ext>
            </p:extLst>
          </p:nvPr>
        </p:nvGraphicFramePr>
        <p:xfrm>
          <a:off x="714100" y="3876583"/>
          <a:ext cx="7715250" cy="2228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8078"/>
                <a:gridCol w="5947172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Command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Arguments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copy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 from&gt;  &lt;url to&gt;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move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 from&gt;  &lt;url to&gt;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remove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cat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list_dir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&lt;url&gt;</a:t>
                      </a: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50" y="2089548"/>
            <a:ext cx="8229600" cy="1660921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2500" dirty="0" smtClean="0"/>
              <a:t>Supported protocols</a:t>
            </a:r>
          </a:p>
          <a:p>
            <a:pPr lvl="1" fontAlgn="ctr"/>
            <a:r>
              <a:rPr lang="de-DE" sz="2200" dirty="0" smtClean="0"/>
              <a:t>Depends on SAGA adaptors</a:t>
            </a:r>
          </a:p>
          <a:p>
            <a:pPr lvl="1" fontAlgn="ctr"/>
            <a:r>
              <a:rPr lang="de-DE" sz="2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25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2005977"/>
              </p:ext>
            </p:extLst>
          </p:nvPr>
        </p:nvGraphicFramePr>
        <p:xfrm>
          <a:off x="693494" y="3857626"/>
          <a:ext cx="7715250" cy="26003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8078"/>
                <a:gridCol w="5947172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Command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Arguments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run 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smtClean="0"/>
                        <a:t>&lt;rm url&gt; &lt;command&gt; &lt;arguments&gt;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submit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&lt;command&gt; &lt;arguments&gt;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state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&lt;jobid&gt;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suspend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&lt;jobid&gt;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resume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&lt;jobid&gt;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cancel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&lt;jobid&gt;</a:t>
                      </a: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2500" dirty="0" smtClean="0"/>
              <a:t>What is it?</a:t>
            </a:r>
          </a:p>
          <a:p>
            <a:pPr lvl="1" fontAlgn="ctr"/>
            <a:r>
              <a:rPr lang="de-DE" sz="2200" dirty="0" smtClean="0"/>
              <a:t>Central data store with </a:t>
            </a:r>
          </a:p>
          <a:p>
            <a:pPr lvl="2" fontAlgn="ctr"/>
            <a:r>
              <a:rPr lang="de-DE" sz="1900" dirty="0" smtClean="0"/>
              <a:t>Hierachical keys</a:t>
            </a:r>
          </a:p>
          <a:p>
            <a:pPr lvl="2" fontAlgn="ctr"/>
            <a:r>
              <a:rPr lang="de-DE" sz="1900" dirty="0" smtClean="0"/>
              <a:t>Attributes</a:t>
            </a:r>
          </a:p>
          <a:p>
            <a:pPr lvl="1" fontAlgn="ctr"/>
            <a:r>
              <a:rPr lang="de-DE" sz="2200" dirty="0" smtClean="0"/>
              <a:t>Filesystem like structure</a:t>
            </a:r>
          </a:p>
          <a:p>
            <a:pPr fontAlgn="ctr"/>
            <a:r>
              <a:rPr lang="de-DE" sz="2500" dirty="0" smtClean="0"/>
              <a:t>Supported protocols</a:t>
            </a:r>
          </a:p>
          <a:p>
            <a:pPr lvl="1" fontAlgn="ctr"/>
            <a:r>
              <a:rPr lang="de-DE" sz="2200" dirty="0" smtClean="0"/>
              <a:t>Depends on SAGA adaptors</a:t>
            </a:r>
          </a:p>
          <a:p>
            <a:pPr lvl="1" fontAlgn="ctr"/>
            <a:r>
              <a:rPr lang="de-DE" sz="2200" dirty="0" smtClean="0"/>
              <a:t>Local adaptor:</a:t>
            </a:r>
          </a:p>
          <a:p>
            <a:pPr lvl="2" fontAlgn="ctr"/>
            <a:r>
              <a:rPr lang="de-DE" sz="1900" dirty="0" smtClean="0"/>
              <a:t>Local backend: SQLite3</a:t>
            </a:r>
          </a:p>
          <a:p>
            <a:pPr lvl="2" fontAlgn="ctr"/>
            <a:r>
              <a:rPr lang="de-DE" sz="1900" dirty="0" smtClean="0"/>
              <a:t>Remote backend: PostgreSQL</a:t>
            </a:r>
          </a:p>
          <a:p>
            <a:pPr lvl="1" fontAlgn="ctr"/>
            <a:r>
              <a:rPr lang="de-DE" sz="2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APIs and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Middleware often targets legacy applications (</a:t>
            </a:r>
            <a:r>
              <a:rPr lang="en-US" dirty="0" err="1" smtClean="0"/>
              <a:t>Unicore</a:t>
            </a:r>
            <a:r>
              <a:rPr lang="en-US" dirty="0" smtClean="0"/>
              <a:t>, </a:t>
            </a:r>
            <a:r>
              <a:rPr lang="en-US" dirty="0" err="1" smtClean="0"/>
              <a:t>Globus</a:t>
            </a:r>
            <a:r>
              <a:rPr lang="en-US" dirty="0" smtClean="0"/>
              <a:t>, Condor, ...) </a:t>
            </a:r>
          </a:p>
          <a:p>
            <a:r>
              <a:rPr lang="en-US" dirty="0" smtClean="0"/>
              <a:t>some are distribution aware (MPICH-G, </a:t>
            </a:r>
            <a:r>
              <a:rPr lang="en-US" dirty="0" err="1" smtClean="0"/>
              <a:t>Ninf</a:t>
            </a:r>
            <a:r>
              <a:rPr lang="en-US" dirty="0" smtClean="0"/>
              <a:t>-G, . . . ) </a:t>
            </a:r>
          </a:p>
          <a:p>
            <a:r>
              <a:rPr lang="en-US" dirty="0" smtClean="0"/>
              <a:t>few APIs exist for Grid aware applications </a:t>
            </a:r>
          </a:p>
          <a:p>
            <a:pPr lvl="1"/>
            <a:r>
              <a:rPr lang="en-US" dirty="0" err="1" smtClean="0"/>
              <a:t>GridFTP</a:t>
            </a:r>
            <a:r>
              <a:rPr lang="en-US" dirty="0" smtClean="0"/>
              <a:t>/GRAM, DRMAA, </a:t>
            </a:r>
            <a:r>
              <a:rPr lang="en-US" dirty="0" err="1" smtClean="0"/>
              <a:t>gLite</a:t>
            </a:r>
            <a:r>
              <a:rPr lang="en-US" dirty="0" smtClean="0"/>
              <a:t>, </a:t>
            </a:r>
            <a:r>
              <a:rPr lang="en-US" dirty="0" err="1" smtClean="0"/>
              <a:t>CoG</a:t>
            </a:r>
            <a:r>
              <a:rPr lang="en-US" dirty="0" smtClean="0"/>
              <a:t>, GAT, Cloud APIs</a:t>
            </a:r>
          </a:p>
          <a:p>
            <a:r>
              <a:rPr lang="en-US" dirty="0" smtClean="0"/>
              <a:t>diversity of Grid Middleware implies diversity of APIs </a:t>
            </a:r>
          </a:p>
          <a:p>
            <a:r>
              <a:rPr lang="en-US" dirty="0" smtClean="0"/>
              <a:t>some APIs try to generalize Grid programming concepts</a:t>
            </a:r>
          </a:p>
          <a:p>
            <a:r>
              <a:rPr lang="en-US" dirty="0" smtClean="0"/>
              <a:t>difficult to keep up with MW development, and to stay </a:t>
            </a:r>
            <a:r>
              <a:rPr lang="en-US" b="1" dirty="0" smtClean="0"/>
              <a:t>simple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25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4472680"/>
              </p:ext>
            </p:extLst>
          </p:nvPr>
        </p:nvGraphicFramePr>
        <p:xfrm>
          <a:off x="607218" y="2113452"/>
          <a:ext cx="7811416" cy="37652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71751"/>
                <a:gridCol w="523966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Command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Arguments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list_directory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&lt;advert-url&gt; &lt;pattern&gt;</a:t>
                      </a:r>
                    </a:p>
                  </a:txBody>
                  <a:tcPr marL="64294" marR="64294" marT="32147" marB="32147"/>
                </a:tc>
              </a:tr>
              <a:tr h="582454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add_directory</a:t>
                      </a:r>
                    </a:p>
                    <a:p>
                      <a:r>
                        <a:rPr lang="de-DE" sz="1700" dirty="0" smtClean="0"/>
                        <a:t>remove_directory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 marL="64294" marR="64294" marT="32147" marB="32147"/>
                </a:tc>
              </a:tr>
              <a:tr h="582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remove_entry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store_string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retrieve_string</a:t>
                      </a:r>
                      <a:endParaRPr lang="en-US" sz="170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list_attributes</a:t>
                      </a:r>
                      <a:endParaRPr lang="en-US" sz="170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set_attribute</a:t>
                      </a:r>
                      <a:endParaRPr lang="en-US" sz="170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remove_attribute</a:t>
                      </a:r>
                      <a:endParaRPr lang="en-US" sz="170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7099573"/>
              </p:ext>
            </p:extLst>
          </p:nvPr>
        </p:nvGraphicFramePr>
        <p:xfrm>
          <a:off x="714375" y="2089548"/>
          <a:ext cx="7715250" cy="24398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32484"/>
                <a:gridCol w="498276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Type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Commands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File system navigation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pwd, ls, mv, cp, cd, mkdir, rmdir, touch,</a:t>
                      </a:r>
                      <a:r>
                        <a:rPr lang="de-DE" sz="1700" baseline="0" dirty="0" smtClean="0"/>
                        <a:t> cat</a:t>
                      </a:r>
                      <a:endParaRPr lang="de-DE" sz="1700" dirty="0" smtClean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Job</a:t>
                      </a:r>
                      <a:r>
                        <a:rPr lang="en-US" sz="1700" baseline="0" dirty="0" smtClean="0"/>
                        <a:t> package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  <a:tr h="582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replica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environment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permissions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(Python Bindings)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</a:t>
            </a:r>
            <a:r>
              <a:rPr lang="en-US" i="1" dirty="0" smtClean="0"/>
              <a:t>SAGA Core Components </a:t>
            </a:r>
            <a:r>
              <a:rPr lang="en-US" dirty="0" smtClean="0"/>
              <a:t>and Python </a:t>
            </a:r>
            <a:br>
              <a:rPr lang="en-US" dirty="0" smtClean="0"/>
            </a:br>
            <a:r>
              <a:rPr lang="en-US" dirty="0" smtClean="0"/>
              <a:t>(&gt;= 2.3 with shared libraries installed) </a:t>
            </a:r>
          </a:p>
          <a:p>
            <a:r>
              <a:rPr lang="en-US" dirty="0" smtClean="0"/>
              <a:t>Download and unpack the Python Bindings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997362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--with-python=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Globus</a:t>
            </a:r>
            <a:r>
              <a:rPr lang="en-US" dirty="0" smtClean="0"/>
              <a:t> Adaptors)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</a:t>
            </a:r>
            <a:r>
              <a:rPr lang="en-US" dirty="0" err="1" smtClean="0"/>
              <a:t>Globus</a:t>
            </a:r>
            <a:r>
              <a:rPr lang="en-US" dirty="0" smtClean="0"/>
              <a:t> Toolkit (available at http://</a:t>
            </a:r>
            <a:r>
              <a:rPr lang="en-US" dirty="0" err="1" smtClean="0"/>
              <a:t>www.globus.org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</a:t>
            </a:r>
            <a:r>
              <a:rPr lang="en-US" dirty="0" err="1" smtClean="0"/>
              <a:t>Globus</a:t>
            </a:r>
            <a:r>
              <a:rPr lang="en-US" dirty="0" smtClean="0"/>
              <a:t>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works similar for all other SAGA Adaptors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826396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GLOBUS_LOCATION=/path/to/your/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/installation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-location=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-flavor=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12838"/>
            <a:ext cx="7375525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SAGA: In a thousand words..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31571"/>
            <a:ext cx="7966954" cy="375486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30" tIns="45716" rIns="91430" bIns="45716" rtlCol="0">
            <a:spAutoFit/>
          </a:bodyPr>
          <a:lstStyle/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// SAGA: Job Submission example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saga::job::description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jd</a:t>
            </a:r>
            <a:r>
              <a:rPr lang="en-US" sz="1400" dirty="0" smtClean="0">
                <a:latin typeface="Monaco"/>
                <a:cs typeface="Monaco"/>
              </a:rPr>
              <a:t>; </a:t>
            </a:r>
          </a:p>
          <a:p>
            <a:r>
              <a:rPr lang="en-US" sz="1400" dirty="0" smtClean="0">
                <a:latin typeface="Monaco"/>
                <a:cs typeface="Monaco"/>
              </a:rPr>
              <a:t>// details left out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saga::job::service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js</a:t>
            </a:r>
            <a:r>
              <a:rPr lang="en-US" sz="1400" dirty="0" smtClean="0">
                <a:latin typeface="Monaco"/>
                <a:cs typeface="Monaco"/>
              </a:rPr>
              <a:t> ("any://</a:t>
            </a:r>
            <a:r>
              <a:rPr lang="en-US" sz="1400" dirty="0" err="1" smtClean="0">
                <a:latin typeface="Monaco"/>
                <a:cs typeface="Monaco"/>
              </a:rPr>
              <a:t>remote.host.net</a:t>
            </a:r>
            <a:r>
              <a:rPr lang="en-US" sz="1400" dirty="0" smtClean="0">
                <a:latin typeface="Monaco"/>
                <a:cs typeface="Monaco"/>
              </a:rPr>
              <a:t>/"); </a:t>
            </a:r>
          </a:p>
          <a:p>
            <a:r>
              <a:rPr lang="en-US" sz="1400" dirty="0" err="1" smtClean="0">
                <a:latin typeface="Monaco"/>
                <a:cs typeface="Monaco"/>
              </a:rPr>
              <a:t>saga::job::job</a:t>
            </a:r>
            <a:r>
              <a:rPr lang="en-US" sz="1400" dirty="0" smtClean="0">
                <a:latin typeface="Monaco"/>
                <a:cs typeface="Monaco"/>
              </a:rPr>
              <a:t>     </a:t>
            </a:r>
            <a:r>
              <a:rPr lang="en-US" sz="1400" dirty="0" err="1" smtClean="0">
                <a:latin typeface="Monaco"/>
                <a:cs typeface="Monaco"/>
              </a:rPr>
              <a:t>j</a:t>
            </a:r>
            <a:r>
              <a:rPr lang="en-US" sz="1400" dirty="0" smtClean="0">
                <a:latin typeface="Monaco"/>
                <a:cs typeface="Monaco"/>
              </a:rPr>
              <a:t> = </a:t>
            </a:r>
            <a:r>
              <a:rPr lang="en-US" sz="1400" dirty="0" err="1" smtClean="0">
                <a:latin typeface="Monaco"/>
                <a:cs typeface="Monaco"/>
              </a:rPr>
              <a:t>js.create_job</a:t>
            </a:r>
            <a:r>
              <a:rPr lang="en-US" sz="1400" dirty="0" smtClean="0">
                <a:latin typeface="Monaco"/>
                <a:cs typeface="Monaco"/>
              </a:rPr>
              <a:t> (</a:t>
            </a:r>
            <a:r>
              <a:rPr lang="en-US" sz="1400" dirty="0" err="1" smtClean="0">
                <a:latin typeface="Monaco"/>
                <a:cs typeface="Monaco"/>
              </a:rPr>
              <a:t>jd</a:t>
            </a:r>
            <a:r>
              <a:rPr lang="en-US" sz="1400" dirty="0" smtClean="0">
                <a:latin typeface="Monaco"/>
                <a:cs typeface="Monaco"/>
              </a:rPr>
              <a:t>);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j.run</a:t>
            </a:r>
            <a:r>
              <a:rPr lang="en-US" sz="1400" dirty="0" smtClean="0">
                <a:latin typeface="Monaco"/>
                <a:cs typeface="Monaco"/>
              </a:rPr>
              <a:t> ();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cout</a:t>
            </a:r>
            <a:r>
              <a:rPr lang="en-US" sz="1400" dirty="0" smtClean="0">
                <a:latin typeface="Monaco"/>
                <a:cs typeface="Monaco"/>
              </a:rPr>
              <a:t> &lt;&lt; "Job State: " &lt;&lt; </a:t>
            </a:r>
            <a:r>
              <a:rPr lang="en-US" sz="1400" dirty="0" err="1" smtClean="0">
                <a:latin typeface="Monaco"/>
                <a:cs typeface="Monaco"/>
              </a:rPr>
              <a:t>j.get_state</a:t>
            </a:r>
            <a:r>
              <a:rPr lang="en-US" sz="1400" dirty="0" smtClean="0">
                <a:latin typeface="Monaco"/>
                <a:cs typeface="Monaco"/>
              </a:rPr>
              <a:t> () &lt;&lt; </a:t>
            </a:r>
            <a:r>
              <a:rPr lang="en-US" sz="1400" dirty="0" err="1" smtClean="0">
                <a:latin typeface="Monaco"/>
                <a:cs typeface="Monaco"/>
              </a:rPr>
              <a:t>endl</a:t>
            </a:r>
            <a:r>
              <a:rPr lang="en-US" sz="1400" dirty="0" smtClean="0">
                <a:latin typeface="Monaco"/>
                <a:cs typeface="Monaco"/>
              </a:rPr>
              <a:t>;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j.wait</a:t>
            </a:r>
            <a:r>
              <a:rPr lang="en-US" sz="1400" dirty="0" smtClean="0">
                <a:latin typeface="Monaco"/>
                <a:cs typeface="Monaco"/>
              </a:rPr>
              <a:t> ();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cout</a:t>
            </a:r>
            <a:r>
              <a:rPr lang="en-US" sz="1400" dirty="0" smtClean="0">
                <a:latin typeface="Monaco"/>
                <a:cs typeface="Monaco"/>
              </a:rPr>
              <a:t> &lt;&lt; "</a:t>
            </a:r>
            <a:r>
              <a:rPr lang="en-US" sz="1400" dirty="0" err="1" smtClean="0">
                <a:latin typeface="Monaco"/>
                <a:cs typeface="Monaco"/>
              </a:rPr>
              <a:t>Retval</a:t>
            </a:r>
            <a:r>
              <a:rPr lang="en-US" sz="1400" dirty="0" smtClean="0">
                <a:latin typeface="Monaco"/>
                <a:cs typeface="Monaco"/>
              </a:rPr>
              <a:t> " &lt;&lt; </a:t>
            </a:r>
            <a:r>
              <a:rPr lang="en-US" sz="1400" dirty="0" err="1" smtClean="0">
                <a:latin typeface="Monaco"/>
                <a:cs typeface="Monaco"/>
              </a:rPr>
              <a:t>j.get_attribute</a:t>
            </a:r>
            <a:r>
              <a:rPr lang="en-US" sz="1400" dirty="0" smtClean="0">
                <a:latin typeface="Monaco"/>
                <a:cs typeface="Monaco"/>
              </a:rPr>
              <a:t> ("</a:t>
            </a:r>
            <a:r>
              <a:rPr lang="en-US" sz="1400" dirty="0" err="1" smtClean="0">
                <a:latin typeface="Monaco"/>
                <a:cs typeface="Monaco"/>
              </a:rPr>
              <a:t>ExitCode</a:t>
            </a:r>
            <a:r>
              <a:rPr lang="en-US" sz="1400" dirty="0" smtClean="0">
                <a:latin typeface="Monaco"/>
                <a:cs typeface="Monaco"/>
              </a:rPr>
              <a:t>") &lt;&lt; </a:t>
            </a:r>
            <a:r>
              <a:rPr lang="en-US" sz="1400" dirty="0" err="1" smtClean="0">
                <a:latin typeface="Monaco"/>
                <a:cs typeface="Monaco"/>
              </a:rPr>
              <a:t>endl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 smtClean="0">
                <a:latin typeface="Monaco"/>
                <a:cs typeface="Monaco"/>
              </a:rPr>
              <a:t> </a:t>
            </a:r>
            <a:endParaRPr lang="en-US" sz="1400" dirty="0"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31571"/>
            <a:ext cx="7966954" cy="375486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30" tIns="45716" rIns="91430" bIns="45716" rtlCol="0">
            <a:spAutoFit/>
          </a:bodyPr>
          <a:lstStyle/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// SAGA: Job Submission example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saga::job::service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js</a:t>
            </a:r>
            <a:r>
              <a:rPr lang="en-US" sz="1400" dirty="0" smtClean="0">
                <a:latin typeface="Monaco"/>
                <a:cs typeface="Monaco"/>
              </a:rPr>
              <a:t> ("any://</a:t>
            </a:r>
            <a:r>
              <a:rPr lang="en-US" sz="1400" dirty="0" err="1" smtClean="0">
                <a:latin typeface="Monaco"/>
                <a:cs typeface="Monaco"/>
              </a:rPr>
              <a:t>remote.host.net</a:t>
            </a:r>
            <a:r>
              <a:rPr lang="en-US" sz="1400" dirty="0" smtClean="0">
                <a:latin typeface="Monaco"/>
                <a:cs typeface="Monaco"/>
              </a:rPr>
              <a:t>"); </a:t>
            </a:r>
          </a:p>
          <a:p>
            <a:r>
              <a:rPr lang="en-US" sz="1400" dirty="0" err="1" smtClean="0">
                <a:latin typeface="Monaco"/>
                <a:cs typeface="Monaco"/>
              </a:rPr>
              <a:t>saga::job::job</a:t>
            </a:r>
            <a:r>
              <a:rPr lang="en-US" sz="1400" dirty="0" smtClean="0">
                <a:latin typeface="Monaco"/>
                <a:cs typeface="Monaco"/>
              </a:rPr>
              <a:t>     </a:t>
            </a:r>
            <a:r>
              <a:rPr lang="en-US" sz="1400" dirty="0" err="1" smtClean="0">
                <a:latin typeface="Monaco"/>
                <a:cs typeface="Monaco"/>
              </a:rPr>
              <a:t>j</a:t>
            </a:r>
            <a:r>
              <a:rPr lang="en-US" sz="1400" dirty="0" smtClean="0">
                <a:latin typeface="Monaco"/>
                <a:cs typeface="Monaco"/>
              </a:rPr>
              <a:t> = </a:t>
            </a:r>
            <a:r>
              <a:rPr lang="en-US" sz="1400" dirty="0" err="1" smtClean="0">
                <a:latin typeface="Monaco"/>
                <a:cs typeface="Monaco"/>
              </a:rPr>
              <a:t>js.run_job</a:t>
            </a:r>
            <a:r>
              <a:rPr lang="en-US" sz="1400" dirty="0" smtClean="0">
                <a:latin typeface="Monaco"/>
                <a:cs typeface="Monaco"/>
              </a:rPr>
              <a:t> ("touch /</a:t>
            </a:r>
            <a:r>
              <a:rPr lang="en-US" sz="1400" dirty="0" err="1" smtClean="0">
                <a:latin typeface="Monaco"/>
                <a:cs typeface="Monaco"/>
              </a:rPr>
              <a:t>tmp/touch.me</a:t>
            </a:r>
            <a:r>
              <a:rPr lang="en-US" sz="1400" dirty="0" smtClean="0">
                <a:latin typeface="Monaco"/>
                <a:cs typeface="Monaco"/>
              </a:rPr>
              <a:t>");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cout</a:t>
            </a:r>
            <a:r>
              <a:rPr lang="en-US" sz="1400" dirty="0" smtClean="0">
                <a:latin typeface="Monaco"/>
                <a:cs typeface="Monaco"/>
              </a:rPr>
              <a:t> &lt;&lt; "Job State: " &lt;&lt; </a:t>
            </a:r>
            <a:r>
              <a:rPr lang="en-US" sz="1400" dirty="0" err="1" smtClean="0">
                <a:latin typeface="Monaco"/>
                <a:cs typeface="Monaco"/>
              </a:rPr>
              <a:t>j.get_state</a:t>
            </a:r>
            <a:r>
              <a:rPr lang="en-US" sz="1400" dirty="0" smtClean="0">
                <a:latin typeface="Monaco"/>
                <a:cs typeface="Monaco"/>
              </a:rPr>
              <a:t> () &lt;&lt; </a:t>
            </a:r>
            <a:r>
              <a:rPr lang="en-US" sz="1400" dirty="0" err="1" smtClean="0">
                <a:latin typeface="Monaco"/>
                <a:cs typeface="Monaco"/>
              </a:rPr>
              <a:t>endl</a:t>
            </a:r>
            <a:r>
              <a:rPr lang="en-US" sz="1400" dirty="0" smtClean="0">
                <a:latin typeface="Monaco"/>
                <a:cs typeface="Monaco"/>
              </a:rPr>
              <a:t>;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j.wait</a:t>
            </a:r>
            <a:r>
              <a:rPr lang="en-US" sz="1400" dirty="0" smtClean="0">
                <a:latin typeface="Monaco"/>
                <a:cs typeface="Monaco"/>
              </a:rPr>
              <a:t> ();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cout</a:t>
            </a:r>
            <a:r>
              <a:rPr lang="en-US" sz="1400" dirty="0" smtClean="0">
                <a:latin typeface="Monaco"/>
                <a:cs typeface="Monaco"/>
              </a:rPr>
              <a:t> &lt;&lt; "</a:t>
            </a:r>
            <a:r>
              <a:rPr lang="en-US" sz="1400" dirty="0" err="1" smtClean="0">
                <a:latin typeface="Monaco"/>
                <a:cs typeface="Monaco"/>
              </a:rPr>
              <a:t>Retval</a:t>
            </a:r>
            <a:r>
              <a:rPr lang="en-US" sz="1400" dirty="0" smtClean="0">
                <a:latin typeface="Monaco"/>
                <a:cs typeface="Monaco"/>
              </a:rPr>
              <a:t> " &lt;&lt; </a:t>
            </a:r>
            <a:r>
              <a:rPr lang="en-US" sz="1400" dirty="0" err="1" smtClean="0">
                <a:latin typeface="Monaco"/>
                <a:cs typeface="Monaco"/>
              </a:rPr>
              <a:t>j.get_attribute</a:t>
            </a:r>
            <a:r>
              <a:rPr lang="en-US" sz="1400" dirty="0" smtClean="0">
                <a:latin typeface="Monaco"/>
                <a:cs typeface="Monaco"/>
              </a:rPr>
              <a:t> ("</a:t>
            </a:r>
            <a:r>
              <a:rPr lang="en-US" sz="1400" dirty="0" err="1" smtClean="0">
                <a:latin typeface="Monaco"/>
                <a:cs typeface="Monaco"/>
              </a:rPr>
              <a:t>ExitCode</a:t>
            </a:r>
            <a:r>
              <a:rPr lang="en-US" sz="1400" dirty="0" smtClean="0">
                <a:latin typeface="Monaco"/>
                <a:cs typeface="Monaco"/>
              </a:rPr>
              <a:t>") &lt;&lt; </a:t>
            </a:r>
            <a:r>
              <a:rPr lang="en-US" sz="1400" dirty="0" err="1" smtClean="0">
                <a:latin typeface="Monaco"/>
                <a:cs typeface="Monaco"/>
              </a:rPr>
              <a:t>endl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 smtClean="0">
                <a:latin typeface="Monaco"/>
                <a:cs typeface="Monaco"/>
              </a:rPr>
              <a:t> </a:t>
            </a:r>
            <a:endParaRPr lang="en-US" sz="1400" dirty="0"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objects! </a:t>
            </a:r>
          </a:p>
          <a:p>
            <a:r>
              <a:rPr lang="en-US" dirty="0" smtClean="0"/>
              <a:t>yet another job description language? :-( </a:t>
            </a:r>
          </a:p>
          <a:p>
            <a:r>
              <a:rPr lang="en-US" dirty="0" smtClean="0"/>
              <a:t>many hidden/default parameters </a:t>
            </a:r>
          </a:p>
          <a:p>
            <a:pPr lvl="1"/>
            <a:r>
              <a:rPr lang="en-US" dirty="0" smtClean="0"/>
              <a:t>keeps call signatures small</a:t>
            </a:r>
          </a:p>
          <a:p>
            <a:r>
              <a:rPr lang="en-US" dirty="0" smtClean="0"/>
              <a:t>’any://’ again! </a:t>
            </a:r>
          </a:p>
          <a:p>
            <a:r>
              <a:rPr lang="en-US" dirty="0" smtClean="0"/>
              <a:t>TIMTOWTDI (there is more than one way to do it)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SAGA/CREAM C++ Example</a:t>
            </a:r>
            <a:endParaRPr lang="en-US" dirty="0"/>
          </a:p>
        </p:txBody>
      </p:sp>
      <p:pic>
        <p:nvPicPr>
          <p:cNvPr id="7" name="Picture 6" descr="co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524000"/>
            <a:ext cx="8410222" cy="473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800" dirty="0" smtClean="0"/>
              <a:t>Set of very small and easy examples, one for each package/paradigm</a:t>
            </a:r>
            <a:endParaRPr lang="en-US" sz="6700" dirty="0" smtClean="0"/>
          </a:p>
          <a:p>
            <a:pPr lvl="1" fontAlgn="ctr"/>
            <a:r>
              <a:rPr lang="en-US" sz="2500" dirty="0" err="1" smtClean="0"/>
              <a:t>file_copy</a:t>
            </a:r>
            <a:r>
              <a:rPr lang="en-US" sz="2500" dirty="0" smtClean="0"/>
              <a:t>, </a:t>
            </a:r>
            <a:r>
              <a:rPr lang="en-US" sz="2500" dirty="0" err="1" smtClean="0"/>
              <a:t>file_copy</a:t>
            </a:r>
            <a:r>
              <a:rPr lang="en-US" sz="2500" dirty="0" smtClean="0"/>
              <a:t> (</a:t>
            </a:r>
            <a:r>
              <a:rPr lang="en-US" sz="2500" dirty="0" err="1" smtClean="0"/>
              <a:t>async</a:t>
            </a:r>
            <a:r>
              <a:rPr lang="en-US" sz="2500" dirty="0" smtClean="0"/>
              <a:t>)</a:t>
            </a:r>
            <a:endParaRPr lang="en-US" sz="6200" dirty="0" smtClean="0"/>
          </a:p>
          <a:p>
            <a:pPr lvl="1" fontAlgn="ctr"/>
            <a:r>
              <a:rPr lang="en-US" sz="2500" dirty="0" smtClean="0"/>
              <a:t>Error handling</a:t>
            </a:r>
            <a:endParaRPr lang="en-US" sz="6200" dirty="0" smtClean="0"/>
          </a:p>
          <a:p>
            <a:pPr lvl="1" fontAlgn="ctr"/>
            <a:r>
              <a:rPr lang="en-US" sz="2500" dirty="0" smtClean="0"/>
              <a:t>Attributes</a:t>
            </a:r>
          </a:p>
          <a:p>
            <a:pPr lvl="1" fontAlgn="ctr"/>
            <a:r>
              <a:rPr lang="en-US" sz="2500" dirty="0" smtClean="0"/>
              <a:t>Stream (server/client)</a:t>
            </a:r>
          </a:p>
          <a:p>
            <a:pPr fontAlgn="ctr"/>
            <a:r>
              <a:rPr lang="en-US" sz="2400" dirty="0" smtClean="0">
                <a:hlinkClick r:id="rId2"/>
              </a:rPr>
              <a:t>https://svn.cct.lsu.edu/repos/saga/core/trunk/docs/manuals/programming_guide/tex/saga-programming-guide.pdf</a:t>
            </a:r>
            <a:endParaRPr lang="en-US" sz="2400" dirty="0" smtClean="0"/>
          </a:p>
          <a:p>
            <a:pPr fontAlgn="ctr"/>
            <a:endParaRPr lang="en-US" sz="2700" dirty="0" smtClean="0"/>
          </a:p>
          <a:p>
            <a:pPr>
              <a:buNone/>
            </a:pPr>
            <a:endParaRPr lang="de-DE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 Slide Template.pptx</Template>
  <TotalTime>310</TotalTime>
  <Words>2498</Words>
  <Application>Microsoft Macintosh PowerPoint</Application>
  <PresentationFormat>On-screen Show (4:3)</PresentationFormat>
  <Paragraphs>361</Paragraphs>
  <Slides>34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Perspective</vt:lpstr>
      <vt:lpstr>1_Perspective</vt:lpstr>
      <vt:lpstr>3_Perspective</vt:lpstr>
      <vt:lpstr>Introduction to the SAGA API</vt:lpstr>
      <vt:lpstr>SAGA Design Principles</vt:lpstr>
      <vt:lpstr>Grid APIs and Frameworks</vt:lpstr>
      <vt:lpstr>SAGA: In a thousand words..</vt:lpstr>
      <vt:lpstr>SAGA Intro: Example </vt:lpstr>
      <vt:lpstr>SAGA Intro: Example</vt:lpstr>
      <vt:lpstr>SAGA Intro: Example</vt:lpstr>
      <vt:lpstr>SAGA/CREAM C++ Example</vt:lpstr>
      <vt:lpstr>Programmers Guide</vt:lpstr>
      <vt:lpstr>SAGA Intro: 10.000 feet</vt:lpstr>
      <vt:lpstr>SAGA: Class hierarchy</vt:lpstr>
      <vt:lpstr>Implementation</vt:lpstr>
      <vt:lpstr>SAGA: In a nutshell</vt:lpstr>
      <vt:lpstr>Installation and Configuration  For any problem, send mail to   saga-users@cct.lsu.edu  For more info see:  http://saga.cct.lsu.edu/software/cpp/mailing-lists</vt:lpstr>
      <vt:lpstr>Installation</vt:lpstr>
      <vt:lpstr>Installation (Core Components)</vt:lpstr>
      <vt:lpstr>Installation Recap</vt:lpstr>
      <vt:lpstr>Configure Environment</vt:lpstr>
      <vt:lpstr>Quick Start: Mepisto [This will install version 1.5.2]</vt:lpstr>
      <vt:lpstr>SAGA from Basics: This will install svn trunk version</vt:lpstr>
      <vt:lpstr>SAGA On FutureGrid [Quick]</vt:lpstr>
      <vt:lpstr>Test The Installation!</vt:lpstr>
      <vt:lpstr>Example 1: hello_world</vt:lpstr>
      <vt:lpstr>Example 1: hello_world</vt:lpstr>
      <vt:lpstr>Command line tools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Installation (Python Bindings)</vt:lpstr>
      <vt:lpstr>Installation (Globus Adaptors)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56</cp:revision>
  <dcterms:created xsi:type="dcterms:W3CDTF">2010-11-22T00:45:58Z</dcterms:created>
  <dcterms:modified xsi:type="dcterms:W3CDTF">2010-11-22T00:46:29Z</dcterms:modified>
</cp:coreProperties>
</file>