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261" r:id="rId54"/>
    <p:sldId id="265" r:id="rId55"/>
    <p:sldId id="264" r:id="rId56"/>
    <p:sldId id="267" r:id="rId57"/>
    <p:sldId id="354" r:id="rId58"/>
    <p:sldId id="355" r:id="rId59"/>
    <p:sldId id="356" r:id="rId60"/>
    <p:sldId id="357" r:id="rId61"/>
    <p:sldId id="281" r:id="rId62"/>
    <p:sldId id="282" r:id="rId63"/>
    <p:sldId id="283" r:id="rId64"/>
    <p:sldId id="284" r:id="rId65"/>
    <p:sldId id="285" r:id="rId66"/>
    <p:sldId id="286" r:id="rId67"/>
    <p:sldId id="287" r:id="rId68"/>
    <p:sldId id="288" r:id="rId69"/>
    <p:sldId id="289" r:id="rId70"/>
    <p:sldId id="290" r:id="rId71"/>
    <p:sldId id="268" r:id="rId72"/>
    <p:sldId id="269" r:id="rId73"/>
    <p:sldId id="270" r:id="rId74"/>
    <p:sldId id="272" r:id="rId75"/>
    <p:sldId id="273" r:id="rId76"/>
    <p:sldId id="274" r:id="rId77"/>
    <p:sldId id="275" r:id="rId78"/>
    <p:sldId id="276" r:id="rId79"/>
    <p:sldId id="277" r:id="rId80"/>
    <p:sldId id="278" r:id="rId81"/>
    <p:sldId id="279" r:id="rId82"/>
    <p:sldId id="280" r:id="rId83"/>
    <p:sldId id="291" r:id="rId84"/>
    <p:sldId id="292" r:id="rId85"/>
    <p:sldId id="293" r:id="rId86"/>
    <p:sldId id="297" r:id="rId87"/>
    <p:sldId id="307" r:id="rId88"/>
    <p:sldId id="299" r:id="rId89"/>
    <p:sldId id="300" r:id="rId90"/>
    <p:sldId id="301" r:id="rId91"/>
    <p:sldId id="302" r:id="rId92"/>
    <p:sldId id="303" r:id="rId93"/>
    <p:sldId id="304" r:id="rId94"/>
    <p:sldId id="360" r:id="rId95"/>
    <p:sldId id="361" r:id="rId96"/>
    <p:sldId id="362" r:id="rId97"/>
    <p:sldId id="363" r:id="rId98"/>
    <p:sldId id="367" r:id="rId99"/>
    <p:sldId id="305" r:id="rId100"/>
    <p:sldId id="306" r:id="rId101"/>
    <p:sldId id="359" r:id="rId102"/>
    <p:sldId id="358" r:id="rId103"/>
    <p:sldId id="368" r:id="rId104"/>
    <p:sldId id="369" r:id="rId105"/>
    <p:sldId id="370" r:id="rId106"/>
    <p:sldId id="371" r:id="rId107"/>
    <p:sldId id="308"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5D558-6C82-4D83-AC1A-AFC6A2B0BB3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AB029093-6803-49C4-892F-8C3226D3C343}">
      <dgm:prSet phldrT="[Text]"/>
      <dgm:spPr/>
      <dgm:t>
        <a:bodyPr/>
        <a:lstStyle/>
        <a:p>
          <a:r>
            <a:rPr lang="en-US" dirty="0" smtClean="0"/>
            <a:t>Technical Analysis</a:t>
          </a:r>
          <a:endParaRPr lang="en-US" dirty="0"/>
        </a:p>
      </dgm:t>
    </dgm:pt>
    <dgm:pt modelId="{26DDD1E4-6411-4C8A-97CF-674DE1D2E2B8}" type="parTrans" cxnId="{D0902809-C354-42E6-B31D-0F09A28F36E7}">
      <dgm:prSet/>
      <dgm:spPr/>
      <dgm:t>
        <a:bodyPr/>
        <a:lstStyle/>
        <a:p>
          <a:endParaRPr lang="en-US"/>
        </a:p>
      </dgm:t>
    </dgm:pt>
    <dgm:pt modelId="{DFE9AD37-4F0B-4ED3-85ED-537BDCBB456D}" type="sibTrans" cxnId="{D0902809-C354-42E6-B31D-0F09A28F36E7}">
      <dgm:prSet/>
      <dgm:spPr/>
      <dgm:t>
        <a:bodyPr/>
        <a:lstStyle/>
        <a:p>
          <a:endParaRPr lang="en-US"/>
        </a:p>
      </dgm:t>
    </dgm:pt>
    <dgm:pt modelId="{87AA8649-74E3-4C92-B224-CDD615F49F6D}">
      <dgm:prSet phldrT="[Text]"/>
      <dgm:spPr/>
      <dgm:t>
        <a:bodyPr/>
        <a:lstStyle/>
        <a:p>
          <a:r>
            <a:rPr lang="en-US" dirty="0" smtClean="0"/>
            <a:t>Fundamental Analysis</a:t>
          </a:r>
          <a:endParaRPr lang="en-US" dirty="0"/>
        </a:p>
      </dgm:t>
    </dgm:pt>
    <dgm:pt modelId="{65ACB1C1-8A35-41CA-A84E-A295644C55B5}" type="parTrans" cxnId="{3E735D28-9373-46CE-9BC4-9047EFA2DD36}">
      <dgm:prSet/>
      <dgm:spPr/>
      <dgm:t>
        <a:bodyPr/>
        <a:lstStyle/>
        <a:p>
          <a:endParaRPr lang="en-US"/>
        </a:p>
      </dgm:t>
    </dgm:pt>
    <dgm:pt modelId="{0FEEA8CC-EA47-49B6-9589-E8255AE3186C}" type="sibTrans" cxnId="{3E735D28-9373-46CE-9BC4-9047EFA2DD36}">
      <dgm:prSet/>
      <dgm:spPr/>
      <dgm:t>
        <a:bodyPr/>
        <a:lstStyle/>
        <a:p>
          <a:endParaRPr lang="en-US"/>
        </a:p>
      </dgm:t>
    </dgm:pt>
    <dgm:pt modelId="{A02CC527-D4DA-4C72-8A43-7B86F45397BC}">
      <dgm:prSet phldrT="[Text]"/>
      <dgm:spPr/>
      <dgm:t>
        <a:bodyPr/>
        <a:lstStyle/>
        <a:p>
          <a:r>
            <a:rPr lang="en-US" dirty="0" smtClean="0"/>
            <a:t>Portfolio Management</a:t>
          </a:r>
          <a:endParaRPr lang="en-US" dirty="0"/>
        </a:p>
      </dgm:t>
    </dgm:pt>
    <dgm:pt modelId="{0269B44D-FBBF-4579-BAD9-400A227A38B6}" type="parTrans" cxnId="{8EB31405-8CDE-4A2F-AB35-9C8E42A2F2BD}">
      <dgm:prSet/>
      <dgm:spPr/>
      <dgm:t>
        <a:bodyPr/>
        <a:lstStyle/>
        <a:p>
          <a:endParaRPr lang="en-US"/>
        </a:p>
      </dgm:t>
    </dgm:pt>
    <dgm:pt modelId="{38CFA07A-D1A3-4A16-BA08-B4137D37B969}" type="sibTrans" cxnId="{8EB31405-8CDE-4A2F-AB35-9C8E42A2F2BD}">
      <dgm:prSet/>
      <dgm:spPr/>
      <dgm:t>
        <a:bodyPr/>
        <a:lstStyle/>
        <a:p>
          <a:endParaRPr lang="en-US"/>
        </a:p>
      </dgm:t>
    </dgm:pt>
    <dgm:pt modelId="{B8B94FD4-75E0-461B-83BF-A1ABBCA1ACD9}">
      <dgm:prSet phldrT="[Text]"/>
      <dgm:spPr/>
      <dgm:t>
        <a:bodyPr/>
        <a:lstStyle/>
        <a:p>
          <a:pPr algn="ctr"/>
          <a:r>
            <a:rPr lang="en-US" b="1" dirty="0" smtClean="0"/>
            <a:t>A Quantitative Investing Strategy:</a:t>
          </a:r>
        </a:p>
        <a:p>
          <a:pPr algn="ctr"/>
          <a:r>
            <a:rPr lang="en-US" dirty="0" smtClean="0"/>
            <a:t>1. More financial instruments; 2. Higher Accuracy; 3. Better Performance</a:t>
          </a:r>
          <a:endParaRPr lang="en-US" dirty="0"/>
        </a:p>
      </dgm:t>
    </dgm:pt>
    <dgm:pt modelId="{568B5878-7523-4831-B672-CD5C56862F61}" type="parTrans" cxnId="{6844568E-31C6-4991-BEE2-C4AB1D104B75}">
      <dgm:prSet/>
      <dgm:spPr/>
      <dgm:t>
        <a:bodyPr/>
        <a:lstStyle/>
        <a:p>
          <a:endParaRPr lang="en-US"/>
        </a:p>
      </dgm:t>
    </dgm:pt>
    <dgm:pt modelId="{E8A4E127-A10D-49AE-B00D-D05386A4F7B3}" type="sibTrans" cxnId="{6844568E-31C6-4991-BEE2-C4AB1D104B75}">
      <dgm:prSet/>
      <dgm:spPr/>
      <dgm:t>
        <a:bodyPr/>
        <a:lstStyle/>
        <a:p>
          <a:endParaRPr lang="en-US"/>
        </a:p>
      </dgm:t>
    </dgm:pt>
    <dgm:pt modelId="{F016F7F7-AC2F-4ACB-B446-3DAE779039D5}" type="pres">
      <dgm:prSet presAssocID="{E385D558-6C82-4D83-AC1A-AFC6A2B0BB3B}" presName="Name0" presStyleCnt="0">
        <dgm:presLayoutVars>
          <dgm:chMax val="4"/>
          <dgm:resizeHandles val="exact"/>
        </dgm:presLayoutVars>
      </dgm:prSet>
      <dgm:spPr/>
      <dgm:t>
        <a:bodyPr/>
        <a:lstStyle/>
        <a:p>
          <a:endParaRPr lang="en-US"/>
        </a:p>
      </dgm:t>
    </dgm:pt>
    <dgm:pt modelId="{BF4714AC-5069-4B3F-A969-EFB6837AFB24}" type="pres">
      <dgm:prSet presAssocID="{E385D558-6C82-4D83-AC1A-AFC6A2B0BB3B}" presName="ellipse" presStyleLbl="trBgShp" presStyleIdx="0" presStyleCnt="1"/>
      <dgm:spPr/>
    </dgm:pt>
    <dgm:pt modelId="{B5B6C435-D6A5-449D-96EB-8AFA7E38B5C2}" type="pres">
      <dgm:prSet presAssocID="{E385D558-6C82-4D83-AC1A-AFC6A2B0BB3B}" presName="arrow1" presStyleLbl="fgShp" presStyleIdx="0" presStyleCnt="1"/>
      <dgm:spPr/>
    </dgm:pt>
    <dgm:pt modelId="{11EA40A1-C5A0-4671-B0A9-8CA7A62788CE}" type="pres">
      <dgm:prSet presAssocID="{E385D558-6C82-4D83-AC1A-AFC6A2B0BB3B}" presName="rectangle" presStyleLbl="revTx" presStyleIdx="0" presStyleCnt="1" custScaleX="214141" custLinFactNeighborX="0" custLinFactNeighborY="-9798">
        <dgm:presLayoutVars>
          <dgm:bulletEnabled val="1"/>
        </dgm:presLayoutVars>
      </dgm:prSet>
      <dgm:spPr/>
      <dgm:t>
        <a:bodyPr/>
        <a:lstStyle/>
        <a:p>
          <a:endParaRPr lang="en-US"/>
        </a:p>
      </dgm:t>
    </dgm:pt>
    <dgm:pt modelId="{630F0546-61AE-4647-9F4A-A8FA0291441C}" type="pres">
      <dgm:prSet presAssocID="{87AA8649-74E3-4C92-B224-CDD615F49F6D}" presName="item1" presStyleLbl="node1" presStyleIdx="0" presStyleCnt="3">
        <dgm:presLayoutVars>
          <dgm:bulletEnabled val="1"/>
        </dgm:presLayoutVars>
      </dgm:prSet>
      <dgm:spPr/>
      <dgm:t>
        <a:bodyPr/>
        <a:lstStyle/>
        <a:p>
          <a:endParaRPr lang="en-US"/>
        </a:p>
      </dgm:t>
    </dgm:pt>
    <dgm:pt modelId="{8EAF4808-7368-4D37-92D3-6A3A8B3929C7}" type="pres">
      <dgm:prSet presAssocID="{A02CC527-D4DA-4C72-8A43-7B86F45397BC}" presName="item2" presStyleLbl="node1" presStyleIdx="1" presStyleCnt="3">
        <dgm:presLayoutVars>
          <dgm:bulletEnabled val="1"/>
        </dgm:presLayoutVars>
      </dgm:prSet>
      <dgm:spPr/>
      <dgm:t>
        <a:bodyPr/>
        <a:lstStyle/>
        <a:p>
          <a:endParaRPr lang="en-US"/>
        </a:p>
      </dgm:t>
    </dgm:pt>
    <dgm:pt modelId="{9A1FA9FF-6F86-4CC3-8026-1136144F01EC}" type="pres">
      <dgm:prSet presAssocID="{B8B94FD4-75E0-461B-83BF-A1ABBCA1ACD9}" presName="item3" presStyleLbl="node1" presStyleIdx="2" presStyleCnt="3">
        <dgm:presLayoutVars>
          <dgm:bulletEnabled val="1"/>
        </dgm:presLayoutVars>
      </dgm:prSet>
      <dgm:spPr/>
      <dgm:t>
        <a:bodyPr/>
        <a:lstStyle/>
        <a:p>
          <a:endParaRPr lang="en-US"/>
        </a:p>
      </dgm:t>
    </dgm:pt>
    <dgm:pt modelId="{7E23EF71-9E21-4929-A7DD-17730BE98CCB}" type="pres">
      <dgm:prSet presAssocID="{E385D558-6C82-4D83-AC1A-AFC6A2B0BB3B}" presName="funnel" presStyleLbl="trAlignAcc1" presStyleIdx="0" presStyleCnt="1"/>
      <dgm:spPr/>
    </dgm:pt>
  </dgm:ptLst>
  <dgm:cxnLst>
    <dgm:cxn modelId="{D0902809-C354-42E6-B31D-0F09A28F36E7}" srcId="{E385D558-6C82-4D83-AC1A-AFC6A2B0BB3B}" destId="{AB029093-6803-49C4-892F-8C3226D3C343}" srcOrd="0" destOrd="0" parTransId="{26DDD1E4-6411-4C8A-97CF-674DE1D2E2B8}" sibTransId="{DFE9AD37-4F0B-4ED3-85ED-537BDCBB456D}"/>
    <dgm:cxn modelId="{48DFC816-D405-4C47-B05F-C770519F1A3D}" type="presOf" srcId="{AB029093-6803-49C4-892F-8C3226D3C343}" destId="{9A1FA9FF-6F86-4CC3-8026-1136144F01EC}" srcOrd="0" destOrd="0" presId="urn:microsoft.com/office/officeart/2005/8/layout/funnel1"/>
    <dgm:cxn modelId="{3E735D28-9373-46CE-9BC4-9047EFA2DD36}" srcId="{E385D558-6C82-4D83-AC1A-AFC6A2B0BB3B}" destId="{87AA8649-74E3-4C92-B224-CDD615F49F6D}" srcOrd="1" destOrd="0" parTransId="{65ACB1C1-8A35-41CA-A84E-A295644C55B5}" sibTransId="{0FEEA8CC-EA47-49B6-9589-E8255AE3186C}"/>
    <dgm:cxn modelId="{6844568E-31C6-4991-BEE2-C4AB1D104B75}" srcId="{E385D558-6C82-4D83-AC1A-AFC6A2B0BB3B}" destId="{B8B94FD4-75E0-461B-83BF-A1ABBCA1ACD9}" srcOrd="3" destOrd="0" parTransId="{568B5878-7523-4831-B672-CD5C56862F61}" sibTransId="{E8A4E127-A10D-49AE-B00D-D05386A4F7B3}"/>
    <dgm:cxn modelId="{F23A48B0-167D-48BD-B5F4-85E524C520B7}" type="presOf" srcId="{87AA8649-74E3-4C92-B224-CDD615F49F6D}" destId="{8EAF4808-7368-4D37-92D3-6A3A8B3929C7}" srcOrd="0" destOrd="0" presId="urn:microsoft.com/office/officeart/2005/8/layout/funnel1"/>
    <dgm:cxn modelId="{8ADDA1C1-4D94-4A86-B30B-F5051626F493}" type="presOf" srcId="{A02CC527-D4DA-4C72-8A43-7B86F45397BC}" destId="{630F0546-61AE-4647-9F4A-A8FA0291441C}" srcOrd="0" destOrd="0" presId="urn:microsoft.com/office/officeart/2005/8/layout/funnel1"/>
    <dgm:cxn modelId="{F673BA3B-BB52-4790-A164-70D84F08D2C1}" type="presOf" srcId="{E385D558-6C82-4D83-AC1A-AFC6A2B0BB3B}" destId="{F016F7F7-AC2F-4ACB-B446-3DAE779039D5}" srcOrd="0" destOrd="0" presId="urn:microsoft.com/office/officeart/2005/8/layout/funnel1"/>
    <dgm:cxn modelId="{EE8701BB-79FA-4D40-A90C-DD9A5073CA02}" type="presOf" srcId="{B8B94FD4-75E0-461B-83BF-A1ABBCA1ACD9}" destId="{11EA40A1-C5A0-4671-B0A9-8CA7A62788CE}" srcOrd="0" destOrd="0" presId="urn:microsoft.com/office/officeart/2005/8/layout/funnel1"/>
    <dgm:cxn modelId="{8EB31405-8CDE-4A2F-AB35-9C8E42A2F2BD}" srcId="{E385D558-6C82-4D83-AC1A-AFC6A2B0BB3B}" destId="{A02CC527-D4DA-4C72-8A43-7B86F45397BC}" srcOrd="2" destOrd="0" parTransId="{0269B44D-FBBF-4579-BAD9-400A227A38B6}" sibTransId="{38CFA07A-D1A3-4A16-BA08-B4137D37B969}"/>
    <dgm:cxn modelId="{800B4C04-6B1A-46AB-8B7B-5735A7EA0F06}" type="presParOf" srcId="{F016F7F7-AC2F-4ACB-B446-3DAE779039D5}" destId="{BF4714AC-5069-4B3F-A969-EFB6837AFB24}" srcOrd="0" destOrd="0" presId="urn:microsoft.com/office/officeart/2005/8/layout/funnel1"/>
    <dgm:cxn modelId="{19CF91DD-11F2-4E07-8EAC-32CC2DFB6354}" type="presParOf" srcId="{F016F7F7-AC2F-4ACB-B446-3DAE779039D5}" destId="{B5B6C435-D6A5-449D-96EB-8AFA7E38B5C2}" srcOrd="1" destOrd="0" presId="urn:microsoft.com/office/officeart/2005/8/layout/funnel1"/>
    <dgm:cxn modelId="{8BED7331-4844-4230-822A-127363DE2706}" type="presParOf" srcId="{F016F7F7-AC2F-4ACB-B446-3DAE779039D5}" destId="{11EA40A1-C5A0-4671-B0A9-8CA7A62788CE}" srcOrd="2" destOrd="0" presId="urn:microsoft.com/office/officeart/2005/8/layout/funnel1"/>
    <dgm:cxn modelId="{E0937EBB-45FC-45FA-8DE3-D19542552733}" type="presParOf" srcId="{F016F7F7-AC2F-4ACB-B446-3DAE779039D5}" destId="{630F0546-61AE-4647-9F4A-A8FA0291441C}" srcOrd="3" destOrd="0" presId="urn:microsoft.com/office/officeart/2005/8/layout/funnel1"/>
    <dgm:cxn modelId="{A156D947-BDE0-4E33-BB8A-E83DBCA71665}" type="presParOf" srcId="{F016F7F7-AC2F-4ACB-B446-3DAE779039D5}" destId="{8EAF4808-7368-4D37-92D3-6A3A8B3929C7}" srcOrd="4" destOrd="0" presId="urn:microsoft.com/office/officeart/2005/8/layout/funnel1"/>
    <dgm:cxn modelId="{22C22B19-E3F2-47BA-B9AB-079334724519}" type="presParOf" srcId="{F016F7F7-AC2F-4ACB-B446-3DAE779039D5}" destId="{9A1FA9FF-6F86-4CC3-8026-1136144F01EC}" srcOrd="5" destOrd="0" presId="urn:microsoft.com/office/officeart/2005/8/layout/funnel1"/>
    <dgm:cxn modelId="{6DCD1F7E-1BFF-4005-8DAB-D508C88F8EB6}" type="presParOf" srcId="{F016F7F7-AC2F-4ACB-B446-3DAE779039D5}" destId="{7E23EF71-9E21-4929-A7DD-17730BE98CCB}"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031125-FFA9-4BAE-B223-3AE84D53FD3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74CBAA6-9905-4ADF-BA75-705D6AE837DC}">
      <dgm:prSet phldrT="[Text]"/>
      <dgm:spPr/>
      <dgm:t>
        <a:bodyPr/>
        <a:lstStyle/>
        <a:p>
          <a:r>
            <a:rPr lang="en-US" dirty="0" smtClean="0"/>
            <a:t>Model</a:t>
          </a:r>
          <a:endParaRPr lang="en-US" dirty="0"/>
        </a:p>
      </dgm:t>
    </dgm:pt>
    <dgm:pt modelId="{04BC1A3D-7247-4081-84F6-6A8F5C602CFE}" type="parTrans" cxnId="{65003CEC-D482-4B48-981D-2BF20F4DC804}">
      <dgm:prSet/>
      <dgm:spPr/>
      <dgm:t>
        <a:bodyPr/>
        <a:lstStyle/>
        <a:p>
          <a:endParaRPr lang="en-US"/>
        </a:p>
      </dgm:t>
    </dgm:pt>
    <dgm:pt modelId="{209A82F9-B5A1-426C-ADE1-4CBF617133A1}" type="sibTrans" cxnId="{65003CEC-D482-4B48-981D-2BF20F4DC804}">
      <dgm:prSet/>
      <dgm:spPr/>
      <dgm:t>
        <a:bodyPr/>
        <a:lstStyle/>
        <a:p>
          <a:endParaRPr lang="en-US"/>
        </a:p>
      </dgm:t>
    </dgm:pt>
    <dgm:pt modelId="{2B1ADBEF-EA42-4353-BB86-6FAB4A98860C}">
      <dgm:prSet phldrT="[Text]"/>
      <dgm:spPr/>
      <dgm:t>
        <a:bodyPr/>
        <a:lstStyle/>
        <a:p>
          <a:r>
            <a:rPr lang="en-US" dirty="0" smtClean="0"/>
            <a:t>1. </a:t>
          </a:r>
        </a:p>
        <a:p>
          <a:r>
            <a:rPr lang="en-US" dirty="0" smtClean="0"/>
            <a:t>Idea</a:t>
          </a:r>
          <a:endParaRPr lang="en-US" dirty="0"/>
        </a:p>
      </dgm:t>
    </dgm:pt>
    <dgm:pt modelId="{942A782D-B56D-4E24-9A21-77588B4E75CA}" type="parTrans" cxnId="{D6CDA917-F99E-4B5C-8F0A-FF1F977A5AA4}">
      <dgm:prSet/>
      <dgm:spPr/>
      <dgm:t>
        <a:bodyPr/>
        <a:lstStyle/>
        <a:p>
          <a:endParaRPr lang="en-US"/>
        </a:p>
      </dgm:t>
    </dgm:pt>
    <dgm:pt modelId="{D49484F4-5E92-4131-9647-8AD132841488}" type="sibTrans" cxnId="{D6CDA917-F99E-4B5C-8F0A-FF1F977A5AA4}">
      <dgm:prSet/>
      <dgm:spPr/>
      <dgm:t>
        <a:bodyPr/>
        <a:lstStyle/>
        <a:p>
          <a:endParaRPr lang="en-US"/>
        </a:p>
      </dgm:t>
    </dgm:pt>
    <dgm:pt modelId="{C70C7E64-D61B-4427-A743-5C45CAAACD81}">
      <dgm:prSet phldrT="[Text]"/>
      <dgm:spPr/>
      <dgm:t>
        <a:bodyPr/>
        <a:lstStyle/>
        <a:p>
          <a:r>
            <a:rPr lang="en-US" dirty="0" smtClean="0"/>
            <a:t>2. </a:t>
          </a:r>
        </a:p>
        <a:p>
          <a:r>
            <a:rPr lang="en-US" dirty="0" smtClean="0"/>
            <a:t>Data</a:t>
          </a:r>
          <a:endParaRPr lang="en-US" dirty="0"/>
        </a:p>
      </dgm:t>
    </dgm:pt>
    <dgm:pt modelId="{E3B286E1-05C7-43CB-9257-0F79413F9415}" type="parTrans" cxnId="{420A941F-16B8-4566-95E3-E837B6856799}">
      <dgm:prSet/>
      <dgm:spPr/>
      <dgm:t>
        <a:bodyPr/>
        <a:lstStyle/>
        <a:p>
          <a:endParaRPr lang="en-US"/>
        </a:p>
      </dgm:t>
    </dgm:pt>
    <dgm:pt modelId="{6C26EAD8-BC07-416C-9288-98533660032D}" type="sibTrans" cxnId="{420A941F-16B8-4566-95E3-E837B6856799}">
      <dgm:prSet/>
      <dgm:spPr/>
      <dgm:t>
        <a:bodyPr/>
        <a:lstStyle/>
        <a:p>
          <a:endParaRPr lang="en-US"/>
        </a:p>
      </dgm:t>
    </dgm:pt>
    <dgm:pt modelId="{8698F04A-350A-45BC-A1EA-F4B2CFB8B375}">
      <dgm:prSet phldrT="[Text]"/>
      <dgm:spPr/>
      <dgm:t>
        <a:bodyPr/>
        <a:lstStyle/>
        <a:p>
          <a:r>
            <a:rPr lang="en-US" dirty="0" smtClean="0"/>
            <a:t>3. Software</a:t>
          </a:r>
          <a:endParaRPr lang="en-US" dirty="0"/>
        </a:p>
      </dgm:t>
    </dgm:pt>
    <dgm:pt modelId="{D2E60EAC-A2F0-4610-A589-FA69D87F9497}" type="parTrans" cxnId="{0E940939-FBD8-49B4-B94F-BE64ECF1BE00}">
      <dgm:prSet/>
      <dgm:spPr/>
      <dgm:t>
        <a:bodyPr/>
        <a:lstStyle/>
        <a:p>
          <a:endParaRPr lang="en-US"/>
        </a:p>
      </dgm:t>
    </dgm:pt>
    <dgm:pt modelId="{1CBA90AC-49C6-46D6-B60D-32B9D0A70FCC}" type="sibTrans" cxnId="{0E940939-FBD8-49B4-B94F-BE64ECF1BE00}">
      <dgm:prSet/>
      <dgm:spPr/>
      <dgm:t>
        <a:bodyPr/>
        <a:lstStyle/>
        <a:p>
          <a:endParaRPr lang="en-US"/>
        </a:p>
      </dgm:t>
    </dgm:pt>
    <dgm:pt modelId="{16248B76-0544-4EAF-8203-7E706DC3504C}" type="pres">
      <dgm:prSet presAssocID="{A8031125-FFA9-4BAE-B223-3AE84D53FD3D}" presName="cycle" presStyleCnt="0">
        <dgm:presLayoutVars>
          <dgm:chMax val="1"/>
          <dgm:dir/>
          <dgm:animLvl val="ctr"/>
          <dgm:resizeHandles val="exact"/>
        </dgm:presLayoutVars>
      </dgm:prSet>
      <dgm:spPr/>
      <dgm:t>
        <a:bodyPr/>
        <a:lstStyle/>
        <a:p>
          <a:endParaRPr lang="en-US"/>
        </a:p>
      </dgm:t>
    </dgm:pt>
    <dgm:pt modelId="{8B5F15D2-C340-4BDB-9FBA-9CE9ED9BF329}" type="pres">
      <dgm:prSet presAssocID="{D74CBAA6-9905-4ADF-BA75-705D6AE837DC}" presName="centerShape" presStyleLbl="node0" presStyleIdx="0" presStyleCnt="1"/>
      <dgm:spPr/>
      <dgm:t>
        <a:bodyPr/>
        <a:lstStyle/>
        <a:p>
          <a:endParaRPr lang="en-US"/>
        </a:p>
      </dgm:t>
    </dgm:pt>
    <dgm:pt modelId="{5FD23468-0578-48CD-BCC3-3D61644CA99D}" type="pres">
      <dgm:prSet presAssocID="{942A782D-B56D-4E24-9A21-77588B4E75CA}" presName="parTrans" presStyleLbl="bgSibTrans2D1" presStyleIdx="0" presStyleCnt="3"/>
      <dgm:spPr/>
      <dgm:t>
        <a:bodyPr/>
        <a:lstStyle/>
        <a:p>
          <a:endParaRPr lang="en-US"/>
        </a:p>
      </dgm:t>
    </dgm:pt>
    <dgm:pt modelId="{7261565F-35AE-4573-9A84-7ADB39CC3DA5}" type="pres">
      <dgm:prSet presAssocID="{2B1ADBEF-EA42-4353-BB86-6FAB4A98860C}" presName="node" presStyleLbl="node1" presStyleIdx="0" presStyleCnt="3">
        <dgm:presLayoutVars>
          <dgm:bulletEnabled val="1"/>
        </dgm:presLayoutVars>
      </dgm:prSet>
      <dgm:spPr/>
      <dgm:t>
        <a:bodyPr/>
        <a:lstStyle/>
        <a:p>
          <a:endParaRPr lang="en-US"/>
        </a:p>
      </dgm:t>
    </dgm:pt>
    <dgm:pt modelId="{715F9A6D-1D05-4C58-A57E-59C6D7A24C13}" type="pres">
      <dgm:prSet presAssocID="{E3B286E1-05C7-43CB-9257-0F79413F9415}" presName="parTrans" presStyleLbl="bgSibTrans2D1" presStyleIdx="1" presStyleCnt="3"/>
      <dgm:spPr/>
      <dgm:t>
        <a:bodyPr/>
        <a:lstStyle/>
        <a:p>
          <a:endParaRPr lang="en-US"/>
        </a:p>
      </dgm:t>
    </dgm:pt>
    <dgm:pt modelId="{0A938117-639A-4EED-B8C0-92154D6472A1}" type="pres">
      <dgm:prSet presAssocID="{C70C7E64-D61B-4427-A743-5C45CAAACD81}" presName="node" presStyleLbl="node1" presStyleIdx="1" presStyleCnt="3">
        <dgm:presLayoutVars>
          <dgm:bulletEnabled val="1"/>
        </dgm:presLayoutVars>
      </dgm:prSet>
      <dgm:spPr/>
      <dgm:t>
        <a:bodyPr/>
        <a:lstStyle/>
        <a:p>
          <a:endParaRPr lang="en-US"/>
        </a:p>
      </dgm:t>
    </dgm:pt>
    <dgm:pt modelId="{DFFC2D7C-4AD0-43DC-8E57-1FF212591F69}" type="pres">
      <dgm:prSet presAssocID="{D2E60EAC-A2F0-4610-A589-FA69D87F9497}" presName="parTrans" presStyleLbl="bgSibTrans2D1" presStyleIdx="2" presStyleCnt="3"/>
      <dgm:spPr/>
      <dgm:t>
        <a:bodyPr/>
        <a:lstStyle/>
        <a:p>
          <a:endParaRPr lang="en-US"/>
        </a:p>
      </dgm:t>
    </dgm:pt>
    <dgm:pt modelId="{BBE464FE-B0F0-4FE1-9A42-64F234B9E56D}" type="pres">
      <dgm:prSet presAssocID="{8698F04A-350A-45BC-A1EA-F4B2CFB8B375}" presName="node" presStyleLbl="node1" presStyleIdx="2" presStyleCnt="3">
        <dgm:presLayoutVars>
          <dgm:bulletEnabled val="1"/>
        </dgm:presLayoutVars>
      </dgm:prSet>
      <dgm:spPr/>
      <dgm:t>
        <a:bodyPr/>
        <a:lstStyle/>
        <a:p>
          <a:endParaRPr lang="en-US"/>
        </a:p>
      </dgm:t>
    </dgm:pt>
  </dgm:ptLst>
  <dgm:cxnLst>
    <dgm:cxn modelId="{1C39D7DF-252A-4DA6-9D57-1BD89C5F4CCA}" type="presOf" srcId="{8698F04A-350A-45BC-A1EA-F4B2CFB8B375}" destId="{BBE464FE-B0F0-4FE1-9A42-64F234B9E56D}" srcOrd="0" destOrd="0" presId="urn:microsoft.com/office/officeart/2005/8/layout/radial4"/>
    <dgm:cxn modelId="{B6658B66-32F8-4832-8FCF-A30AF32C3AA1}" type="presOf" srcId="{A8031125-FFA9-4BAE-B223-3AE84D53FD3D}" destId="{16248B76-0544-4EAF-8203-7E706DC3504C}" srcOrd="0" destOrd="0" presId="urn:microsoft.com/office/officeart/2005/8/layout/radial4"/>
    <dgm:cxn modelId="{39E28184-AC54-40B0-82A5-53AFCC200C77}" type="presOf" srcId="{2B1ADBEF-EA42-4353-BB86-6FAB4A98860C}" destId="{7261565F-35AE-4573-9A84-7ADB39CC3DA5}" srcOrd="0" destOrd="0" presId="urn:microsoft.com/office/officeart/2005/8/layout/radial4"/>
    <dgm:cxn modelId="{65003CEC-D482-4B48-981D-2BF20F4DC804}" srcId="{A8031125-FFA9-4BAE-B223-3AE84D53FD3D}" destId="{D74CBAA6-9905-4ADF-BA75-705D6AE837DC}" srcOrd="0" destOrd="0" parTransId="{04BC1A3D-7247-4081-84F6-6A8F5C602CFE}" sibTransId="{209A82F9-B5A1-426C-ADE1-4CBF617133A1}"/>
    <dgm:cxn modelId="{0E940939-FBD8-49B4-B94F-BE64ECF1BE00}" srcId="{D74CBAA6-9905-4ADF-BA75-705D6AE837DC}" destId="{8698F04A-350A-45BC-A1EA-F4B2CFB8B375}" srcOrd="2" destOrd="0" parTransId="{D2E60EAC-A2F0-4610-A589-FA69D87F9497}" sibTransId="{1CBA90AC-49C6-46D6-B60D-32B9D0A70FCC}"/>
    <dgm:cxn modelId="{420A941F-16B8-4566-95E3-E837B6856799}" srcId="{D74CBAA6-9905-4ADF-BA75-705D6AE837DC}" destId="{C70C7E64-D61B-4427-A743-5C45CAAACD81}" srcOrd="1" destOrd="0" parTransId="{E3B286E1-05C7-43CB-9257-0F79413F9415}" sibTransId="{6C26EAD8-BC07-416C-9288-98533660032D}"/>
    <dgm:cxn modelId="{5BB3F536-9567-4787-8B97-38D8C4D8BC0E}" type="presOf" srcId="{C70C7E64-D61B-4427-A743-5C45CAAACD81}" destId="{0A938117-639A-4EED-B8C0-92154D6472A1}" srcOrd="0" destOrd="0" presId="urn:microsoft.com/office/officeart/2005/8/layout/radial4"/>
    <dgm:cxn modelId="{345B035A-18BE-43D8-84FC-1451B99E32F0}" type="presOf" srcId="{D74CBAA6-9905-4ADF-BA75-705D6AE837DC}" destId="{8B5F15D2-C340-4BDB-9FBA-9CE9ED9BF329}" srcOrd="0" destOrd="0" presId="urn:microsoft.com/office/officeart/2005/8/layout/radial4"/>
    <dgm:cxn modelId="{924C00A6-2A34-47FC-AFCE-30E86BE40FB7}" type="presOf" srcId="{D2E60EAC-A2F0-4610-A589-FA69D87F9497}" destId="{DFFC2D7C-4AD0-43DC-8E57-1FF212591F69}" srcOrd="0" destOrd="0" presId="urn:microsoft.com/office/officeart/2005/8/layout/radial4"/>
    <dgm:cxn modelId="{3791BEC4-F9B0-4BDC-A091-6C350DC71CAF}" type="presOf" srcId="{942A782D-B56D-4E24-9A21-77588B4E75CA}" destId="{5FD23468-0578-48CD-BCC3-3D61644CA99D}" srcOrd="0" destOrd="0" presId="urn:microsoft.com/office/officeart/2005/8/layout/radial4"/>
    <dgm:cxn modelId="{D6CDA917-F99E-4B5C-8F0A-FF1F977A5AA4}" srcId="{D74CBAA6-9905-4ADF-BA75-705D6AE837DC}" destId="{2B1ADBEF-EA42-4353-BB86-6FAB4A98860C}" srcOrd="0" destOrd="0" parTransId="{942A782D-B56D-4E24-9A21-77588B4E75CA}" sibTransId="{D49484F4-5E92-4131-9647-8AD132841488}"/>
    <dgm:cxn modelId="{A2D7856F-962C-488A-A7EB-A7D2B272BEF0}" type="presOf" srcId="{E3B286E1-05C7-43CB-9257-0F79413F9415}" destId="{715F9A6D-1D05-4C58-A57E-59C6D7A24C13}" srcOrd="0" destOrd="0" presId="urn:microsoft.com/office/officeart/2005/8/layout/radial4"/>
    <dgm:cxn modelId="{FA125BBB-EE49-495E-928B-14F64014A6C4}" type="presParOf" srcId="{16248B76-0544-4EAF-8203-7E706DC3504C}" destId="{8B5F15D2-C340-4BDB-9FBA-9CE9ED9BF329}" srcOrd="0" destOrd="0" presId="urn:microsoft.com/office/officeart/2005/8/layout/radial4"/>
    <dgm:cxn modelId="{2A721F60-E5C8-47BD-80FD-2D3EF5411FC2}" type="presParOf" srcId="{16248B76-0544-4EAF-8203-7E706DC3504C}" destId="{5FD23468-0578-48CD-BCC3-3D61644CA99D}" srcOrd="1" destOrd="0" presId="urn:microsoft.com/office/officeart/2005/8/layout/radial4"/>
    <dgm:cxn modelId="{D62DE560-ABC1-402B-A02D-3A1D33CF4F6E}" type="presParOf" srcId="{16248B76-0544-4EAF-8203-7E706DC3504C}" destId="{7261565F-35AE-4573-9A84-7ADB39CC3DA5}" srcOrd="2" destOrd="0" presId="urn:microsoft.com/office/officeart/2005/8/layout/radial4"/>
    <dgm:cxn modelId="{1B2F3C0E-1C22-4591-85BA-9FA33DE422DA}" type="presParOf" srcId="{16248B76-0544-4EAF-8203-7E706DC3504C}" destId="{715F9A6D-1D05-4C58-A57E-59C6D7A24C13}" srcOrd="3" destOrd="0" presId="urn:microsoft.com/office/officeart/2005/8/layout/radial4"/>
    <dgm:cxn modelId="{A6DD1946-E83A-4116-ADC1-5A1D7E98E15F}" type="presParOf" srcId="{16248B76-0544-4EAF-8203-7E706DC3504C}" destId="{0A938117-639A-4EED-B8C0-92154D6472A1}" srcOrd="4" destOrd="0" presId="urn:microsoft.com/office/officeart/2005/8/layout/radial4"/>
    <dgm:cxn modelId="{C30E9E32-727A-4B35-A593-99169C484BE2}" type="presParOf" srcId="{16248B76-0544-4EAF-8203-7E706DC3504C}" destId="{DFFC2D7C-4AD0-43DC-8E57-1FF212591F69}" srcOrd="5" destOrd="0" presId="urn:microsoft.com/office/officeart/2005/8/layout/radial4"/>
    <dgm:cxn modelId="{AB183E80-C720-4154-8232-B18BDCAE5F67}" type="presParOf" srcId="{16248B76-0544-4EAF-8203-7E706DC3504C}" destId="{BBE464FE-B0F0-4FE1-9A42-64F234B9E56D}"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714AC-5069-4B3F-A969-EFB6837AFB24}">
      <dsp:nvSpPr>
        <dsp:cNvPr id="0" name=""/>
        <dsp:cNvSpPr/>
      </dsp:nvSpPr>
      <dsp:spPr>
        <a:xfrm>
          <a:off x="2462117" y="204311"/>
          <a:ext cx="4054792" cy="14081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6C435-D6A5-449D-96EB-8AFA7E38B5C2}">
      <dsp:nvSpPr>
        <dsp:cNvPr id="0" name=""/>
        <dsp:cNvSpPr/>
      </dsp:nvSpPr>
      <dsp:spPr>
        <a:xfrm>
          <a:off x="4102893" y="3652456"/>
          <a:ext cx="785812" cy="502920"/>
        </a:xfrm>
        <a:prstGeom prst="downArrow">
          <a:avLst/>
        </a:prstGeom>
        <a:solidFill>
          <a:schemeClr val="accent1">
            <a:tint val="6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EA40A1-C5A0-4671-B0A9-8CA7A62788CE}">
      <dsp:nvSpPr>
        <dsp:cNvPr id="0" name=""/>
        <dsp:cNvSpPr/>
      </dsp:nvSpPr>
      <dsp:spPr>
        <a:xfrm>
          <a:off x="457207" y="3962399"/>
          <a:ext cx="8077184" cy="94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t>A Quantitative Investing Strategy:</a:t>
          </a:r>
        </a:p>
        <a:p>
          <a:pPr lvl="0" algn="ctr" defTabSz="844550">
            <a:lnSpc>
              <a:spcPct val="90000"/>
            </a:lnSpc>
            <a:spcBef>
              <a:spcPct val="0"/>
            </a:spcBef>
            <a:spcAft>
              <a:spcPct val="35000"/>
            </a:spcAft>
          </a:pPr>
          <a:r>
            <a:rPr lang="en-US" sz="1900" kern="1200" dirty="0" smtClean="0"/>
            <a:t>1. More financial instruments; 2. Higher Accuracy; 3. Better Performance</a:t>
          </a:r>
          <a:endParaRPr lang="en-US" sz="1900" kern="1200" dirty="0"/>
        </a:p>
      </dsp:txBody>
      <dsp:txXfrm>
        <a:off x="457207" y="3962399"/>
        <a:ext cx="8077184" cy="942975"/>
      </dsp:txXfrm>
    </dsp:sp>
    <dsp:sp modelId="{630F0546-61AE-4647-9F4A-A8FA0291441C}">
      <dsp:nvSpPr>
        <dsp:cNvPr id="0" name=""/>
        <dsp:cNvSpPr/>
      </dsp:nvSpPr>
      <dsp:spPr>
        <a:xfrm>
          <a:off x="3936301" y="1721243"/>
          <a:ext cx="1414462" cy="1414462"/>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Portfolio Management</a:t>
          </a:r>
          <a:endParaRPr lang="en-US" sz="1300" kern="1200" dirty="0"/>
        </a:p>
      </dsp:txBody>
      <dsp:txXfrm>
        <a:off x="4143444" y="1928386"/>
        <a:ext cx="1000176" cy="1000176"/>
      </dsp:txXfrm>
    </dsp:sp>
    <dsp:sp modelId="{8EAF4808-7368-4D37-92D3-6A3A8B3929C7}">
      <dsp:nvSpPr>
        <dsp:cNvPr id="0" name=""/>
        <dsp:cNvSpPr/>
      </dsp:nvSpPr>
      <dsp:spPr>
        <a:xfrm>
          <a:off x="2924174" y="660082"/>
          <a:ext cx="1414462" cy="1414462"/>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Fundamental Analysis</a:t>
          </a:r>
          <a:endParaRPr lang="en-US" sz="1300" kern="1200" dirty="0"/>
        </a:p>
      </dsp:txBody>
      <dsp:txXfrm>
        <a:off x="3131317" y="867225"/>
        <a:ext cx="1000176" cy="1000176"/>
      </dsp:txXfrm>
    </dsp:sp>
    <dsp:sp modelId="{9A1FA9FF-6F86-4CC3-8026-1136144F01EC}">
      <dsp:nvSpPr>
        <dsp:cNvPr id="0" name=""/>
        <dsp:cNvSpPr/>
      </dsp:nvSpPr>
      <dsp:spPr>
        <a:xfrm>
          <a:off x="4370070" y="318096"/>
          <a:ext cx="1414462" cy="1414462"/>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Technical Analysis</a:t>
          </a:r>
          <a:endParaRPr lang="en-US" sz="1300" kern="1200" dirty="0"/>
        </a:p>
      </dsp:txBody>
      <dsp:txXfrm>
        <a:off x="4577213" y="525239"/>
        <a:ext cx="1000176" cy="1000176"/>
      </dsp:txXfrm>
    </dsp:sp>
    <dsp:sp modelId="{7E23EF71-9E21-4929-A7DD-17730BE98CCB}">
      <dsp:nvSpPr>
        <dsp:cNvPr id="0" name=""/>
        <dsp:cNvSpPr/>
      </dsp:nvSpPr>
      <dsp:spPr>
        <a:xfrm>
          <a:off x="2295524" y="31432"/>
          <a:ext cx="4400550" cy="352044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F15D2-C340-4BDB-9FBA-9CE9ED9BF329}">
      <dsp:nvSpPr>
        <dsp:cNvPr id="0" name=""/>
        <dsp:cNvSpPr/>
      </dsp:nvSpPr>
      <dsp:spPr>
        <a:xfrm>
          <a:off x="1345562" y="2119785"/>
          <a:ext cx="1241112" cy="1241112"/>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Model</a:t>
          </a:r>
          <a:endParaRPr lang="en-US" sz="2400" kern="1200" dirty="0"/>
        </a:p>
      </dsp:txBody>
      <dsp:txXfrm>
        <a:off x="1527319" y="2301542"/>
        <a:ext cx="877598" cy="877598"/>
      </dsp:txXfrm>
    </dsp:sp>
    <dsp:sp modelId="{5FD23468-0578-48CD-BCC3-3D61644CA99D}">
      <dsp:nvSpPr>
        <dsp:cNvPr id="0" name=""/>
        <dsp:cNvSpPr/>
      </dsp:nvSpPr>
      <dsp:spPr>
        <a:xfrm rot="12900000">
          <a:off x="500925" y="1887505"/>
          <a:ext cx="999594" cy="35371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61565F-35AE-4573-9A84-7ADB39CC3DA5}">
      <dsp:nvSpPr>
        <dsp:cNvPr id="0" name=""/>
        <dsp:cNvSpPr/>
      </dsp:nvSpPr>
      <dsp:spPr>
        <a:xfrm>
          <a:off x="1784" y="1306068"/>
          <a:ext cx="1179056" cy="9432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t>1. </a:t>
          </a:r>
        </a:p>
        <a:p>
          <a:pPr lvl="0" algn="ctr" defTabSz="889000">
            <a:lnSpc>
              <a:spcPct val="90000"/>
            </a:lnSpc>
            <a:spcBef>
              <a:spcPct val="0"/>
            </a:spcBef>
            <a:spcAft>
              <a:spcPct val="35000"/>
            </a:spcAft>
          </a:pPr>
          <a:r>
            <a:rPr lang="en-US" sz="2000" kern="1200" dirty="0" smtClean="0"/>
            <a:t>Idea</a:t>
          </a:r>
          <a:endParaRPr lang="en-US" sz="2000" kern="1200" dirty="0"/>
        </a:p>
      </dsp:txBody>
      <dsp:txXfrm>
        <a:off x="29411" y="1333695"/>
        <a:ext cx="1123802" cy="887991"/>
      </dsp:txXfrm>
    </dsp:sp>
    <dsp:sp modelId="{715F9A6D-1D05-4C58-A57E-59C6D7A24C13}">
      <dsp:nvSpPr>
        <dsp:cNvPr id="0" name=""/>
        <dsp:cNvSpPr/>
      </dsp:nvSpPr>
      <dsp:spPr>
        <a:xfrm rot="16200000">
          <a:off x="1466321" y="1384951"/>
          <a:ext cx="999594" cy="35371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938117-639A-4EED-B8C0-92154D6472A1}">
      <dsp:nvSpPr>
        <dsp:cNvPr id="0" name=""/>
        <dsp:cNvSpPr/>
      </dsp:nvSpPr>
      <dsp:spPr>
        <a:xfrm>
          <a:off x="1376590" y="590390"/>
          <a:ext cx="1179056" cy="9432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t>2. </a:t>
          </a:r>
        </a:p>
        <a:p>
          <a:pPr lvl="0" algn="ctr" defTabSz="889000">
            <a:lnSpc>
              <a:spcPct val="90000"/>
            </a:lnSpc>
            <a:spcBef>
              <a:spcPct val="0"/>
            </a:spcBef>
            <a:spcAft>
              <a:spcPct val="35000"/>
            </a:spcAft>
          </a:pPr>
          <a:r>
            <a:rPr lang="en-US" sz="2000" kern="1200" dirty="0" smtClean="0"/>
            <a:t>Data</a:t>
          </a:r>
          <a:endParaRPr lang="en-US" sz="2000" kern="1200" dirty="0"/>
        </a:p>
      </dsp:txBody>
      <dsp:txXfrm>
        <a:off x="1404217" y="618017"/>
        <a:ext cx="1123802" cy="887991"/>
      </dsp:txXfrm>
    </dsp:sp>
    <dsp:sp modelId="{DFFC2D7C-4AD0-43DC-8E57-1FF212591F69}">
      <dsp:nvSpPr>
        <dsp:cNvPr id="0" name=""/>
        <dsp:cNvSpPr/>
      </dsp:nvSpPr>
      <dsp:spPr>
        <a:xfrm rot="19500000">
          <a:off x="2431717" y="1887505"/>
          <a:ext cx="999594" cy="35371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E464FE-B0F0-4FE1-9A42-64F234B9E56D}">
      <dsp:nvSpPr>
        <dsp:cNvPr id="0" name=""/>
        <dsp:cNvSpPr/>
      </dsp:nvSpPr>
      <dsp:spPr>
        <a:xfrm>
          <a:off x="2751396" y="1306068"/>
          <a:ext cx="1179056" cy="9432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t>3. Software</a:t>
          </a:r>
          <a:endParaRPr lang="en-US" sz="2000" kern="1200" dirty="0"/>
        </a:p>
      </dsp:txBody>
      <dsp:txXfrm>
        <a:off x="2779023" y="1333695"/>
        <a:ext cx="1123802" cy="887991"/>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1940EC-BC3C-4FE3-8011-1C942B04A42D}"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EBB25-A6A6-4342-82D6-0B45BF82ED4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940EC-BC3C-4FE3-8011-1C942B04A42D}"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940EC-BC3C-4FE3-8011-1C942B04A42D}"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940EC-BC3C-4FE3-8011-1C942B04A42D}"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940EC-BC3C-4FE3-8011-1C942B04A42D}"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EBB25-A6A6-4342-82D6-0B45BF82ED4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1940EC-BC3C-4FE3-8011-1C942B04A42D}"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1940EC-BC3C-4FE3-8011-1C942B04A42D}" type="datetimeFigureOut">
              <a:rPr lang="en-US" smtClean="0"/>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EBB25-A6A6-4342-82D6-0B45BF82ED4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1940EC-BC3C-4FE3-8011-1C942B04A42D}" type="datetimeFigureOut">
              <a:rPr lang="en-US" smtClean="0"/>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940EC-BC3C-4FE3-8011-1C942B04A42D}" type="datetimeFigureOut">
              <a:rPr lang="en-US" smtClean="0"/>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940EC-BC3C-4FE3-8011-1C942B04A42D}"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EBB25-A6A6-4342-82D6-0B45BF82ED4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940EC-BC3C-4FE3-8011-1C942B04A42D}"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EBB25-A6A6-4342-82D6-0B45BF82ED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21940EC-BC3C-4FE3-8011-1C942B04A42D}" type="datetimeFigureOut">
              <a:rPr lang="en-US" smtClean="0"/>
              <a:t>12/1/2014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1EBB25-A6A6-4342-82D6-0B45BF82ED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7.wmf"/><Relationship Id="rId5" Type="http://schemas.openxmlformats.org/officeDocument/2006/relationships/oleObject" Target="../embeddings/oleObject30.bin"/><Relationship Id="rId4" Type="http://schemas.openxmlformats.org/officeDocument/2006/relationships/image" Target="../media/image2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1.wmf"/><Relationship Id="rId5" Type="http://schemas.openxmlformats.org/officeDocument/2006/relationships/oleObject" Target="../embeddings/oleObject32.bin"/><Relationship Id="rId4" Type="http://schemas.openxmlformats.org/officeDocument/2006/relationships/image" Target="../media/image3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3.wmf"/><Relationship Id="rId5" Type="http://schemas.openxmlformats.org/officeDocument/2006/relationships/oleObject" Target="../embeddings/oleObject34.bin"/><Relationship Id="rId4" Type="http://schemas.openxmlformats.org/officeDocument/2006/relationships/image" Target="../media/image3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6.wmf"/><Relationship Id="rId5" Type="http://schemas.openxmlformats.org/officeDocument/2006/relationships/oleObject" Target="../embeddings/oleObject37.bin"/><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8.wmf"/><Relationship Id="rId5" Type="http://schemas.openxmlformats.org/officeDocument/2006/relationships/oleObject" Target="../embeddings/oleObject39.bin"/><Relationship Id="rId4" Type="http://schemas.openxmlformats.org/officeDocument/2006/relationships/image" Target="../media/image37.wmf"/></Relationships>
</file>

<file path=ppt/slides/_rels/slide4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0.wmf"/><Relationship Id="rId5" Type="http://schemas.openxmlformats.org/officeDocument/2006/relationships/oleObject" Target="../embeddings/oleObject41.bin"/><Relationship Id="rId4" Type="http://schemas.openxmlformats.org/officeDocument/2006/relationships/image" Target="../media/image39.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4.wmf"/><Relationship Id="rId5" Type="http://schemas.openxmlformats.org/officeDocument/2006/relationships/oleObject" Target="../embeddings/oleObject45.bin"/><Relationship Id="rId4" Type="http://schemas.openxmlformats.org/officeDocument/2006/relationships/image" Target="../media/image43.wmf"/></Relationships>
</file>

<file path=ppt/slides/_rels/slide5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5.wmf"/><Relationship Id="rId5" Type="http://schemas.openxmlformats.org/officeDocument/2006/relationships/oleObject" Target="../embeddings/oleObject47.bin"/><Relationship Id="rId4" Type="http://schemas.openxmlformats.org/officeDocument/2006/relationships/image" Target="../media/image1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4.wmf"/><Relationship Id="rId2" Type="http://schemas.openxmlformats.org/officeDocument/2006/relationships/slideLayout" Target="../slideLayouts/slideLayout5.xml"/><Relationship Id="rId16" Type="http://schemas.openxmlformats.org/officeDocument/2006/relationships/image" Target="../media/image56.wmf"/><Relationship Id="rId1" Type="http://schemas.openxmlformats.org/officeDocument/2006/relationships/vmlDrawing" Target="../drawings/vmlDrawing26.vml"/><Relationship Id="rId6" Type="http://schemas.openxmlformats.org/officeDocument/2006/relationships/image" Target="../media/image5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2.bin"/><Relationship Id="rId14" Type="http://schemas.openxmlformats.org/officeDocument/2006/relationships/image" Target="../media/image55.wmf"/></Relationships>
</file>

<file path=ppt/slides/_rels/slide78.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58.wmf"/><Relationship Id="rId5" Type="http://schemas.openxmlformats.org/officeDocument/2006/relationships/oleObject" Target="../embeddings/oleObject57.bin"/><Relationship Id="rId4" Type="http://schemas.openxmlformats.org/officeDocument/2006/relationships/image" Target="../media/image57.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60.w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6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4.wmf"/><Relationship Id="rId5" Type="http://schemas.openxmlformats.org/officeDocument/2006/relationships/oleObject" Target="../embeddings/oleObject63.bin"/><Relationship Id="rId4" Type="http://schemas.openxmlformats.org/officeDocument/2006/relationships/image" Target="../media/image63.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6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High-Frequency </a:t>
            </a:r>
            <a:r>
              <a:rPr lang="en-US" dirty="0" smtClean="0"/>
              <a:t>Trading</a:t>
            </a:r>
            <a:r>
              <a:rPr lang="en-US" dirty="0"/>
              <a:t/>
            </a:r>
            <a:br>
              <a:rPr lang="en-US" dirty="0"/>
            </a:br>
            <a:r>
              <a:rPr lang="en-US" sz="2800" dirty="0"/>
              <a:t>Module </a:t>
            </a:r>
            <a:r>
              <a:rPr lang="en-US" sz="2800" dirty="0" smtClean="0"/>
              <a:t>3: Quantitative and </a:t>
            </a:r>
            <a:r>
              <a:rPr lang="en-US" sz="2800" dirty="0" err="1" smtClean="0"/>
              <a:t>hft</a:t>
            </a:r>
            <a:r>
              <a:rPr lang="en-US" sz="2800" dirty="0" smtClean="0"/>
              <a:t> strategies</a:t>
            </a:r>
            <a:endParaRPr lang="en-US" dirty="0"/>
          </a:p>
        </p:txBody>
      </p:sp>
      <p:sp>
        <p:nvSpPr>
          <p:cNvPr id="4" name="Subtitle 3"/>
          <p:cNvSpPr>
            <a:spLocks noGrp="1"/>
          </p:cNvSpPr>
          <p:nvPr>
            <p:ph type="subTitle" idx="1"/>
          </p:nvPr>
        </p:nvSpPr>
        <p:spPr/>
        <p:txBody>
          <a:bodyPr/>
          <a:lstStyle/>
          <a:p>
            <a:r>
              <a:rPr lang="en-US" dirty="0"/>
              <a:t>Slides to accompany High-Frequency Trading: A Practical Guide to Algorithmic Strategies and Trading Systems, 2</a:t>
            </a:r>
            <a:r>
              <a:rPr lang="en-US" baseline="30000" dirty="0"/>
              <a:t>nd</a:t>
            </a:r>
            <a:r>
              <a:rPr lang="en-US" dirty="0"/>
              <a:t> edition, by Irene Aldridge</a:t>
            </a:r>
          </a:p>
          <a:p>
            <a:endParaRPr lang="en-US" dirty="0"/>
          </a:p>
        </p:txBody>
      </p:sp>
    </p:spTree>
    <p:extLst>
      <p:ext uri="{BB962C8B-B14F-4D97-AF65-F5344CB8AC3E}">
        <p14:creationId xmlns:p14="http://schemas.microsoft.com/office/powerpoint/2010/main" val="285167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2.  Basic definitions: Volatility</a:t>
            </a:r>
          </a:p>
        </p:txBody>
      </p:sp>
      <p:sp>
        <p:nvSpPr>
          <p:cNvPr id="10243" name="Rectangle 3"/>
          <p:cNvSpPr>
            <a:spLocks noGrp="1" noChangeArrowheads="1"/>
          </p:cNvSpPr>
          <p:nvPr>
            <p:ph type="body" sz="half" idx="1"/>
          </p:nvPr>
        </p:nvSpPr>
        <p:spPr/>
        <p:txBody>
          <a:bodyPr/>
          <a:lstStyle/>
          <a:p>
            <a:r>
              <a:rPr lang="en-US" sz="1600"/>
              <a:t>Measures how much the return moves up and down</a:t>
            </a:r>
          </a:p>
          <a:p>
            <a:r>
              <a:rPr lang="en-US" sz="1600"/>
              <a:t>Is often taken to proxy risk </a:t>
            </a:r>
          </a:p>
          <a:p>
            <a:r>
              <a:rPr lang="en-US" sz="1600"/>
              <a:t>Intuitively:</a:t>
            </a:r>
          </a:p>
          <a:p>
            <a:pPr lvl="1"/>
            <a:r>
              <a:rPr lang="en-US" sz="1000"/>
              <a:t>Low volatility</a:t>
            </a:r>
          </a:p>
          <a:p>
            <a:pPr lvl="1"/>
            <a:endParaRPr lang="en-US" sz="1000"/>
          </a:p>
          <a:p>
            <a:pPr lvl="1"/>
            <a:endParaRPr lang="en-US" sz="1000"/>
          </a:p>
          <a:p>
            <a:pPr lvl="1"/>
            <a:endParaRPr lang="en-US" sz="1000"/>
          </a:p>
          <a:p>
            <a:pPr lvl="1"/>
            <a:endParaRPr lang="en-US" sz="1000"/>
          </a:p>
          <a:p>
            <a:pPr lvl="1"/>
            <a:r>
              <a:rPr lang="en-US" sz="1000"/>
              <a:t>High volatility</a:t>
            </a:r>
          </a:p>
          <a:p>
            <a:pPr lvl="1"/>
            <a:endParaRPr lang="en-US" sz="1000"/>
          </a:p>
          <a:p>
            <a:pPr lvl="1"/>
            <a:endParaRPr lang="en-US" sz="1000"/>
          </a:p>
          <a:p>
            <a:pPr lvl="1"/>
            <a:endParaRPr lang="en-US" sz="1000"/>
          </a:p>
          <a:p>
            <a:pPr lvl="1"/>
            <a:endParaRPr lang="en-US" sz="1000"/>
          </a:p>
        </p:txBody>
      </p:sp>
      <p:sp>
        <p:nvSpPr>
          <p:cNvPr id="10244" name="Rectangle 4"/>
          <p:cNvSpPr>
            <a:spLocks noGrp="1" noChangeArrowheads="1"/>
          </p:cNvSpPr>
          <p:nvPr>
            <p:ph type="body" sz="half" idx="2"/>
          </p:nvPr>
        </p:nvSpPr>
        <p:spPr>
          <a:xfrm>
            <a:off x="4648200" y="1981200"/>
            <a:ext cx="3810000" cy="4648200"/>
          </a:xfrm>
        </p:spPr>
        <p:txBody>
          <a:bodyPr/>
          <a:lstStyle/>
          <a:p>
            <a:r>
              <a:rPr lang="en-US" sz="1600"/>
              <a:t>At least a dozen measures of volatility exist, each measured per standardized period (round-trip trade, day, month): </a:t>
            </a:r>
          </a:p>
          <a:p>
            <a:pPr lvl="1"/>
            <a:r>
              <a:rPr lang="en-US" sz="1600"/>
              <a:t>Standard deviation</a:t>
            </a:r>
          </a:p>
          <a:p>
            <a:pPr lvl="2"/>
            <a:r>
              <a:rPr lang="en-US" sz="1600"/>
              <a:t>Simple (most popular)</a:t>
            </a:r>
          </a:p>
          <a:p>
            <a:pPr lvl="2"/>
            <a:r>
              <a:rPr lang="en-US" sz="1600"/>
              <a:t>Weighted (later observations count more than earlier observations)</a:t>
            </a:r>
          </a:p>
          <a:p>
            <a:pPr lvl="1"/>
            <a:r>
              <a:rPr lang="en-US" sz="1600"/>
              <a:t>Average of Open, High, Low, Close</a:t>
            </a:r>
          </a:p>
          <a:p>
            <a:pPr lvl="1"/>
            <a:r>
              <a:rPr lang="en-US" sz="1600"/>
              <a:t>High Minus Low</a:t>
            </a:r>
          </a:p>
          <a:p>
            <a:pPr lvl="1"/>
            <a:r>
              <a:rPr lang="en-US" sz="1600"/>
              <a:t>Average square intraday returns</a:t>
            </a:r>
          </a:p>
          <a:p>
            <a:pPr lvl="1"/>
            <a:r>
              <a:rPr lang="en-US" sz="1600"/>
              <a:t>…</a:t>
            </a:r>
          </a:p>
        </p:txBody>
      </p:sp>
      <p:grpSp>
        <p:nvGrpSpPr>
          <p:cNvPr id="10253" name="Group 13"/>
          <p:cNvGrpSpPr>
            <a:grpSpLocks/>
          </p:cNvGrpSpPr>
          <p:nvPr/>
        </p:nvGrpSpPr>
        <p:grpSpPr bwMode="auto">
          <a:xfrm>
            <a:off x="1524000" y="3733800"/>
            <a:ext cx="2038350" cy="1022350"/>
            <a:chOff x="336" y="2727"/>
            <a:chExt cx="1420" cy="763"/>
          </a:xfrm>
        </p:grpSpPr>
        <p:sp>
          <p:nvSpPr>
            <p:cNvPr id="10246" name="Line 6"/>
            <p:cNvSpPr>
              <a:spLocks noChangeShapeType="1"/>
            </p:cNvSpPr>
            <p:nvPr/>
          </p:nvSpPr>
          <p:spPr bwMode="auto">
            <a:xfrm>
              <a:off x="336" y="3360"/>
              <a:ext cx="10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Text Box 7"/>
            <p:cNvSpPr txBox="1">
              <a:spLocks noChangeArrowheads="1"/>
            </p:cNvSpPr>
            <p:nvPr/>
          </p:nvSpPr>
          <p:spPr bwMode="auto">
            <a:xfrm>
              <a:off x="1344" y="3216"/>
              <a:ext cx="41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time</a:t>
              </a:r>
            </a:p>
          </p:txBody>
        </p:sp>
        <p:sp>
          <p:nvSpPr>
            <p:cNvPr id="10248" name="Freeform 8"/>
            <p:cNvSpPr>
              <a:spLocks/>
            </p:cNvSpPr>
            <p:nvPr/>
          </p:nvSpPr>
          <p:spPr bwMode="auto">
            <a:xfrm>
              <a:off x="360" y="2942"/>
              <a:ext cx="1056" cy="351"/>
            </a:xfrm>
            <a:custGeom>
              <a:avLst/>
              <a:gdLst>
                <a:gd name="T0" fmla="*/ 0 w 2112"/>
                <a:gd name="T1" fmla="*/ 584 h 584"/>
                <a:gd name="T2" fmla="*/ 432 w 2112"/>
                <a:gd name="T3" fmla="*/ 344 h 584"/>
                <a:gd name="T4" fmla="*/ 720 w 2112"/>
                <a:gd name="T5" fmla="*/ 392 h 584"/>
                <a:gd name="T6" fmla="*/ 1104 w 2112"/>
                <a:gd name="T7" fmla="*/ 104 h 584"/>
                <a:gd name="T8" fmla="*/ 1584 w 2112"/>
                <a:gd name="T9" fmla="*/ 8 h 584"/>
                <a:gd name="T10" fmla="*/ 1968 w 2112"/>
                <a:gd name="T11" fmla="*/ 152 h 584"/>
                <a:gd name="T12" fmla="*/ 2112 w 2112"/>
                <a:gd name="T13" fmla="*/ 56 h 584"/>
              </a:gdLst>
              <a:ahLst/>
              <a:cxnLst>
                <a:cxn ang="0">
                  <a:pos x="T0" y="T1"/>
                </a:cxn>
                <a:cxn ang="0">
                  <a:pos x="T2" y="T3"/>
                </a:cxn>
                <a:cxn ang="0">
                  <a:pos x="T4" y="T5"/>
                </a:cxn>
                <a:cxn ang="0">
                  <a:pos x="T6" y="T7"/>
                </a:cxn>
                <a:cxn ang="0">
                  <a:pos x="T8" y="T9"/>
                </a:cxn>
                <a:cxn ang="0">
                  <a:pos x="T10" y="T11"/>
                </a:cxn>
                <a:cxn ang="0">
                  <a:pos x="T12" y="T13"/>
                </a:cxn>
              </a:cxnLst>
              <a:rect l="0" t="0" r="r" b="b"/>
              <a:pathLst>
                <a:path w="2112" h="584">
                  <a:moveTo>
                    <a:pt x="0" y="584"/>
                  </a:moveTo>
                  <a:cubicBezTo>
                    <a:pt x="156" y="480"/>
                    <a:pt x="312" y="376"/>
                    <a:pt x="432" y="344"/>
                  </a:cubicBezTo>
                  <a:cubicBezTo>
                    <a:pt x="552" y="312"/>
                    <a:pt x="608" y="432"/>
                    <a:pt x="720" y="392"/>
                  </a:cubicBezTo>
                  <a:cubicBezTo>
                    <a:pt x="832" y="352"/>
                    <a:pt x="960" y="168"/>
                    <a:pt x="1104" y="104"/>
                  </a:cubicBezTo>
                  <a:cubicBezTo>
                    <a:pt x="1248" y="40"/>
                    <a:pt x="1440" y="0"/>
                    <a:pt x="1584" y="8"/>
                  </a:cubicBezTo>
                  <a:cubicBezTo>
                    <a:pt x="1728" y="16"/>
                    <a:pt x="1880" y="144"/>
                    <a:pt x="1968" y="152"/>
                  </a:cubicBezTo>
                  <a:cubicBezTo>
                    <a:pt x="2056" y="160"/>
                    <a:pt x="2084" y="108"/>
                    <a:pt x="2112"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flipV="1">
              <a:off x="408" y="2832"/>
              <a:ext cx="0" cy="6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422" y="2727"/>
              <a:ext cx="91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Price or NAV</a:t>
              </a:r>
            </a:p>
          </p:txBody>
        </p:sp>
      </p:grpSp>
      <p:grpSp>
        <p:nvGrpSpPr>
          <p:cNvPr id="10261" name="Group 21"/>
          <p:cNvGrpSpPr>
            <a:grpSpLocks/>
          </p:cNvGrpSpPr>
          <p:nvPr/>
        </p:nvGrpSpPr>
        <p:grpSpPr bwMode="auto">
          <a:xfrm>
            <a:off x="1524000" y="5486400"/>
            <a:ext cx="2038350" cy="1041400"/>
            <a:chOff x="960" y="3456"/>
            <a:chExt cx="1284" cy="656"/>
          </a:xfrm>
        </p:grpSpPr>
        <p:sp>
          <p:nvSpPr>
            <p:cNvPr id="10255" name="Line 15"/>
            <p:cNvSpPr>
              <a:spLocks noChangeShapeType="1"/>
            </p:cNvSpPr>
            <p:nvPr/>
          </p:nvSpPr>
          <p:spPr bwMode="auto">
            <a:xfrm>
              <a:off x="960" y="3990"/>
              <a:ext cx="9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Text Box 16"/>
            <p:cNvSpPr txBox="1">
              <a:spLocks noChangeArrowheads="1"/>
            </p:cNvSpPr>
            <p:nvPr/>
          </p:nvSpPr>
          <p:spPr bwMode="auto">
            <a:xfrm>
              <a:off x="1871" y="3869"/>
              <a:ext cx="3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time</a:t>
              </a:r>
            </a:p>
          </p:txBody>
        </p:sp>
        <p:sp>
          <p:nvSpPr>
            <p:cNvPr id="10258" name="Line 18"/>
            <p:cNvSpPr>
              <a:spLocks noChangeShapeType="1"/>
            </p:cNvSpPr>
            <p:nvPr/>
          </p:nvSpPr>
          <p:spPr bwMode="auto">
            <a:xfrm flipV="1">
              <a:off x="1025" y="3545"/>
              <a:ext cx="0" cy="5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Text Box 19"/>
            <p:cNvSpPr txBox="1">
              <a:spLocks noChangeArrowheads="1"/>
            </p:cNvSpPr>
            <p:nvPr/>
          </p:nvSpPr>
          <p:spPr bwMode="auto">
            <a:xfrm>
              <a:off x="1038" y="3456"/>
              <a:ext cx="8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Price or NAV</a:t>
              </a:r>
            </a:p>
          </p:txBody>
        </p:sp>
        <p:sp>
          <p:nvSpPr>
            <p:cNvPr id="10260" name="Freeform 20"/>
            <p:cNvSpPr>
              <a:spLocks/>
            </p:cNvSpPr>
            <p:nvPr/>
          </p:nvSpPr>
          <p:spPr bwMode="auto">
            <a:xfrm>
              <a:off x="960" y="3584"/>
              <a:ext cx="960" cy="528"/>
            </a:xfrm>
            <a:custGeom>
              <a:avLst/>
              <a:gdLst>
                <a:gd name="T0" fmla="*/ 0 w 960"/>
                <a:gd name="T1" fmla="*/ 304 h 528"/>
                <a:gd name="T2" fmla="*/ 144 w 960"/>
                <a:gd name="T3" fmla="*/ 256 h 528"/>
                <a:gd name="T4" fmla="*/ 192 w 960"/>
                <a:gd name="T5" fmla="*/ 496 h 528"/>
                <a:gd name="T6" fmla="*/ 336 w 960"/>
                <a:gd name="T7" fmla="*/ 352 h 528"/>
                <a:gd name="T8" fmla="*/ 336 w 960"/>
                <a:gd name="T9" fmla="*/ 112 h 528"/>
                <a:gd name="T10" fmla="*/ 432 w 960"/>
                <a:gd name="T11" fmla="*/ 256 h 528"/>
                <a:gd name="T12" fmla="*/ 576 w 960"/>
                <a:gd name="T13" fmla="*/ 496 h 528"/>
                <a:gd name="T14" fmla="*/ 768 w 960"/>
                <a:gd name="T15" fmla="*/ 64 h 528"/>
                <a:gd name="T16" fmla="*/ 912 w 960"/>
                <a:gd name="T17" fmla="*/ 112 h 528"/>
                <a:gd name="T18" fmla="*/ 960 w 960"/>
                <a:gd name="T19" fmla="*/ 6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0" h="528">
                  <a:moveTo>
                    <a:pt x="0" y="304"/>
                  </a:moveTo>
                  <a:cubicBezTo>
                    <a:pt x="56" y="264"/>
                    <a:pt x="112" y="224"/>
                    <a:pt x="144" y="256"/>
                  </a:cubicBezTo>
                  <a:cubicBezTo>
                    <a:pt x="176" y="288"/>
                    <a:pt x="160" y="480"/>
                    <a:pt x="192" y="496"/>
                  </a:cubicBezTo>
                  <a:cubicBezTo>
                    <a:pt x="224" y="512"/>
                    <a:pt x="312" y="416"/>
                    <a:pt x="336" y="352"/>
                  </a:cubicBezTo>
                  <a:cubicBezTo>
                    <a:pt x="360" y="288"/>
                    <a:pt x="320" y="128"/>
                    <a:pt x="336" y="112"/>
                  </a:cubicBezTo>
                  <a:cubicBezTo>
                    <a:pt x="352" y="96"/>
                    <a:pt x="392" y="192"/>
                    <a:pt x="432" y="256"/>
                  </a:cubicBezTo>
                  <a:cubicBezTo>
                    <a:pt x="472" y="320"/>
                    <a:pt x="520" y="528"/>
                    <a:pt x="576" y="496"/>
                  </a:cubicBezTo>
                  <a:cubicBezTo>
                    <a:pt x="632" y="464"/>
                    <a:pt x="712" y="128"/>
                    <a:pt x="768" y="64"/>
                  </a:cubicBezTo>
                  <a:cubicBezTo>
                    <a:pt x="824" y="0"/>
                    <a:pt x="880" y="112"/>
                    <a:pt x="912" y="112"/>
                  </a:cubicBezTo>
                  <a:cubicBezTo>
                    <a:pt x="944" y="112"/>
                    <a:pt x="952" y="88"/>
                    <a:pt x="960" y="6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5098971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dirty="0" smtClean="0"/>
              <a:t>3.2  HFT Market Making – performance of the simplest algorithm</a:t>
            </a:r>
          </a:p>
        </p:txBody>
      </p:sp>
      <p:graphicFrame>
        <p:nvGraphicFramePr>
          <p:cNvPr id="38" name="Group 231"/>
          <p:cNvGraphicFramePr>
            <a:graphicFrameLocks/>
          </p:cNvGraphicFramePr>
          <p:nvPr>
            <p:extLst>
              <p:ext uri="{D42A27DB-BD31-4B8C-83A1-F6EECF244321}">
                <p14:modId xmlns:p14="http://schemas.microsoft.com/office/powerpoint/2010/main" val="1704288314"/>
              </p:ext>
            </p:extLst>
          </p:nvPr>
        </p:nvGraphicFramePr>
        <p:xfrm>
          <a:off x="533400" y="1905000"/>
          <a:ext cx="8153400" cy="3703639"/>
        </p:xfrm>
        <a:graphic>
          <a:graphicData uri="http://schemas.openxmlformats.org/drawingml/2006/table">
            <a:tbl>
              <a:tblPr/>
              <a:tblGrid>
                <a:gridCol w="2209800"/>
                <a:gridCol w="990600"/>
                <a:gridCol w="990600"/>
                <a:gridCol w="1066800"/>
                <a:gridCol w="990600"/>
                <a:gridCol w="990600"/>
                <a:gridCol w="914400"/>
              </a:tblGrid>
              <a:tr h="3048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cs typeface="Times New Roman" pitchFamily="18" charset="0"/>
                        </a:rPr>
                        <a:t>Model ID</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n-lt"/>
                          <a:cs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n-lt"/>
                          <a:cs typeface="Times New Roman" pitchFamily="18" charset="0"/>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n-lt"/>
                          <a:cs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n-lt"/>
                          <a:cs typeface="Times New Roman" pitchFamily="18" charset="0"/>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n-lt"/>
                          <a:cs typeface="Times New Roman" pitchFamily="18" charset="0"/>
                        </a:rPr>
                        <a:t>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mn-lt"/>
                          <a:cs typeface="Times New Roman" pitchFamily="18" charset="0"/>
                        </a:rPr>
                        <a:t>SPY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Open order aggressiveness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BB+0.02/ BO-0.02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BB+0.02/ BO-0.02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BB+0.02/ BO-0.02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BB+0.03/ BO-0.03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BB+0.05/ BO-0.05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mn-lt"/>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Closing order aggressiveness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BB-0.05/ BO+0.05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BB-0.10/ BO+0.10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BB-0.20/ BO+0.20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BB-0.50/ BO+0.50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BB–0.80/ BO+0.80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mn-lt"/>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Sum Gain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-227.4%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-181.7%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196.3%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222.9%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429.4%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5.5%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Daily Average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-2.1%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-1.7%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1.8%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2.0%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3.9%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0.05%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Stdev</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45.2%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48.3%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53.2%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52.2%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53.8%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Avg # orders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41.7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39.7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39.2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38.7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38.0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Avg # trades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11.3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7.2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4.7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3.7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2.1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mn-lt"/>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Avg daily execution rate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21.6%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14.8%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9.8%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7.8%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4.7%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Oval 1"/>
          <p:cNvSpPr/>
          <p:nvPr/>
        </p:nvSpPr>
        <p:spPr>
          <a:xfrm>
            <a:off x="381000" y="2133600"/>
            <a:ext cx="86106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3733800" y="3200400"/>
            <a:ext cx="876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5715000" y="3200400"/>
            <a:ext cx="876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7734300" y="3200400"/>
            <a:ext cx="876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733800" y="5181600"/>
            <a:ext cx="876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5778500" y="5143500"/>
            <a:ext cx="876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Text Box 120"/>
          <p:cNvSpPr txBox="1">
            <a:spLocks noChangeArrowheads="1"/>
          </p:cNvSpPr>
          <p:nvPr/>
        </p:nvSpPr>
        <p:spPr bwMode="auto">
          <a:xfrm>
            <a:off x="515938" y="5683250"/>
            <a:ext cx="58435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dirty="0">
                <a:latin typeface="+mn-lt"/>
              </a:rPr>
              <a:t>BB = best bid, BO = best offer</a:t>
            </a:r>
          </a:p>
          <a:p>
            <a:pPr>
              <a:defRPr/>
            </a:pPr>
            <a:r>
              <a:rPr lang="en-US" sz="1600" dirty="0">
                <a:latin typeface="+mn-lt"/>
              </a:rPr>
              <a:t>2/1/2010-7/28/2010, only 100 shares of SPY traded at all times</a:t>
            </a:r>
          </a:p>
        </p:txBody>
      </p:sp>
    </p:spTree>
    <p:extLst>
      <p:ext uri="{BB962C8B-B14F-4D97-AF65-F5344CB8AC3E}">
        <p14:creationId xmlns:p14="http://schemas.microsoft.com/office/powerpoint/2010/main" val="32757165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3.2. Market-making orders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Market-making orders form order books</a:t>
            </a:r>
            <a:endParaRPr lang="en-US" dirty="0"/>
          </a:p>
        </p:txBody>
      </p:sp>
      <p:sp>
        <p:nvSpPr>
          <p:cNvPr id="4" name="Content Placeholder 3"/>
          <p:cNvSpPr>
            <a:spLocks noGrp="1"/>
          </p:cNvSpPr>
          <p:nvPr>
            <p:ph sz="half" idx="2"/>
          </p:nvPr>
        </p:nvSpPr>
        <p:spPr/>
        <p:txBody>
          <a:bodyPr>
            <a:normAutofit/>
          </a:bodyPr>
          <a:lstStyle/>
          <a:p>
            <a:r>
              <a:rPr lang="en-US" sz="1500" dirty="0" smtClean="0"/>
              <a:t>Limit orders</a:t>
            </a:r>
          </a:p>
          <a:p>
            <a:r>
              <a:rPr lang="en-US" sz="1500" dirty="0"/>
              <a:t>Reflect beliefs of true </a:t>
            </a:r>
            <a:r>
              <a:rPr lang="en-US" sz="1500" dirty="0" smtClean="0"/>
              <a:t>values </a:t>
            </a:r>
            <a:r>
              <a:rPr lang="en-US" sz="1500" dirty="0"/>
              <a:t>of </a:t>
            </a:r>
            <a:r>
              <a:rPr lang="en-US" sz="1500" dirty="0" smtClean="0"/>
              <a:t>securities</a:t>
            </a:r>
            <a:endParaRPr lang="en-US" sz="1500" dirty="0"/>
          </a:p>
          <a:p>
            <a:r>
              <a:rPr lang="en-US" sz="1500" dirty="0" smtClean="0"/>
              <a:t>Executed only when market price “crosses” the order</a:t>
            </a:r>
          </a:p>
          <a:p>
            <a:r>
              <a:rPr lang="en-US" sz="1500" dirty="0" smtClean="0"/>
              <a:t>Are often far from the market</a:t>
            </a:r>
          </a:p>
          <a:p>
            <a:pPr lvl="1"/>
            <a:r>
              <a:rPr lang="en-US" sz="1500" dirty="0" err="1" smtClean="0"/>
              <a:t>Bouchaud</a:t>
            </a:r>
            <a:r>
              <a:rPr lang="en-US" sz="1500" dirty="0" smtClean="0"/>
              <a:t>, </a:t>
            </a:r>
            <a:r>
              <a:rPr lang="en-US" sz="1500" dirty="0" err="1" smtClean="0"/>
              <a:t>Mezard</a:t>
            </a:r>
            <a:r>
              <a:rPr lang="en-US" sz="1500" dirty="0" smtClean="0"/>
              <a:t>, Potter (2002) report that limit orders can be found at +/- 50% of the current best price on Paris Bourse</a:t>
            </a:r>
          </a:p>
          <a:p>
            <a:pPr lvl="1"/>
            <a:r>
              <a:rPr lang="en-US" sz="1500" dirty="0" err="1" smtClean="0"/>
              <a:t>Zovko</a:t>
            </a:r>
            <a:r>
              <a:rPr lang="en-US" sz="1500" dirty="0" smtClean="0"/>
              <a:t> and Farmer (2002) report similar results for London Stock Exchange</a:t>
            </a:r>
          </a:p>
          <a:p>
            <a:r>
              <a:rPr lang="en-US" sz="1500" dirty="0" smtClean="0"/>
              <a:t>The number of far-from-market orders increases during times of high volatility</a:t>
            </a:r>
          </a:p>
          <a:p>
            <a:endParaRPr lang="en-US" dirty="0" smtClean="0"/>
          </a:p>
          <a:p>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Order books have “universal” average properties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a:bodyPr>
              <a:lstStyle/>
              <a:p>
                <a:endParaRPr lang="en-US" sz="1500" dirty="0" smtClean="0"/>
              </a:p>
              <a:p>
                <a:endParaRPr lang="en-US" sz="1500" dirty="0"/>
              </a:p>
              <a:p>
                <a:endParaRPr lang="en-US" sz="1500" dirty="0" smtClean="0"/>
              </a:p>
              <a:p>
                <a:endParaRPr lang="en-US" sz="1500" dirty="0"/>
              </a:p>
              <a:p>
                <a:r>
                  <a:rPr lang="en-US" sz="1500" dirty="0" smtClean="0"/>
                  <a:t>Symmetrical around current best price</a:t>
                </a:r>
              </a:p>
              <a:p>
                <a:pPr marL="182880" lvl="1"/>
                <a:r>
                  <a:rPr lang="en-US" sz="1500" dirty="0"/>
                  <a:t>Maximum around current </a:t>
                </a:r>
                <a:r>
                  <a:rPr lang="en-US" sz="1500" dirty="0" smtClean="0"/>
                  <a:t>best price</a:t>
                </a:r>
                <a:endParaRPr lang="en-US" sz="1500" dirty="0"/>
              </a:p>
              <a:p>
                <a:r>
                  <a:rPr lang="en-US" sz="1400" dirty="0" smtClean="0"/>
                  <a:t>Likelihood of observing a limit order $∆ away from the market price follows power law:</a:t>
                </a:r>
              </a:p>
              <a:p>
                <a:pPr marL="0" indent="0">
                  <a:buNone/>
                </a:pPr>
                <a14:m>
                  <m:oMathPara xmlns:m="http://schemas.openxmlformats.org/officeDocument/2006/math">
                    <m:oMathParaPr>
                      <m:jc m:val="centerGroup"/>
                    </m:oMathParaPr>
                    <m:oMath xmlns:m="http://schemas.openxmlformats.org/officeDocument/2006/math">
                      <m:r>
                        <a:rPr lang="en-US" sz="1400" i="1">
                          <a:latin typeface="Cambria Math"/>
                        </a:rPr>
                        <m:t>𝑃</m:t>
                      </m:r>
                      <m:d>
                        <m:dPr>
                          <m:ctrlPr>
                            <a:rPr lang="en-US" sz="1400" i="1">
                              <a:latin typeface="Cambria Math"/>
                            </a:rPr>
                          </m:ctrlPr>
                        </m:dPr>
                        <m:e>
                          <m:r>
                            <a:rPr lang="en-US" sz="1400" i="1">
                              <a:latin typeface="Cambria Math"/>
                            </a:rPr>
                            <m:t>∆</m:t>
                          </m:r>
                        </m:e>
                      </m:d>
                      <m:r>
                        <a:rPr lang="en-US" sz="1400" i="1">
                          <a:latin typeface="Cambria Math"/>
                        </a:rPr>
                        <m:t>∝</m:t>
                      </m:r>
                      <m:f>
                        <m:fPr>
                          <m:ctrlPr>
                            <a:rPr lang="en-US" sz="1400" i="1">
                              <a:latin typeface="Cambria Math"/>
                            </a:rPr>
                          </m:ctrlPr>
                        </m:fPr>
                        <m:num>
                          <m:sSubSup>
                            <m:sSubSupPr>
                              <m:ctrlPr>
                                <a:rPr lang="en-US" sz="1400" i="1">
                                  <a:latin typeface="Cambria Math"/>
                                </a:rPr>
                              </m:ctrlPr>
                            </m:sSubSupPr>
                            <m:e>
                              <m:r>
                                <a:rPr lang="en-US" sz="1400" i="1">
                                  <a:latin typeface="Cambria Math"/>
                                </a:rPr>
                                <m:t>∆</m:t>
                              </m:r>
                            </m:e>
                            <m:sub>
                              <m:r>
                                <a:rPr lang="en-US" sz="1400" i="1">
                                  <a:latin typeface="Cambria Math"/>
                                </a:rPr>
                                <m:t>0</m:t>
                              </m:r>
                            </m:sub>
                            <m:sup>
                              <m:r>
                                <a:rPr lang="en-US" sz="1400" i="1">
                                  <a:latin typeface="Cambria Math"/>
                                </a:rPr>
                                <m:t>𝜇</m:t>
                              </m:r>
                            </m:sup>
                          </m:sSubSup>
                        </m:num>
                        <m:den>
                          <m:sSup>
                            <m:sSupPr>
                              <m:ctrlPr>
                                <a:rPr lang="en-US" sz="1400" i="1">
                                  <a:latin typeface="Cambria Math"/>
                                </a:rPr>
                              </m:ctrlPr>
                            </m:sSupPr>
                            <m:e>
                              <m:r>
                                <a:rPr lang="en-US" sz="1400" i="1">
                                  <a:latin typeface="Cambria Math"/>
                                </a:rPr>
                                <m:t>(</m:t>
                              </m:r>
                              <m:sSub>
                                <m:sSubPr>
                                  <m:ctrlPr>
                                    <a:rPr lang="en-US" sz="1400" i="1">
                                      <a:latin typeface="Cambria Math"/>
                                    </a:rPr>
                                  </m:ctrlPr>
                                </m:sSubPr>
                                <m:e>
                                  <m:r>
                                    <a:rPr lang="en-US" sz="1400" i="1">
                                      <a:latin typeface="Cambria Math"/>
                                    </a:rPr>
                                    <m:t>∆</m:t>
                                  </m:r>
                                </m:e>
                                <m:sub>
                                  <m:r>
                                    <a:rPr lang="en-US" sz="1400" i="1">
                                      <a:latin typeface="Cambria Math"/>
                                    </a:rPr>
                                    <m:t>1</m:t>
                                  </m:r>
                                </m:sub>
                              </m:sSub>
                              <m:r>
                                <a:rPr lang="en-US" sz="1400" i="1">
                                  <a:latin typeface="Cambria Math"/>
                                </a:rPr>
                                <m:t>+∆)</m:t>
                              </m:r>
                            </m:e>
                            <m:sup>
                              <m:r>
                                <a:rPr lang="en-US" sz="1400" i="1">
                                  <a:latin typeface="Cambria Math"/>
                                </a:rPr>
                                <m:t>1+</m:t>
                              </m:r>
                              <m:r>
                                <a:rPr lang="en-US" sz="1400" i="1">
                                  <a:latin typeface="Cambria Math"/>
                                </a:rPr>
                                <m:t>𝜇</m:t>
                              </m:r>
                            </m:sup>
                          </m:sSup>
                        </m:den>
                      </m:f>
                    </m:oMath>
                  </m:oMathPara>
                </a14:m>
                <a:endParaRPr lang="en-US" sz="1400" dirty="0" smtClean="0"/>
              </a:p>
              <a:p>
                <a:pPr lvl="1"/>
                <a:r>
                  <a:rPr lang="en-US" sz="1400" dirty="0" err="1" smtClean="0"/>
                  <a:t>Bouchaud</a:t>
                </a:r>
                <a:r>
                  <a:rPr lang="en-US" sz="1400" dirty="0" smtClean="0"/>
                  <a:t>, </a:t>
                </a:r>
                <a:r>
                  <a:rPr lang="en-US" sz="1400" dirty="0" err="1" smtClean="0"/>
                  <a:t>Mezard</a:t>
                </a:r>
                <a:r>
                  <a:rPr lang="en-US" sz="1400" dirty="0" smtClean="0"/>
                  <a:t> and Potter (2002): µ=0.6 (Paris Bourse)</a:t>
                </a:r>
              </a:p>
              <a:p>
                <a:pPr lvl="1"/>
                <a:r>
                  <a:rPr lang="en-US" sz="1400" dirty="0" err="1" smtClean="0"/>
                  <a:t>Zovko</a:t>
                </a:r>
                <a:r>
                  <a:rPr lang="en-US" sz="1400" dirty="0" smtClean="0"/>
                  <a:t> and Farmer (2002): µ=-1.5 (London Stock Exchange)</a:t>
                </a:r>
              </a:p>
              <a:p>
                <a:pPr lvl="1"/>
                <a14:m>
                  <m:oMath xmlns:m="http://schemas.openxmlformats.org/officeDocument/2006/math">
                    <m:sSub>
                      <m:sSubPr>
                        <m:ctrlPr>
                          <a:rPr lang="en-US" sz="1400" i="1">
                            <a:latin typeface="Cambria Math"/>
                          </a:rPr>
                        </m:ctrlPr>
                      </m:sSubPr>
                      <m:e>
                        <m:r>
                          <a:rPr lang="en-US" sz="1400" i="1">
                            <a:latin typeface="Cambria Math"/>
                          </a:rPr>
                          <m:t>∆</m:t>
                        </m:r>
                      </m:e>
                      <m:sub>
                        <m:r>
                          <a:rPr lang="en-US" sz="1400" b="0" i="1" smtClean="0">
                            <a:latin typeface="Cambria Math"/>
                          </a:rPr>
                          <m:t>0</m:t>
                        </m:r>
                      </m:sub>
                    </m:sSub>
                    <m:r>
                      <a:rPr lang="en-US" sz="1400" b="0" i="1" smtClean="0">
                        <a:latin typeface="Cambria Math"/>
                      </a:rPr>
                      <m:t>, </m:t>
                    </m:r>
                    <m:sSub>
                      <m:sSubPr>
                        <m:ctrlPr>
                          <a:rPr lang="en-US" sz="1400" i="1">
                            <a:latin typeface="Cambria Math"/>
                          </a:rPr>
                        </m:ctrlPr>
                      </m:sSubPr>
                      <m:e>
                        <m:r>
                          <a:rPr lang="en-US" sz="1400" i="1">
                            <a:latin typeface="Cambria Math"/>
                          </a:rPr>
                          <m:t>∆</m:t>
                        </m:r>
                      </m:e>
                      <m:sub>
                        <m:r>
                          <a:rPr lang="en-US" sz="1400" i="1">
                            <a:latin typeface="Cambria Math"/>
                          </a:rPr>
                          <m:t>1</m:t>
                        </m:r>
                      </m:sub>
                    </m:sSub>
                  </m:oMath>
                </a14:m>
                <a:r>
                  <a:rPr lang="en-US" sz="1400" dirty="0" smtClean="0"/>
                  <a:t> are security-specific parameters</a:t>
                </a:r>
              </a:p>
              <a:p>
                <a:pPr marL="0" indent="0">
                  <a:buNone/>
                </a:pPr>
                <a:endParaRPr lang="en-US" sz="2300" dirty="0" smtClean="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r="-310"/>
                </a:stretch>
              </a:blipFill>
            </p:spPr>
            <p:txBody>
              <a:bodyPr/>
              <a:lstStyle/>
              <a:p>
                <a:r>
                  <a:rPr lang="en-US">
                    <a:noFill/>
                  </a:rPr>
                  <a:t> </a:t>
                </a:r>
              </a:p>
            </p:txBody>
          </p:sp>
        </mc:Fallback>
      </mc:AlternateContent>
      <p:sp>
        <p:nvSpPr>
          <p:cNvPr id="7" name="Rectangle 6"/>
          <p:cNvSpPr/>
          <p:nvPr/>
        </p:nvSpPr>
        <p:spPr>
          <a:xfrm>
            <a:off x="762000" y="6248400"/>
            <a:ext cx="767541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Market-making strategies are applicable to different markets </a:t>
            </a:r>
            <a:endParaRPr lang="en-US" dirty="0"/>
          </a:p>
        </p:txBody>
      </p:sp>
      <p:sp>
        <p:nvSpPr>
          <p:cNvPr id="8" name="Freeform 7"/>
          <p:cNvSpPr/>
          <p:nvPr/>
        </p:nvSpPr>
        <p:spPr>
          <a:xfrm>
            <a:off x="4934857" y="2481628"/>
            <a:ext cx="3352800" cy="885686"/>
          </a:xfrm>
          <a:custGeom>
            <a:avLst/>
            <a:gdLst>
              <a:gd name="connsiteX0" fmla="*/ 0 w 3352800"/>
              <a:gd name="connsiteY0" fmla="*/ 885686 h 885686"/>
              <a:gd name="connsiteX1" fmla="*/ 769257 w 3352800"/>
              <a:gd name="connsiteY1" fmla="*/ 595401 h 885686"/>
              <a:gd name="connsiteX2" fmla="*/ 1088572 w 3352800"/>
              <a:gd name="connsiteY2" fmla="*/ 305115 h 885686"/>
              <a:gd name="connsiteX3" fmla="*/ 1509486 w 3352800"/>
              <a:gd name="connsiteY3" fmla="*/ 315 h 885686"/>
              <a:gd name="connsiteX4" fmla="*/ 2133600 w 3352800"/>
              <a:gd name="connsiteY4" fmla="*/ 363172 h 885686"/>
              <a:gd name="connsiteX5" fmla="*/ 2409372 w 3352800"/>
              <a:gd name="connsiteY5" fmla="*/ 624429 h 885686"/>
              <a:gd name="connsiteX6" fmla="*/ 3352800 w 3352800"/>
              <a:gd name="connsiteY6" fmla="*/ 842143 h 88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800" h="885686">
                <a:moveTo>
                  <a:pt x="0" y="885686"/>
                </a:moveTo>
                <a:cubicBezTo>
                  <a:pt x="293914" y="788924"/>
                  <a:pt x="587828" y="692163"/>
                  <a:pt x="769257" y="595401"/>
                </a:cubicBezTo>
                <a:cubicBezTo>
                  <a:pt x="950686" y="498639"/>
                  <a:pt x="965201" y="404296"/>
                  <a:pt x="1088572" y="305115"/>
                </a:cubicBezTo>
                <a:cubicBezTo>
                  <a:pt x="1211943" y="205934"/>
                  <a:pt x="1335315" y="-9361"/>
                  <a:pt x="1509486" y="315"/>
                </a:cubicBezTo>
                <a:cubicBezTo>
                  <a:pt x="1683657" y="9991"/>
                  <a:pt x="1983619" y="259153"/>
                  <a:pt x="2133600" y="363172"/>
                </a:cubicBezTo>
                <a:cubicBezTo>
                  <a:pt x="2283581" y="467191"/>
                  <a:pt x="2206172" y="544601"/>
                  <a:pt x="2409372" y="624429"/>
                </a:cubicBezTo>
                <a:cubicBezTo>
                  <a:pt x="2612572" y="704257"/>
                  <a:pt x="2982686" y="773200"/>
                  <a:pt x="3352800" y="84214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4934857" y="3505200"/>
            <a:ext cx="35995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477000" y="2481628"/>
            <a:ext cx="0" cy="102357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35118" y="3124200"/>
            <a:ext cx="513282" cy="307777"/>
          </a:xfrm>
          <a:prstGeom prst="rect">
            <a:avLst/>
          </a:prstGeom>
          <a:noFill/>
        </p:spPr>
        <p:txBody>
          <a:bodyPr wrap="none" rtlCol="0">
            <a:spAutoFit/>
          </a:bodyPr>
          <a:lstStyle/>
          <a:p>
            <a:r>
              <a:rPr lang="en-US" sz="1400" dirty="0" smtClean="0"/>
              <a:t>bids</a:t>
            </a:r>
            <a:endParaRPr lang="en-US" sz="1400" dirty="0"/>
          </a:p>
        </p:txBody>
      </p:sp>
      <p:sp>
        <p:nvSpPr>
          <p:cNvPr id="15" name="TextBox 14"/>
          <p:cNvSpPr txBox="1"/>
          <p:nvPr/>
        </p:nvSpPr>
        <p:spPr>
          <a:xfrm>
            <a:off x="6553200" y="3124200"/>
            <a:ext cx="553357" cy="307777"/>
          </a:xfrm>
          <a:prstGeom prst="rect">
            <a:avLst/>
          </a:prstGeom>
          <a:noFill/>
        </p:spPr>
        <p:txBody>
          <a:bodyPr wrap="none" rtlCol="0">
            <a:spAutoFit/>
          </a:bodyPr>
          <a:lstStyle/>
          <a:p>
            <a:r>
              <a:rPr lang="en-US" sz="1400" dirty="0" smtClean="0"/>
              <a:t>asks</a:t>
            </a:r>
            <a:endParaRPr lang="en-US" sz="1400" dirty="0"/>
          </a:p>
        </p:txBody>
      </p:sp>
      <p:sp>
        <p:nvSpPr>
          <p:cNvPr id="16" name="TextBox 15"/>
          <p:cNvSpPr txBox="1"/>
          <p:nvPr/>
        </p:nvSpPr>
        <p:spPr>
          <a:xfrm>
            <a:off x="4752253" y="2445994"/>
            <a:ext cx="1426994" cy="523220"/>
          </a:xfrm>
          <a:prstGeom prst="rect">
            <a:avLst/>
          </a:prstGeom>
          <a:noFill/>
        </p:spPr>
        <p:txBody>
          <a:bodyPr wrap="none" rtlCol="0">
            <a:spAutoFit/>
          </a:bodyPr>
          <a:lstStyle/>
          <a:p>
            <a:r>
              <a:rPr lang="en-US" sz="1400" dirty="0" smtClean="0"/>
              <a:t>Current market </a:t>
            </a:r>
          </a:p>
          <a:p>
            <a:r>
              <a:rPr lang="en-US" sz="1400" dirty="0" smtClean="0"/>
              <a:t>price</a:t>
            </a:r>
            <a:endParaRPr lang="en-US" sz="1400" dirty="0"/>
          </a:p>
        </p:txBody>
      </p:sp>
      <p:cxnSp>
        <p:nvCxnSpPr>
          <p:cNvPr id="18" name="Straight Arrow Connector 17"/>
          <p:cNvCxnSpPr/>
          <p:nvPr/>
        </p:nvCxnSpPr>
        <p:spPr>
          <a:xfrm>
            <a:off x="5638800" y="2707604"/>
            <a:ext cx="838200" cy="216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317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3.2 Bid-ask spread models</a:t>
            </a:r>
            <a:endParaRPr lang="en-US" dirty="0"/>
          </a:p>
        </p:txBody>
      </p:sp>
      <p:sp>
        <p:nvSpPr>
          <p:cNvPr id="29699" name="Text Placeholder 2"/>
          <p:cNvSpPr>
            <a:spLocks noGrp="1"/>
          </p:cNvSpPr>
          <p:nvPr/>
        </p:nvSpPr>
        <p:spPr bwMode="auto">
          <a:xfrm>
            <a:off x="411163" y="1676400"/>
            <a:ext cx="393223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20000"/>
              </a:spcBef>
              <a:buClr>
                <a:schemeClr val="accent1"/>
              </a:buClr>
              <a:buSzPct val="85000"/>
              <a:buFont typeface="Arial" charset="0"/>
              <a:buNone/>
            </a:pPr>
            <a:r>
              <a:rPr lang="en-US" sz="2000">
                <a:solidFill>
                  <a:srgbClr val="3C231F"/>
                </a:solidFill>
                <a:latin typeface="Arial" charset="0"/>
              </a:rPr>
              <a:t>Bid-ask spread carries info</a:t>
            </a:r>
          </a:p>
        </p:txBody>
      </p:sp>
      <p:sp>
        <p:nvSpPr>
          <p:cNvPr id="29700" name="Content Placeholder 3"/>
          <p:cNvSpPr>
            <a:spLocks noGrp="1"/>
          </p:cNvSpPr>
          <p:nvPr/>
        </p:nvSpPr>
        <p:spPr bwMode="auto">
          <a:xfrm>
            <a:off x="411163" y="2438400"/>
            <a:ext cx="3932237"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2563" indent="-182563">
              <a:spcBef>
                <a:spcPct val="20000"/>
              </a:spcBef>
              <a:buClr>
                <a:schemeClr val="accent1"/>
              </a:buClr>
              <a:buSzPct val="85000"/>
              <a:buFont typeface="Arial" charset="0"/>
              <a:buChar char="•"/>
            </a:pPr>
            <a:r>
              <a:rPr lang="en-US" sz="1600">
                <a:latin typeface="Arial" charset="0"/>
              </a:rPr>
              <a:t>Liquidity </a:t>
            </a:r>
          </a:p>
          <a:p>
            <a:pPr lvl="1" indent="-182563">
              <a:spcBef>
                <a:spcPct val="20000"/>
              </a:spcBef>
              <a:buClr>
                <a:schemeClr val="accent1"/>
              </a:buClr>
              <a:buSzPct val="85000"/>
              <a:buFont typeface="Arial" charset="0"/>
              <a:buChar char="•"/>
            </a:pPr>
            <a:r>
              <a:rPr lang="en-US" sz="1400">
                <a:latin typeface="Arial" charset="0"/>
              </a:rPr>
              <a:t>Wider spread = lower liquidity</a:t>
            </a:r>
          </a:p>
          <a:p>
            <a:pPr marL="182563" indent="-182563">
              <a:spcBef>
                <a:spcPct val="20000"/>
              </a:spcBef>
              <a:buClr>
                <a:schemeClr val="accent1"/>
              </a:buClr>
              <a:buSzPct val="85000"/>
              <a:buFont typeface="Arial" charset="0"/>
              <a:buChar char="•"/>
            </a:pPr>
            <a:r>
              <a:rPr lang="en-US" sz="1600">
                <a:latin typeface="Arial" charset="0"/>
              </a:rPr>
              <a:t>News</a:t>
            </a:r>
          </a:p>
          <a:p>
            <a:pPr lvl="1" indent="-182563">
              <a:spcBef>
                <a:spcPct val="20000"/>
              </a:spcBef>
              <a:buClr>
                <a:schemeClr val="accent1"/>
              </a:buClr>
              <a:buSzPct val="85000"/>
              <a:buFont typeface="Arial" charset="0"/>
              <a:buChar char="•"/>
            </a:pPr>
            <a:r>
              <a:rPr lang="en-US" sz="1400">
                <a:latin typeface="Arial" charset="0"/>
              </a:rPr>
              <a:t>Wider spread = more uncertainty</a:t>
            </a:r>
          </a:p>
          <a:p>
            <a:pPr lvl="1" indent="-182563">
              <a:spcBef>
                <a:spcPct val="20000"/>
              </a:spcBef>
              <a:buClr>
                <a:schemeClr val="accent1"/>
              </a:buClr>
              <a:buSzPct val="85000"/>
              <a:buFont typeface="Arial" charset="0"/>
              <a:buChar char="•"/>
            </a:pPr>
            <a:r>
              <a:rPr lang="en-US" sz="1400">
                <a:latin typeface="Arial" charset="0"/>
              </a:rPr>
              <a:t>Wider spread = more ambivalence about the news</a:t>
            </a:r>
          </a:p>
          <a:p>
            <a:pPr lvl="1" indent="-182563">
              <a:spcBef>
                <a:spcPct val="20000"/>
              </a:spcBef>
              <a:buClr>
                <a:schemeClr val="accent1"/>
              </a:buClr>
              <a:buSzPct val="85000"/>
              <a:buFont typeface="Arial" charset="0"/>
              <a:buChar char="•"/>
            </a:pPr>
            <a:r>
              <a:rPr lang="en-US" sz="1400">
                <a:latin typeface="Arial" charset="0"/>
              </a:rPr>
              <a:t>Wider spread = higher dealer’s estimate of information asymmetry (presence of better informed traders)</a:t>
            </a:r>
          </a:p>
          <a:p>
            <a:pPr lvl="1" indent="-182563">
              <a:spcBef>
                <a:spcPct val="20000"/>
              </a:spcBef>
              <a:buClr>
                <a:schemeClr val="accent1"/>
              </a:buClr>
              <a:buSzPct val="85000"/>
              <a:buFont typeface="Arial" charset="0"/>
              <a:buChar char="•"/>
            </a:pPr>
            <a:endParaRPr lang="en-US" sz="2000">
              <a:latin typeface="Arial" charset="0"/>
            </a:endParaRPr>
          </a:p>
        </p:txBody>
      </p:sp>
      <p:sp>
        <p:nvSpPr>
          <p:cNvPr id="29701" name="Text Placeholder 4"/>
          <p:cNvSpPr>
            <a:spLocks noGrp="1"/>
          </p:cNvSpPr>
          <p:nvPr/>
        </p:nvSpPr>
        <p:spPr bwMode="auto">
          <a:xfrm>
            <a:off x="4800600" y="1676400"/>
            <a:ext cx="393223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20000"/>
              </a:spcBef>
              <a:buClr>
                <a:schemeClr val="accent1"/>
              </a:buClr>
              <a:buSzPct val="85000"/>
              <a:buFont typeface="Arial" charset="0"/>
              <a:buNone/>
            </a:pPr>
            <a:r>
              <a:rPr lang="en-US" sz="2000">
                <a:solidFill>
                  <a:srgbClr val="3C231F"/>
                </a:solidFill>
                <a:latin typeface="Arial" charset="0"/>
              </a:rPr>
              <a:t>Bid-ask spread models</a:t>
            </a:r>
          </a:p>
        </p:txBody>
      </p:sp>
      <p:sp>
        <p:nvSpPr>
          <p:cNvPr id="10" name="Content Placeholder 5"/>
          <p:cNvSpPr>
            <a:spLocks noGrp="1" noRot="1" noChangeAspect="1" noMove="1" noResize="1" noEditPoints="1" noAdjustHandles="1" noChangeArrowheads="1" noChangeShapeType="1" noTextEdit="1"/>
          </p:cNvSpPr>
          <p:nvPr/>
        </p:nvSpPr>
        <p:spPr>
          <a:xfrm>
            <a:off x="4800600" y="2438400"/>
            <a:ext cx="3931920" cy="3951288"/>
          </a:xfrm>
          <a:prstGeom prst="rect">
            <a:avLst/>
          </a:prstGeom>
          <a:blipFill rotWithShape="1">
            <a:blip r:embed="rId2"/>
            <a:stretch>
              <a:fillRect l="-155" t="-463"/>
            </a:stretch>
          </a:blipFill>
        </p:spPr>
        <p:txBody>
          <a:bodyPr/>
          <a:lstStyle/>
          <a:p>
            <a:pPr>
              <a:defRPr/>
            </a:pPr>
            <a:r>
              <a:rPr lang="en-US">
                <a:noFill/>
              </a:rPr>
              <a:t> </a:t>
            </a:r>
          </a:p>
        </p:txBody>
      </p:sp>
      <p:sp>
        <p:nvSpPr>
          <p:cNvPr id="3" name="Rectangle 2"/>
          <p:cNvSpPr/>
          <p:nvPr/>
        </p:nvSpPr>
        <p:spPr>
          <a:xfrm>
            <a:off x="1121532" y="5510384"/>
            <a:ext cx="3262433" cy="923330"/>
          </a:xfrm>
          <a:prstGeom prst="rect">
            <a:avLst/>
          </a:prstGeom>
          <a:noFill/>
        </p:spPr>
        <p:txBody>
          <a:bodyPr wrap="none" lIns="91440" tIns="45720" rIns="91440" bIns="45720">
            <a:spAutoFit/>
          </a:bodyPr>
          <a:lstStyle/>
          <a:p>
            <a:pPr algn="ctr"/>
            <a:r>
              <a:rPr lang="en-US" sz="5400" b="1" cap="none" spc="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Example!</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0223539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3.3. Informational MM: Reading the tape: an exercise</a:t>
            </a:r>
            <a:endParaRPr lang="en-US" dirty="0"/>
          </a:p>
        </p:txBody>
      </p:sp>
      <p:sp>
        <p:nvSpPr>
          <p:cNvPr id="16" name="Content Placeholder 15"/>
          <p:cNvSpPr>
            <a:spLocks noGrp="1"/>
          </p:cNvSpPr>
          <p:nvPr>
            <p:ph sz="half" idx="1"/>
          </p:nvPr>
        </p:nvSpPr>
        <p:spPr/>
        <p:txBody>
          <a:bodyPr/>
          <a:lstStyle/>
          <a:p>
            <a:endParaRPr lang="en-US" dirty="0"/>
          </a:p>
        </p:txBody>
      </p:sp>
      <p:cxnSp>
        <p:nvCxnSpPr>
          <p:cNvPr id="38" name="Straight Connector 37"/>
          <p:cNvCxnSpPr/>
          <p:nvPr/>
        </p:nvCxnSpPr>
        <p:spPr>
          <a:xfrm>
            <a:off x="457200" y="32004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81387" y="4953000"/>
            <a:ext cx="8229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a:grpSpLocks/>
          </p:cNvGrpSpPr>
          <p:nvPr/>
        </p:nvGrpSpPr>
        <p:grpSpPr bwMode="auto">
          <a:xfrm>
            <a:off x="457200" y="1752600"/>
            <a:ext cx="3993776" cy="1322886"/>
            <a:chOff x="3060" y="6144"/>
            <a:chExt cx="6120" cy="3216"/>
          </a:xfrm>
        </p:grpSpPr>
        <p:sp>
          <p:nvSpPr>
            <p:cNvPr id="80" name="Line 22"/>
            <p:cNvSpPr>
              <a:spLocks noChangeShapeType="1"/>
            </p:cNvSpPr>
            <p:nvPr/>
          </p:nvSpPr>
          <p:spPr bwMode="auto">
            <a:xfrm>
              <a:off x="3780" y="6144"/>
              <a:ext cx="0" cy="2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81" name="Line 21"/>
            <p:cNvSpPr>
              <a:spLocks noChangeShapeType="1"/>
            </p:cNvSpPr>
            <p:nvPr/>
          </p:nvSpPr>
          <p:spPr bwMode="auto">
            <a:xfrm>
              <a:off x="3780" y="8664"/>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82" name="Line 20"/>
            <p:cNvSpPr>
              <a:spLocks noChangeShapeType="1"/>
            </p:cNvSpPr>
            <p:nvPr/>
          </p:nvSpPr>
          <p:spPr bwMode="auto">
            <a:xfrm>
              <a:off x="3780" y="6684"/>
              <a:ext cx="4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83" name="Line 19"/>
            <p:cNvSpPr>
              <a:spLocks noChangeShapeType="1"/>
            </p:cNvSpPr>
            <p:nvPr/>
          </p:nvSpPr>
          <p:spPr bwMode="auto">
            <a:xfrm>
              <a:off x="3780" y="7763"/>
              <a:ext cx="4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84" name="Line 18"/>
            <p:cNvSpPr>
              <a:spLocks noChangeShapeType="1"/>
            </p:cNvSpPr>
            <p:nvPr/>
          </p:nvSpPr>
          <p:spPr bwMode="auto">
            <a:xfrm>
              <a:off x="3780" y="7224"/>
              <a:ext cx="46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85" name="Text Box 17"/>
            <p:cNvSpPr txBox="1">
              <a:spLocks noChangeArrowheads="1"/>
            </p:cNvSpPr>
            <p:nvPr/>
          </p:nvSpPr>
          <p:spPr bwMode="auto">
            <a:xfrm>
              <a:off x="30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Ask</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86" name="Text Box 16"/>
            <p:cNvSpPr txBox="1">
              <a:spLocks noChangeArrowheads="1"/>
            </p:cNvSpPr>
            <p:nvPr/>
          </p:nvSpPr>
          <p:spPr bwMode="auto">
            <a:xfrm>
              <a:off x="3060" y="75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87" name="Text Box 15"/>
            <p:cNvSpPr txBox="1">
              <a:spLocks noChangeArrowheads="1"/>
            </p:cNvSpPr>
            <p:nvPr/>
          </p:nvSpPr>
          <p:spPr bwMode="auto">
            <a:xfrm>
              <a:off x="3060" y="70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Mid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88" name="Text Box 14"/>
            <p:cNvSpPr txBox="1">
              <a:spLocks noChangeArrowheads="1"/>
            </p:cNvSpPr>
            <p:nvPr/>
          </p:nvSpPr>
          <p:spPr bwMode="auto">
            <a:xfrm>
              <a:off x="4680" y="756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89" name="Text Box 13"/>
            <p:cNvSpPr txBox="1">
              <a:spLocks noChangeArrowheads="1"/>
            </p:cNvSpPr>
            <p:nvPr/>
          </p:nvSpPr>
          <p:spPr bwMode="auto">
            <a:xfrm>
              <a:off x="5760" y="64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90" name="Text Box 12"/>
            <p:cNvSpPr txBox="1">
              <a:spLocks noChangeArrowheads="1"/>
            </p:cNvSpPr>
            <p:nvPr/>
          </p:nvSpPr>
          <p:spPr bwMode="auto">
            <a:xfrm>
              <a:off x="6840" y="756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91" name="Line 11"/>
            <p:cNvSpPr>
              <a:spLocks noChangeShapeType="1"/>
            </p:cNvSpPr>
            <p:nvPr/>
          </p:nvSpPr>
          <p:spPr bwMode="auto">
            <a:xfrm>
              <a:off x="486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92" name="Line 10"/>
            <p:cNvSpPr>
              <a:spLocks noChangeShapeType="1"/>
            </p:cNvSpPr>
            <p:nvPr/>
          </p:nvSpPr>
          <p:spPr bwMode="auto">
            <a:xfrm>
              <a:off x="594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93" name="Line 9"/>
            <p:cNvSpPr>
              <a:spLocks noChangeShapeType="1"/>
            </p:cNvSpPr>
            <p:nvPr/>
          </p:nvSpPr>
          <p:spPr bwMode="auto">
            <a:xfrm>
              <a:off x="702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94" name="Text Box 8"/>
            <p:cNvSpPr txBox="1">
              <a:spLocks noChangeArrowheads="1"/>
            </p:cNvSpPr>
            <p:nvPr/>
          </p:nvSpPr>
          <p:spPr bwMode="auto">
            <a:xfrm>
              <a:off x="450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95" name="Text Box 7"/>
            <p:cNvSpPr txBox="1">
              <a:spLocks noChangeArrowheads="1"/>
            </p:cNvSpPr>
            <p:nvPr/>
          </p:nvSpPr>
          <p:spPr bwMode="auto">
            <a:xfrm>
              <a:off x="558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Buy</a:t>
              </a:r>
            </a:p>
            <a:p>
              <a:pPr eaLnBrk="0" hangingPunct="0"/>
              <a:endParaRPr lang="en-US">
                <a:latin typeface="Arial" charset="0"/>
              </a:endParaRPr>
            </a:p>
          </p:txBody>
        </p:sp>
        <p:sp>
          <p:nvSpPr>
            <p:cNvPr id="96" name="Text Box 6"/>
            <p:cNvSpPr txBox="1">
              <a:spLocks noChangeArrowheads="1"/>
            </p:cNvSpPr>
            <p:nvPr/>
          </p:nvSpPr>
          <p:spPr bwMode="auto">
            <a:xfrm>
              <a:off x="666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97" name="Text Box 5"/>
            <p:cNvSpPr txBox="1">
              <a:spLocks noChangeArrowheads="1"/>
            </p:cNvSpPr>
            <p:nvPr/>
          </p:nvSpPr>
          <p:spPr bwMode="auto">
            <a:xfrm>
              <a:off x="8280" y="82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Time</a:t>
              </a:r>
            </a:p>
            <a:p>
              <a:pPr eaLnBrk="0" hangingPunct="0"/>
              <a:endParaRPr lang="en-US">
                <a:latin typeface="Arial" charset="0"/>
              </a:endParaRPr>
            </a:p>
          </p:txBody>
        </p:sp>
      </p:grpSp>
      <p:grpSp>
        <p:nvGrpSpPr>
          <p:cNvPr id="98" name="Group 97"/>
          <p:cNvGrpSpPr>
            <a:grpSpLocks/>
          </p:cNvGrpSpPr>
          <p:nvPr/>
        </p:nvGrpSpPr>
        <p:grpSpPr bwMode="auto">
          <a:xfrm>
            <a:off x="481387" y="3429000"/>
            <a:ext cx="3883140" cy="1482204"/>
            <a:chOff x="3060" y="10620"/>
            <a:chExt cx="6120" cy="3216"/>
          </a:xfrm>
        </p:grpSpPr>
        <p:sp>
          <p:nvSpPr>
            <p:cNvPr id="99" name="Line 50"/>
            <p:cNvSpPr>
              <a:spLocks noChangeShapeType="1"/>
            </p:cNvSpPr>
            <p:nvPr/>
          </p:nvSpPr>
          <p:spPr bwMode="auto">
            <a:xfrm>
              <a:off x="3780" y="10620"/>
              <a:ext cx="0" cy="2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00" name="Line 49"/>
            <p:cNvSpPr>
              <a:spLocks noChangeShapeType="1"/>
            </p:cNvSpPr>
            <p:nvPr/>
          </p:nvSpPr>
          <p:spPr bwMode="auto">
            <a:xfrm>
              <a:off x="3780" y="13140"/>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01" name="Line 48"/>
            <p:cNvSpPr>
              <a:spLocks noChangeShapeType="1"/>
            </p:cNvSpPr>
            <p:nvPr/>
          </p:nvSpPr>
          <p:spPr bwMode="auto">
            <a:xfrm>
              <a:off x="3780" y="1116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02" name="Line 47"/>
            <p:cNvSpPr>
              <a:spLocks noChangeShapeType="1"/>
            </p:cNvSpPr>
            <p:nvPr/>
          </p:nvSpPr>
          <p:spPr bwMode="auto">
            <a:xfrm>
              <a:off x="3780" y="12239"/>
              <a:ext cx="10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03" name="Line 46"/>
            <p:cNvSpPr>
              <a:spLocks noChangeShapeType="1"/>
            </p:cNvSpPr>
            <p:nvPr/>
          </p:nvSpPr>
          <p:spPr bwMode="auto">
            <a:xfrm>
              <a:off x="3780" y="11700"/>
              <a:ext cx="10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04" name="Text Box 45"/>
            <p:cNvSpPr txBox="1">
              <a:spLocks noChangeArrowheads="1"/>
            </p:cNvSpPr>
            <p:nvPr/>
          </p:nvSpPr>
          <p:spPr bwMode="auto">
            <a:xfrm>
              <a:off x="3060" y="1095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Ask</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105" name="Text Box 44"/>
            <p:cNvSpPr txBox="1">
              <a:spLocks noChangeArrowheads="1"/>
            </p:cNvSpPr>
            <p:nvPr/>
          </p:nvSpPr>
          <p:spPr bwMode="auto">
            <a:xfrm>
              <a:off x="3060" y="1203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106" name="Text Box 43"/>
            <p:cNvSpPr txBox="1">
              <a:spLocks noChangeArrowheads="1"/>
            </p:cNvSpPr>
            <p:nvPr/>
          </p:nvSpPr>
          <p:spPr bwMode="auto">
            <a:xfrm>
              <a:off x="3060" y="1149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Mid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107" name="Text Box 42"/>
            <p:cNvSpPr txBox="1">
              <a:spLocks noChangeArrowheads="1"/>
            </p:cNvSpPr>
            <p:nvPr/>
          </p:nvSpPr>
          <p:spPr bwMode="auto">
            <a:xfrm>
              <a:off x="4680" y="12036"/>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108" name="Line 41"/>
            <p:cNvSpPr>
              <a:spLocks noChangeShapeType="1"/>
            </p:cNvSpPr>
            <p:nvPr/>
          </p:nvSpPr>
          <p:spPr bwMode="auto">
            <a:xfrm>
              <a:off x="4860" y="12936"/>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09" name="Text Box 40"/>
            <p:cNvSpPr txBox="1">
              <a:spLocks noChangeArrowheads="1"/>
            </p:cNvSpPr>
            <p:nvPr/>
          </p:nvSpPr>
          <p:spPr bwMode="auto">
            <a:xfrm>
              <a:off x="4500" y="1329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110" name="Text Box 39"/>
            <p:cNvSpPr txBox="1">
              <a:spLocks noChangeArrowheads="1"/>
            </p:cNvSpPr>
            <p:nvPr/>
          </p:nvSpPr>
          <p:spPr bwMode="auto">
            <a:xfrm>
              <a:off x="8280" y="1275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Time</a:t>
              </a:r>
            </a:p>
            <a:p>
              <a:pPr eaLnBrk="0" hangingPunct="0"/>
              <a:endParaRPr lang="en-US">
                <a:latin typeface="Arial" charset="0"/>
              </a:endParaRPr>
            </a:p>
          </p:txBody>
        </p:sp>
        <p:sp>
          <p:nvSpPr>
            <p:cNvPr id="111" name="Freeform 110"/>
            <p:cNvSpPr>
              <a:spLocks/>
            </p:cNvSpPr>
            <p:nvPr/>
          </p:nvSpPr>
          <p:spPr bwMode="auto">
            <a:xfrm>
              <a:off x="4860" y="12240"/>
              <a:ext cx="3870" cy="210"/>
            </a:xfrm>
            <a:custGeom>
              <a:avLst/>
              <a:gdLst>
                <a:gd name="T0" fmla="*/ 0 w 3870"/>
                <a:gd name="T1" fmla="*/ 210 h 210"/>
                <a:gd name="T2" fmla="*/ 1080 w 3870"/>
                <a:gd name="T3" fmla="*/ 30 h 210"/>
                <a:gd name="T4" fmla="*/ 3420 w 3870"/>
                <a:gd name="T5" fmla="*/ 30 h 210"/>
                <a:gd name="T6" fmla="*/ 3780 w 3870"/>
                <a:gd name="T7" fmla="*/ 30 h 210"/>
              </a:gdLst>
              <a:ahLst/>
              <a:cxnLst>
                <a:cxn ang="0">
                  <a:pos x="T0" y="T1"/>
                </a:cxn>
                <a:cxn ang="0">
                  <a:pos x="T2" y="T3"/>
                </a:cxn>
                <a:cxn ang="0">
                  <a:pos x="T4" y="T5"/>
                </a:cxn>
                <a:cxn ang="0">
                  <a:pos x="T6" y="T7"/>
                </a:cxn>
              </a:cxnLst>
              <a:rect l="0" t="0" r="r" b="b"/>
              <a:pathLst>
                <a:path w="3870" h="210">
                  <a:moveTo>
                    <a:pt x="0" y="210"/>
                  </a:moveTo>
                  <a:cubicBezTo>
                    <a:pt x="255" y="135"/>
                    <a:pt x="510" y="60"/>
                    <a:pt x="1080" y="30"/>
                  </a:cubicBezTo>
                  <a:cubicBezTo>
                    <a:pt x="1650" y="0"/>
                    <a:pt x="2970" y="30"/>
                    <a:pt x="3420" y="30"/>
                  </a:cubicBezTo>
                  <a:cubicBezTo>
                    <a:pt x="3870" y="30"/>
                    <a:pt x="3720" y="30"/>
                    <a:pt x="3780" y="3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12" name="Freeform 111"/>
            <p:cNvSpPr>
              <a:spLocks/>
            </p:cNvSpPr>
            <p:nvPr/>
          </p:nvSpPr>
          <p:spPr bwMode="auto">
            <a:xfrm>
              <a:off x="4860" y="11700"/>
              <a:ext cx="3870" cy="210"/>
            </a:xfrm>
            <a:custGeom>
              <a:avLst/>
              <a:gdLst>
                <a:gd name="T0" fmla="*/ 0 w 3870"/>
                <a:gd name="T1" fmla="*/ 210 h 210"/>
                <a:gd name="T2" fmla="*/ 1080 w 3870"/>
                <a:gd name="T3" fmla="*/ 30 h 210"/>
                <a:gd name="T4" fmla="*/ 3420 w 3870"/>
                <a:gd name="T5" fmla="*/ 30 h 210"/>
                <a:gd name="T6" fmla="*/ 3780 w 3870"/>
                <a:gd name="T7" fmla="*/ 30 h 210"/>
              </a:gdLst>
              <a:ahLst/>
              <a:cxnLst>
                <a:cxn ang="0">
                  <a:pos x="T0" y="T1"/>
                </a:cxn>
                <a:cxn ang="0">
                  <a:pos x="T2" y="T3"/>
                </a:cxn>
                <a:cxn ang="0">
                  <a:pos x="T4" y="T5"/>
                </a:cxn>
                <a:cxn ang="0">
                  <a:pos x="T6" y="T7"/>
                </a:cxn>
              </a:cxnLst>
              <a:rect l="0" t="0" r="r" b="b"/>
              <a:pathLst>
                <a:path w="3870" h="210">
                  <a:moveTo>
                    <a:pt x="0" y="210"/>
                  </a:moveTo>
                  <a:cubicBezTo>
                    <a:pt x="255" y="135"/>
                    <a:pt x="510" y="60"/>
                    <a:pt x="1080" y="30"/>
                  </a:cubicBezTo>
                  <a:cubicBezTo>
                    <a:pt x="1650" y="0"/>
                    <a:pt x="2970" y="30"/>
                    <a:pt x="3420" y="30"/>
                  </a:cubicBezTo>
                  <a:cubicBezTo>
                    <a:pt x="3870" y="30"/>
                    <a:pt x="3720" y="30"/>
                    <a:pt x="3780" y="30"/>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13" name="Freeform 112"/>
            <p:cNvSpPr>
              <a:spLocks/>
            </p:cNvSpPr>
            <p:nvPr/>
          </p:nvSpPr>
          <p:spPr bwMode="auto">
            <a:xfrm>
              <a:off x="4860" y="11160"/>
              <a:ext cx="3870" cy="210"/>
            </a:xfrm>
            <a:custGeom>
              <a:avLst/>
              <a:gdLst>
                <a:gd name="T0" fmla="*/ 0 w 3870"/>
                <a:gd name="T1" fmla="*/ 210 h 210"/>
                <a:gd name="T2" fmla="*/ 1080 w 3870"/>
                <a:gd name="T3" fmla="*/ 30 h 210"/>
                <a:gd name="T4" fmla="*/ 3420 w 3870"/>
                <a:gd name="T5" fmla="*/ 30 h 210"/>
                <a:gd name="T6" fmla="*/ 3780 w 3870"/>
                <a:gd name="T7" fmla="*/ 30 h 210"/>
              </a:gdLst>
              <a:ahLst/>
              <a:cxnLst>
                <a:cxn ang="0">
                  <a:pos x="T0" y="T1"/>
                </a:cxn>
                <a:cxn ang="0">
                  <a:pos x="T2" y="T3"/>
                </a:cxn>
                <a:cxn ang="0">
                  <a:pos x="T4" y="T5"/>
                </a:cxn>
                <a:cxn ang="0">
                  <a:pos x="T6" y="T7"/>
                </a:cxn>
              </a:cxnLst>
              <a:rect l="0" t="0" r="r" b="b"/>
              <a:pathLst>
                <a:path w="3870" h="210">
                  <a:moveTo>
                    <a:pt x="0" y="210"/>
                  </a:moveTo>
                  <a:cubicBezTo>
                    <a:pt x="255" y="135"/>
                    <a:pt x="510" y="60"/>
                    <a:pt x="1080" y="30"/>
                  </a:cubicBezTo>
                  <a:cubicBezTo>
                    <a:pt x="1650" y="0"/>
                    <a:pt x="2970" y="30"/>
                    <a:pt x="3420" y="30"/>
                  </a:cubicBezTo>
                  <a:cubicBezTo>
                    <a:pt x="3870" y="30"/>
                    <a:pt x="3720" y="30"/>
                    <a:pt x="3780" y="3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grpSp>
      <p:grpSp>
        <p:nvGrpSpPr>
          <p:cNvPr id="114" name="Group 113"/>
          <p:cNvGrpSpPr/>
          <p:nvPr/>
        </p:nvGrpSpPr>
        <p:grpSpPr>
          <a:xfrm>
            <a:off x="533400" y="5121275"/>
            <a:ext cx="3581400" cy="1445111"/>
            <a:chOff x="4876800" y="3216275"/>
            <a:chExt cx="3581400" cy="1736725"/>
          </a:xfrm>
        </p:grpSpPr>
        <p:grpSp>
          <p:nvGrpSpPr>
            <p:cNvPr id="115" name="Group 114"/>
            <p:cNvGrpSpPr>
              <a:grpSpLocks/>
            </p:cNvGrpSpPr>
            <p:nvPr/>
          </p:nvGrpSpPr>
          <p:grpSpPr bwMode="auto">
            <a:xfrm>
              <a:off x="4876800" y="3216275"/>
              <a:ext cx="3581400" cy="1736725"/>
              <a:chOff x="3060" y="6144"/>
              <a:chExt cx="6120" cy="3216"/>
            </a:xfrm>
          </p:grpSpPr>
          <p:sp>
            <p:nvSpPr>
              <p:cNvPr id="120" name="Line 22"/>
              <p:cNvSpPr>
                <a:spLocks noChangeShapeType="1"/>
              </p:cNvSpPr>
              <p:nvPr/>
            </p:nvSpPr>
            <p:spPr bwMode="auto">
              <a:xfrm>
                <a:off x="3780" y="6144"/>
                <a:ext cx="0" cy="2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21" name="Line 21"/>
              <p:cNvSpPr>
                <a:spLocks noChangeShapeType="1"/>
              </p:cNvSpPr>
              <p:nvPr/>
            </p:nvSpPr>
            <p:spPr bwMode="auto">
              <a:xfrm>
                <a:off x="3780" y="8664"/>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22" name="Line 20"/>
              <p:cNvSpPr>
                <a:spLocks noChangeShapeType="1"/>
              </p:cNvSpPr>
              <p:nvPr/>
            </p:nvSpPr>
            <p:spPr bwMode="auto">
              <a:xfrm>
                <a:off x="3780" y="668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23" name="Line 18"/>
              <p:cNvSpPr>
                <a:spLocks noChangeShapeType="1"/>
              </p:cNvSpPr>
              <p:nvPr/>
            </p:nvSpPr>
            <p:spPr bwMode="auto">
              <a:xfrm>
                <a:off x="3780" y="7290"/>
                <a:ext cx="14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24" name="Text Box 17"/>
              <p:cNvSpPr txBox="1">
                <a:spLocks noChangeArrowheads="1"/>
              </p:cNvSpPr>
              <p:nvPr/>
            </p:nvSpPr>
            <p:spPr bwMode="auto">
              <a:xfrm>
                <a:off x="30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Ask</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125" name="Text Box 16"/>
              <p:cNvSpPr txBox="1">
                <a:spLocks noChangeArrowheads="1"/>
              </p:cNvSpPr>
              <p:nvPr/>
            </p:nvSpPr>
            <p:spPr bwMode="auto">
              <a:xfrm>
                <a:off x="3060" y="75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126" name="Text Box 15"/>
              <p:cNvSpPr txBox="1">
                <a:spLocks noChangeArrowheads="1"/>
              </p:cNvSpPr>
              <p:nvPr/>
            </p:nvSpPr>
            <p:spPr bwMode="auto">
              <a:xfrm>
                <a:off x="3060" y="70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Mid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127" name="Text Box 14"/>
              <p:cNvSpPr txBox="1">
                <a:spLocks noChangeArrowheads="1"/>
              </p:cNvSpPr>
              <p:nvPr/>
            </p:nvSpPr>
            <p:spPr bwMode="auto">
              <a:xfrm>
                <a:off x="4680" y="756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128" name="Text Box 13"/>
              <p:cNvSpPr txBox="1">
                <a:spLocks noChangeArrowheads="1"/>
              </p:cNvSpPr>
              <p:nvPr/>
            </p:nvSpPr>
            <p:spPr bwMode="auto">
              <a:xfrm>
                <a:off x="5760" y="64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sz="1200" dirty="0">
                  <a:latin typeface="Arial" charset="0"/>
                </a:endParaRPr>
              </a:p>
              <a:p>
                <a:pPr eaLnBrk="0" hangingPunct="0"/>
                <a:endParaRPr lang="en-US" dirty="0">
                  <a:latin typeface="Arial" charset="0"/>
                </a:endParaRPr>
              </a:p>
            </p:txBody>
          </p:sp>
          <p:sp>
            <p:nvSpPr>
              <p:cNvPr id="129" name="Line 11"/>
              <p:cNvSpPr>
                <a:spLocks noChangeShapeType="1"/>
              </p:cNvSpPr>
              <p:nvPr/>
            </p:nvSpPr>
            <p:spPr bwMode="auto">
              <a:xfrm>
                <a:off x="486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30" name="Line 10"/>
              <p:cNvSpPr>
                <a:spLocks noChangeShapeType="1"/>
              </p:cNvSpPr>
              <p:nvPr/>
            </p:nvSpPr>
            <p:spPr bwMode="auto">
              <a:xfrm>
                <a:off x="594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31" name="Line 9"/>
              <p:cNvSpPr>
                <a:spLocks noChangeShapeType="1"/>
              </p:cNvSpPr>
              <p:nvPr/>
            </p:nvSpPr>
            <p:spPr bwMode="auto">
              <a:xfrm>
                <a:off x="702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32" name="Text Box 8"/>
              <p:cNvSpPr txBox="1">
                <a:spLocks noChangeArrowheads="1"/>
              </p:cNvSpPr>
              <p:nvPr/>
            </p:nvSpPr>
            <p:spPr bwMode="auto">
              <a:xfrm>
                <a:off x="450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133" name="Text Box 7"/>
              <p:cNvSpPr txBox="1">
                <a:spLocks noChangeArrowheads="1"/>
              </p:cNvSpPr>
              <p:nvPr/>
            </p:nvSpPr>
            <p:spPr bwMode="auto">
              <a:xfrm>
                <a:off x="558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Buy</a:t>
                </a:r>
              </a:p>
              <a:p>
                <a:pPr eaLnBrk="0" hangingPunct="0"/>
                <a:endParaRPr lang="en-US">
                  <a:latin typeface="Arial" charset="0"/>
                </a:endParaRPr>
              </a:p>
            </p:txBody>
          </p:sp>
          <p:sp>
            <p:nvSpPr>
              <p:cNvPr id="134" name="Text Box 6"/>
              <p:cNvSpPr txBox="1">
                <a:spLocks noChangeArrowheads="1"/>
              </p:cNvSpPr>
              <p:nvPr/>
            </p:nvSpPr>
            <p:spPr bwMode="auto">
              <a:xfrm>
                <a:off x="666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135" name="Text Box 5"/>
              <p:cNvSpPr txBox="1">
                <a:spLocks noChangeArrowheads="1"/>
              </p:cNvSpPr>
              <p:nvPr/>
            </p:nvSpPr>
            <p:spPr bwMode="auto">
              <a:xfrm>
                <a:off x="8280" y="82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Time</a:t>
                </a:r>
              </a:p>
              <a:p>
                <a:pPr eaLnBrk="0" hangingPunct="0"/>
                <a:endParaRPr lang="en-US">
                  <a:latin typeface="Arial" charset="0"/>
                </a:endParaRPr>
              </a:p>
            </p:txBody>
          </p:sp>
        </p:grpSp>
        <p:sp>
          <p:nvSpPr>
            <p:cNvPr id="116" name="Line 20"/>
            <p:cNvSpPr>
              <a:spLocks noChangeShapeType="1"/>
            </p:cNvSpPr>
            <p:nvPr/>
          </p:nvSpPr>
          <p:spPr bwMode="auto">
            <a:xfrm flipV="1">
              <a:off x="6140822" y="3668869"/>
              <a:ext cx="2054039" cy="85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17" name="Line 18"/>
            <p:cNvSpPr>
              <a:spLocks noChangeShapeType="1"/>
            </p:cNvSpPr>
            <p:nvPr/>
          </p:nvSpPr>
          <p:spPr bwMode="auto">
            <a:xfrm>
              <a:off x="6140824" y="3977068"/>
              <a:ext cx="20540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18" name="Line 20"/>
            <p:cNvSpPr>
              <a:spLocks noChangeShapeType="1"/>
            </p:cNvSpPr>
            <p:nvPr/>
          </p:nvSpPr>
          <p:spPr bwMode="auto">
            <a:xfrm flipV="1">
              <a:off x="6140824" y="4217106"/>
              <a:ext cx="2054039" cy="85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119" name="Line 20"/>
            <p:cNvSpPr>
              <a:spLocks noChangeShapeType="1"/>
            </p:cNvSpPr>
            <p:nvPr/>
          </p:nvSpPr>
          <p:spPr bwMode="auto">
            <a:xfrm>
              <a:off x="5298140" y="4078157"/>
              <a:ext cx="8426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grpSp>
    </p:spTree>
    <p:extLst>
      <p:ext uri="{BB962C8B-B14F-4D97-AF65-F5344CB8AC3E}">
        <p14:creationId xmlns:p14="http://schemas.microsoft.com/office/powerpoint/2010/main" val="33365129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Reading the tape: an exercise</a:t>
            </a:r>
            <a:endParaRPr lang="en-US" dirty="0"/>
          </a:p>
        </p:txBody>
      </p:sp>
      <p:sp>
        <p:nvSpPr>
          <p:cNvPr id="16" name="Content Placeholder 15"/>
          <p:cNvSpPr>
            <a:spLocks noGrp="1"/>
          </p:cNvSpPr>
          <p:nvPr>
            <p:ph sz="half" idx="1"/>
          </p:nvPr>
        </p:nvSpPr>
        <p:spPr/>
        <p:txBody>
          <a:bodyPr>
            <a:normAutofit lnSpcReduction="10000"/>
          </a:bodyPr>
          <a:lstStyle/>
          <a:p>
            <a:endParaRPr lang="en-US" dirty="0"/>
          </a:p>
        </p:txBody>
      </p:sp>
      <p:sp>
        <p:nvSpPr>
          <p:cNvPr id="17" name="Content Placeholder 16"/>
          <p:cNvSpPr>
            <a:spLocks noGrp="1"/>
          </p:cNvSpPr>
          <p:nvPr>
            <p:ph sz="half" idx="2"/>
          </p:nvPr>
        </p:nvSpPr>
        <p:spPr/>
        <p:txBody>
          <a:bodyPr>
            <a:normAutofit lnSpcReduction="10000"/>
          </a:bodyPr>
          <a:lstStyle/>
          <a:p>
            <a:r>
              <a:rPr lang="en-US" sz="1600" dirty="0" smtClean="0"/>
              <a:t>Normal conditions:</a:t>
            </a:r>
          </a:p>
          <a:p>
            <a:pPr lvl="1"/>
            <a:r>
              <a:rPr lang="en-US" sz="1400" dirty="0" smtClean="0"/>
              <a:t>No news</a:t>
            </a:r>
          </a:p>
          <a:p>
            <a:pPr lvl="1"/>
            <a:r>
              <a:rPr lang="en-US" sz="1400" dirty="0" smtClean="0"/>
              <a:t>Market does not move</a:t>
            </a:r>
          </a:p>
          <a:p>
            <a:pPr lvl="1"/>
            <a:r>
              <a:rPr lang="en-US" sz="1400" dirty="0" smtClean="0"/>
              <a:t>Trading at bid and ask</a:t>
            </a:r>
          </a:p>
          <a:p>
            <a:pPr lvl="1"/>
            <a:r>
              <a:rPr lang="en-US" sz="1400" dirty="0" smtClean="0"/>
              <a:t>Dealer covers order </a:t>
            </a:r>
            <a:r>
              <a:rPr lang="en-US" sz="1400" dirty="0"/>
              <a:t>processing </a:t>
            </a:r>
            <a:r>
              <a:rPr lang="en-US" sz="1400" dirty="0" smtClean="0"/>
              <a:t>costs</a:t>
            </a:r>
          </a:p>
          <a:p>
            <a:pPr lvl="1"/>
            <a:endParaRPr lang="en-US" sz="1400" dirty="0" smtClean="0"/>
          </a:p>
          <a:p>
            <a:pPr lvl="1"/>
            <a:endParaRPr lang="en-US" sz="1400" dirty="0"/>
          </a:p>
          <a:p>
            <a:r>
              <a:rPr lang="en-US" sz="1600" dirty="0" smtClean="0"/>
              <a:t>Large sell order:</a:t>
            </a:r>
            <a:endParaRPr lang="en-US" sz="1600" dirty="0"/>
          </a:p>
          <a:p>
            <a:pPr lvl="1"/>
            <a:r>
              <a:rPr lang="en-US" sz="1400" dirty="0"/>
              <a:t>Market impact observed</a:t>
            </a:r>
          </a:p>
          <a:p>
            <a:pPr lvl="1"/>
            <a:r>
              <a:rPr lang="en-US" sz="1400" dirty="0" smtClean="0"/>
              <a:t>dealer temporarily lowers the prices  to encourage distribution of present inventory, discourage new sell orders</a:t>
            </a:r>
          </a:p>
          <a:p>
            <a:pPr lvl="1"/>
            <a:r>
              <a:rPr lang="en-US" sz="1400" dirty="0"/>
              <a:t>Dealer eats inventory risk</a:t>
            </a:r>
            <a:endParaRPr lang="en-US" sz="1400" dirty="0" smtClean="0"/>
          </a:p>
          <a:p>
            <a:pPr lvl="1"/>
            <a:endParaRPr lang="en-US" sz="1400" dirty="0" smtClean="0"/>
          </a:p>
          <a:p>
            <a:r>
              <a:rPr lang="en-US" sz="1600" dirty="0" smtClean="0"/>
              <a:t>Asymmetric information </a:t>
            </a:r>
          </a:p>
          <a:p>
            <a:pPr lvl="1"/>
            <a:r>
              <a:rPr lang="en-US" sz="1400" dirty="0" smtClean="0"/>
              <a:t>Shift in price level</a:t>
            </a:r>
          </a:p>
          <a:p>
            <a:pPr lvl="1"/>
            <a:r>
              <a:rPr lang="en-US" sz="1400" dirty="0" smtClean="0"/>
              <a:t>The dealer’s counterparty was likely an “informed trader:” possessed better information than the market-maker</a:t>
            </a:r>
          </a:p>
          <a:p>
            <a:pPr lvl="1"/>
            <a:r>
              <a:rPr lang="en-US" sz="1400" dirty="0" smtClean="0"/>
              <a:t>Dealer is subject to </a:t>
            </a:r>
            <a:r>
              <a:rPr lang="en-US" sz="1400" dirty="0"/>
              <a:t>adverse selection</a:t>
            </a:r>
            <a:endParaRPr lang="en-US" sz="1400" dirty="0" smtClean="0"/>
          </a:p>
        </p:txBody>
      </p:sp>
      <p:grpSp>
        <p:nvGrpSpPr>
          <p:cNvPr id="18" name="Group 17"/>
          <p:cNvGrpSpPr>
            <a:grpSpLocks/>
          </p:cNvGrpSpPr>
          <p:nvPr/>
        </p:nvGrpSpPr>
        <p:grpSpPr bwMode="auto">
          <a:xfrm>
            <a:off x="457200" y="1752600"/>
            <a:ext cx="3993776" cy="1322886"/>
            <a:chOff x="3060" y="6144"/>
            <a:chExt cx="6120" cy="3216"/>
          </a:xfrm>
        </p:grpSpPr>
        <p:sp>
          <p:nvSpPr>
            <p:cNvPr id="19" name="Line 22"/>
            <p:cNvSpPr>
              <a:spLocks noChangeShapeType="1"/>
            </p:cNvSpPr>
            <p:nvPr/>
          </p:nvSpPr>
          <p:spPr bwMode="auto">
            <a:xfrm>
              <a:off x="3780" y="6144"/>
              <a:ext cx="0" cy="2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20" name="Line 21"/>
            <p:cNvSpPr>
              <a:spLocks noChangeShapeType="1"/>
            </p:cNvSpPr>
            <p:nvPr/>
          </p:nvSpPr>
          <p:spPr bwMode="auto">
            <a:xfrm>
              <a:off x="3780" y="8664"/>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21" name="Line 20"/>
            <p:cNvSpPr>
              <a:spLocks noChangeShapeType="1"/>
            </p:cNvSpPr>
            <p:nvPr/>
          </p:nvSpPr>
          <p:spPr bwMode="auto">
            <a:xfrm>
              <a:off x="3780" y="6684"/>
              <a:ext cx="4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22" name="Line 19"/>
            <p:cNvSpPr>
              <a:spLocks noChangeShapeType="1"/>
            </p:cNvSpPr>
            <p:nvPr/>
          </p:nvSpPr>
          <p:spPr bwMode="auto">
            <a:xfrm>
              <a:off x="3780" y="7763"/>
              <a:ext cx="4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23" name="Line 18"/>
            <p:cNvSpPr>
              <a:spLocks noChangeShapeType="1"/>
            </p:cNvSpPr>
            <p:nvPr/>
          </p:nvSpPr>
          <p:spPr bwMode="auto">
            <a:xfrm>
              <a:off x="3780" y="7224"/>
              <a:ext cx="46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24" name="Text Box 17"/>
            <p:cNvSpPr txBox="1">
              <a:spLocks noChangeArrowheads="1"/>
            </p:cNvSpPr>
            <p:nvPr/>
          </p:nvSpPr>
          <p:spPr bwMode="auto">
            <a:xfrm>
              <a:off x="30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Ask</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25" name="Text Box 16"/>
            <p:cNvSpPr txBox="1">
              <a:spLocks noChangeArrowheads="1"/>
            </p:cNvSpPr>
            <p:nvPr/>
          </p:nvSpPr>
          <p:spPr bwMode="auto">
            <a:xfrm>
              <a:off x="3060" y="75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26" name="Text Box 15"/>
            <p:cNvSpPr txBox="1">
              <a:spLocks noChangeArrowheads="1"/>
            </p:cNvSpPr>
            <p:nvPr/>
          </p:nvSpPr>
          <p:spPr bwMode="auto">
            <a:xfrm>
              <a:off x="3060" y="70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Mid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27" name="Text Box 14"/>
            <p:cNvSpPr txBox="1">
              <a:spLocks noChangeArrowheads="1"/>
            </p:cNvSpPr>
            <p:nvPr/>
          </p:nvSpPr>
          <p:spPr bwMode="auto">
            <a:xfrm>
              <a:off x="4680" y="756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28" name="Text Box 13"/>
            <p:cNvSpPr txBox="1">
              <a:spLocks noChangeArrowheads="1"/>
            </p:cNvSpPr>
            <p:nvPr/>
          </p:nvSpPr>
          <p:spPr bwMode="auto">
            <a:xfrm>
              <a:off x="5760" y="64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29" name="Text Box 12"/>
            <p:cNvSpPr txBox="1">
              <a:spLocks noChangeArrowheads="1"/>
            </p:cNvSpPr>
            <p:nvPr/>
          </p:nvSpPr>
          <p:spPr bwMode="auto">
            <a:xfrm>
              <a:off x="6840" y="756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30" name="Line 11"/>
            <p:cNvSpPr>
              <a:spLocks noChangeShapeType="1"/>
            </p:cNvSpPr>
            <p:nvPr/>
          </p:nvSpPr>
          <p:spPr bwMode="auto">
            <a:xfrm>
              <a:off x="486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31" name="Line 10"/>
            <p:cNvSpPr>
              <a:spLocks noChangeShapeType="1"/>
            </p:cNvSpPr>
            <p:nvPr/>
          </p:nvSpPr>
          <p:spPr bwMode="auto">
            <a:xfrm>
              <a:off x="594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32" name="Line 9"/>
            <p:cNvSpPr>
              <a:spLocks noChangeShapeType="1"/>
            </p:cNvSpPr>
            <p:nvPr/>
          </p:nvSpPr>
          <p:spPr bwMode="auto">
            <a:xfrm>
              <a:off x="702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33" name="Text Box 8"/>
            <p:cNvSpPr txBox="1">
              <a:spLocks noChangeArrowheads="1"/>
            </p:cNvSpPr>
            <p:nvPr/>
          </p:nvSpPr>
          <p:spPr bwMode="auto">
            <a:xfrm>
              <a:off x="450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34" name="Text Box 7"/>
            <p:cNvSpPr txBox="1">
              <a:spLocks noChangeArrowheads="1"/>
            </p:cNvSpPr>
            <p:nvPr/>
          </p:nvSpPr>
          <p:spPr bwMode="auto">
            <a:xfrm>
              <a:off x="558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Buy</a:t>
              </a:r>
            </a:p>
            <a:p>
              <a:pPr eaLnBrk="0" hangingPunct="0"/>
              <a:endParaRPr lang="en-US">
                <a:latin typeface="Arial" charset="0"/>
              </a:endParaRPr>
            </a:p>
          </p:txBody>
        </p:sp>
        <p:sp>
          <p:nvSpPr>
            <p:cNvPr id="35" name="Text Box 6"/>
            <p:cNvSpPr txBox="1">
              <a:spLocks noChangeArrowheads="1"/>
            </p:cNvSpPr>
            <p:nvPr/>
          </p:nvSpPr>
          <p:spPr bwMode="auto">
            <a:xfrm>
              <a:off x="666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36" name="Text Box 5"/>
            <p:cNvSpPr txBox="1">
              <a:spLocks noChangeArrowheads="1"/>
            </p:cNvSpPr>
            <p:nvPr/>
          </p:nvSpPr>
          <p:spPr bwMode="auto">
            <a:xfrm>
              <a:off x="8280" y="82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Time</a:t>
              </a:r>
            </a:p>
            <a:p>
              <a:pPr eaLnBrk="0" hangingPunct="0"/>
              <a:endParaRPr lang="en-US">
                <a:latin typeface="Arial" charset="0"/>
              </a:endParaRPr>
            </a:p>
          </p:txBody>
        </p:sp>
      </p:grpSp>
      <p:cxnSp>
        <p:nvCxnSpPr>
          <p:cNvPr id="38" name="Straight Connector 37"/>
          <p:cNvCxnSpPr/>
          <p:nvPr/>
        </p:nvCxnSpPr>
        <p:spPr>
          <a:xfrm>
            <a:off x="457200" y="3200400"/>
            <a:ext cx="8229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a:grpSpLocks/>
          </p:cNvGrpSpPr>
          <p:nvPr/>
        </p:nvGrpSpPr>
        <p:grpSpPr bwMode="auto">
          <a:xfrm>
            <a:off x="481387" y="3429000"/>
            <a:ext cx="3883140" cy="1482204"/>
            <a:chOff x="3060" y="10620"/>
            <a:chExt cx="6120" cy="3216"/>
          </a:xfrm>
        </p:grpSpPr>
        <p:sp>
          <p:nvSpPr>
            <p:cNvPr id="40" name="Line 50"/>
            <p:cNvSpPr>
              <a:spLocks noChangeShapeType="1"/>
            </p:cNvSpPr>
            <p:nvPr/>
          </p:nvSpPr>
          <p:spPr bwMode="auto">
            <a:xfrm>
              <a:off x="3780" y="10620"/>
              <a:ext cx="0" cy="2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41" name="Line 49"/>
            <p:cNvSpPr>
              <a:spLocks noChangeShapeType="1"/>
            </p:cNvSpPr>
            <p:nvPr/>
          </p:nvSpPr>
          <p:spPr bwMode="auto">
            <a:xfrm>
              <a:off x="3780" y="13140"/>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42" name="Line 48"/>
            <p:cNvSpPr>
              <a:spLocks noChangeShapeType="1"/>
            </p:cNvSpPr>
            <p:nvPr/>
          </p:nvSpPr>
          <p:spPr bwMode="auto">
            <a:xfrm>
              <a:off x="3780" y="1116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43" name="Line 47"/>
            <p:cNvSpPr>
              <a:spLocks noChangeShapeType="1"/>
            </p:cNvSpPr>
            <p:nvPr/>
          </p:nvSpPr>
          <p:spPr bwMode="auto">
            <a:xfrm>
              <a:off x="3780" y="12239"/>
              <a:ext cx="10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44" name="Line 46"/>
            <p:cNvSpPr>
              <a:spLocks noChangeShapeType="1"/>
            </p:cNvSpPr>
            <p:nvPr/>
          </p:nvSpPr>
          <p:spPr bwMode="auto">
            <a:xfrm>
              <a:off x="3780" y="11700"/>
              <a:ext cx="10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45" name="Text Box 45"/>
            <p:cNvSpPr txBox="1">
              <a:spLocks noChangeArrowheads="1"/>
            </p:cNvSpPr>
            <p:nvPr/>
          </p:nvSpPr>
          <p:spPr bwMode="auto">
            <a:xfrm>
              <a:off x="3060" y="1095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Ask</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46" name="Text Box 44"/>
            <p:cNvSpPr txBox="1">
              <a:spLocks noChangeArrowheads="1"/>
            </p:cNvSpPr>
            <p:nvPr/>
          </p:nvSpPr>
          <p:spPr bwMode="auto">
            <a:xfrm>
              <a:off x="3060" y="1203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47" name="Text Box 43"/>
            <p:cNvSpPr txBox="1">
              <a:spLocks noChangeArrowheads="1"/>
            </p:cNvSpPr>
            <p:nvPr/>
          </p:nvSpPr>
          <p:spPr bwMode="auto">
            <a:xfrm>
              <a:off x="3060" y="1149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Mid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48" name="Text Box 42"/>
            <p:cNvSpPr txBox="1">
              <a:spLocks noChangeArrowheads="1"/>
            </p:cNvSpPr>
            <p:nvPr/>
          </p:nvSpPr>
          <p:spPr bwMode="auto">
            <a:xfrm>
              <a:off x="4680" y="12036"/>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49" name="Line 41"/>
            <p:cNvSpPr>
              <a:spLocks noChangeShapeType="1"/>
            </p:cNvSpPr>
            <p:nvPr/>
          </p:nvSpPr>
          <p:spPr bwMode="auto">
            <a:xfrm>
              <a:off x="4860" y="12936"/>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50" name="Text Box 40"/>
            <p:cNvSpPr txBox="1">
              <a:spLocks noChangeArrowheads="1"/>
            </p:cNvSpPr>
            <p:nvPr/>
          </p:nvSpPr>
          <p:spPr bwMode="auto">
            <a:xfrm>
              <a:off x="4500" y="1329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51" name="Text Box 39"/>
            <p:cNvSpPr txBox="1">
              <a:spLocks noChangeArrowheads="1"/>
            </p:cNvSpPr>
            <p:nvPr/>
          </p:nvSpPr>
          <p:spPr bwMode="auto">
            <a:xfrm>
              <a:off x="8280" y="12756"/>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Time</a:t>
              </a:r>
            </a:p>
            <a:p>
              <a:pPr eaLnBrk="0" hangingPunct="0"/>
              <a:endParaRPr lang="en-US">
                <a:latin typeface="Arial" charset="0"/>
              </a:endParaRPr>
            </a:p>
          </p:txBody>
        </p:sp>
        <p:sp>
          <p:nvSpPr>
            <p:cNvPr id="52" name="Freeform 51"/>
            <p:cNvSpPr>
              <a:spLocks/>
            </p:cNvSpPr>
            <p:nvPr/>
          </p:nvSpPr>
          <p:spPr bwMode="auto">
            <a:xfrm>
              <a:off x="4860" y="12240"/>
              <a:ext cx="3870" cy="210"/>
            </a:xfrm>
            <a:custGeom>
              <a:avLst/>
              <a:gdLst>
                <a:gd name="T0" fmla="*/ 0 w 3870"/>
                <a:gd name="T1" fmla="*/ 210 h 210"/>
                <a:gd name="T2" fmla="*/ 1080 w 3870"/>
                <a:gd name="T3" fmla="*/ 30 h 210"/>
                <a:gd name="T4" fmla="*/ 3420 w 3870"/>
                <a:gd name="T5" fmla="*/ 30 h 210"/>
                <a:gd name="T6" fmla="*/ 3780 w 3870"/>
                <a:gd name="T7" fmla="*/ 30 h 210"/>
              </a:gdLst>
              <a:ahLst/>
              <a:cxnLst>
                <a:cxn ang="0">
                  <a:pos x="T0" y="T1"/>
                </a:cxn>
                <a:cxn ang="0">
                  <a:pos x="T2" y="T3"/>
                </a:cxn>
                <a:cxn ang="0">
                  <a:pos x="T4" y="T5"/>
                </a:cxn>
                <a:cxn ang="0">
                  <a:pos x="T6" y="T7"/>
                </a:cxn>
              </a:cxnLst>
              <a:rect l="0" t="0" r="r" b="b"/>
              <a:pathLst>
                <a:path w="3870" h="210">
                  <a:moveTo>
                    <a:pt x="0" y="210"/>
                  </a:moveTo>
                  <a:cubicBezTo>
                    <a:pt x="255" y="135"/>
                    <a:pt x="510" y="60"/>
                    <a:pt x="1080" y="30"/>
                  </a:cubicBezTo>
                  <a:cubicBezTo>
                    <a:pt x="1650" y="0"/>
                    <a:pt x="2970" y="30"/>
                    <a:pt x="3420" y="30"/>
                  </a:cubicBezTo>
                  <a:cubicBezTo>
                    <a:pt x="3870" y="30"/>
                    <a:pt x="3720" y="30"/>
                    <a:pt x="3780" y="3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53" name="Freeform 52"/>
            <p:cNvSpPr>
              <a:spLocks/>
            </p:cNvSpPr>
            <p:nvPr/>
          </p:nvSpPr>
          <p:spPr bwMode="auto">
            <a:xfrm>
              <a:off x="4860" y="11700"/>
              <a:ext cx="3870" cy="210"/>
            </a:xfrm>
            <a:custGeom>
              <a:avLst/>
              <a:gdLst>
                <a:gd name="T0" fmla="*/ 0 w 3870"/>
                <a:gd name="T1" fmla="*/ 210 h 210"/>
                <a:gd name="T2" fmla="*/ 1080 w 3870"/>
                <a:gd name="T3" fmla="*/ 30 h 210"/>
                <a:gd name="T4" fmla="*/ 3420 w 3870"/>
                <a:gd name="T5" fmla="*/ 30 h 210"/>
                <a:gd name="T6" fmla="*/ 3780 w 3870"/>
                <a:gd name="T7" fmla="*/ 30 h 210"/>
              </a:gdLst>
              <a:ahLst/>
              <a:cxnLst>
                <a:cxn ang="0">
                  <a:pos x="T0" y="T1"/>
                </a:cxn>
                <a:cxn ang="0">
                  <a:pos x="T2" y="T3"/>
                </a:cxn>
                <a:cxn ang="0">
                  <a:pos x="T4" y="T5"/>
                </a:cxn>
                <a:cxn ang="0">
                  <a:pos x="T6" y="T7"/>
                </a:cxn>
              </a:cxnLst>
              <a:rect l="0" t="0" r="r" b="b"/>
              <a:pathLst>
                <a:path w="3870" h="210">
                  <a:moveTo>
                    <a:pt x="0" y="210"/>
                  </a:moveTo>
                  <a:cubicBezTo>
                    <a:pt x="255" y="135"/>
                    <a:pt x="510" y="60"/>
                    <a:pt x="1080" y="30"/>
                  </a:cubicBezTo>
                  <a:cubicBezTo>
                    <a:pt x="1650" y="0"/>
                    <a:pt x="2970" y="30"/>
                    <a:pt x="3420" y="30"/>
                  </a:cubicBezTo>
                  <a:cubicBezTo>
                    <a:pt x="3870" y="30"/>
                    <a:pt x="3720" y="30"/>
                    <a:pt x="3780" y="30"/>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54" name="Freeform 53"/>
            <p:cNvSpPr>
              <a:spLocks/>
            </p:cNvSpPr>
            <p:nvPr/>
          </p:nvSpPr>
          <p:spPr bwMode="auto">
            <a:xfrm>
              <a:off x="4860" y="11160"/>
              <a:ext cx="3870" cy="210"/>
            </a:xfrm>
            <a:custGeom>
              <a:avLst/>
              <a:gdLst>
                <a:gd name="T0" fmla="*/ 0 w 3870"/>
                <a:gd name="T1" fmla="*/ 210 h 210"/>
                <a:gd name="T2" fmla="*/ 1080 w 3870"/>
                <a:gd name="T3" fmla="*/ 30 h 210"/>
                <a:gd name="T4" fmla="*/ 3420 w 3870"/>
                <a:gd name="T5" fmla="*/ 30 h 210"/>
                <a:gd name="T6" fmla="*/ 3780 w 3870"/>
                <a:gd name="T7" fmla="*/ 30 h 210"/>
              </a:gdLst>
              <a:ahLst/>
              <a:cxnLst>
                <a:cxn ang="0">
                  <a:pos x="T0" y="T1"/>
                </a:cxn>
                <a:cxn ang="0">
                  <a:pos x="T2" y="T3"/>
                </a:cxn>
                <a:cxn ang="0">
                  <a:pos x="T4" y="T5"/>
                </a:cxn>
                <a:cxn ang="0">
                  <a:pos x="T6" y="T7"/>
                </a:cxn>
              </a:cxnLst>
              <a:rect l="0" t="0" r="r" b="b"/>
              <a:pathLst>
                <a:path w="3870" h="210">
                  <a:moveTo>
                    <a:pt x="0" y="210"/>
                  </a:moveTo>
                  <a:cubicBezTo>
                    <a:pt x="255" y="135"/>
                    <a:pt x="510" y="60"/>
                    <a:pt x="1080" y="30"/>
                  </a:cubicBezTo>
                  <a:cubicBezTo>
                    <a:pt x="1650" y="0"/>
                    <a:pt x="2970" y="30"/>
                    <a:pt x="3420" y="30"/>
                  </a:cubicBezTo>
                  <a:cubicBezTo>
                    <a:pt x="3870" y="30"/>
                    <a:pt x="3720" y="30"/>
                    <a:pt x="3780" y="3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grpSp>
      <p:cxnSp>
        <p:nvCxnSpPr>
          <p:cNvPr id="55" name="Straight Connector 54"/>
          <p:cNvCxnSpPr/>
          <p:nvPr/>
        </p:nvCxnSpPr>
        <p:spPr>
          <a:xfrm>
            <a:off x="481387" y="4953000"/>
            <a:ext cx="8229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33400" y="5121275"/>
            <a:ext cx="3581400" cy="1445111"/>
            <a:chOff x="4876800" y="3216275"/>
            <a:chExt cx="3581400" cy="1736725"/>
          </a:xfrm>
        </p:grpSpPr>
        <p:grpSp>
          <p:nvGrpSpPr>
            <p:cNvPr id="57" name="Group 56"/>
            <p:cNvGrpSpPr>
              <a:grpSpLocks/>
            </p:cNvGrpSpPr>
            <p:nvPr/>
          </p:nvGrpSpPr>
          <p:grpSpPr bwMode="auto">
            <a:xfrm>
              <a:off x="4876800" y="3216275"/>
              <a:ext cx="3581400" cy="1736725"/>
              <a:chOff x="3060" y="6144"/>
              <a:chExt cx="6120" cy="3216"/>
            </a:xfrm>
          </p:grpSpPr>
          <p:sp>
            <p:nvSpPr>
              <p:cNvPr id="62" name="Line 22"/>
              <p:cNvSpPr>
                <a:spLocks noChangeShapeType="1"/>
              </p:cNvSpPr>
              <p:nvPr/>
            </p:nvSpPr>
            <p:spPr bwMode="auto">
              <a:xfrm>
                <a:off x="3780" y="6144"/>
                <a:ext cx="0" cy="2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63" name="Line 21"/>
              <p:cNvSpPr>
                <a:spLocks noChangeShapeType="1"/>
              </p:cNvSpPr>
              <p:nvPr/>
            </p:nvSpPr>
            <p:spPr bwMode="auto">
              <a:xfrm>
                <a:off x="3780" y="8664"/>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64" name="Line 20"/>
              <p:cNvSpPr>
                <a:spLocks noChangeShapeType="1"/>
              </p:cNvSpPr>
              <p:nvPr/>
            </p:nvSpPr>
            <p:spPr bwMode="auto">
              <a:xfrm>
                <a:off x="3780" y="668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65" name="Line 18"/>
              <p:cNvSpPr>
                <a:spLocks noChangeShapeType="1"/>
              </p:cNvSpPr>
              <p:nvPr/>
            </p:nvSpPr>
            <p:spPr bwMode="auto">
              <a:xfrm>
                <a:off x="3780" y="7290"/>
                <a:ext cx="14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66" name="Text Box 17"/>
              <p:cNvSpPr txBox="1">
                <a:spLocks noChangeArrowheads="1"/>
              </p:cNvSpPr>
              <p:nvPr/>
            </p:nvSpPr>
            <p:spPr bwMode="auto">
              <a:xfrm>
                <a:off x="30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Ask</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67" name="Text Box 16"/>
              <p:cNvSpPr txBox="1">
                <a:spLocks noChangeArrowheads="1"/>
              </p:cNvSpPr>
              <p:nvPr/>
            </p:nvSpPr>
            <p:spPr bwMode="auto">
              <a:xfrm>
                <a:off x="3060" y="75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68" name="Text Box 15"/>
              <p:cNvSpPr txBox="1">
                <a:spLocks noChangeArrowheads="1"/>
              </p:cNvSpPr>
              <p:nvPr/>
            </p:nvSpPr>
            <p:spPr bwMode="auto">
              <a:xfrm>
                <a:off x="3060" y="70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Mid</a:t>
                </a:r>
                <a:r>
                  <a:rPr lang="en-US" sz="1200" baseline="-30000">
                    <a:latin typeface="Arial" charset="0"/>
                  </a:rPr>
                  <a:t>t</a:t>
                </a:r>
                <a:endParaRPr lang="en-US" sz="1200">
                  <a:latin typeface="Arial" charset="0"/>
                </a:endParaRPr>
              </a:p>
              <a:p>
                <a:pPr eaLnBrk="0" hangingPunct="0"/>
                <a:endParaRPr lang="en-US">
                  <a:latin typeface="Arial" charset="0"/>
                </a:endParaRPr>
              </a:p>
            </p:txBody>
          </p:sp>
          <p:sp>
            <p:nvSpPr>
              <p:cNvPr id="69" name="Text Box 14"/>
              <p:cNvSpPr txBox="1">
                <a:spLocks noChangeArrowheads="1"/>
              </p:cNvSpPr>
              <p:nvPr/>
            </p:nvSpPr>
            <p:spPr bwMode="auto">
              <a:xfrm>
                <a:off x="4680" y="756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800">
                    <a:latin typeface="Arial" charset="0"/>
                  </a:rPr>
                  <a:t>*</a:t>
                </a:r>
                <a:endParaRPr lang="en-US" sz="1200">
                  <a:latin typeface="Arial" charset="0"/>
                </a:endParaRPr>
              </a:p>
              <a:p>
                <a:pPr eaLnBrk="0" hangingPunct="0"/>
                <a:endParaRPr lang="en-US">
                  <a:latin typeface="Arial" charset="0"/>
                </a:endParaRPr>
              </a:p>
            </p:txBody>
          </p:sp>
          <p:sp>
            <p:nvSpPr>
              <p:cNvPr id="70" name="Text Box 13"/>
              <p:cNvSpPr txBox="1">
                <a:spLocks noChangeArrowheads="1"/>
              </p:cNvSpPr>
              <p:nvPr/>
            </p:nvSpPr>
            <p:spPr bwMode="auto">
              <a:xfrm>
                <a:off x="5760" y="64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sz="1200" dirty="0">
                  <a:latin typeface="Arial" charset="0"/>
                </a:endParaRPr>
              </a:p>
              <a:p>
                <a:pPr eaLnBrk="0" hangingPunct="0"/>
                <a:endParaRPr lang="en-US" dirty="0">
                  <a:latin typeface="Arial" charset="0"/>
                </a:endParaRPr>
              </a:p>
            </p:txBody>
          </p:sp>
          <p:sp>
            <p:nvSpPr>
              <p:cNvPr id="71" name="Line 11"/>
              <p:cNvSpPr>
                <a:spLocks noChangeShapeType="1"/>
              </p:cNvSpPr>
              <p:nvPr/>
            </p:nvSpPr>
            <p:spPr bwMode="auto">
              <a:xfrm>
                <a:off x="486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72" name="Line 10"/>
              <p:cNvSpPr>
                <a:spLocks noChangeShapeType="1"/>
              </p:cNvSpPr>
              <p:nvPr/>
            </p:nvSpPr>
            <p:spPr bwMode="auto">
              <a:xfrm>
                <a:off x="594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73" name="Line 9"/>
              <p:cNvSpPr>
                <a:spLocks noChangeShapeType="1"/>
              </p:cNvSpPr>
              <p:nvPr/>
            </p:nvSpPr>
            <p:spPr bwMode="auto">
              <a:xfrm>
                <a:off x="7020" y="84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74" name="Text Box 8"/>
              <p:cNvSpPr txBox="1">
                <a:spLocks noChangeArrowheads="1"/>
              </p:cNvSpPr>
              <p:nvPr/>
            </p:nvSpPr>
            <p:spPr bwMode="auto">
              <a:xfrm>
                <a:off x="450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75" name="Text Box 7"/>
              <p:cNvSpPr txBox="1">
                <a:spLocks noChangeArrowheads="1"/>
              </p:cNvSpPr>
              <p:nvPr/>
            </p:nvSpPr>
            <p:spPr bwMode="auto">
              <a:xfrm>
                <a:off x="558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Buy</a:t>
                </a:r>
              </a:p>
              <a:p>
                <a:pPr eaLnBrk="0" hangingPunct="0"/>
                <a:endParaRPr lang="en-US">
                  <a:latin typeface="Arial" charset="0"/>
                </a:endParaRPr>
              </a:p>
            </p:txBody>
          </p:sp>
          <p:sp>
            <p:nvSpPr>
              <p:cNvPr id="76" name="Text Box 6"/>
              <p:cNvSpPr txBox="1">
                <a:spLocks noChangeArrowheads="1"/>
              </p:cNvSpPr>
              <p:nvPr/>
            </p:nvSpPr>
            <p:spPr bwMode="auto">
              <a:xfrm>
                <a:off x="6660" y="882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Sell</a:t>
                </a:r>
              </a:p>
              <a:p>
                <a:pPr eaLnBrk="0" hangingPunct="0"/>
                <a:endParaRPr lang="en-US">
                  <a:latin typeface="Arial" charset="0"/>
                </a:endParaRPr>
              </a:p>
            </p:txBody>
          </p:sp>
          <p:sp>
            <p:nvSpPr>
              <p:cNvPr id="77" name="Text Box 5"/>
              <p:cNvSpPr txBox="1">
                <a:spLocks noChangeArrowheads="1"/>
              </p:cNvSpPr>
              <p:nvPr/>
            </p:nvSpPr>
            <p:spPr bwMode="auto">
              <a:xfrm>
                <a:off x="8280" y="82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en-US" sz="1200">
                    <a:latin typeface="Arial" charset="0"/>
                  </a:rPr>
                  <a:t>Time</a:t>
                </a:r>
              </a:p>
              <a:p>
                <a:pPr eaLnBrk="0" hangingPunct="0"/>
                <a:endParaRPr lang="en-US">
                  <a:latin typeface="Arial" charset="0"/>
                </a:endParaRPr>
              </a:p>
            </p:txBody>
          </p:sp>
        </p:grpSp>
        <p:sp>
          <p:nvSpPr>
            <p:cNvPr id="58" name="Line 20"/>
            <p:cNvSpPr>
              <a:spLocks noChangeShapeType="1"/>
            </p:cNvSpPr>
            <p:nvPr/>
          </p:nvSpPr>
          <p:spPr bwMode="auto">
            <a:xfrm flipV="1">
              <a:off x="6140822" y="3668869"/>
              <a:ext cx="2054039" cy="85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59" name="Line 18"/>
            <p:cNvSpPr>
              <a:spLocks noChangeShapeType="1"/>
            </p:cNvSpPr>
            <p:nvPr/>
          </p:nvSpPr>
          <p:spPr bwMode="auto">
            <a:xfrm>
              <a:off x="6140824" y="3977068"/>
              <a:ext cx="20540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60" name="Line 20"/>
            <p:cNvSpPr>
              <a:spLocks noChangeShapeType="1"/>
            </p:cNvSpPr>
            <p:nvPr/>
          </p:nvSpPr>
          <p:spPr bwMode="auto">
            <a:xfrm flipV="1">
              <a:off x="6140824" y="4217106"/>
              <a:ext cx="2054039" cy="85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sp>
          <p:nvSpPr>
            <p:cNvPr id="61" name="Line 20"/>
            <p:cNvSpPr>
              <a:spLocks noChangeShapeType="1"/>
            </p:cNvSpPr>
            <p:nvPr/>
          </p:nvSpPr>
          <p:spPr bwMode="auto">
            <a:xfrm>
              <a:off x="5298140" y="4078157"/>
              <a:ext cx="8426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endParaRPr lang="en-US"/>
            </a:p>
          </p:txBody>
        </p:sp>
      </p:grpSp>
    </p:spTree>
    <p:extLst>
      <p:ext uri="{BB962C8B-B14F-4D97-AF65-F5344CB8AC3E}">
        <p14:creationId xmlns:p14="http://schemas.microsoft.com/office/powerpoint/2010/main" val="4531382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3.3 Inter-tick models: step-by-step</a:t>
            </a:r>
            <a:endParaRPr lang="en-US" dirty="0"/>
          </a:p>
        </p:txBody>
      </p:sp>
      <p:sp>
        <p:nvSpPr>
          <p:cNvPr id="5" name="Text Placeholder 4"/>
          <p:cNvSpPr>
            <a:spLocks noGrp="1"/>
          </p:cNvSpPr>
          <p:nvPr>
            <p:ph type="body" sz="quarter" idx="3"/>
          </p:nvPr>
        </p:nvSpPr>
        <p:spPr/>
        <p:txBody>
          <a:bodyPr/>
          <a:lstStyle/>
          <a:p>
            <a:r>
              <a:rPr lang="en-US" dirty="0" smtClean="0"/>
              <a:t>Duration model </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lnSpcReduction="10000"/>
              </a:bodyPr>
              <a:lstStyle/>
              <a:p>
                <a:r>
                  <a:rPr lang="en-US" sz="1600" dirty="0" smtClean="0"/>
                  <a:t>Poisson model: </a:t>
                </a:r>
              </a:p>
              <a:p>
                <a:pPr lvl="1"/>
                <a:r>
                  <a:rPr lang="en-US" sz="1400" dirty="0" smtClean="0"/>
                  <a:t>Probability of exactly </a:t>
                </a:r>
                <a:r>
                  <a:rPr lang="en-US" sz="1400" i="1" dirty="0" smtClean="0"/>
                  <a:t>k</a:t>
                </a:r>
                <a:r>
                  <a:rPr lang="en-US" sz="1400" dirty="0" smtClean="0"/>
                  <a:t> ticks arriving between times </a:t>
                </a:r>
                <a:r>
                  <a:rPr lang="en-US" sz="1400" i="1" dirty="0" smtClean="0"/>
                  <a:t>t </a:t>
                </a:r>
                <a:r>
                  <a:rPr lang="en-US" sz="1400" dirty="0" smtClean="0"/>
                  <a:t>and </a:t>
                </a:r>
                <a:r>
                  <a:rPr lang="en-US" sz="1400" i="1" dirty="0" smtClean="0">
                    <a:sym typeface="Symbol"/>
                  </a:rPr>
                  <a:t> </a:t>
                </a:r>
                <a:r>
                  <a:rPr lang="en-US" sz="1400" dirty="0" smtClean="0">
                    <a:sym typeface="Symbol"/>
                  </a:rPr>
                  <a:t>is: </a:t>
                </a: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sz="1600" i="1" smtClean="0">
                          <a:latin typeface="Cambria Math"/>
                        </a:rPr>
                        <m:t>𝑃</m:t>
                      </m:r>
                      <m:d>
                        <m:dPr>
                          <m:begChr m:val="["/>
                          <m:endChr m:val="]"/>
                          <m:ctrlPr>
                            <a:rPr lang="en-US" sz="1600" i="1">
                              <a:latin typeface="Cambria Math"/>
                            </a:rPr>
                          </m:ctrlPr>
                        </m:dPr>
                        <m:e>
                          <m:d>
                            <m:dPr>
                              <m:ctrlPr>
                                <a:rPr lang="en-US" sz="1600" i="1">
                                  <a:latin typeface="Cambria Math"/>
                                </a:rPr>
                              </m:ctrlPr>
                            </m:dPr>
                            <m:e>
                              <m:r>
                                <a:rPr lang="en-US" sz="1600" i="1">
                                  <a:latin typeface="Cambria Math"/>
                                </a:rPr>
                                <m:t>𝑁</m:t>
                              </m:r>
                              <m:d>
                                <m:dPr>
                                  <m:ctrlPr>
                                    <a:rPr lang="en-US" sz="1600" i="1">
                                      <a:latin typeface="Cambria Math"/>
                                    </a:rPr>
                                  </m:ctrlPr>
                                </m:dPr>
                                <m:e>
                                  <m:r>
                                    <a:rPr lang="en-US" sz="1600" i="1">
                                      <a:latin typeface="Cambria Math"/>
                                    </a:rPr>
                                    <m:t>𝑡</m:t>
                                  </m:r>
                                  <m:r>
                                    <a:rPr lang="en-US" sz="1600" i="1">
                                      <a:latin typeface="Cambria Math"/>
                                    </a:rPr>
                                    <m:t>+</m:t>
                                  </m:r>
                                  <m:r>
                                    <a:rPr lang="en-US" sz="1600" i="1">
                                      <a:latin typeface="Cambria Math"/>
                                    </a:rPr>
                                    <m:t>𝜏</m:t>
                                  </m:r>
                                </m:e>
                              </m:d>
                              <m:r>
                                <a:rPr lang="en-US" sz="1600" i="1">
                                  <a:latin typeface="Cambria Math"/>
                                </a:rPr>
                                <m:t>−</m:t>
                              </m:r>
                              <m:r>
                                <a:rPr lang="en-US" sz="1600" i="1">
                                  <a:latin typeface="Cambria Math"/>
                                </a:rPr>
                                <m:t>𝑁</m:t>
                              </m:r>
                              <m:d>
                                <m:dPr>
                                  <m:ctrlPr>
                                    <a:rPr lang="en-US" sz="1600" i="1">
                                      <a:latin typeface="Cambria Math"/>
                                    </a:rPr>
                                  </m:ctrlPr>
                                </m:dPr>
                                <m:e>
                                  <m:r>
                                    <a:rPr lang="en-US" sz="1600" i="1">
                                      <a:latin typeface="Cambria Math"/>
                                    </a:rPr>
                                    <m:t>𝑡</m:t>
                                  </m:r>
                                </m:e>
                              </m:d>
                            </m:e>
                          </m:d>
                          <m:r>
                            <a:rPr lang="en-US" sz="1600" i="1">
                              <a:latin typeface="Cambria Math"/>
                            </a:rPr>
                            <m:t>=</m:t>
                          </m:r>
                          <m:r>
                            <a:rPr lang="en-US" sz="1600" i="1">
                              <a:latin typeface="Cambria Math"/>
                            </a:rPr>
                            <m:t>𝑘</m:t>
                          </m:r>
                        </m:e>
                      </m:d>
                      <m:r>
                        <a:rPr lang="en-US" sz="1600" i="1">
                          <a:latin typeface="Cambria Math"/>
                        </a:rPr>
                        <m:t>=</m:t>
                      </m:r>
                      <m:f>
                        <m:fPr>
                          <m:ctrlPr>
                            <a:rPr lang="en-US" sz="1600" i="1">
                              <a:latin typeface="Cambria Math"/>
                            </a:rPr>
                          </m:ctrlPr>
                        </m:fPr>
                        <m:num>
                          <m:r>
                            <a:rPr lang="en-US" sz="1600" i="1">
                              <a:latin typeface="Cambria Math"/>
                            </a:rPr>
                            <m:t>1</m:t>
                          </m:r>
                        </m:num>
                        <m:den>
                          <m:r>
                            <a:rPr lang="en-US" sz="1600" i="1">
                              <a:latin typeface="Cambria Math"/>
                            </a:rPr>
                            <m:t>𝑘</m:t>
                          </m:r>
                          <m:r>
                            <a:rPr lang="en-US" sz="1600" i="1">
                              <a:latin typeface="Cambria Math"/>
                            </a:rPr>
                            <m:t>!</m:t>
                          </m:r>
                        </m:den>
                      </m:f>
                      <m:sSup>
                        <m:sSupPr>
                          <m:ctrlPr>
                            <a:rPr lang="en-US" sz="1600" i="1">
                              <a:latin typeface="Cambria Math"/>
                            </a:rPr>
                          </m:ctrlPr>
                        </m:sSupPr>
                        <m:e>
                          <m:r>
                            <a:rPr lang="en-US" sz="1600" i="1">
                              <a:latin typeface="Cambria Math"/>
                            </a:rPr>
                            <m:t>𝑒</m:t>
                          </m:r>
                        </m:e>
                        <m:sup>
                          <m:r>
                            <a:rPr lang="en-US" sz="1600" i="1">
                              <a:latin typeface="Cambria Math"/>
                            </a:rPr>
                            <m:t>−</m:t>
                          </m:r>
                          <m:r>
                            <a:rPr lang="en-US" sz="1600" i="1">
                              <a:latin typeface="Cambria Math"/>
                            </a:rPr>
                            <m:t>𝜆𝜏</m:t>
                          </m:r>
                        </m:sup>
                      </m:sSup>
                      <m:sSup>
                        <m:sSupPr>
                          <m:ctrlPr>
                            <a:rPr lang="en-US" sz="1600" i="1">
                              <a:latin typeface="Cambria Math"/>
                            </a:rPr>
                          </m:ctrlPr>
                        </m:sSupPr>
                        <m:e>
                          <m:r>
                            <a:rPr lang="en-US" sz="1600" i="1">
                              <a:latin typeface="Cambria Math"/>
                            </a:rPr>
                            <m:t>(</m:t>
                          </m:r>
                          <m:r>
                            <a:rPr lang="en-US" sz="1600" i="1">
                              <a:latin typeface="Cambria Math"/>
                            </a:rPr>
                            <m:t>𝜆𝜏</m:t>
                          </m:r>
                          <m:r>
                            <a:rPr lang="en-US" sz="1600" i="1">
                              <a:latin typeface="Cambria Math"/>
                            </a:rPr>
                            <m:t>)</m:t>
                          </m:r>
                        </m:e>
                        <m:sup>
                          <m:r>
                            <a:rPr lang="en-US" sz="1600" i="1">
                              <a:latin typeface="Cambria Math"/>
                            </a:rPr>
                            <m:t>𝑘</m:t>
                          </m:r>
                        </m:sup>
                      </m:sSup>
                    </m:oMath>
                  </m:oMathPara>
                </a14:m>
                <a:endParaRPr lang="en-US" sz="1600" i="1" dirty="0" smtClean="0"/>
              </a:p>
              <a:p>
                <a:pPr marL="0" indent="0">
                  <a:buNone/>
                </a:pPr>
                <a14:m>
                  <m:oMathPara xmlns:m="http://schemas.openxmlformats.org/officeDocument/2006/math">
                    <m:oMathParaPr>
                      <m:jc m:val="centerGroup"/>
                    </m:oMathParaPr>
                    <m:oMath xmlns:m="http://schemas.openxmlformats.org/officeDocument/2006/math">
                      <m:r>
                        <a:rPr lang="en-US" sz="1600" i="1">
                          <a:latin typeface="Cambria Math"/>
                        </a:rPr>
                        <m:t>𝑘</m:t>
                      </m:r>
                      <m:r>
                        <a:rPr lang="en-US" sz="1600" i="1">
                          <a:latin typeface="Cambria Math"/>
                        </a:rPr>
                        <m:t>=0,1,2,…</m:t>
                      </m:r>
                    </m:oMath>
                  </m:oMathPara>
                </a14:m>
                <a:endParaRPr lang="en-US" sz="3200" dirty="0" smtClean="0"/>
              </a:p>
              <a:p>
                <a:pPr marL="274320" lvl="1" indent="0">
                  <a:buNone/>
                </a:pPr>
                <a:r>
                  <a:rPr lang="en-US" sz="1400" dirty="0" smtClean="0"/>
                  <a:t>where </a:t>
                </a:r>
                <a:r>
                  <a:rPr lang="en-US" sz="1400" i="1" dirty="0" smtClean="0">
                    <a:sym typeface="Symbol"/>
                  </a:rPr>
                  <a:t></a:t>
                </a:r>
                <a:r>
                  <a:rPr lang="en-US" sz="1400" dirty="0" smtClean="0">
                    <a:sym typeface="Symbol"/>
                  </a:rPr>
                  <a:t> is the average rate of arrival of ticks.</a:t>
                </a:r>
              </a:p>
              <a:p>
                <a:r>
                  <a:rPr lang="en-US" sz="1800" dirty="0" smtClean="0">
                    <a:sym typeface="Symbol"/>
                  </a:rPr>
                  <a:t>One way to use the model: look for outliers in duration behavior:</a:t>
                </a:r>
              </a:p>
              <a:p>
                <a:pPr marL="617220" lvl="1" indent="-342900">
                  <a:buFont typeface="+mj-lt"/>
                  <a:buAutoNum type="arabicPeriod"/>
                </a:pPr>
                <a:r>
                  <a:rPr lang="en-US" sz="1400" dirty="0" smtClean="0">
                    <a:sym typeface="Symbol"/>
                  </a:rPr>
                  <a:t>Estimate </a:t>
                </a:r>
              </a:p>
              <a:p>
                <a:pPr marL="617220" lvl="1" indent="-342900">
                  <a:buFont typeface="+mj-lt"/>
                  <a:buAutoNum type="arabicPeriod"/>
                </a:pPr>
                <a:r>
                  <a:rPr lang="en-US" sz="1400" dirty="0" smtClean="0">
                    <a:sym typeface="Symbol"/>
                  </a:rPr>
                  <a:t>If the model predicts 90% probability of no ticks in an interval, and we get 5 ticks =&gt; what are the average consequences for returns?  For volatility?</a:t>
                </a:r>
              </a:p>
              <a:p>
                <a:pPr marL="274320" lvl="1" indent="0">
                  <a:buNone/>
                </a:pPr>
                <a:r>
                  <a:rPr lang="en-US" sz="1400" dirty="0" smtClean="0">
                    <a:sym typeface="Symbol"/>
                  </a:rPr>
                  <a:t>  </a:t>
                </a:r>
              </a:p>
              <a:p>
                <a:pPr marL="0" indent="0">
                  <a:buNone/>
                </a:pPr>
                <a:endParaRPr lang="en-US" sz="14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465" t="-1080" r="-2016"/>
                </a:stretch>
              </a:blipFill>
            </p:spPr>
            <p:txBody>
              <a:bodyPr/>
              <a:lstStyle/>
              <a:p>
                <a:r>
                  <a:rPr lang="en-US">
                    <a:noFill/>
                  </a:rPr>
                  <a:t> </a:t>
                </a:r>
              </a:p>
            </p:txBody>
          </p:sp>
        </mc:Fallback>
      </mc:AlternateContent>
      <p:sp>
        <p:nvSpPr>
          <p:cNvPr id="7" name="Text Placeholder 2"/>
          <p:cNvSpPr txBox="1">
            <a:spLocks/>
          </p:cNvSpPr>
          <p:nvPr/>
        </p:nvSpPr>
        <p:spPr>
          <a:xfrm>
            <a:off x="457200" y="1676400"/>
            <a:ext cx="3931920" cy="639762"/>
          </a:xfrm>
          <a:prstGeom prst="rect">
            <a:avLst/>
          </a:prstGeom>
          <a:noFill/>
          <a:ln w="44450" cap="flat" cmpd="sng" algn="ctr">
            <a:noFill/>
            <a:prstDash val="solid"/>
          </a:ln>
          <a:effectLst/>
        </p:spPr>
        <p:txBody>
          <a:bodyPr vert="horz" lIns="91440" tIns="45720" rIns="91440" bIns="45720" rtlCol="0" anchor="ctr">
            <a:normAutofit/>
          </a:bodyPr>
          <a:lstStyle>
            <a:lvl1pPr marL="0" indent="0" algn="ctr" defTabSz="914400" rtl="0" eaLnBrk="1" latinLnBrk="0" hangingPunct="1">
              <a:spcBef>
                <a:spcPct val="20000"/>
              </a:spcBef>
              <a:buClr>
                <a:schemeClr val="accent1"/>
              </a:buClr>
              <a:buSzPct val="85000"/>
              <a:buFont typeface="Arial" pitchFamily="34" charset="0"/>
              <a:buNone/>
              <a:defRPr sz="2000" b="0" kern="1200">
                <a:solidFill>
                  <a:schemeClr val="accent6">
                    <a:lumMod val="50000"/>
                  </a:schemeClr>
                </a:solidFill>
                <a:latin typeface="+mn-lt"/>
                <a:ea typeface="+mn-ea"/>
                <a:cs typeface="+mn-cs"/>
              </a:defRPr>
            </a:lvl1pPr>
            <a:lvl2pPr marL="457200" indent="0" algn="l" defTabSz="914400" rtl="0" eaLnBrk="1" latinLnBrk="0" hangingPunct="1">
              <a:spcBef>
                <a:spcPct val="20000"/>
              </a:spcBef>
              <a:buClr>
                <a:schemeClr val="accent1"/>
              </a:buClr>
              <a:buSzPct val="85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Clr>
                <a:schemeClr val="accent1"/>
              </a:buClr>
              <a:buSzPct val="9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Clr>
                <a:schemeClr val="accent1"/>
              </a:buClr>
              <a:buSzPct val="100000"/>
              <a:buFont typeface="Arial" pitchFamily="34" charset="0"/>
              <a:buNone/>
              <a:defRPr sz="1600" b="1" kern="1200" baseline="0">
                <a:solidFill>
                  <a:schemeClr val="tx1"/>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9pPr>
          </a:lstStyle>
          <a:p>
            <a:pPr algn="l"/>
            <a:r>
              <a:rPr lang="en-US" sz="2400" b="1" dirty="0" smtClean="0">
                <a:solidFill>
                  <a:schemeClr val="tx1"/>
                </a:solidFill>
              </a:rPr>
              <a:t>Regression model</a:t>
            </a:r>
            <a:endParaRPr lang="en-US" sz="2400" b="1" dirty="0">
              <a:solidFill>
                <a:schemeClr val="tx1"/>
              </a:solidFill>
            </a:endParaRPr>
          </a:p>
        </p:txBody>
      </p:sp>
      <mc:AlternateContent xmlns:mc="http://schemas.openxmlformats.org/markup-compatibility/2006" xmlns:a14="http://schemas.microsoft.com/office/drawing/2010/main">
        <mc:Choice Requires="a14">
          <p:sp>
            <p:nvSpPr>
              <p:cNvPr id="8" name="Content Placeholder 3"/>
              <p:cNvSpPr txBox="1">
                <a:spLocks/>
              </p:cNvSpPr>
              <p:nvPr/>
            </p:nvSpPr>
            <p:spPr>
              <a:xfrm>
                <a:off x="457200" y="2438400"/>
                <a:ext cx="3931920" cy="395128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sz="1600" dirty="0" smtClean="0"/>
                  <a:t>Decide on:</a:t>
                </a:r>
              </a:p>
              <a:p>
                <a:pPr lvl="1"/>
                <a:r>
                  <a:rPr lang="en-US" sz="1400" dirty="0" smtClean="0"/>
                  <a:t>The data to use (quotes, trades, sizes or all of the above)?</a:t>
                </a:r>
              </a:p>
              <a:p>
                <a:pPr lvl="1"/>
                <a:r>
                  <a:rPr lang="en-US" sz="1400" dirty="0" smtClean="0"/>
                  <a:t>Time intervals (e.g., 1 second)</a:t>
                </a:r>
              </a:p>
              <a:p>
                <a:pPr lvl="1"/>
                <a:endParaRPr lang="en-US" sz="1400" dirty="0" smtClean="0"/>
              </a:p>
              <a:p>
                <a:pPr marL="457200" indent="-457200">
                  <a:buFont typeface="+mj-lt"/>
                  <a:buAutoNum type="arabicPeriod"/>
                </a:pPr>
                <a:r>
                  <a:rPr lang="en-US" sz="1600" dirty="0" smtClean="0"/>
                  <a:t>Create a data series with corresponding price levels or returns:</a:t>
                </a:r>
              </a:p>
              <a:p>
                <a:pPr marL="274320" lvl="1" indent="0">
                  <a:buFont typeface="Arial" pitchFamily="34" charset="0"/>
                  <a:buNone/>
                </a:pPr>
                <a:r>
                  <a:rPr lang="en-US" sz="1400" dirty="0" smtClean="0"/>
                  <a:t>Time </a:t>
                </a:r>
                <a:r>
                  <a:rPr lang="en-US" sz="1400" dirty="0"/>
                  <a:t>-&gt; Last duration -&gt; Price -&gt; </a:t>
                </a:r>
                <a:r>
                  <a:rPr lang="en-US" sz="1400" dirty="0" smtClean="0"/>
                  <a:t>Return</a:t>
                </a:r>
              </a:p>
              <a:p>
                <a:pPr marL="274320" lvl="1" indent="0">
                  <a:buFont typeface="Arial" pitchFamily="34" charset="0"/>
                  <a:buNone/>
                </a:pPr>
                <a:endParaRPr lang="en-US" sz="1400" dirty="0" smtClean="0"/>
              </a:p>
              <a:p>
                <a:pPr marL="342900" indent="-342900">
                  <a:buFont typeface="+mj-lt"/>
                  <a:buAutoNum type="arabicPeriod"/>
                </a:pPr>
                <a:r>
                  <a:rPr lang="en-US" sz="1600" dirty="0" smtClean="0"/>
                  <a:t>Run a linear regression:</a:t>
                </a:r>
              </a:p>
              <a:p>
                <a:pPr marL="274320" lvl="1" indent="0">
                  <a:buNone/>
                </a:pPr>
                <a14:m>
                  <m:oMathPara xmlns:m="http://schemas.openxmlformats.org/officeDocument/2006/math">
                    <m:oMathParaPr>
                      <m:jc m:val="centerGroup"/>
                    </m:oMathParaPr>
                    <m:oMath xmlns:m="http://schemas.openxmlformats.org/officeDocument/2006/math">
                      <m:r>
                        <m:rPr>
                          <m:sty m:val="p"/>
                        </m:rPr>
                        <a:rPr lang="en-US" sz="1400">
                          <a:latin typeface="Cambria Math"/>
                        </a:rPr>
                        <m:t>Δ</m:t>
                      </m:r>
                      <m:sSub>
                        <m:sSubPr>
                          <m:ctrlPr>
                            <a:rPr lang="en-US" sz="1400" i="1">
                              <a:latin typeface="Cambria Math"/>
                            </a:rPr>
                          </m:ctrlPr>
                        </m:sSubPr>
                        <m:e>
                          <m:r>
                            <a:rPr lang="en-US" sz="1400" i="1">
                              <a:latin typeface="Cambria Math"/>
                            </a:rPr>
                            <m:t>𝑃</m:t>
                          </m:r>
                        </m:e>
                        <m:sub>
                          <m:r>
                            <a:rPr lang="en-US" sz="1400" i="1">
                              <a:latin typeface="Cambria Math"/>
                            </a:rPr>
                            <m:t>𝑡</m:t>
                          </m:r>
                        </m:sub>
                      </m:sSub>
                      <m:r>
                        <a:rPr lang="en-US" sz="1400" i="1">
                          <a:latin typeface="Cambria Math"/>
                        </a:rPr>
                        <m:t>=</m:t>
                      </m:r>
                      <m:sSub>
                        <m:sSubPr>
                          <m:ctrlPr>
                            <a:rPr lang="en-US" sz="1400" i="1">
                              <a:latin typeface="Cambria Math"/>
                            </a:rPr>
                          </m:ctrlPr>
                        </m:sSubPr>
                        <m:e>
                          <m:r>
                            <a:rPr lang="en-US" sz="1400" i="1">
                              <a:latin typeface="Cambria Math"/>
                            </a:rPr>
                            <m:t>𝑅</m:t>
                          </m:r>
                        </m:e>
                        <m:sub>
                          <m:r>
                            <a:rPr lang="en-US" sz="1400" i="1">
                              <a:latin typeface="Cambria Math"/>
                            </a:rPr>
                            <m:t>𝑡</m:t>
                          </m:r>
                        </m:sub>
                      </m:sSub>
                      <m:r>
                        <a:rPr lang="en-US" sz="1400" i="1">
                          <a:latin typeface="Cambria Math"/>
                        </a:rPr>
                        <m:t>=</m:t>
                      </m:r>
                      <m:r>
                        <a:rPr lang="en-US" sz="1400" i="1">
                          <a:latin typeface="Cambria Math"/>
                        </a:rPr>
                        <m:t>𝛼</m:t>
                      </m:r>
                      <m:r>
                        <a:rPr lang="en-US" sz="1400" i="1">
                          <a:latin typeface="Cambria Math"/>
                        </a:rPr>
                        <m:t>+</m:t>
                      </m:r>
                      <m:r>
                        <a:rPr lang="en-US" sz="1400" i="1">
                          <a:latin typeface="Cambria Math"/>
                        </a:rPr>
                        <m:t>𝛽</m:t>
                      </m:r>
                      <m:sSub>
                        <m:sSubPr>
                          <m:ctrlPr>
                            <a:rPr lang="en-US" sz="1400" i="1">
                              <a:latin typeface="Cambria Math"/>
                            </a:rPr>
                          </m:ctrlPr>
                        </m:sSubPr>
                        <m:e>
                          <m:r>
                            <a:rPr lang="en-US" sz="1400" i="1">
                              <a:latin typeface="Cambria Math"/>
                            </a:rPr>
                            <m:t>𝑑</m:t>
                          </m:r>
                        </m:e>
                        <m:sub>
                          <m:r>
                            <a:rPr lang="en-US" sz="1400" i="1">
                              <a:latin typeface="Cambria Math"/>
                            </a:rPr>
                            <m:t>𝑡</m:t>
                          </m:r>
                        </m:sub>
                      </m:sSub>
                      <m:r>
                        <a:rPr lang="en-US" sz="1400" i="1">
                          <a:latin typeface="Cambria Math"/>
                        </a:rPr>
                        <m:t>+</m:t>
                      </m:r>
                      <m:sSub>
                        <m:sSubPr>
                          <m:ctrlPr>
                            <a:rPr lang="en-US" sz="1400" i="1">
                              <a:latin typeface="Cambria Math"/>
                            </a:rPr>
                          </m:ctrlPr>
                        </m:sSubPr>
                        <m:e>
                          <m:r>
                            <a:rPr lang="en-US" sz="1400" i="1">
                              <a:latin typeface="Cambria Math"/>
                            </a:rPr>
                            <m:t>𝜀</m:t>
                          </m:r>
                        </m:e>
                        <m:sub>
                          <m:r>
                            <a:rPr lang="en-US" sz="1400" i="1">
                              <a:latin typeface="Cambria Math"/>
                            </a:rPr>
                            <m:t>𝑡</m:t>
                          </m:r>
                        </m:sub>
                      </m:sSub>
                    </m:oMath>
                  </m:oMathPara>
                </a14:m>
                <a:endParaRPr lang="en-US" sz="1200" dirty="0" smtClean="0"/>
              </a:p>
              <a:p>
                <a:pPr marL="342900" indent="-342900">
                  <a:buFont typeface="+mj-lt"/>
                  <a:buAutoNum type="arabicPeriod"/>
                </a:pPr>
                <a:endParaRPr lang="en-US" sz="1600" dirty="0" smtClean="0"/>
              </a:p>
              <a:p>
                <a:pPr marL="342900" indent="-342900">
                  <a:buFont typeface="+mj-lt"/>
                  <a:buAutoNum type="arabicPeriod"/>
                </a:pPr>
                <a:r>
                  <a:rPr lang="en-US" sz="1600" dirty="0"/>
                  <a:t>If </a:t>
                </a:r>
                <a:r>
                  <a:rPr lang="en-US" sz="1600" i="1" dirty="0">
                    <a:sym typeface="Symbol"/>
                  </a:rPr>
                  <a:t> </a:t>
                </a:r>
                <a:r>
                  <a:rPr lang="en-US" sz="1600" dirty="0">
                    <a:sym typeface="Symbol"/>
                  </a:rPr>
                  <a:t>is statistically significant, test model “</a:t>
                </a:r>
                <a:r>
                  <a:rPr lang="en-US" sz="1600" dirty="0" smtClean="0">
                    <a:sym typeface="Symbol"/>
                  </a:rPr>
                  <a:t>out-of-sample.”  If </a:t>
                </a:r>
                <a:r>
                  <a:rPr lang="en-US" sz="1600" dirty="0">
                    <a:sym typeface="Symbol"/>
                  </a:rPr>
                  <a:t>not, change time interval, LHS variable</a:t>
                </a:r>
                <a:endParaRPr lang="en-US" sz="1600" dirty="0"/>
              </a:p>
              <a:p>
                <a:pPr marL="342900" indent="-342900">
                  <a:buFont typeface="+mj-lt"/>
                  <a:buAutoNum type="arabicPeriod"/>
                </a:pPr>
                <a:endParaRPr lang="en-US" sz="1600" dirty="0" smtClean="0"/>
              </a:p>
              <a:p>
                <a:pPr marL="0" indent="0">
                  <a:buFont typeface="Arial" pitchFamily="34" charset="0"/>
                  <a:buNone/>
                </a:pPr>
                <a:endParaRPr lang="en-US" sz="1600" dirty="0" smtClean="0"/>
              </a:p>
              <a:p>
                <a:pPr marL="342900" indent="-342900">
                  <a:buFont typeface="+mj-lt"/>
                  <a:buAutoNum type="arabicPeriod"/>
                </a:pPr>
                <a:endParaRPr lang="en-US" sz="1600" dirty="0"/>
              </a:p>
              <a:p>
                <a:pPr marL="457200" indent="-457200">
                  <a:buFont typeface="+mj-lt"/>
                  <a:buAutoNum type="arabicPeriod"/>
                </a:pPr>
                <a:endParaRPr lang="en-US" sz="1600" dirty="0" smtClean="0"/>
              </a:p>
              <a:p>
                <a:pPr marL="0" indent="0">
                  <a:buFont typeface="Arial" pitchFamily="34" charset="0"/>
                  <a:buNone/>
                </a:pPr>
                <a:endParaRPr lang="en-US" sz="1600" dirty="0" smtClean="0"/>
              </a:p>
              <a:p>
                <a:pPr marL="0" indent="0">
                  <a:buFont typeface="Arial" pitchFamily="34" charset="0"/>
                  <a:buNone/>
                </a:pPr>
                <a:endParaRPr lang="en-US" sz="1600" dirty="0" smtClean="0"/>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endParaRPr lang="en-US" sz="1600" dirty="0"/>
              </a:p>
            </p:txBody>
          </p:sp>
        </mc:Choice>
        <mc:Fallback xmlns="">
          <p:sp>
            <p:nvSpPr>
              <p:cNvPr id="8" name="Content Placeholder 3"/>
              <p:cNvSpPr txBox="1">
                <a:spLocks noRot="1" noChangeAspect="1" noMove="1" noResize="1" noEditPoints="1" noAdjustHandles="1" noChangeArrowheads="1" noChangeShapeType="1" noTextEdit="1"/>
              </p:cNvSpPr>
              <p:nvPr/>
            </p:nvSpPr>
            <p:spPr>
              <a:xfrm>
                <a:off x="457200" y="2438400"/>
                <a:ext cx="3931920" cy="3951288"/>
              </a:xfrm>
              <a:prstGeom prst="rect">
                <a:avLst/>
              </a:prstGeom>
              <a:blipFill rotWithShape="1">
                <a:blip r:embed="rId3"/>
                <a:stretch>
                  <a:fillRect t="-1080" r="-1860"/>
                </a:stretch>
              </a:blipFill>
            </p:spPr>
            <p:txBody>
              <a:bodyPr/>
              <a:lstStyle/>
              <a:p>
                <a:r>
                  <a:rPr lang="en-US">
                    <a:noFill/>
                  </a:rPr>
                  <a:t> </a:t>
                </a:r>
              </a:p>
            </p:txBody>
          </p:sp>
        </mc:Fallback>
      </mc:AlternateContent>
    </p:spTree>
    <p:extLst>
      <p:ext uri="{BB962C8B-B14F-4D97-AF65-F5344CB8AC3E}">
        <p14:creationId xmlns:p14="http://schemas.microsoft.com/office/powerpoint/2010/main" val="9929497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Reconstructing order flow</a:t>
            </a:r>
            <a:endParaRPr lang="en-US" dirty="0"/>
          </a:p>
        </p:txBody>
      </p:sp>
      <p:sp>
        <p:nvSpPr>
          <p:cNvPr id="3" name="Text Placeholder 2"/>
          <p:cNvSpPr>
            <a:spLocks noGrp="1"/>
          </p:cNvSpPr>
          <p:nvPr>
            <p:ph type="body" idx="1"/>
          </p:nvPr>
        </p:nvSpPr>
        <p:spPr/>
        <p:txBody>
          <a:bodyPr/>
          <a:lstStyle/>
          <a:p>
            <a:r>
              <a:rPr lang="en-US" dirty="0" smtClean="0"/>
              <a:t>Order flow = belief x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57200" y="2438400"/>
                <a:ext cx="3931920" cy="4267200"/>
              </a:xfrm>
            </p:spPr>
            <p:txBody>
              <a:bodyPr>
                <a:normAutofit lnSpcReduction="10000"/>
              </a:bodyPr>
              <a:lstStyle/>
              <a:p>
                <a:r>
                  <a:rPr lang="en-US" sz="1600" dirty="0" smtClean="0"/>
                  <a:t>An order is a dollar amount of belief</a:t>
                </a:r>
              </a:p>
              <a:p>
                <a:r>
                  <a:rPr lang="en-US" sz="1600" dirty="0"/>
                  <a:t>Order flow: buyer-initiated trading volume less seller-initiated trading volume</a:t>
                </a:r>
              </a:p>
              <a:p>
                <a:pPr lvl="1"/>
                <a14:m>
                  <m:oMath xmlns:m="http://schemas.openxmlformats.org/officeDocument/2006/math">
                    <m:sSub>
                      <m:sSubPr>
                        <m:ctrlPr>
                          <a:rPr lang="en-US" sz="1400" i="1">
                            <a:latin typeface="Cambria Math"/>
                          </a:rPr>
                        </m:ctrlPr>
                      </m:sSubPr>
                      <m:e>
                        <m:r>
                          <a:rPr lang="en-US" sz="1400" i="1">
                            <a:latin typeface="Cambria Math"/>
                          </a:rPr>
                          <m:t>𝑥</m:t>
                        </m:r>
                      </m:e>
                      <m:sub>
                        <m:r>
                          <a:rPr lang="en-US" sz="1400" i="1">
                            <a:latin typeface="Cambria Math"/>
                          </a:rPr>
                          <m:t>𝑡</m:t>
                        </m:r>
                      </m:sub>
                    </m:sSub>
                    <m:r>
                      <a:rPr lang="en-US" sz="1400" i="1">
                        <a:latin typeface="Cambria Math"/>
                      </a:rPr>
                      <m:t>=</m:t>
                    </m:r>
                    <m:sSubSup>
                      <m:sSubSupPr>
                        <m:ctrlPr>
                          <a:rPr lang="en-US" sz="1400" i="1">
                            <a:latin typeface="Cambria Math"/>
                          </a:rPr>
                        </m:ctrlPr>
                      </m:sSubSupPr>
                      <m:e>
                        <m:r>
                          <a:rPr lang="en-US" sz="1400" i="1">
                            <a:latin typeface="Cambria Math"/>
                          </a:rPr>
                          <m:t>𝑣</m:t>
                        </m:r>
                      </m:e>
                      <m:sub>
                        <m:r>
                          <a:rPr lang="en-US" sz="1400" i="1">
                            <a:latin typeface="Cambria Math"/>
                          </a:rPr>
                          <m:t>𝑡</m:t>
                        </m:r>
                      </m:sub>
                      <m:sup>
                        <m:r>
                          <a:rPr lang="en-US" sz="1400" i="1">
                            <a:latin typeface="Cambria Math"/>
                          </a:rPr>
                          <m:t>𝑏</m:t>
                        </m:r>
                      </m:sup>
                    </m:sSubSup>
                    <m:r>
                      <a:rPr lang="en-US" sz="1400" i="1">
                        <a:latin typeface="Cambria Math"/>
                      </a:rPr>
                      <m:t>−</m:t>
                    </m:r>
                    <m:sSubSup>
                      <m:sSubSupPr>
                        <m:ctrlPr>
                          <a:rPr lang="en-US" sz="1400" i="1">
                            <a:latin typeface="Cambria Math"/>
                          </a:rPr>
                        </m:ctrlPr>
                      </m:sSubSupPr>
                      <m:e>
                        <m:r>
                          <a:rPr lang="en-US" sz="1400" i="1">
                            <a:latin typeface="Cambria Math"/>
                          </a:rPr>
                          <m:t>𝑣</m:t>
                        </m:r>
                      </m:e>
                      <m:sub>
                        <m:r>
                          <a:rPr lang="en-US" sz="1400" i="1">
                            <a:latin typeface="Cambria Math"/>
                          </a:rPr>
                          <m:t>𝑡</m:t>
                        </m:r>
                      </m:sub>
                      <m:sup>
                        <m:r>
                          <a:rPr lang="en-US" sz="1400" i="1">
                            <a:latin typeface="Cambria Math"/>
                          </a:rPr>
                          <m:t>𝑎</m:t>
                        </m:r>
                      </m:sup>
                    </m:sSubSup>
                  </m:oMath>
                </a14:m>
                <a:endParaRPr lang="en-US" sz="1600" dirty="0" smtClean="0"/>
              </a:p>
              <a:p>
                <a:r>
                  <a:rPr lang="en-US" sz="1600" dirty="0" smtClean="0"/>
                  <a:t>Knowing order flow is helpful:</a:t>
                </a:r>
              </a:p>
              <a:p>
                <a:pPr lvl="1"/>
                <a:r>
                  <a:rPr lang="en-US" sz="1400" dirty="0" smtClean="0"/>
                  <a:t>Order flow carries information to the markets, i.e. moves markets</a:t>
                </a:r>
              </a:p>
              <a:p>
                <a:pPr lvl="1"/>
                <a:r>
                  <a:rPr lang="en-US" sz="1400" dirty="0" smtClean="0"/>
                  <a:t>Order flow of informed investors carries accurate information to the markets. i.e. moves markets fundamentally</a:t>
                </a:r>
              </a:p>
              <a:p>
                <a:pPr lvl="1"/>
                <a:r>
                  <a:rPr lang="en-US" sz="1400" dirty="0" smtClean="0"/>
                  <a:t>Market impact following large orders is predictable</a:t>
                </a:r>
              </a:p>
              <a:p>
                <a:r>
                  <a:rPr lang="en-US" sz="1600" dirty="0" smtClean="0"/>
                  <a:t>Typically, only brokers can observe order flow directly</a:t>
                </a:r>
              </a:p>
              <a:p>
                <a:r>
                  <a:rPr lang="en-US" sz="1600" dirty="0" smtClean="0"/>
                  <a:t>Others can observe order flow indirectly, by observing market data</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57200" y="2438400"/>
                <a:ext cx="3931920" cy="4267200"/>
              </a:xfrm>
              <a:blipFill rotWithShape="1">
                <a:blip r:embed="rId2"/>
                <a:stretch>
                  <a:fillRect t="-1000"/>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Detecting trading orders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4754880" y="2438400"/>
                <a:ext cx="3931920" cy="4191000"/>
              </a:xfrm>
            </p:spPr>
            <p:txBody>
              <a:bodyPr>
                <a:normAutofit fontScale="92500" lnSpcReduction="20000"/>
              </a:bodyPr>
              <a:lstStyle/>
              <a:p>
                <a:pPr marL="182880" lvl="1"/>
                <a:r>
                  <a:rPr lang="en-US" sz="1700" dirty="0" smtClean="0"/>
                  <a:t>Traders </a:t>
                </a:r>
                <a:r>
                  <a:rPr lang="en-US" sz="1700" dirty="0"/>
                  <a:t>break up trades into small packets of the same directionality </a:t>
                </a:r>
                <a:endParaRPr lang="en-US" sz="1700" dirty="0" smtClean="0"/>
              </a:p>
              <a:p>
                <a:pPr marL="457200" lvl="2"/>
                <a:r>
                  <a:rPr lang="en-US" sz="1500" dirty="0" smtClean="0"/>
                  <a:t>E.g., large buy orders are broken up into small buy orders</a:t>
                </a:r>
                <a:endParaRPr lang="en-US" sz="1500" dirty="0"/>
              </a:p>
              <a:p>
                <a:r>
                  <a:rPr lang="en-US" sz="1700" dirty="0" smtClean="0"/>
                  <a:t>As a result, order-flow is </a:t>
                </a:r>
                <a:r>
                  <a:rPr lang="en-US" sz="1700" dirty="0" err="1" smtClean="0"/>
                  <a:t>autocorrelated</a:t>
                </a:r>
                <a:endParaRPr lang="en-US" sz="1700" dirty="0"/>
              </a:p>
              <a:p>
                <a:r>
                  <a:rPr lang="en-US" sz="1700" dirty="0" smtClean="0"/>
                  <a:t>To detect whether order-flow is </a:t>
                </a:r>
                <a:r>
                  <a:rPr lang="en-US" sz="1700" dirty="0" err="1" smtClean="0"/>
                  <a:t>autocorrelated</a:t>
                </a:r>
                <a:r>
                  <a:rPr lang="en-US" sz="1700" dirty="0" smtClean="0"/>
                  <a:t>:</a:t>
                </a:r>
              </a:p>
              <a:p>
                <a:pPr lvl="1"/>
                <a:r>
                  <a:rPr lang="en-US" sz="1500" dirty="0" smtClean="0"/>
                  <a:t>Run the following regression every interval </a:t>
                </a:r>
                <a:r>
                  <a:rPr lang="en-US" sz="1500" i="1" dirty="0" smtClean="0"/>
                  <a:t>t</a:t>
                </a:r>
              </a:p>
              <a:p>
                <a:pPr marL="274320" lvl="1" indent="0">
                  <a:buNone/>
                </a:pPr>
                <a14:m>
                  <m:oMathPara xmlns:m="http://schemas.openxmlformats.org/officeDocument/2006/math">
                    <m:oMathParaPr>
                      <m:jc m:val="centerGroup"/>
                    </m:oMathParaPr>
                    <m:oMath xmlns:m="http://schemas.openxmlformats.org/officeDocument/2006/math">
                      <m:sSub>
                        <m:sSubPr>
                          <m:ctrlPr>
                            <a:rPr lang="en-US" sz="1500" i="1">
                              <a:latin typeface="Cambria Math"/>
                            </a:rPr>
                          </m:ctrlPr>
                        </m:sSubPr>
                        <m:e>
                          <m:r>
                            <a:rPr lang="en-US" sz="1500" i="1">
                              <a:latin typeface="Cambria Math"/>
                            </a:rPr>
                            <m:t>𝑥</m:t>
                          </m:r>
                        </m:e>
                        <m:sub>
                          <m:r>
                            <a:rPr lang="en-US" sz="1500" i="1">
                              <a:latin typeface="Cambria Math"/>
                            </a:rPr>
                            <m:t>𝑡</m:t>
                          </m:r>
                        </m:sub>
                      </m:sSub>
                      <m:r>
                        <a:rPr lang="en-US" sz="1500" i="1">
                          <a:latin typeface="Cambria Math"/>
                        </a:rPr>
                        <m:t>=</m:t>
                      </m:r>
                      <m:r>
                        <a:rPr lang="en-US" sz="1500" i="1">
                          <a:latin typeface="Cambria Math"/>
                        </a:rPr>
                        <m:t>𝛼</m:t>
                      </m:r>
                      <m:r>
                        <a:rPr lang="en-US" sz="1500" i="1">
                          <a:latin typeface="Cambria Math"/>
                        </a:rPr>
                        <m:t>+</m:t>
                      </m:r>
                      <m:nary>
                        <m:naryPr>
                          <m:chr m:val="∑"/>
                          <m:limLoc m:val="undOvr"/>
                          <m:ctrlPr>
                            <a:rPr lang="en-US" sz="1500" i="1">
                              <a:latin typeface="Cambria Math"/>
                            </a:rPr>
                          </m:ctrlPr>
                        </m:naryPr>
                        <m:sub>
                          <m:r>
                            <a:rPr lang="en-US" sz="1500" i="1">
                              <a:latin typeface="Cambria Math"/>
                            </a:rPr>
                            <m:t>𝑚</m:t>
                          </m:r>
                          <m:r>
                            <a:rPr lang="en-US" sz="1500" i="1">
                              <a:latin typeface="Cambria Math"/>
                            </a:rPr>
                            <m:t>=1</m:t>
                          </m:r>
                        </m:sub>
                        <m:sup>
                          <m:r>
                            <a:rPr lang="en-US" sz="1500" i="1">
                              <a:latin typeface="Cambria Math"/>
                            </a:rPr>
                            <m:t>𝑀</m:t>
                          </m:r>
                        </m:sup>
                        <m:e>
                          <m:sSub>
                            <m:sSubPr>
                              <m:ctrlPr>
                                <a:rPr lang="en-US" sz="1500" i="1">
                                  <a:latin typeface="Cambria Math"/>
                                </a:rPr>
                              </m:ctrlPr>
                            </m:sSubPr>
                            <m:e>
                              <m:r>
                                <a:rPr lang="en-US" sz="1500" i="1">
                                  <a:latin typeface="Cambria Math"/>
                                </a:rPr>
                                <m:t>𝛽</m:t>
                              </m:r>
                            </m:e>
                            <m:sub>
                              <m:r>
                                <a:rPr lang="en-US" sz="1500" i="1">
                                  <a:latin typeface="Cambria Math"/>
                                </a:rPr>
                                <m:t>𝑚</m:t>
                              </m:r>
                            </m:sub>
                          </m:sSub>
                          <m:sSub>
                            <m:sSubPr>
                              <m:ctrlPr>
                                <a:rPr lang="en-US" sz="1500" i="1">
                                  <a:latin typeface="Cambria Math"/>
                                </a:rPr>
                              </m:ctrlPr>
                            </m:sSubPr>
                            <m:e>
                              <m:r>
                                <a:rPr lang="en-US" sz="1500" i="1">
                                  <a:latin typeface="Cambria Math"/>
                                </a:rPr>
                                <m:t>𝑥</m:t>
                              </m:r>
                            </m:e>
                            <m:sub>
                              <m:r>
                                <a:rPr lang="en-US" sz="1500" i="1">
                                  <a:latin typeface="Cambria Math"/>
                                </a:rPr>
                                <m:t>𝑡</m:t>
                              </m:r>
                              <m:r>
                                <a:rPr lang="en-US" sz="1500" i="1">
                                  <a:latin typeface="Cambria Math"/>
                                </a:rPr>
                                <m:t>−</m:t>
                              </m:r>
                              <m:r>
                                <a:rPr lang="en-US" sz="1500" i="1">
                                  <a:latin typeface="Cambria Math"/>
                                </a:rPr>
                                <m:t>𝑚</m:t>
                              </m:r>
                            </m:sub>
                          </m:sSub>
                        </m:e>
                      </m:nary>
                      <m:r>
                        <a:rPr lang="en-US" sz="1500" i="1">
                          <a:latin typeface="Cambria Math"/>
                        </a:rPr>
                        <m:t>+</m:t>
                      </m:r>
                      <m:sSub>
                        <m:sSubPr>
                          <m:ctrlPr>
                            <a:rPr lang="en-US" sz="1500" i="1">
                              <a:latin typeface="Cambria Math"/>
                            </a:rPr>
                          </m:ctrlPr>
                        </m:sSubPr>
                        <m:e>
                          <m:r>
                            <a:rPr lang="en-US" sz="1500" i="1">
                              <a:latin typeface="Cambria Math"/>
                            </a:rPr>
                            <m:t>𝜀</m:t>
                          </m:r>
                        </m:e>
                        <m:sub>
                          <m:r>
                            <a:rPr lang="en-US" sz="1500" i="1">
                              <a:latin typeface="Cambria Math"/>
                            </a:rPr>
                            <m:t>𝑡</m:t>
                          </m:r>
                        </m:sub>
                      </m:sSub>
                    </m:oMath>
                  </m:oMathPara>
                </a14:m>
                <a:endParaRPr lang="en-US" sz="1400" dirty="0"/>
              </a:p>
              <a:p>
                <a:pPr lvl="1"/>
                <a:r>
                  <a:rPr lang="en-US" sz="1500" dirty="0" smtClean="0"/>
                  <a:t>test </a:t>
                </a:r>
                <a:r>
                  <a:rPr lang="en-US" sz="1500" dirty="0"/>
                  <a:t>for significance of </a:t>
                </a:r>
                <a:r>
                  <a:rPr lang="el-GR" sz="1500" i="1" dirty="0"/>
                  <a:t>β</a:t>
                </a:r>
                <a:endParaRPr lang="en-US" sz="1500" i="1" dirty="0" smtClean="0"/>
              </a:p>
              <a:p>
                <a:r>
                  <a:rPr lang="en-US" sz="1700" dirty="0" smtClean="0"/>
                  <a:t>Related academic literature:</a:t>
                </a:r>
              </a:p>
              <a:p>
                <a:pPr lvl="1"/>
                <a:r>
                  <a:rPr lang="en-US" sz="1500" dirty="0" err="1" smtClean="0"/>
                  <a:t>Biais</a:t>
                </a:r>
                <a:r>
                  <a:rPr lang="en-US" sz="1500" dirty="0" smtClean="0"/>
                  <a:t>, </a:t>
                </a:r>
                <a:r>
                  <a:rPr lang="en-US" sz="1500" dirty="0" err="1" smtClean="0"/>
                  <a:t>Hillion</a:t>
                </a:r>
                <a:r>
                  <a:rPr lang="en-US" sz="1500" dirty="0" smtClean="0"/>
                  <a:t>, </a:t>
                </a:r>
                <a:r>
                  <a:rPr lang="en-US" sz="1500" dirty="0" err="1" smtClean="0"/>
                  <a:t>Spatt</a:t>
                </a:r>
                <a:r>
                  <a:rPr lang="en-US" sz="1500" dirty="0" smtClean="0"/>
                  <a:t> (2005)</a:t>
                </a:r>
              </a:p>
              <a:p>
                <a:pPr lvl="1"/>
                <a:r>
                  <a:rPr lang="en-US" sz="1500" dirty="0" smtClean="0"/>
                  <a:t>Foucault (1999)</a:t>
                </a:r>
              </a:p>
              <a:p>
                <a:pPr lvl="1"/>
                <a:r>
                  <a:rPr lang="en-US" sz="1500" dirty="0" err="1" smtClean="0"/>
                  <a:t>Parlour</a:t>
                </a:r>
                <a:r>
                  <a:rPr lang="en-US" sz="1500" dirty="0" smtClean="0"/>
                  <a:t> (1998)</a:t>
                </a:r>
              </a:p>
              <a:p>
                <a:pPr lvl="1"/>
                <a:r>
                  <a:rPr lang="en-US" sz="1500" dirty="0" smtClean="0"/>
                  <a:t>Foucault, </a:t>
                </a:r>
                <a:r>
                  <a:rPr lang="en-US" sz="1500" dirty="0" err="1" smtClean="0"/>
                  <a:t>Kadan</a:t>
                </a:r>
                <a:r>
                  <a:rPr lang="en-US" sz="1500" dirty="0" smtClean="0"/>
                  <a:t>, </a:t>
                </a:r>
                <a:r>
                  <a:rPr lang="en-US" sz="1500" dirty="0" err="1" smtClean="0"/>
                  <a:t>Kandel</a:t>
                </a:r>
                <a:r>
                  <a:rPr lang="en-US" sz="1500" dirty="0" smtClean="0"/>
                  <a:t> (2005)</a:t>
                </a:r>
              </a:p>
              <a:p>
                <a:pPr lvl="1"/>
                <a:r>
                  <a:rPr lang="en-US" sz="1500" dirty="0" err="1" smtClean="0"/>
                  <a:t>Goettler</a:t>
                </a:r>
                <a:r>
                  <a:rPr lang="en-US" sz="1500" dirty="0" smtClean="0"/>
                  <a:t>, </a:t>
                </a:r>
                <a:r>
                  <a:rPr lang="en-US" sz="1500" dirty="0" err="1" smtClean="0"/>
                  <a:t>Parlour</a:t>
                </a:r>
                <a:r>
                  <a:rPr lang="en-US" sz="1500" dirty="0" smtClean="0"/>
                  <a:t>, </a:t>
                </a:r>
                <a:r>
                  <a:rPr lang="en-US" sz="1500" dirty="0" err="1" smtClean="0"/>
                  <a:t>Rajan</a:t>
                </a:r>
                <a:r>
                  <a:rPr lang="en-US" sz="1500" dirty="0" smtClean="0"/>
                  <a:t> (2005, 2007)</a:t>
                </a: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4754880" y="2438400"/>
                <a:ext cx="3931920" cy="4191000"/>
              </a:xfrm>
              <a:blipFill rotWithShape="1">
                <a:blip r:embed="rId3"/>
                <a:stretch>
                  <a:fillRect t="-1599"/>
                </a:stretch>
              </a:blipFill>
            </p:spPr>
            <p:txBody>
              <a:bodyPr/>
              <a:lstStyle/>
              <a:p>
                <a:r>
                  <a:rPr lang="en-US">
                    <a:noFill/>
                  </a:rPr>
                  <a:t> </a:t>
                </a:r>
              </a:p>
            </p:txBody>
          </p:sp>
        </mc:Fallback>
      </mc:AlternateContent>
    </p:spTree>
    <p:extLst>
      <p:ext uri="{BB962C8B-B14F-4D97-AF65-F5344CB8AC3E}">
        <p14:creationId xmlns:p14="http://schemas.microsoft.com/office/powerpoint/2010/main" val="2299359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Quantitative Analysis?</a:t>
            </a:r>
          </a:p>
          <a:p>
            <a:pPr marL="514350" indent="-514350">
              <a:buFont typeface="+mj-lt"/>
              <a:buAutoNum type="arabicPeriod"/>
            </a:pPr>
            <a:endParaRPr lang="en-US" b="1" dirty="0" smtClean="0"/>
          </a:p>
          <a:p>
            <a:pPr marL="514350" indent="-514350">
              <a:buFont typeface="+mj-lt"/>
              <a:buAutoNum type="arabicPeriod"/>
            </a:pPr>
            <a:r>
              <a:rPr lang="en-US" smtClean="0"/>
              <a:t>Quantitative strategies</a:t>
            </a:r>
            <a:endParaRPr lang="en-US" dirty="0" smtClean="0"/>
          </a:p>
          <a:p>
            <a:pPr marL="914400" lvl="1" indent="-457200">
              <a:buFont typeface="+mj-lt"/>
              <a:buAutoNum type="arabicPeriod"/>
            </a:pPr>
            <a:r>
              <a:rPr lang="en-US" dirty="0" smtClean="0"/>
              <a:t>Momentum</a:t>
            </a:r>
          </a:p>
          <a:p>
            <a:pPr marL="1188720" lvl="2" indent="-457200">
              <a:buFont typeface="+mj-lt"/>
              <a:buAutoNum type="arabicPeriod"/>
            </a:pPr>
            <a:r>
              <a:rPr lang="en-US" dirty="0" smtClean="0"/>
              <a:t>Trend following</a:t>
            </a:r>
          </a:p>
          <a:p>
            <a:pPr marL="1188720" lvl="2" indent="-457200">
              <a:buFont typeface="+mj-lt"/>
              <a:buAutoNum type="arabicPeriod"/>
            </a:pPr>
            <a:r>
              <a:rPr lang="en-US" dirty="0" smtClean="0"/>
              <a:t>Event trading</a:t>
            </a:r>
          </a:p>
          <a:p>
            <a:pPr marL="914400" lvl="1" indent="-457200">
              <a:buFont typeface="+mj-lt"/>
              <a:buAutoNum type="arabicPeriod"/>
            </a:pPr>
            <a:r>
              <a:rPr lang="en-US" dirty="0" smtClean="0"/>
              <a:t>Mean reversion = statistical arbitrage</a:t>
            </a:r>
          </a:p>
          <a:p>
            <a:pPr marL="1188720" lvl="2" indent="-457200">
              <a:buFont typeface="+mj-lt"/>
              <a:buAutoNum type="arabicPeriod"/>
            </a:pPr>
            <a:r>
              <a:rPr lang="en-US" dirty="0" smtClean="0"/>
              <a:t>Basic case</a:t>
            </a:r>
          </a:p>
          <a:p>
            <a:pPr marL="1188720" lvl="2" indent="-457200">
              <a:buFont typeface="+mj-lt"/>
              <a:buAutoNum type="arabicPeriod"/>
            </a:pPr>
            <a:r>
              <a:rPr lang="en-US" dirty="0" smtClean="0"/>
              <a:t>Relative value</a:t>
            </a:r>
          </a:p>
          <a:p>
            <a:pPr marL="1188720" lvl="2" indent="-457200">
              <a:buFont typeface="+mj-lt"/>
              <a:buAutoNum type="arabicPeriod"/>
            </a:pPr>
            <a:r>
              <a:rPr lang="en-US" dirty="0" smtClean="0"/>
              <a:t>Basket tracking</a:t>
            </a:r>
          </a:p>
          <a:p>
            <a:pPr marL="514350" indent="-514350">
              <a:buFont typeface="+mj-lt"/>
              <a:buAutoNum type="arabicPeriod"/>
            </a:pPr>
            <a:endParaRPr lang="en-US" dirty="0" smtClean="0"/>
          </a:p>
          <a:p>
            <a:pPr marL="514350" indent="-514350">
              <a:buFont typeface="+mj-lt"/>
              <a:buAutoNum type="arabicPeriod"/>
            </a:pPr>
            <a:r>
              <a:rPr lang="en-US" dirty="0" smtClean="0"/>
              <a:t>High frequency strategies</a:t>
            </a:r>
          </a:p>
          <a:p>
            <a:pPr marL="914400" lvl="1" indent="-457200">
              <a:buFont typeface="+mj-lt"/>
              <a:buAutoNum type="arabicPeriod"/>
            </a:pPr>
            <a:r>
              <a:rPr lang="en-US" dirty="0" smtClean="0"/>
              <a:t>Trend following</a:t>
            </a:r>
          </a:p>
          <a:p>
            <a:pPr marL="914400" lvl="1" indent="-457200">
              <a:buFont typeface="+mj-lt"/>
              <a:buAutoNum type="arabicPeriod"/>
            </a:pPr>
            <a:r>
              <a:rPr lang="en-US" dirty="0" smtClean="0"/>
              <a:t>Statistical arbitrage</a:t>
            </a:r>
          </a:p>
          <a:p>
            <a:pPr marL="914400" lvl="1" indent="-457200">
              <a:buFont typeface="+mj-lt"/>
              <a:buAutoNum type="arabicPeriod"/>
            </a:pPr>
            <a:r>
              <a:rPr lang="en-US" dirty="0" smtClean="0"/>
              <a:t>Market making</a:t>
            </a:r>
          </a:p>
        </p:txBody>
      </p:sp>
    </p:spTree>
    <p:extLst>
      <p:ext uri="{BB962C8B-B14F-4D97-AF65-F5344CB8AC3E}">
        <p14:creationId xmlns:p14="http://schemas.microsoft.com/office/powerpoint/2010/main" val="1502911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152400"/>
            <a:ext cx="7924800" cy="1143000"/>
          </a:xfrm>
        </p:spPr>
        <p:txBody>
          <a:bodyPr/>
          <a:lstStyle/>
          <a:p>
            <a:r>
              <a:rPr lang="en-US"/>
              <a:t>2. Basic definitions: Drawdown</a:t>
            </a:r>
          </a:p>
        </p:txBody>
      </p:sp>
      <p:sp>
        <p:nvSpPr>
          <p:cNvPr id="11267" name="Rectangle 3"/>
          <p:cNvSpPr>
            <a:spLocks noGrp="1" noChangeArrowheads="1"/>
          </p:cNvSpPr>
          <p:nvPr>
            <p:ph type="body" sz="half" idx="1"/>
          </p:nvPr>
        </p:nvSpPr>
        <p:spPr/>
        <p:txBody>
          <a:bodyPr/>
          <a:lstStyle/>
          <a:p>
            <a:r>
              <a:rPr lang="en-US" sz="2000"/>
              <a:t>Drawdown is a measure of historical and potential loss</a:t>
            </a:r>
          </a:p>
          <a:p>
            <a:r>
              <a:rPr lang="en-US" sz="2000"/>
              <a:t>Maximum loss relative to the highest previous value or “watermark”</a:t>
            </a:r>
          </a:p>
          <a:p>
            <a:pPr lvl="1"/>
            <a:r>
              <a:rPr lang="en-US" sz="1600"/>
              <a:t>Managers typically receive performance fees only after exceeding the highest watermark</a:t>
            </a:r>
          </a:p>
          <a:p>
            <a:r>
              <a:rPr lang="en-US" sz="2000"/>
              <a:t>Maximum drawdown helps explain potential downside</a:t>
            </a:r>
          </a:p>
        </p:txBody>
      </p:sp>
      <p:sp>
        <p:nvSpPr>
          <p:cNvPr id="11268" name="Rectangle 4"/>
          <p:cNvSpPr>
            <a:spLocks noGrp="1" noChangeArrowheads="1"/>
          </p:cNvSpPr>
          <p:nvPr>
            <p:ph type="body" sz="half" idx="2"/>
          </p:nvPr>
        </p:nvSpPr>
        <p:spPr/>
        <p:txBody>
          <a:bodyPr/>
          <a:lstStyle/>
          <a:p>
            <a:r>
              <a:rPr lang="en-US" sz="1800"/>
              <a:t>Example 1</a:t>
            </a:r>
          </a:p>
          <a:p>
            <a:endParaRPr lang="en-US" sz="2000"/>
          </a:p>
          <a:p>
            <a:endParaRPr lang="en-US" sz="2000"/>
          </a:p>
          <a:p>
            <a:endParaRPr lang="en-US" sz="2000"/>
          </a:p>
          <a:p>
            <a:endParaRPr lang="en-US" sz="2000"/>
          </a:p>
          <a:p>
            <a:endParaRPr lang="en-US" sz="2000"/>
          </a:p>
          <a:p>
            <a:r>
              <a:rPr lang="en-US" sz="1800"/>
              <a:t>Example 2</a:t>
            </a:r>
          </a:p>
          <a:p>
            <a:endParaRPr lang="en-US" sz="1800"/>
          </a:p>
        </p:txBody>
      </p:sp>
      <p:grpSp>
        <p:nvGrpSpPr>
          <p:cNvPr id="11299" name="Group 35"/>
          <p:cNvGrpSpPr>
            <a:grpSpLocks/>
          </p:cNvGrpSpPr>
          <p:nvPr/>
        </p:nvGrpSpPr>
        <p:grpSpPr bwMode="auto">
          <a:xfrm>
            <a:off x="4789488" y="2286000"/>
            <a:ext cx="4049712" cy="1589088"/>
            <a:chOff x="2976" y="1591"/>
            <a:chExt cx="2551" cy="1001"/>
          </a:xfrm>
        </p:grpSpPr>
        <p:grpSp>
          <p:nvGrpSpPr>
            <p:cNvPr id="11269" name="Group 5"/>
            <p:cNvGrpSpPr>
              <a:grpSpLocks/>
            </p:cNvGrpSpPr>
            <p:nvPr/>
          </p:nvGrpSpPr>
          <p:grpSpPr bwMode="auto">
            <a:xfrm>
              <a:off x="2976" y="1632"/>
              <a:ext cx="1794" cy="960"/>
              <a:chOff x="336" y="2727"/>
              <a:chExt cx="1271" cy="739"/>
            </a:xfrm>
          </p:grpSpPr>
          <p:sp>
            <p:nvSpPr>
              <p:cNvPr id="11270" name="Line 6"/>
              <p:cNvSpPr>
                <a:spLocks noChangeShapeType="1"/>
              </p:cNvSpPr>
              <p:nvPr/>
            </p:nvSpPr>
            <p:spPr bwMode="auto">
              <a:xfrm>
                <a:off x="336" y="3360"/>
                <a:ext cx="10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Text Box 7"/>
              <p:cNvSpPr txBox="1">
                <a:spLocks noChangeArrowheads="1"/>
              </p:cNvSpPr>
              <p:nvPr/>
            </p:nvSpPr>
            <p:spPr bwMode="auto">
              <a:xfrm>
                <a:off x="1344" y="3216"/>
                <a:ext cx="26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time</a:t>
                </a:r>
              </a:p>
            </p:txBody>
          </p:sp>
          <p:sp>
            <p:nvSpPr>
              <p:cNvPr id="11272" name="Freeform 8"/>
              <p:cNvSpPr>
                <a:spLocks/>
              </p:cNvSpPr>
              <p:nvPr/>
            </p:nvSpPr>
            <p:spPr bwMode="auto">
              <a:xfrm>
                <a:off x="360" y="2942"/>
                <a:ext cx="1056" cy="351"/>
              </a:xfrm>
              <a:custGeom>
                <a:avLst/>
                <a:gdLst>
                  <a:gd name="T0" fmla="*/ 0 w 2112"/>
                  <a:gd name="T1" fmla="*/ 584 h 584"/>
                  <a:gd name="T2" fmla="*/ 432 w 2112"/>
                  <a:gd name="T3" fmla="*/ 344 h 584"/>
                  <a:gd name="T4" fmla="*/ 720 w 2112"/>
                  <a:gd name="T5" fmla="*/ 392 h 584"/>
                  <a:gd name="T6" fmla="*/ 1104 w 2112"/>
                  <a:gd name="T7" fmla="*/ 104 h 584"/>
                  <a:gd name="T8" fmla="*/ 1584 w 2112"/>
                  <a:gd name="T9" fmla="*/ 8 h 584"/>
                  <a:gd name="T10" fmla="*/ 1968 w 2112"/>
                  <a:gd name="T11" fmla="*/ 152 h 584"/>
                  <a:gd name="T12" fmla="*/ 2112 w 2112"/>
                  <a:gd name="T13" fmla="*/ 56 h 584"/>
                </a:gdLst>
                <a:ahLst/>
                <a:cxnLst>
                  <a:cxn ang="0">
                    <a:pos x="T0" y="T1"/>
                  </a:cxn>
                  <a:cxn ang="0">
                    <a:pos x="T2" y="T3"/>
                  </a:cxn>
                  <a:cxn ang="0">
                    <a:pos x="T4" y="T5"/>
                  </a:cxn>
                  <a:cxn ang="0">
                    <a:pos x="T6" y="T7"/>
                  </a:cxn>
                  <a:cxn ang="0">
                    <a:pos x="T8" y="T9"/>
                  </a:cxn>
                  <a:cxn ang="0">
                    <a:pos x="T10" y="T11"/>
                  </a:cxn>
                  <a:cxn ang="0">
                    <a:pos x="T12" y="T13"/>
                  </a:cxn>
                </a:cxnLst>
                <a:rect l="0" t="0" r="r" b="b"/>
                <a:pathLst>
                  <a:path w="2112" h="584">
                    <a:moveTo>
                      <a:pt x="0" y="584"/>
                    </a:moveTo>
                    <a:cubicBezTo>
                      <a:pt x="156" y="480"/>
                      <a:pt x="312" y="376"/>
                      <a:pt x="432" y="344"/>
                    </a:cubicBezTo>
                    <a:cubicBezTo>
                      <a:pt x="552" y="312"/>
                      <a:pt x="608" y="432"/>
                      <a:pt x="720" y="392"/>
                    </a:cubicBezTo>
                    <a:cubicBezTo>
                      <a:pt x="832" y="352"/>
                      <a:pt x="960" y="168"/>
                      <a:pt x="1104" y="104"/>
                    </a:cubicBezTo>
                    <a:cubicBezTo>
                      <a:pt x="1248" y="40"/>
                      <a:pt x="1440" y="0"/>
                      <a:pt x="1584" y="8"/>
                    </a:cubicBezTo>
                    <a:cubicBezTo>
                      <a:pt x="1728" y="16"/>
                      <a:pt x="1880" y="144"/>
                      <a:pt x="1968" y="152"/>
                    </a:cubicBezTo>
                    <a:cubicBezTo>
                      <a:pt x="2056" y="160"/>
                      <a:pt x="2084" y="108"/>
                      <a:pt x="2112"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flipV="1">
                <a:off x="408" y="2832"/>
                <a:ext cx="0" cy="6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Text Box 10"/>
              <p:cNvSpPr txBox="1">
                <a:spLocks noChangeArrowheads="1"/>
              </p:cNvSpPr>
              <p:nvPr/>
            </p:nvSpPr>
            <p:spPr bwMode="auto">
              <a:xfrm>
                <a:off x="422" y="2727"/>
                <a:ext cx="586"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Price or NAV</a:t>
                </a:r>
              </a:p>
            </p:txBody>
          </p:sp>
        </p:grpSp>
        <p:sp>
          <p:nvSpPr>
            <p:cNvPr id="11275" name="Line 11"/>
            <p:cNvSpPr>
              <a:spLocks noChangeShapeType="1"/>
            </p:cNvSpPr>
            <p:nvPr/>
          </p:nvSpPr>
          <p:spPr bwMode="auto">
            <a:xfrm>
              <a:off x="3216" y="2160"/>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12"/>
            <p:cNvSpPr>
              <a:spLocks noChangeShapeType="1"/>
            </p:cNvSpPr>
            <p:nvPr/>
          </p:nvSpPr>
          <p:spPr bwMode="auto">
            <a:xfrm>
              <a:off x="3408" y="2256"/>
              <a:ext cx="5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3"/>
            <p:cNvSpPr>
              <a:spLocks noChangeShapeType="1"/>
            </p:cNvSpPr>
            <p:nvPr/>
          </p:nvSpPr>
          <p:spPr bwMode="auto">
            <a:xfrm>
              <a:off x="3936" y="1920"/>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4"/>
            <p:cNvSpPr>
              <a:spLocks noChangeShapeType="1"/>
            </p:cNvSpPr>
            <p:nvPr/>
          </p:nvSpPr>
          <p:spPr bwMode="auto">
            <a:xfrm>
              <a:off x="4128" y="2064"/>
              <a:ext cx="5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p:cNvSpPr>
              <a:spLocks noChangeShapeType="1"/>
            </p:cNvSpPr>
            <p:nvPr/>
          </p:nvSpPr>
          <p:spPr bwMode="auto">
            <a:xfrm flipH="1">
              <a:off x="4464" y="1776"/>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p:cNvSpPr>
              <a:spLocks noChangeShapeType="1"/>
            </p:cNvSpPr>
            <p:nvPr/>
          </p:nvSpPr>
          <p:spPr bwMode="auto">
            <a:xfrm>
              <a:off x="4416" y="1920"/>
              <a:ext cx="0" cy="144"/>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Text Box 17"/>
            <p:cNvSpPr txBox="1">
              <a:spLocks noChangeArrowheads="1"/>
            </p:cNvSpPr>
            <p:nvPr/>
          </p:nvSpPr>
          <p:spPr bwMode="auto">
            <a:xfrm>
              <a:off x="4694" y="1591"/>
              <a:ext cx="83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|Drawdown 2| &gt;</a:t>
              </a:r>
            </a:p>
            <a:p>
              <a:r>
                <a:rPr lang="en-US" sz="1400"/>
                <a:t>|Drawdown 1|</a:t>
              </a:r>
            </a:p>
          </p:txBody>
        </p:sp>
      </p:grpSp>
      <p:grpSp>
        <p:nvGrpSpPr>
          <p:cNvPr id="11298" name="Group 34"/>
          <p:cNvGrpSpPr>
            <a:grpSpLocks/>
          </p:cNvGrpSpPr>
          <p:nvPr/>
        </p:nvGrpSpPr>
        <p:grpSpPr bwMode="auto">
          <a:xfrm>
            <a:off x="4772025" y="4419600"/>
            <a:ext cx="2847975" cy="1524000"/>
            <a:chOff x="2976" y="2880"/>
            <a:chExt cx="1794" cy="960"/>
          </a:xfrm>
        </p:grpSpPr>
        <p:grpSp>
          <p:nvGrpSpPr>
            <p:cNvPr id="11291" name="Group 27"/>
            <p:cNvGrpSpPr>
              <a:grpSpLocks/>
            </p:cNvGrpSpPr>
            <p:nvPr/>
          </p:nvGrpSpPr>
          <p:grpSpPr bwMode="auto">
            <a:xfrm>
              <a:off x="2976" y="2880"/>
              <a:ext cx="1794" cy="960"/>
              <a:chOff x="2976" y="2880"/>
              <a:chExt cx="1794" cy="960"/>
            </a:xfrm>
          </p:grpSpPr>
          <p:sp>
            <p:nvSpPr>
              <p:cNvPr id="11285" name="Line 21"/>
              <p:cNvSpPr>
                <a:spLocks noChangeShapeType="1"/>
              </p:cNvSpPr>
              <p:nvPr/>
            </p:nvSpPr>
            <p:spPr bwMode="auto">
              <a:xfrm>
                <a:off x="2976" y="3702"/>
                <a:ext cx="14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Text Box 22"/>
              <p:cNvSpPr txBox="1">
                <a:spLocks noChangeArrowheads="1"/>
              </p:cNvSpPr>
              <p:nvPr/>
            </p:nvSpPr>
            <p:spPr bwMode="auto">
              <a:xfrm>
                <a:off x="4399" y="3515"/>
                <a:ext cx="3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time</a:t>
                </a:r>
              </a:p>
            </p:txBody>
          </p:sp>
          <p:sp>
            <p:nvSpPr>
              <p:cNvPr id="11288" name="Line 24"/>
              <p:cNvSpPr>
                <a:spLocks noChangeShapeType="1"/>
              </p:cNvSpPr>
              <p:nvPr/>
            </p:nvSpPr>
            <p:spPr bwMode="auto">
              <a:xfrm flipV="1">
                <a:off x="3078" y="3016"/>
                <a:ext cx="0" cy="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25"/>
              <p:cNvSpPr txBox="1">
                <a:spLocks noChangeArrowheads="1"/>
              </p:cNvSpPr>
              <p:nvPr/>
            </p:nvSpPr>
            <p:spPr bwMode="auto">
              <a:xfrm>
                <a:off x="3097" y="2880"/>
                <a:ext cx="8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Price or NAV</a:t>
                </a:r>
              </a:p>
            </p:txBody>
          </p:sp>
          <p:sp>
            <p:nvSpPr>
              <p:cNvPr id="11290" name="Freeform 26"/>
              <p:cNvSpPr>
                <a:spLocks/>
              </p:cNvSpPr>
              <p:nvPr/>
            </p:nvSpPr>
            <p:spPr bwMode="auto">
              <a:xfrm>
                <a:off x="3024" y="3064"/>
                <a:ext cx="1392" cy="456"/>
              </a:xfrm>
              <a:custGeom>
                <a:avLst/>
                <a:gdLst>
                  <a:gd name="T0" fmla="*/ 0 w 1392"/>
                  <a:gd name="T1" fmla="*/ 392 h 456"/>
                  <a:gd name="T2" fmla="*/ 144 w 1392"/>
                  <a:gd name="T3" fmla="*/ 248 h 456"/>
                  <a:gd name="T4" fmla="*/ 240 w 1392"/>
                  <a:gd name="T5" fmla="*/ 248 h 456"/>
                  <a:gd name="T6" fmla="*/ 336 w 1392"/>
                  <a:gd name="T7" fmla="*/ 296 h 456"/>
                  <a:gd name="T8" fmla="*/ 576 w 1392"/>
                  <a:gd name="T9" fmla="*/ 248 h 456"/>
                  <a:gd name="T10" fmla="*/ 768 w 1392"/>
                  <a:gd name="T11" fmla="*/ 440 h 456"/>
                  <a:gd name="T12" fmla="*/ 912 w 1392"/>
                  <a:gd name="T13" fmla="*/ 152 h 456"/>
                  <a:gd name="T14" fmla="*/ 1008 w 1392"/>
                  <a:gd name="T15" fmla="*/ 104 h 456"/>
                  <a:gd name="T16" fmla="*/ 1152 w 1392"/>
                  <a:gd name="T17" fmla="*/ 8 h 456"/>
                  <a:gd name="T18" fmla="*/ 1248 w 1392"/>
                  <a:gd name="T19" fmla="*/ 152 h 456"/>
                  <a:gd name="T20" fmla="*/ 1392 w 1392"/>
                  <a:gd name="T21" fmla="*/ 104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2" h="456">
                    <a:moveTo>
                      <a:pt x="0" y="392"/>
                    </a:moveTo>
                    <a:cubicBezTo>
                      <a:pt x="52" y="332"/>
                      <a:pt x="104" y="272"/>
                      <a:pt x="144" y="248"/>
                    </a:cubicBezTo>
                    <a:cubicBezTo>
                      <a:pt x="184" y="224"/>
                      <a:pt x="208" y="240"/>
                      <a:pt x="240" y="248"/>
                    </a:cubicBezTo>
                    <a:cubicBezTo>
                      <a:pt x="272" y="256"/>
                      <a:pt x="280" y="296"/>
                      <a:pt x="336" y="296"/>
                    </a:cubicBezTo>
                    <a:cubicBezTo>
                      <a:pt x="392" y="296"/>
                      <a:pt x="504" y="224"/>
                      <a:pt x="576" y="248"/>
                    </a:cubicBezTo>
                    <a:cubicBezTo>
                      <a:pt x="648" y="272"/>
                      <a:pt x="712" y="456"/>
                      <a:pt x="768" y="440"/>
                    </a:cubicBezTo>
                    <a:cubicBezTo>
                      <a:pt x="824" y="424"/>
                      <a:pt x="872" y="208"/>
                      <a:pt x="912" y="152"/>
                    </a:cubicBezTo>
                    <a:cubicBezTo>
                      <a:pt x="952" y="96"/>
                      <a:pt x="968" y="128"/>
                      <a:pt x="1008" y="104"/>
                    </a:cubicBezTo>
                    <a:cubicBezTo>
                      <a:pt x="1048" y="80"/>
                      <a:pt x="1112" y="0"/>
                      <a:pt x="1152" y="8"/>
                    </a:cubicBezTo>
                    <a:cubicBezTo>
                      <a:pt x="1192" y="16"/>
                      <a:pt x="1208" y="136"/>
                      <a:pt x="1248" y="152"/>
                    </a:cubicBezTo>
                    <a:cubicBezTo>
                      <a:pt x="1288" y="168"/>
                      <a:pt x="1340" y="136"/>
                      <a:pt x="1392" y="10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92" name="Line 28"/>
            <p:cNvSpPr>
              <a:spLocks noChangeShapeType="1"/>
            </p:cNvSpPr>
            <p:nvPr/>
          </p:nvSpPr>
          <p:spPr bwMode="auto">
            <a:xfrm>
              <a:off x="2976" y="3264"/>
              <a:ext cx="86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2976" y="3504"/>
              <a:ext cx="86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3744" y="3072"/>
              <a:ext cx="86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a:off x="3792" y="3216"/>
              <a:ext cx="86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3744" y="3264"/>
              <a:ext cx="0" cy="24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Text Box 33"/>
            <p:cNvSpPr txBox="1">
              <a:spLocks noChangeArrowheads="1"/>
            </p:cNvSpPr>
            <p:nvPr/>
          </p:nvSpPr>
          <p:spPr bwMode="auto">
            <a:xfrm>
              <a:off x="3024" y="3456"/>
              <a:ext cx="14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|Drawdown 1| &gt; |Drawdown 2|</a:t>
              </a:r>
            </a:p>
          </p:txBody>
        </p:sp>
      </p:grpSp>
    </p:spTree>
    <p:extLst>
      <p:ext uri="{BB962C8B-B14F-4D97-AF65-F5344CB8AC3E}">
        <p14:creationId xmlns:p14="http://schemas.microsoft.com/office/powerpoint/2010/main" val="175967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2. Basic definitions: Win ratio</a:t>
            </a:r>
          </a:p>
        </p:txBody>
      </p:sp>
      <p:sp>
        <p:nvSpPr>
          <p:cNvPr id="12291" name="Rectangle 3"/>
          <p:cNvSpPr>
            <a:spLocks noGrp="1" noChangeArrowheads="1"/>
          </p:cNvSpPr>
          <p:nvPr>
            <p:ph type="body" sz="half" idx="1"/>
          </p:nvPr>
        </p:nvSpPr>
        <p:spPr/>
        <p:txBody>
          <a:bodyPr/>
          <a:lstStyle/>
          <a:p>
            <a:r>
              <a:rPr lang="en-US" sz="2000"/>
              <a:t>What portion of the trades/days/months ended profitably?</a:t>
            </a:r>
          </a:p>
          <a:p>
            <a:endParaRPr lang="en-US" sz="2000"/>
          </a:p>
          <a:p>
            <a:endParaRPr lang="en-US" sz="2000"/>
          </a:p>
          <a:p>
            <a:r>
              <a:rPr lang="en-US" sz="2000"/>
              <a:t>Win ratio helps </a:t>
            </a:r>
          </a:p>
          <a:p>
            <a:pPr lvl="1"/>
            <a:r>
              <a:rPr lang="en-US" sz="1600"/>
              <a:t>compare “signals” of strategies </a:t>
            </a:r>
          </a:p>
          <a:p>
            <a:pPr lvl="1"/>
            <a:r>
              <a:rPr lang="en-US" sz="1600"/>
              <a:t>monitor run-time performance (is run-time win ratio consistent with prior performance?)  </a:t>
            </a:r>
          </a:p>
        </p:txBody>
      </p:sp>
      <p:sp>
        <p:nvSpPr>
          <p:cNvPr id="12292" name="Rectangle 4"/>
          <p:cNvSpPr>
            <a:spLocks noGrp="1" noChangeArrowheads="1"/>
          </p:cNvSpPr>
          <p:nvPr>
            <p:ph type="body" sz="half" idx="2"/>
          </p:nvPr>
        </p:nvSpPr>
        <p:spPr/>
        <p:txBody>
          <a:bodyPr/>
          <a:lstStyle/>
          <a:p>
            <a:pPr>
              <a:lnSpc>
                <a:spcPct val="90000"/>
              </a:lnSpc>
            </a:pPr>
            <a:r>
              <a:rPr lang="en-US" sz="2000"/>
              <a:t>Example:</a:t>
            </a:r>
          </a:p>
          <a:p>
            <a:pPr>
              <a:lnSpc>
                <a:spcPct val="90000"/>
              </a:lnSpc>
              <a:buFontTx/>
              <a:buNone/>
            </a:pPr>
            <a:r>
              <a:rPr lang="en-US" sz="1600"/>
              <a:t>Monthly day-by-day win ratio of a strategy</a:t>
            </a:r>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600"/>
          </a:p>
          <a:p>
            <a:pPr>
              <a:lnSpc>
                <a:spcPct val="90000"/>
              </a:lnSpc>
              <a:buFontTx/>
              <a:buNone/>
            </a:pPr>
            <a:r>
              <a:rPr lang="en-US" sz="1600"/>
              <a:t>A decline in the win ratio may indicate that the strategy is reaching capacity</a:t>
            </a:r>
          </a:p>
          <a:p>
            <a:pPr>
              <a:lnSpc>
                <a:spcPct val="90000"/>
              </a:lnSpc>
            </a:pPr>
            <a:endParaRPr lang="en-US" sz="1600"/>
          </a:p>
        </p:txBody>
      </p:sp>
      <p:sp>
        <p:nvSpPr>
          <p:cNvPr id="12294" name="Rectangle 6"/>
          <p:cNvSpPr>
            <a:spLocks noChangeArrowheads="1"/>
          </p:cNvSpPr>
          <p:nvPr/>
        </p:nvSpPr>
        <p:spPr bwMode="auto">
          <a:xfrm>
            <a:off x="3700463"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2293" name="Object 5"/>
          <p:cNvGraphicFramePr>
            <a:graphicFrameLocks noChangeAspect="1"/>
          </p:cNvGraphicFramePr>
          <p:nvPr/>
        </p:nvGraphicFramePr>
        <p:xfrm>
          <a:off x="1143000" y="3048000"/>
          <a:ext cx="3124200" cy="733425"/>
        </p:xfrm>
        <a:graphic>
          <a:graphicData uri="http://schemas.openxmlformats.org/presentationml/2006/ole">
            <mc:AlternateContent xmlns:mc="http://schemas.openxmlformats.org/markup-compatibility/2006">
              <mc:Choice xmlns:v="urn:schemas-microsoft-com:vml" Requires="v">
                <p:oleObj spid="_x0000_s9280" r:id="rId3" imgW="1739900" imgH="406400" progId="Equation.3">
                  <p:embed/>
                </p:oleObj>
              </mc:Choice>
              <mc:Fallback>
                <p:oleObj r:id="rId3" imgW="17399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048000"/>
                        <a:ext cx="31242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7"/>
          <p:cNvGraphicFramePr>
            <a:graphicFrameLocks noChangeAspect="1"/>
          </p:cNvGraphicFramePr>
          <p:nvPr/>
        </p:nvGraphicFramePr>
        <p:xfrm>
          <a:off x="4876800" y="2743200"/>
          <a:ext cx="3324225" cy="2590800"/>
        </p:xfrm>
        <a:graphic>
          <a:graphicData uri="http://schemas.openxmlformats.org/presentationml/2006/ole">
            <mc:AlternateContent xmlns:mc="http://schemas.openxmlformats.org/markup-compatibility/2006">
              <mc:Choice xmlns:v="urn:schemas-microsoft-com:vml" Requires="v">
                <p:oleObj spid="_x0000_s9281" name="Chart" r:id="rId5" imgW="3324478" imgH="2591070" progId="Excel.Chart.8">
                  <p:embed/>
                </p:oleObj>
              </mc:Choice>
              <mc:Fallback>
                <p:oleObj name="Chart" r:id="rId5" imgW="3324478" imgH="2591070"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743200"/>
                        <a:ext cx="33242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19441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2. Basic definitions: Avg Gain/Loss</a:t>
            </a:r>
          </a:p>
        </p:txBody>
      </p:sp>
      <p:sp>
        <p:nvSpPr>
          <p:cNvPr id="13315" name="Rectangle 3"/>
          <p:cNvSpPr>
            <a:spLocks noGrp="1" noChangeArrowheads="1"/>
          </p:cNvSpPr>
          <p:nvPr>
            <p:ph type="body" sz="half" idx="1"/>
          </p:nvPr>
        </p:nvSpPr>
        <p:spPr/>
        <p:txBody>
          <a:bodyPr/>
          <a:lstStyle/>
          <a:p>
            <a:r>
              <a:rPr lang="en-US" sz="2000"/>
              <a:t>Measures related to drawdown:</a:t>
            </a:r>
          </a:p>
          <a:p>
            <a:pPr lvl="1"/>
            <a:r>
              <a:rPr lang="en-US" sz="1600"/>
              <a:t>When the strategy gains, what is the average gain?</a:t>
            </a:r>
          </a:p>
          <a:p>
            <a:pPr lvl="1"/>
            <a:r>
              <a:rPr lang="en-US" sz="1600"/>
              <a:t>When the strategy loses, what is the average loss?</a:t>
            </a:r>
          </a:p>
          <a:p>
            <a:r>
              <a:rPr lang="en-US" sz="2000"/>
              <a:t>Best used together with win ratio: </a:t>
            </a:r>
          </a:p>
          <a:p>
            <a:pPr lvl="1"/>
            <a:r>
              <a:rPr lang="en-US" sz="1600"/>
              <a:t>High win ratio may tolerate lower avg gain</a:t>
            </a:r>
          </a:p>
          <a:p>
            <a:pPr lvl="1"/>
            <a:r>
              <a:rPr lang="en-US" sz="1600"/>
              <a:t>Lower win ratio requires higher avg gain</a:t>
            </a:r>
          </a:p>
        </p:txBody>
      </p:sp>
      <p:sp>
        <p:nvSpPr>
          <p:cNvPr id="13316" name="Rectangle 4"/>
          <p:cNvSpPr>
            <a:spLocks noGrp="1" noChangeArrowheads="1"/>
          </p:cNvSpPr>
          <p:nvPr>
            <p:ph type="body" sz="half" idx="2"/>
          </p:nvPr>
        </p:nvSpPr>
        <p:spPr/>
        <p:txBody>
          <a:bodyPr/>
          <a:lstStyle/>
          <a:p>
            <a:r>
              <a:rPr lang="en-US" sz="2000"/>
              <a:t>Basic check of reported statistics:</a:t>
            </a:r>
          </a:p>
          <a:p>
            <a:endParaRPr lang="en-US" sz="2000"/>
          </a:p>
          <a:p>
            <a:endParaRPr lang="en-US" sz="2000"/>
          </a:p>
          <a:p>
            <a:endParaRPr lang="en-US" sz="2000"/>
          </a:p>
        </p:txBody>
      </p:sp>
      <p:sp>
        <p:nvSpPr>
          <p:cNvPr id="13318" name="Rectangle 6"/>
          <p:cNvSpPr>
            <a:spLocks noChangeArrowheads="1"/>
          </p:cNvSpPr>
          <p:nvPr/>
        </p:nvSpPr>
        <p:spPr bwMode="auto">
          <a:xfrm>
            <a:off x="28717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3317" name="Object 5"/>
          <p:cNvGraphicFramePr>
            <a:graphicFrameLocks noChangeAspect="1"/>
          </p:cNvGraphicFramePr>
          <p:nvPr/>
        </p:nvGraphicFramePr>
        <p:xfrm>
          <a:off x="4800600" y="2971800"/>
          <a:ext cx="4038600" cy="238125"/>
        </p:xfrm>
        <a:graphic>
          <a:graphicData uri="http://schemas.openxmlformats.org/presentationml/2006/ole">
            <mc:AlternateContent xmlns:mc="http://schemas.openxmlformats.org/markup-compatibility/2006">
              <mc:Choice xmlns:v="urn:schemas-microsoft-com:vml" Requires="v">
                <p:oleObj spid="_x0000_s10335" r:id="rId3" imgW="3403600" imgH="203200" progId="Equation.3">
                  <p:embed/>
                </p:oleObj>
              </mc:Choice>
              <mc:Fallback>
                <p:oleObj r:id="rId3" imgW="34036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71800"/>
                        <a:ext cx="40386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71" name="Group 59"/>
          <p:cNvGraphicFramePr>
            <a:graphicFrameLocks noGrp="1"/>
          </p:cNvGraphicFramePr>
          <p:nvPr/>
        </p:nvGraphicFramePr>
        <p:xfrm>
          <a:off x="4724400" y="3429000"/>
          <a:ext cx="4191000" cy="2590800"/>
        </p:xfrm>
        <a:graphic>
          <a:graphicData uri="http://schemas.openxmlformats.org/drawingml/2006/table">
            <a:tbl>
              <a:tblPr/>
              <a:tblGrid>
                <a:gridCol w="1600200"/>
                <a:gridCol w="1193800"/>
                <a:gridCol w="1397000"/>
              </a:tblGrid>
              <a:tr h="86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High </a:t>
                      </a:r>
                      <a:r>
                        <a:rPr kumimoji="0" lang="en-US" sz="1600" b="0" i="1" u="none" strike="noStrike" cap="none" normalizeH="0" baseline="0" smtClean="0">
                          <a:ln>
                            <a:noFill/>
                          </a:ln>
                          <a:solidFill>
                            <a:schemeClr val="tx1"/>
                          </a:solidFill>
                          <a:effectLst/>
                          <a:latin typeface="Tahoma" pitchFamily="34" charset="0"/>
                          <a:cs typeface="Times New Roman" pitchFamily="18" charset="0"/>
                        </a:rPr>
                        <a:t>WinRatio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Low </a:t>
                      </a:r>
                      <a:r>
                        <a:rPr kumimoji="0" lang="en-US" sz="1600" b="0" i="1" u="none" strike="noStrike" cap="none" normalizeH="0" baseline="0" smtClean="0">
                          <a:ln>
                            <a:noFill/>
                          </a:ln>
                          <a:solidFill>
                            <a:schemeClr val="tx1"/>
                          </a:solidFill>
                          <a:effectLst/>
                          <a:latin typeface="Tahoma" pitchFamily="34" charset="0"/>
                          <a:cs typeface="Times New Roman" pitchFamily="18" charset="0"/>
                        </a:rPr>
                        <a:t>WinRatio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smtClean="0">
                          <a:ln>
                            <a:noFill/>
                          </a:ln>
                          <a:solidFill>
                            <a:srgbClr val="33CC33"/>
                          </a:solidFill>
                          <a:effectLst/>
                          <a:latin typeface="Tahoma" pitchFamily="34" charset="0"/>
                          <a:cs typeface="Times New Roman" pitchFamily="18" charset="0"/>
                          <a:sym typeface="Wingdings 2" pitchFamily="18" charset="2"/>
                        </a:rPr>
                        <a:t></a:t>
                      </a:r>
                      <a:endParaRPr kumimoji="0" lang="en-US" sz="3600" b="0" i="0" u="none" strike="noStrike" cap="none" normalizeH="0" baseline="0" smtClean="0">
                        <a:ln>
                          <a:noFill/>
                        </a:ln>
                        <a:solidFill>
                          <a:srgbClr val="33CC33"/>
                        </a:solidFill>
                        <a:effectLst/>
                        <a:latin typeface="Tahom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sym typeface="Wingdings 2" pitchFamily="18" charset="2"/>
                        </a:rPr>
                        <a:t>High drawdowns</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cs typeface="Times New Roman" pitchFamily="18" charset="0"/>
                          <a:sym typeface="Wingdings 2" pitchFamily="18" charset="2"/>
                        </a:rPr>
                        <a:t>High volatility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smtClean="0">
                          <a:ln>
                            <a:noFill/>
                          </a:ln>
                          <a:solidFill>
                            <a:srgbClr val="FF0000"/>
                          </a:solidFill>
                          <a:effectLst/>
                          <a:latin typeface="Tahoma" pitchFamily="34" charset="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51" name="Object 39"/>
          <p:cNvGraphicFramePr>
            <a:graphicFrameLocks noChangeAspect="1"/>
          </p:cNvGraphicFramePr>
          <p:nvPr/>
        </p:nvGraphicFramePr>
        <p:xfrm>
          <a:off x="5334000" y="4343400"/>
          <a:ext cx="990600" cy="604838"/>
        </p:xfrm>
        <a:graphic>
          <a:graphicData uri="http://schemas.openxmlformats.org/presentationml/2006/ole">
            <mc:AlternateContent xmlns:mc="http://schemas.openxmlformats.org/markup-compatibility/2006">
              <mc:Choice xmlns:v="urn:schemas-microsoft-com:vml" Requires="v">
                <p:oleObj spid="_x0000_s10336" name="Equation" r:id="rId5" imgW="685800" imgH="419040" progId="Equation.3">
                  <p:embed/>
                </p:oleObj>
              </mc:Choice>
              <mc:Fallback>
                <p:oleObj name="Equation" r:id="rId5" imgW="6858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3434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53" name="Object 41"/>
          <p:cNvGraphicFramePr>
            <a:graphicFrameLocks noChangeAspect="1"/>
          </p:cNvGraphicFramePr>
          <p:nvPr/>
        </p:nvGraphicFramePr>
        <p:xfrm>
          <a:off x="5334000" y="5181600"/>
          <a:ext cx="990600" cy="604838"/>
        </p:xfrm>
        <a:graphic>
          <a:graphicData uri="http://schemas.openxmlformats.org/presentationml/2006/ole">
            <mc:AlternateContent xmlns:mc="http://schemas.openxmlformats.org/markup-compatibility/2006">
              <mc:Choice xmlns:v="urn:schemas-microsoft-com:vml" Requires="v">
                <p:oleObj spid="_x0000_s10337" name="Equation" r:id="rId7" imgW="685800" imgH="419040" progId="Equation.3">
                  <p:embed/>
                </p:oleObj>
              </mc:Choice>
              <mc:Fallback>
                <p:oleObj name="Equation" r:id="rId7" imgW="6858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1816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4924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2. Basic definitions: Correlation</a:t>
            </a:r>
          </a:p>
        </p:txBody>
      </p:sp>
      <p:sp>
        <p:nvSpPr>
          <p:cNvPr id="14339" name="Rectangle 3"/>
          <p:cNvSpPr>
            <a:spLocks noGrp="1" noChangeArrowheads="1"/>
          </p:cNvSpPr>
          <p:nvPr>
            <p:ph type="body" sz="half" idx="1"/>
          </p:nvPr>
        </p:nvSpPr>
        <p:spPr/>
        <p:txBody>
          <a:bodyPr/>
          <a:lstStyle/>
          <a:p>
            <a:r>
              <a:rPr lang="en-US" sz="2000"/>
              <a:t>Measures co-movement of strategy returns with those of another strategy or security</a:t>
            </a:r>
          </a:p>
          <a:p>
            <a:r>
              <a:rPr lang="en-US" sz="2000"/>
              <a:t>Low correlation =&gt; high diversification</a:t>
            </a:r>
          </a:p>
          <a:p>
            <a:r>
              <a:rPr lang="en-US" sz="2000"/>
              <a:t>Simple correlation:</a:t>
            </a:r>
          </a:p>
          <a:p>
            <a:endParaRPr lang="en-US" sz="2000"/>
          </a:p>
          <a:p>
            <a:r>
              <a:rPr lang="en-US" sz="2000"/>
              <a:t>Asymmetric correlation is more informative</a:t>
            </a:r>
          </a:p>
          <a:p>
            <a:endParaRPr lang="en-US" sz="2000"/>
          </a:p>
          <a:p>
            <a:endParaRPr lang="en-US" sz="2000"/>
          </a:p>
        </p:txBody>
      </p:sp>
      <p:sp>
        <p:nvSpPr>
          <p:cNvPr id="14340" name="Rectangle 4"/>
          <p:cNvSpPr>
            <a:spLocks noGrp="1" noChangeArrowheads="1"/>
          </p:cNvSpPr>
          <p:nvPr>
            <p:ph type="body" sz="half" idx="2"/>
          </p:nvPr>
        </p:nvSpPr>
        <p:spPr>
          <a:xfrm>
            <a:off x="4648200" y="1981200"/>
            <a:ext cx="3810000" cy="4648200"/>
          </a:xfrm>
        </p:spPr>
        <p:txBody>
          <a:bodyPr/>
          <a:lstStyle/>
          <a:p>
            <a:r>
              <a:rPr lang="en-US" sz="1800"/>
              <a:t>Example:</a:t>
            </a:r>
          </a:p>
          <a:p>
            <a:pPr lvl="1"/>
            <a:r>
              <a:rPr lang="en-US" sz="1600"/>
              <a:t>Two ETFs: SPY (SPDR S&amp;P 500) and GLD</a:t>
            </a:r>
          </a:p>
          <a:p>
            <a:pPr lvl="1"/>
            <a:r>
              <a:rPr lang="en-US" sz="1600"/>
              <a:t>Simple correlation (2010-2011 daily return data):</a:t>
            </a:r>
          </a:p>
          <a:p>
            <a:pPr lvl="2"/>
            <a:r>
              <a:rPr lang="en-US" sz="1600"/>
              <a:t>5.6%</a:t>
            </a:r>
          </a:p>
          <a:p>
            <a:pPr lvl="1"/>
            <a:r>
              <a:rPr lang="en-US" sz="1600"/>
              <a:t>Asymmetric correlation:</a:t>
            </a:r>
          </a:p>
          <a:p>
            <a:pPr lvl="2"/>
            <a:r>
              <a:rPr lang="en-US" sz="1600"/>
              <a:t>On days when SPY &gt; 0: Corr[SPY, GLD] = 4.3%</a:t>
            </a:r>
          </a:p>
          <a:p>
            <a:pPr lvl="2"/>
            <a:r>
              <a:rPr lang="en-US" sz="1600"/>
              <a:t>On days when SPY &lt; 0:</a:t>
            </a:r>
          </a:p>
          <a:p>
            <a:pPr lvl="2">
              <a:buFontTx/>
              <a:buNone/>
            </a:pPr>
            <a:r>
              <a:rPr lang="en-US" sz="1600"/>
              <a:t>	Corr[SPY, GLD] = -6.6%</a:t>
            </a:r>
          </a:p>
          <a:p>
            <a:pPr lvl="1">
              <a:buFontTx/>
              <a:buNone/>
            </a:pPr>
            <a:r>
              <a:rPr lang="en-US" sz="1600"/>
              <a:t>GLD has been a good diversifier of SPY: when SPY &lt; 0, GLD can be &gt; 0 </a:t>
            </a:r>
          </a:p>
        </p:txBody>
      </p:sp>
      <p:sp>
        <p:nvSpPr>
          <p:cNvPr id="14342" name="Rectangle 6"/>
          <p:cNvSpPr>
            <a:spLocks noChangeArrowheads="1"/>
          </p:cNvSpPr>
          <p:nvPr/>
        </p:nvSpPr>
        <p:spPr bwMode="auto">
          <a:xfrm>
            <a:off x="3443288"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4341" name="Object 5"/>
          <p:cNvGraphicFramePr>
            <a:graphicFrameLocks noChangeAspect="1"/>
          </p:cNvGraphicFramePr>
          <p:nvPr>
            <p:extLst>
              <p:ext uri="{D42A27DB-BD31-4B8C-83A1-F6EECF244321}">
                <p14:modId xmlns:p14="http://schemas.microsoft.com/office/powerpoint/2010/main" val="1199726745"/>
              </p:ext>
            </p:extLst>
          </p:nvPr>
        </p:nvGraphicFramePr>
        <p:xfrm>
          <a:off x="762000" y="4649787"/>
          <a:ext cx="3505200" cy="531813"/>
        </p:xfrm>
        <a:graphic>
          <a:graphicData uri="http://schemas.openxmlformats.org/presentationml/2006/ole">
            <mc:AlternateContent xmlns:mc="http://schemas.openxmlformats.org/markup-compatibility/2006">
              <mc:Choice xmlns:v="urn:schemas-microsoft-com:vml" Requires="v">
                <p:oleObj spid="_x0000_s11328" r:id="rId3" imgW="2260600" imgH="342900" progId="Equation.3">
                  <p:embed/>
                </p:oleObj>
              </mc:Choice>
              <mc:Fallback>
                <p:oleObj r:id="rId3" imgW="2260600" imgH="342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49787"/>
                        <a:ext cx="35052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Rectangle 8"/>
          <p:cNvSpPr>
            <a:spLocks noChangeArrowheads="1"/>
          </p:cNvSpPr>
          <p:nvPr/>
        </p:nvSpPr>
        <p:spPr bwMode="auto">
          <a:xfrm>
            <a:off x="3195638"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4343" name="Object 7"/>
          <p:cNvGraphicFramePr>
            <a:graphicFrameLocks noChangeAspect="1"/>
          </p:cNvGraphicFramePr>
          <p:nvPr/>
        </p:nvGraphicFramePr>
        <p:xfrm>
          <a:off x="609600" y="5448300"/>
          <a:ext cx="3895725" cy="969963"/>
        </p:xfrm>
        <a:graphic>
          <a:graphicData uri="http://schemas.openxmlformats.org/presentationml/2006/ole">
            <mc:AlternateContent xmlns:mc="http://schemas.openxmlformats.org/markup-compatibility/2006">
              <mc:Choice xmlns:v="urn:schemas-microsoft-com:vml" Requires="v">
                <p:oleObj spid="_x0000_s11329" r:id="rId5" imgW="2755900" imgH="685800" progId="Equation.3">
                  <p:embed/>
                </p:oleObj>
              </mc:Choice>
              <mc:Fallback>
                <p:oleObj r:id="rId5" imgW="27559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448300"/>
                        <a:ext cx="3895725"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0312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2. Basic definitions: Alpha and Beta</a:t>
            </a:r>
          </a:p>
        </p:txBody>
      </p:sp>
      <p:sp>
        <p:nvSpPr>
          <p:cNvPr id="15363" name="Rectangle 3"/>
          <p:cNvSpPr>
            <a:spLocks noGrp="1" noChangeArrowheads="1"/>
          </p:cNvSpPr>
          <p:nvPr>
            <p:ph type="body" sz="half" idx="1"/>
          </p:nvPr>
        </p:nvSpPr>
        <p:spPr>
          <a:xfrm>
            <a:off x="685800" y="1981200"/>
            <a:ext cx="3810000" cy="4724400"/>
          </a:xfrm>
        </p:spPr>
        <p:txBody>
          <a:bodyPr/>
          <a:lstStyle/>
          <a:p>
            <a:r>
              <a:rPr lang="en-US" sz="1800"/>
              <a:t>Derived from Capital Asset Pricing Model (CAPM)</a:t>
            </a:r>
          </a:p>
          <a:p>
            <a:endParaRPr lang="en-US" sz="1800"/>
          </a:p>
          <a:p>
            <a:r>
              <a:rPr lang="en-US" sz="1800"/>
              <a:t>Alpha and Beta measure the cause and effect relationships between two securities (sometimes with lagged returns)</a:t>
            </a:r>
          </a:p>
          <a:p>
            <a:pPr lvl="1"/>
            <a:r>
              <a:rPr lang="en-US" sz="1600"/>
              <a:t>Beta measures the impact of RM on Ri</a:t>
            </a:r>
          </a:p>
          <a:p>
            <a:pPr lvl="1"/>
            <a:r>
              <a:rPr lang="en-US" sz="1600"/>
              <a:t>Alpha (the intercept) measures the “excess return” of Ri</a:t>
            </a:r>
          </a:p>
          <a:p>
            <a:r>
              <a:rPr lang="en-US" sz="1600"/>
              <a:t>High Beta shows little opportunity for diversification</a:t>
            </a:r>
          </a:p>
          <a:p>
            <a:r>
              <a:rPr lang="en-US" sz="1600"/>
              <a:t>High and statistically significant Alpha is desirable </a:t>
            </a:r>
          </a:p>
        </p:txBody>
      </p:sp>
      <p:sp>
        <p:nvSpPr>
          <p:cNvPr id="15364" name="Rectangle 4"/>
          <p:cNvSpPr>
            <a:spLocks noGrp="1" noChangeArrowheads="1"/>
          </p:cNvSpPr>
          <p:nvPr>
            <p:ph type="body" sz="half" idx="2"/>
          </p:nvPr>
        </p:nvSpPr>
        <p:spPr>
          <a:xfrm>
            <a:off x="4648200" y="1981200"/>
            <a:ext cx="3810000" cy="4038600"/>
          </a:xfrm>
        </p:spPr>
        <p:txBody>
          <a:bodyPr/>
          <a:lstStyle/>
          <a:p>
            <a:r>
              <a:rPr lang="en-US" sz="2000"/>
              <a:t>Example:</a:t>
            </a:r>
          </a:p>
        </p:txBody>
      </p:sp>
      <p:graphicFrame>
        <p:nvGraphicFramePr>
          <p:cNvPr id="15365" name="Object 5"/>
          <p:cNvGraphicFramePr>
            <a:graphicFrameLocks noChangeAspect="1"/>
          </p:cNvGraphicFramePr>
          <p:nvPr/>
        </p:nvGraphicFramePr>
        <p:xfrm>
          <a:off x="1282700" y="2541588"/>
          <a:ext cx="2451100" cy="430212"/>
        </p:xfrm>
        <a:graphic>
          <a:graphicData uri="http://schemas.openxmlformats.org/presentationml/2006/ole">
            <mc:AlternateContent xmlns:mc="http://schemas.openxmlformats.org/markup-compatibility/2006">
              <mc:Choice xmlns:v="urn:schemas-microsoft-com:vml" Requires="v">
                <p:oleObj spid="_x0000_s12383" name="Equation" r:id="rId3" imgW="1358640" imgH="241200" progId="Equation.3">
                  <p:embed/>
                </p:oleObj>
              </mc:Choice>
              <mc:Fallback>
                <p:oleObj name="Equation" r:id="rId3" imgW="13586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2541588"/>
                        <a:ext cx="24511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385" name="Group 25"/>
          <p:cNvGrpSpPr>
            <a:grpSpLocks/>
          </p:cNvGrpSpPr>
          <p:nvPr/>
        </p:nvGrpSpPr>
        <p:grpSpPr bwMode="auto">
          <a:xfrm>
            <a:off x="5029200" y="2514600"/>
            <a:ext cx="3962400" cy="3698875"/>
            <a:chOff x="3024" y="1584"/>
            <a:chExt cx="2496" cy="2330"/>
          </a:xfrm>
        </p:grpSpPr>
        <p:sp>
          <p:nvSpPr>
            <p:cNvPr id="15366" name="Rectangle 6"/>
            <p:cNvSpPr>
              <a:spLocks noChangeArrowheads="1"/>
            </p:cNvSpPr>
            <p:nvPr/>
          </p:nvSpPr>
          <p:spPr bwMode="auto">
            <a:xfrm>
              <a:off x="4608" y="21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67" name="Line 7"/>
            <p:cNvSpPr>
              <a:spLocks noChangeShapeType="1"/>
            </p:cNvSpPr>
            <p:nvPr/>
          </p:nvSpPr>
          <p:spPr bwMode="auto">
            <a:xfrm>
              <a:off x="3120" y="3696"/>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flipV="1">
              <a:off x="3120" y="1776"/>
              <a:ext cx="0" cy="19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Text Box 9"/>
            <p:cNvSpPr txBox="1">
              <a:spLocks noChangeArrowheads="1"/>
            </p:cNvSpPr>
            <p:nvPr/>
          </p:nvSpPr>
          <p:spPr bwMode="auto">
            <a:xfrm>
              <a:off x="5176" y="362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R</a:t>
              </a:r>
              <a:r>
                <a:rPr lang="en-US" sz="1400"/>
                <a:t>M</a:t>
              </a:r>
              <a:endParaRPr lang="en-US" sz="2400"/>
            </a:p>
          </p:txBody>
        </p:sp>
        <p:sp>
          <p:nvSpPr>
            <p:cNvPr id="15370" name="Text Box 10"/>
            <p:cNvSpPr txBox="1">
              <a:spLocks noChangeArrowheads="1"/>
            </p:cNvSpPr>
            <p:nvPr/>
          </p:nvSpPr>
          <p:spPr bwMode="auto">
            <a:xfrm>
              <a:off x="3120" y="1584"/>
              <a:ext cx="2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R</a:t>
              </a:r>
              <a:r>
                <a:rPr lang="en-US" sz="1400"/>
                <a:t>i</a:t>
              </a:r>
              <a:endParaRPr lang="en-US" sz="2400"/>
            </a:p>
          </p:txBody>
        </p:sp>
        <p:sp>
          <p:nvSpPr>
            <p:cNvPr id="15372" name="Rectangle 12"/>
            <p:cNvSpPr>
              <a:spLocks noChangeArrowheads="1"/>
            </p:cNvSpPr>
            <p:nvPr/>
          </p:nvSpPr>
          <p:spPr bwMode="auto">
            <a:xfrm>
              <a:off x="4704" y="225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3" name="Rectangle 13"/>
            <p:cNvSpPr>
              <a:spLocks noChangeArrowheads="1"/>
            </p:cNvSpPr>
            <p:nvPr/>
          </p:nvSpPr>
          <p:spPr bwMode="auto">
            <a:xfrm>
              <a:off x="3744"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4" name="Rectangle 14"/>
            <p:cNvSpPr>
              <a:spLocks noChangeArrowheads="1"/>
            </p:cNvSpPr>
            <p:nvPr/>
          </p:nvSpPr>
          <p:spPr bwMode="auto">
            <a:xfrm>
              <a:off x="4128" y="24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5" name="Rectangle 15"/>
            <p:cNvSpPr>
              <a:spLocks noChangeArrowheads="1"/>
            </p:cNvSpPr>
            <p:nvPr/>
          </p:nvSpPr>
          <p:spPr bwMode="auto">
            <a:xfrm>
              <a:off x="4080" y="2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6" name="Rectangle 16"/>
            <p:cNvSpPr>
              <a:spLocks noChangeArrowheads="1"/>
            </p:cNvSpPr>
            <p:nvPr/>
          </p:nvSpPr>
          <p:spPr bwMode="auto">
            <a:xfrm>
              <a:off x="3312"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7" name="Rectangle 17"/>
            <p:cNvSpPr>
              <a:spLocks noChangeArrowheads="1"/>
            </p:cNvSpPr>
            <p:nvPr/>
          </p:nvSpPr>
          <p:spPr bwMode="auto">
            <a:xfrm>
              <a:off x="3600" y="2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8" name="Rectangle 18"/>
            <p:cNvSpPr>
              <a:spLocks noChangeArrowheads="1"/>
            </p:cNvSpPr>
            <p:nvPr/>
          </p:nvSpPr>
          <p:spPr bwMode="auto">
            <a:xfrm>
              <a:off x="4320" y="24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79" name="Rectangle 19"/>
            <p:cNvSpPr>
              <a:spLocks noChangeArrowheads="1"/>
            </p:cNvSpPr>
            <p:nvPr/>
          </p:nvSpPr>
          <p:spPr bwMode="auto">
            <a:xfrm>
              <a:off x="4944" y="225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80" name="Rectangle 20"/>
            <p:cNvSpPr>
              <a:spLocks noChangeArrowheads="1"/>
            </p:cNvSpPr>
            <p:nvPr/>
          </p:nvSpPr>
          <p:spPr bwMode="auto">
            <a:xfrm>
              <a:off x="3840" y="28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t>*</a:t>
              </a:r>
            </a:p>
          </p:txBody>
        </p:sp>
        <p:sp>
          <p:nvSpPr>
            <p:cNvPr id="15381" name="Line 21"/>
            <p:cNvSpPr>
              <a:spLocks noChangeShapeType="1"/>
            </p:cNvSpPr>
            <p:nvPr/>
          </p:nvSpPr>
          <p:spPr bwMode="auto">
            <a:xfrm flipV="1">
              <a:off x="3120" y="2352"/>
              <a:ext cx="1824" cy="9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3120" y="3264"/>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Freeform 23"/>
            <p:cNvSpPr>
              <a:spLocks/>
            </p:cNvSpPr>
            <p:nvPr/>
          </p:nvSpPr>
          <p:spPr bwMode="auto">
            <a:xfrm>
              <a:off x="4512" y="2544"/>
              <a:ext cx="160" cy="720"/>
            </a:xfrm>
            <a:custGeom>
              <a:avLst/>
              <a:gdLst>
                <a:gd name="T0" fmla="*/ 96 w 160"/>
                <a:gd name="T1" fmla="*/ 720 h 720"/>
                <a:gd name="T2" fmla="*/ 144 w 160"/>
                <a:gd name="T3" fmla="*/ 336 h 720"/>
                <a:gd name="T4" fmla="*/ 0 w 160"/>
                <a:gd name="T5" fmla="*/ 0 h 720"/>
              </a:gdLst>
              <a:ahLst/>
              <a:cxnLst>
                <a:cxn ang="0">
                  <a:pos x="T0" y="T1"/>
                </a:cxn>
                <a:cxn ang="0">
                  <a:pos x="T2" y="T3"/>
                </a:cxn>
                <a:cxn ang="0">
                  <a:pos x="T4" y="T5"/>
                </a:cxn>
              </a:cxnLst>
              <a:rect l="0" t="0" r="r" b="b"/>
              <a:pathLst>
                <a:path w="160" h="720">
                  <a:moveTo>
                    <a:pt x="96" y="720"/>
                  </a:moveTo>
                  <a:cubicBezTo>
                    <a:pt x="128" y="588"/>
                    <a:pt x="160" y="456"/>
                    <a:pt x="144" y="336"/>
                  </a:cubicBezTo>
                  <a:cubicBezTo>
                    <a:pt x="128" y="216"/>
                    <a:pt x="24" y="56"/>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AutoShape 24"/>
            <p:cNvSpPr>
              <a:spLocks/>
            </p:cNvSpPr>
            <p:nvPr/>
          </p:nvSpPr>
          <p:spPr bwMode="auto">
            <a:xfrm>
              <a:off x="3024" y="3264"/>
              <a:ext cx="96" cy="432"/>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88" name="Rectangle 28"/>
          <p:cNvSpPr>
            <a:spLocks noChangeArrowheads="1"/>
          </p:cNvSpPr>
          <p:nvPr/>
        </p:nvSpPr>
        <p:spPr bwMode="auto">
          <a:xfrm>
            <a:off x="449580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5389" name="Object 29"/>
          <p:cNvGraphicFramePr>
            <a:graphicFrameLocks noChangeAspect="1"/>
          </p:cNvGraphicFramePr>
          <p:nvPr/>
        </p:nvGraphicFramePr>
        <p:xfrm>
          <a:off x="4648200" y="5334000"/>
          <a:ext cx="381000" cy="357188"/>
        </p:xfrm>
        <a:graphic>
          <a:graphicData uri="http://schemas.openxmlformats.org/presentationml/2006/ole">
            <mc:AlternateContent xmlns:mc="http://schemas.openxmlformats.org/markup-compatibility/2006">
              <mc:Choice xmlns:v="urn:schemas-microsoft-com:vml" Requires="v">
                <p:oleObj spid="_x0000_s12384" r:id="rId5" imgW="152334" imgH="139639" progId="Equation.3">
                  <p:embed/>
                </p:oleObj>
              </mc:Choice>
              <mc:Fallback>
                <p:oleObj r:id="rId5" imgW="152334" imgH="13963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334000"/>
                        <a:ext cx="3810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2" name="Rectangle 32"/>
          <p:cNvSpPr>
            <a:spLocks noChangeArrowheads="1"/>
          </p:cNvSpPr>
          <p:nvPr/>
        </p:nvSpPr>
        <p:spPr bwMode="auto">
          <a:xfrm>
            <a:off x="44958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5391" name="Object 31"/>
          <p:cNvGraphicFramePr>
            <a:graphicFrameLocks noChangeAspect="1"/>
          </p:cNvGraphicFramePr>
          <p:nvPr/>
        </p:nvGraphicFramePr>
        <p:xfrm>
          <a:off x="7620000" y="4343400"/>
          <a:ext cx="327025" cy="428625"/>
        </p:xfrm>
        <a:graphic>
          <a:graphicData uri="http://schemas.openxmlformats.org/presentationml/2006/ole">
            <mc:AlternateContent xmlns:mc="http://schemas.openxmlformats.org/markup-compatibility/2006">
              <mc:Choice xmlns:v="urn:schemas-microsoft-com:vml" Requires="v">
                <p:oleObj spid="_x0000_s12385" r:id="rId7" imgW="152268" imgH="203024" progId="Equation.3">
                  <p:embed/>
                </p:oleObj>
              </mc:Choice>
              <mc:Fallback>
                <p:oleObj r:id="rId7" imgW="152268"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4343400"/>
                        <a:ext cx="327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6294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t>2. Basic definitions: skewness and kurtosis</a:t>
            </a:r>
          </a:p>
        </p:txBody>
      </p:sp>
      <p:sp>
        <p:nvSpPr>
          <p:cNvPr id="16387" name="Rectangle 3"/>
          <p:cNvSpPr>
            <a:spLocks noGrp="1" noChangeArrowheads="1"/>
          </p:cNvSpPr>
          <p:nvPr>
            <p:ph type="body" sz="half" idx="1"/>
          </p:nvPr>
        </p:nvSpPr>
        <p:spPr/>
        <p:txBody>
          <a:bodyPr/>
          <a:lstStyle/>
          <a:p>
            <a:r>
              <a:rPr lang="en-US" sz="2000" dirty="0" err="1"/>
              <a:t>Skewness</a:t>
            </a:r>
            <a:r>
              <a:rPr lang="en-US" sz="2000" dirty="0"/>
              <a:t> describes tendency to skew to +</a:t>
            </a:r>
            <a:r>
              <a:rPr lang="en-US" sz="2000" dirty="0" err="1"/>
              <a:t>ve</a:t>
            </a:r>
            <a:r>
              <a:rPr lang="en-US" sz="2000" dirty="0"/>
              <a:t> or –</a:t>
            </a:r>
            <a:r>
              <a:rPr lang="en-US" sz="2000" dirty="0" err="1"/>
              <a:t>ve</a:t>
            </a:r>
            <a:r>
              <a:rPr lang="en-US" sz="2000" dirty="0"/>
              <a:t> </a:t>
            </a:r>
            <a:r>
              <a:rPr lang="en-US" sz="2000" dirty="0" smtClean="0"/>
              <a:t>side</a:t>
            </a:r>
          </a:p>
          <a:p>
            <a:endParaRPr lang="en-US" sz="2000" dirty="0"/>
          </a:p>
          <a:p>
            <a:endParaRPr lang="en-US" sz="2000" dirty="0"/>
          </a:p>
          <a:p>
            <a:pPr lvl="1"/>
            <a:r>
              <a:rPr lang="en-US" sz="1600" dirty="0"/>
              <a:t>Zero-</a:t>
            </a:r>
            <a:r>
              <a:rPr lang="en-US" sz="1600" dirty="0" err="1"/>
              <a:t>skewness</a:t>
            </a:r>
            <a:r>
              <a:rPr lang="en-US" sz="1600" dirty="0"/>
              <a:t>:</a:t>
            </a:r>
          </a:p>
          <a:p>
            <a:pPr lvl="1"/>
            <a:endParaRPr lang="en-US" sz="1600" dirty="0"/>
          </a:p>
          <a:p>
            <a:pPr marL="457200" lvl="1" indent="0">
              <a:buNone/>
            </a:pPr>
            <a:endParaRPr lang="en-US" sz="1600" dirty="0"/>
          </a:p>
          <a:p>
            <a:pPr lvl="1"/>
            <a:endParaRPr lang="en-US" sz="1600" dirty="0"/>
          </a:p>
          <a:p>
            <a:pPr lvl="1"/>
            <a:r>
              <a:rPr lang="en-US" sz="1600" dirty="0"/>
              <a:t>Positive </a:t>
            </a:r>
            <a:r>
              <a:rPr lang="en-US" sz="1600" dirty="0" err="1"/>
              <a:t>skewness</a:t>
            </a:r>
            <a:r>
              <a:rPr lang="en-US" sz="1600" dirty="0"/>
              <a:t>:</a:t>
            </a:r>
          </a:p>
          <a:p>
            <a:endParaRPr lang="en-US" sz="1600" dirty="0"/>
          </a:p>
          <a:p>
            <a:endParaRPr lang="en-US" sz="1600" dirty="0"/>
          </a:p>
          <a:p>
            <a:pPr lvl="1"/>
            <a:endParaRPr lang="en-US" sz="1600" dirty="0"/>
          </a:p>
          <a:p>
            <a:pPr lvl="1"/>
            <a:r>
              <a:rPr lang="en-US" sz="1600" dirty="0"/>
              <a:t>Negative </a:t>
            </a:r>
            <a:r>
              <a:rPr lang="en-US" sz="1600" dirty="0" err="1"/>
              <a:t>skewness</a:t>
            </a:r>
            <a:r>
              <a:rPr lang="en-US" sz="1600" dirty="0"/>
              <a:t>:</a:t>
            </a:r>
          </a:p>
        </p:txBody>
      </p:sp>
      <p:sp>
        <p:nvSpPr>
          <p:cNvPr id="16388" name="Rectangle 4"/>
          <p:cNvSpPr>
            <a:spLocks noGrp="1" noChangeArrowheads="1"/>
          </p:cNvSpPr>
          <p:nvPr>
            <p:ph type="body" sz="half" idx="2"/>
          </p:nvPr>
        </p:nvSpPr>
        <p:spPr/>
        <p:txBody>
          <a:bodyPr/>
          <a:lstStyle/>
          <a:p>
            <a:r>
              <a:rPr lang="en-US" sz="2000" dirty="0"/>
              <a:t>Kurtosis measures the likelihood of extreme </a:t>
            </a:r>
            <a:r>
              <a:rPr lang="en-US" sz="2000" dirty="0" smtClean="0"/>
              <a:t>occurrences</a:t>
            </a:r>
          </a:p>
          <a:p>
            <a:endParaRPr lang="en-US" sz="2000" dirty="0"/>
          </a:p>
          <a:p>
            <a:endParaRPr lang="en-US" sz="2000" dirty="0"/>
          </a:p>
          <a:p>
            <a:pPr lvl="1"/>
            <a:r>
              <a:rPr lang="en-US" sz="1600" dirty="0"/>
              <a:t>Normal kurtosis</a:t>
            </a:r>
          </a:p>
          <a:p>
            <a:pPr lvl="1"/>
            <a:endParaRPr lang="en-US" sz="1600" dirty="0"/>
          </a:p>
          <a:p>
            <a:pPr lvl="1"/>
            <a:endParaRPr lang="en-US" sz="1600" dirty="0"/>
          </a:p>
          <a:p>
            <a:pPr lvl="1"/>
            <a:endParaRPr lang="en-US" sz="1600" dirty="0"/>
          </a:p>
          <a:p>
            <a:pPr lvl="1"/>
            <a:r>
              <a:rPr lang="en-US" sz="1600" dirty="0"/>
              <a:t>High kurtosis</a:t>
            </a:r>
          </a:p>
          <a:p>
            <a:pPr lvl="1"/>
            <a:endParaRPr lang="en-US" sz="1600" dirty="0"/>
          </a:p>
          <a:p>
            <a:pPr lvl="1"/>
            <a:endParaRPr lang="en-US" sz="1600" dirty="0"/>
          </a:p>
          <a:p>
            <a:pPr lvl="1"/>
            <a:endParaRPr lang="en-US" sz="1600" dirty="0"/>
          </a:p>
          <a:p>
            <a:pPr lvl="1"/>
            <a:r>
              <a:rPr lang="en-US" sz="1600" dirty="0"/>
              <a:t>Low kurtosis</a:t>
            </a:r>
          </a:p>
          <a:p>
            <a:pPr lvl="1"/>
            <a:endParaRPr lang="en-US" sz="1600" dirty="0"/>
          </a:p>
        </p:txBody>
      </p:sp>
      <p:grpSp>
        <p:nvGrpSpPr>
          <p:cNvPr id="16393" name="Group 9"/>
          <p:cNvGrpSpPr>
            <a:grpSpLocks/>
          </p:cNvGrpSpPr>
          <p:nvPr/>
        </p:nvGrpSpPr>
        <p:grpSpPr bwMode="auto">
          <a:xfrm>
            <a:off x="838200" y="4635500"/>
            <a:ext cx="3352800" cy="469900"/>
            <a:chOff x="576" y="2488"/>
            <a:chExt cx="2112" cy="440"/>
          </a:xfrm>
        </p:grpSpPr>
        <p:sp>
          <p:nvSpPr>
            <p:cNvPr id="16394" name="Line 10"/>
            <p:cNvSpPr>
              <a:spLocks noChangeShapeType="1"/>
            </p:cNvSpPr>
            <p:nvPr/>
          </p:nvSpPr>
          <p:spPr bwMode="auto">
            <a:xfrm>
              <a:off x="576" y="2928"/>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Freeform 11"/>
            <p:cNvSpPr>
              <a:spLocks/>
            </p:cNvSpPr>
            <p:nvPr/>
          </p:nvSpPr>
          <p:spPr bwMode="auto">
            <a:xfrm>
              <a:off x="672" y="2488"/>
              <a:ext cx="1872" cy="344"/>
            </a:xfrm>
            <a:custGeom>
              <a:avLst/>
              <a:gdLst>
                <a:gd name="T0" fmla="*/ 0 w 1872"/>
                <a:gd name="T1" fmla="*/ 344 h 344"/>
                <a:gd name="T2" fmla="*/ 720 w 1872"/>
                <a:gd name="T3" fmla="*/ 200 h 344"/>
                <a:gd name="T4" fmla="*/ 1152 w 1872"/>
                <a:gd name="T5" fmla="*/ 8 h 344"/>
                <a:gd name="T6" fmla="*/ 1584 w 1872"/>
                <a:gd name="T7" fmla="*/ 152 h 344"/>
                <a:gd name="T8" fmla="*/ 1872 w 1872"/>
                <a:gd name="T9" fmla="*/ 296 h 344"/>
              </a:gdLst>
              <a:ahLst/>
              <a:cxnLst>
                <a:cxn ang="0">
                  <a:pos x="T0" y="T1"/>
                </a:cxn>
                <a:cxn ang="0">
                  <a:pos x="T2" y="T3"/>
                </a:cxn>
                <a:cxn ang="0">
                  <a:pos x="T4" y="T5"/>
                </a:cxn>
                <a:cxn ang="0">
                  <a:pos x="T6" y="T7"/>
                </a:cxn>
                <a:cxn ang="0">
                  <a:pos x="T8" y="T9"/>
                </a:cxn>
              </a:cxnLst>
              <a:rect l="0" t="0" r="r" b="b"/>
              <a:pathLst>
                <a:path w="1872" h="344">
                  <a:moveTo>
                    <a:pt x="0" y="344"/>
                  </a:moveTo>
                  <a:cubicBezTo>
                    <a:pt x="264" y="300"/>
                    <a:pt x="528" y="256"/>
                    <a:pt x="720" y="200"/>
                  </a:cubicBezTo>
                  <a:cubicBezTo>
                    <a:pt x="912" y="144"/>
                    <a:pt x="1008" y="16"/>
                    <a:pt x="1152" y="8"/>
                  </a:cubicBezTo>
                  <a:cubicBezTo>
                    <a:pt x="1296" y="0"/>
                    <a:pt x="1464" y="104"/>
                    <a:pt x="1584" y="152"/>
                  </a:cubicBezTo>
                  <a:cubicBezTo>
                    <a:pt x="1704" y="200"/>
                    <a:pt x="1824" y="272"/>
                    <a:pt x="1872" y="2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9" name="Group 15"/>
          <p:cNvGrpSpPr>
            <a:grpSpLocks/>
          </p:cNvGrpSpPr>
          <p:nvPr/>
        </p:nvGrpSpPr>
        <p:grpSpPr bwMode="auto">
          <a:xfrm>
            <a:off x="838200" y="5778500"/>
            <a:ext cx="3352800" cy="469900"/>
            <a:chOff x="528" y="3400"/>
            <a:chExt cx="2112" cy="296"/>
          </a:xfrm>
        </p:grpSpPr>
        <p:sp>
          <p:nvSpPr>
            <p:cNvPr id="16397" name="Line 13"/>
            <p:cNvSpPr>
              <a:spLocks noChangeShapeType="1"/>
            </p:cNvSpPr>
            <p:nvPr/>
          </p:nvSpPr>
          <p:spPr bwMode="auto">
            <a:xfrm>
              <a:off x="528" y="3696"/>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Freeform 14"/>
            <p:cNvSpPr>
              <a:spLocks/>
            </p:cNvSpPr>
            <p:nvPr/>
          </p:nvSpPr>
          <p:spPr bwMode="auto">
            <a:xfrm flipH="1">
              <a:off x="624" y="3400"/>
              <a:ext cx="1872" cy="231"/>
            </a:xfrm>
            <a:custGeom>
              <a:avLst/>
              <a:gdLst>
                <a:gd name="T0" fmla="*/ 0 w 1872"/>
                <a:gd name="T1" fmla="*/ 344 h 344"/>
                <a:gd name="T2" fmla="*/ 720 w 1872"/>
                <a:gd name="T3" fmla="*/ 200 h 344"/>
                <a:gd name="T4" fmla="*/ 1152 w 1872"/>
                <a:gd name="T5" fmla="*/ 8 h 344"/>
                <a:gd name="T6" fmla="*/ 1584 w 1872"/>
                <a:gd name="T7" fmla="*/ 152 h 344"/>
                <a:gd name="T8" fmla="*/ 1872 w 1872"/>
                <a:gd name="T9" fmla="*/ 296 h 344"/>
              </a:gdLst>
              <a:ahLst/>
              <a:cxnLst>
                <a:cxn ang="0">
                  <a:pos x="T0" y="T1"/>
                </a:cxn>
                <a:cxn ang="0">
                  <a:pos x="T2" y="T3"/>
                </a:cxn>
                <a:cxn ang="0">
                  <a:pos x="T4" y="T5"/>
                </a:cxn>
                <a:cxn ang="0">
                  <a:pos x="T6" y="T7"/>
                </a:cxn>
                <a:cxn ang="0">
                  <a:pos x="T8" y="T9"/>
                </a:cxn>
              </a:cxnLst>
              <a:rect l="0" t="0" r="r" b="b"/>
              <a:pathLst>
                <a:path w="1872" h="344">
                  <a:moveTo>
                    <a:pt x="0" y="344"/>
                  </a:moveTo>
                  <a:cubicBezTo>
                    <a:pt x="264" y="300"/>
                    <a:pt x="528" y="256"/>
                    <a:pt x="720" y="200"/>
                  </a:cubicBezTo>
                  <a:cubicBezTo>
                    <a:pt x="912" y="144"/>
                    <a:pt x="1008" y="16"/>
                    <a:pt x="1152" y="8"/>
                  </a:cubicBezTo>
                  <a:cubicBezTo>
                    <a:pt x="1296" y="0"/>
                    <a:pt x="1464" y="104"/>
                    <a:pt x="1584" y="152"/>
                  </a:cubicBezTo>
                  <a:cubicBezTo>
                    <a:pt x="1704" y="200"/>
                    <a:pt x="1824" y="272"/>
                    <a:pt x="1872" y="2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4" name="Group 20"/>
          <p:cNvGrpSpPr>
            <a:grpSpLocks/>
          </p:cNvGrpSpPr>
          <p:nvPr/>
        </p:nvGrpSpPr>
        <p:grpSpPr bwMode="auto">
          <a:xfrm>
            <a:off x="914400" y="3302000"/>
            <a:ext cx="3352800" cy="508000"/>
            <a:chOff x="576" y="2280"/>
            <a:chExt cx="2112" cy="320"/>
          </a:xfrm>
        </p:grpSpPr>
        <p:sp>
          <p:nvSpPr>
            <p:cNvPr id="16401" name="Line 17"/>
            <p:cNvSpPr>
              <a:spLocks noChangeShapeType="1"/>
            </p:cNvSpPr>
            <p:nvPr/>
          </p:nvSpPr>
          <p:spPr bwMode="auto">
            <a:xfrm>
              <a:off x="576" y="260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3" name="Freeform 19"/>
            <p:cNvSpPr>
              <a:spLocks/>
            </p:cNvSpPr>
            <p:nvPr/>
          </p:nvSpPr>
          <p:spPr bwMode="auto">
            <a:xfrm>
              <a:off x="576" y="2280"/>
              <a:ext cx="2064" cy="216"/>
            </a:xfrm>
            <a:custGeom>
              <a:avLst/>
              <a:gdLst>
                <a:gd name="T0" fmla="*/ 0 w 2064"/>
                <a:gd name="T1" fmla="*/ 216 h 216"/>
                <a:gd name="T2" fmla="*/ 480 w 2064"/>
                <a:gd name="T3" fmla="*/ 168 h 216"/>
                <a:gd name="T4" fmla="*/ 912 w 2064"/>
                <a:gd name="T5" fmla="*/ 24 h 216"/>
                <a:gd name="T6" fmla="*/ 1200 w 2064"/>
                <a:gd name="T7" fmla="*/ 24 h 216"/>
                <a:gd name="T8" fmla="*/ 1584 w 2064"/>
                <a:gd name="T9" fmla="*/ 168 h 216"/>
                <a:gd name="T10" fmla="*/ 2064 w 2064"/>
                <a:gd name="T11" fmla="*/ 216 h 216"/>
              </a:gdLst>
              <a:ahLst/>
              <a:cxnLst>
                <a:cxn ang="0">
                  <a:pos x="T0" y="T1"/>
                </a:cxn>
                <a:cxn ang="0">
                  <a:pos x="T2" y="T3"/>
                </a:cxn>
                <a:cxn ang="0">
                  <a:pos x="T4" y="T5"/>
                </a:cxn>
                <a:cxn ang="0">
                  <a:pos x="T6" y="T7"/>
                </a:cxn>
                <a:cxn ang="0">
                  <a:pos x="T8" y="T9"/>
                </a:cxn>
                <a:cxn ang="0">
                  <a:pos x="T10" y="T11"/>
                </a:cxn>
              </a:cxnLst>
              <a:rect l="0" t="0" r="r" b="b"/>
              <a:pathLst>
                <a:path w="2064" h="216">
                  <a:moveTo>
                    <a:pt x="0" y="216"/>
                  </a:moveTo>
                  <a:cubicBezTo>
                    <a:pt x="164" y="208"/>
                    <a:pt x="328" y="200"/>
                    <a:pt x="480" y="168"/>
                  </a:cubicBezTo>
                  <a:cubicBezTo>
                    <a:pt x="632" y="136"/>
                    <a:pt x="792" y="48"/>
                    <a:pt x="912" y="24"/>
                  </a:cubicBezTo>
                  <a:cubicBezTo>
                    <a:pt x="1032" y="0"/>
                    <a:pt x="1088" y="0"/>
                    <a:pt x="1200" y="24"/>
                  </a:cubicBezTo>
                  <a:cubicBezTo>
                    <a:pt x="1312" y="48"/>
                    <a:pt x="1440" y="136"/>
                    <a:pt x="1584" y="168"/>
                  </a:cubicBezTo>
                  <a:cubicBezTo>
                    <a:pt x="1728" y="200"/>
                    <a:pt x="1896" y="208"/>
                    <a:pt x="2064" y="21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5" name="Group 21"/>
          <p:cNvGrpSpPr>
            <a:grpSpLocks/>
          </p:cNvGrpSpPr>
          <p:nvPr/>
        </p:nvGrpSpPr>
        <p:grpSpPr bwMode="auto">
          <a:xfrm>
            <a:off x="5334000" y="3352800"/>
            <a:ext cx="2590800" cy="508000"/>
            <a:chOff x="576" y="2280"/>
            <a:chExt cx="2112" cy="320"/>
          </a:xfrm>
        </p:grpSpPr>
        <p:sp>
          <p:nvSpPr>
            <p:cNvPr id="16406" name="Line 22"/>
            <p:cNvSpPr>
              <a:spLocks noChangeShapeType="1"/>
            </p:cNvSpPr>
            <p:nvPr/>
          </p:nvSpPr>
          <p:spPr bwMode="auto">
            <a:xfrm>
              <a:off x="576" y="260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7" name="Freeform 23"/>
            <p:cNvSpPr>
              <a:spLocks/>
            </p:cNvSpPr>
            <p:nvPr/>
          </p:nvSpPr>
          <p:spPr bwMode="auto">
            <a:xfrm>
              <a:off x="576" y="2280"/>
              <a:ext cx="2064" cy="216"/>
            </a:xfrm>
            <a:custGeom>
              <a:avLst/>
              <a:gdLst>
                <a:gd name="T0" fmla="*/ 0 w 2064"/>
                <a:gd name="T1" fmla="*/ 216 h 216"/>
                <a:gd name="T2" fmla="*/ 480 w 2064"/>
                <a:gd name="T3" fmla="*/ 168 h 216"/>
                <a:gd name="T4" fmla="*/ 912 w 2064"/>
                <a:gd name="T5" fmla="*/ 24 h 216"/>
                <a:gd name="T6" fmla="*/ 1200 w 2064"/>
                <a:gd name="T7" fmla="*/ 24 h 216"/>
                <a:gd name="T8" fmla="*/ 1584 w 2064"/>
                <a:gd name="T9" fmla="*/ 168 h 216"/>
                <a:gd name="T10" fmla="*/ 2064 w 2064"/>
                <a:gd name="T11" fmla="*/ 216 h 216"/>
              </a:gdLst>
              <a:ahLst/>
              <a:cxnLst>
                <a:cxn ang="0">
                  <a:pos x="T0" y="T1"/>
                </a:cxn>
                <a:cxn ang="0">
                  <a:pos x="T2" y="T3"/>
                </a:cxn>
                <a:cxn ang="0">
                  <a:pos x="T4" y="T5"/>
                </a:cxn>
                <a:cxn ang="0">
                  <a:pos x="T6" y="T7"/>
                </a:cxn>
                <a:cxn ang="0">
                  <a:pos x="T8" y="T9"/>
                </a:cxn>
                <a:cxn ang="0">
                  <a:pos x="T10" y="T11"/>
                </a:cxn>
              </a:cxnLst>
              <a:rect l="0" t="0" r="r" b="b"/>
              <a:pathLst>
                <a:path w="2064" h="216">
                  <a:moveTo>
                    <a:pt x="0" y="216"/>
                  </a:moveTo>
                  <a:cubicBezTo>
                    <a:pt x="164" y="208"/>
                    <a:pt x="328" y="200"/>
                    <a:pt x="480" y="168"/>
                  </a:cubicBezTo>
                  <a:cubicBezTo>
                    <a:pt x="632" y="136"/>
                    <a:pt x="792" y="48"/>
                    <a:pt x="912" y="24"/>
                  </a:cubicBezTo>
                  <a:cubicBezTo>
                    <a:pt x="1032" y="0"/>
                    <a:pt x="1088" y="0"/>
                    <a:pt x="1200" y="24"/>
                  </a:cubicBezTo>
                  <a:cubicBezTo>
                    <a:pt x="1312" y="48"/>
                    <a:pt x="1440" y="136"/>
                    <a:pt x="1584" y="168"/>
                  </a:cubicBezTo>
                  <a:cubicBezTo>
                    <a:pt x="1728" y="200"/>
                    <a:pt x="1896" y="208"/>
                    <a:pt x="2064" y="21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2" name="Group 28"/>
          <p:cNvGrpSpPr>
            <a:grpSpLocks/>
          </p:cNvGrpSpPr>
          <p:nvPr/>
        </p:nvGrpSpPr>
        <p:grpSpPr bwMode="auto">
          <a:xfrm>
            <a:off x="5334000" y="4673600"/>
            <a:ext cx="2590800" cy="431800"/>
            <a:chOff x="3360" y="2976"/>
            <a:chExt cx="1632" cy="272"/>
          </a:xfrm>
        </p:grpSpPr>
        <p:sp>
          <p:nvSpPr>
            <p:cNvPr id="16409" name="Line 25"/>
            <p:cNvSpPr>
              <a:spLocks noChangeShapeType="1"/>
            </p:cNvSpPr>
            <p:nvPr/>
          </p:nvSpPr>
          <p:spPr bwMode="auto">
            <a:xfrm>
              <a:off x="3360" y="3248"/>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Freeform 27"/>
            <p:cNvSpPr>
              <a:spLocks/>
            </p:cNvSpPr>
            <p:nvPr/>
          </p:nvSpPr>
          <p:spPr bwMode="auto">
            <a:xfrm>
              <a:off x="3360" y="2976"/>
              <a:ext cx="1584" cy="216"/>
            </a:xfrm>
            <a:custGeom>
              <a:avLst/>
              <a:gdLst>
                <a:gd name="T0" fmla="*/ 0 w 1872"/>
                <a:gd name="T1" fmla="*/ 104 h 176"/>
                <a:gd name="T2" fmla="*/ 144 w 1872"/>
                <a:gd name="T3" fmla="*/ 8 h 176"/>
                <a:gd name="T4" fmla="*/ 528 w 1872"/>
                <a:gd name="T5" fmla="*/ 152 h 176"/>
                <a:gd name="T6" fmla="*/ 1344 w 1872"/>
                <a:gd name="T7" fmla="*/ 152 h 176"/>
                <a:gd name="T8" fmla="*/ 1632 w 1872"/>
                <a:gd name="T9" fmla="*/ 8 h 176"/>
                <a:gd name="T10" fmla="*/ 1872 w 1872"/>
                <a:gd name="T11" fmla="*/ 152 h 176"/>
              </a:gdLst>
              <a:ahLst/>
              <a:cxnLst>
                <a:cxn ang="0">
                  <a:pos x="T0" y="T1"/>
                </a:cxn>
                <a:cxn ang="0">
                  <a:pos x="T2" y="T3"/>
                </a:cxn>
                <a:cxn ang="0">
                  <a:pos x="T4" y="T5"/>
                </a:cxn>
                <a:cxn ang="0">
                  <a:pos x="T6" y="T7"/>
                </a:cxn>
                <a:cxn ang="0">
                  <a:pos x="T8" y="T9"/>
                </a:cxn>
                <a:cxn ang="0">
                  <a:pos x="T10" y="T11"/>
                </a:cxn>
              </a:cxnLst>
              <a:rect l="0" t="0" r="r" b="b"/>
              <a:pathLst>
                <a:path w="1872" h="176">
                  <a:moveTo>
                    <a:pt x="0" y="104"/>
                  </a:moveTo>
                  <a:cubicBezTo>
                    <a:pt x="28" y="52"/>
                    <a:pt x="56" y="0"/>
                    <a:pt x="144" y="8"/>
                  </a:cubicBezTo>
                  <a:cubicBezTo>
                    <a:pt x="232" y="16"/>
                    <a:pt x="328" y="128"/>
                    <a:pt x="528" y="152"/>
                  </a:cubicBezTo>
                  <a:cubicBezTo>
                    <a:pt x="728" y="176"/>
                    <a:pt x="1160" y="176"/>
                    <a:pt x="1344" y="152"/>
                  </a:cubicBezTo>
                  <a:cubicBezTo>
                    <a:pt x="1528" y="128"/>
                    <a:pt x="1544" y="8"/>
                    <a:pt x="1632" y="8"/>
                  </a:cubicBezTo>
                  <a:cubicBezTo>
                    <a:pt x="1720" y="8"/>
                    <a:pt x="1796" y="80"/>
                    <a:pt x="1872" y="15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7" name="Group 33"/>
          <p:cNvGrpSpPr>
            <a:grpSpLocks/>
          </p:cNvGrpSpPr>
          <p:nvPr/>
        </p:nvGrpSpPr>
        <p:grpSpPr bwMode="auto">
          <a:xfrm>
            <a:off x="5410200" y="5664200"/>
            <a:ext cx="2590800" cy="584200"/>
            <a:chOff x="3408" y="3568"/>
            <a:chExt cx="1632" cy="368"/>
          </a:xfrm>
        </p:grpSpPr>
        <p:sp>
          <p:nvSpPr>
            <p:cNvPr id="16414" name="Line 30"/>
            <p:cNvSpPr>
              <a:spLocks noChangeShapeType="1"/>
            </p:cNvSpPr>
            <p:nvPr/>
          </p:nvSpPr>
          <p:spPr bwMode="auto">
            <a:xfrm>
              <a:off x="3408" y="392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Freeform 32"/>
            <p:cNvSpPr>
              <a:spLocks/>
            </p:cNvSpPr>
            <p:nvPr/>
          </p:nvSpPr>
          <p:spPr bwMode="auto">
            <a:xfrm>
              <a:off x="3408" y="3568"/>
              <a:ext cx="1584" cy="368"/>
            </a:xfrm>
            <a:custGeom>
              <a:avLst/>
              <a:gdLst>
                <a:gd name="T0" fmla="*/ 0 w 1584"/>
                <a:gd name="T1" fmla="*/ 320 h 368"/>
                <a:gd name="T2" fmla="*/ 576 w 1584"/>
                <a:gd name="T3" fmla="*/ 320 h 368"/>
                <a:gd name="T4" fmla="*/ 864 w 1584"/>
                <a:gd name="T5" fmla="*/ 32 h 368"/>
                <a:gd name="T6" fmla="*/ 1008 w 1584"/>
                <a:gd name="T7" fmla="*/ 128 h 368"/>
                <a:gd name="T8" fmla="*/ 1104 w 1584"/>
                <a:gd name="T9" fmla="*/ 272 h 368"/>
                <a:gd name="T10" fmla="*/ 1584 w 1584"/>
                <a:gd name="T11" fmla="*/ 320 h 368"/>
              </a:gdLst>
              <a:ahLst/>
              <a:cxnLst>
                <a:cxn ang="0">
                  <a:pos x="T0" y="T1"/>
                </a:cxn>
                <a:cxn ang="0">
                  <a:pos x="T2" y="T3"/>
                </a:cxn>
                <a:cxn ang="0">
                  <a:pos x="T4" y="T5"/>
                </a:cxn>
                <a:cxn ang="0">
                  <a:pos x="T6" y="T7"/>
                </a:cxn>
                <a:cxn ang="0">
                  <a:pos x="T8" y="T9"/>
                </a:cxn>
                <a:cxn ang="0">
                  <a:pos x="T10" y="T11"/>
                </a:cxn>
              </a:cxnLst>
              <a:rect l="0" t="0" r="r" b="b"/>
              <a:pathLst>
                <a:path w="1584" h="368">
                  <a:moveTo>
                    <a:pt x="0" y="320"/>
                  </a:moveTo>
                  <a:cubicBezTo>
                    <a:pt x="216" y="344"/>
                    <a:pt x="432" y="368"/>
                    <a:pt x="576" y="320"/>
                  </a:cubicBezTo>
                  <a:cubicBezTo>
                    <a:pt x="720" y="272"/>
                    <a:pt x="792" y="64"/>
                    <a:pt x="864" y="32"/>
                  </a:cubicBezTo>
                  <a:cubicBezTo>
                    <a:pt x="936" y="0"/>
                    <a:pt x="968" y="88"/>
                    <a:pt x="1008" y="128"/>
                  </a:cubicBezTo>
                  <a:cubicBezTo>
                    <a:pt x="1048" y="168"/>
                    <a:pt x="1008" y="240"/>
                    <a:pt x="1104" y="272"/>
                  </a:cubicBezTo>
                  <a:cubicBezTo>
                    <a:pt x="1200" y="304"/>
                    <a:pt x="1392" y="312"/>
                    <a:pt x="1584" y="3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79436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Presentation Roadmap</a:t>
            </a:r>
          </a:p>
        </p:txBody>
      </p:sp>
      <p:sp>
        <p:nvSpPr>
          <p:cNvPr id="32771" name="Rectangle 3"/>
          <p:cNvSpPr>
            <a:spLocks noGrp="1" noChangeArrowheads="1"/>
          </p:cNvSpPr>
          <p:nvPr>
            <p:ph type="body" sz="half" idx="1"/>
          </p:nvPr>
        </p:nvSpPr>
        <p:spPr/>
        <p:txBody>
          <a:bodyPr/>
          <a:lstStyle/>
          <a:p>
            <a:pPr marL="533400" indent="-533400">
              <a:buFontTx/>
              <a:buNone/>
            </a:pPr>
            <a:r>
              <a:rPr lang="en-US" sz="2000"/>
              <a:t>Outline</a:t>
            </a:r>
          </a:p>
          <a:p>
            <a:pPr marL="533400" indent="-533400">
              <a:buFontTx/>
              <a:buAutoNum type="arabicPeriod"/>
            </a:pPr>
            <a:r>
              <a:rPr lang="en-US" sz="2000"/>
              <a:t>Why Statistical Methods?</a:t>
            </a:r>
          </a:p>
          <a:p>
            <a:pPr marL="533400" indent="-533400">
              <a:buFontTx/>
              <a:buAutoNum type="arabicPeriod"/>
            </a:pPr>
            <a:r>
              <a:rPr lang="en-US" sz="2000"/>
              <a:t>Basic definitions</a:t>
            </a:r>
          </a:p>
          <a:p>
            <a:pPr marL="533400" indent="-533400">
              <a:buFontTx/>
              <a:buAutoNum type="arabicPeriod"/>
            </a:pPr>
            <a:r>
              <a:rPr lang="en-US" sz="2000" b="1"/>
              <a:t>Key metrics</a:t>
            </a:r>
          </a:p>
          <a:p>
            <a:pPr marL="533400" indent="-533400">
              <a:buFontTx/>
              <a:buAutoNum type="arabicPeriod"/>
            </a:pPr>
            <a:r>
              <a:rPr lang="en-US" sz="2000"/>
              <a:t>Performance attribution</a:t>
            </a:r>
          </a:p>
          <a:p>
            <a:pPr marL="533400" indent="-533400">
              <a:buFontTx/>
              <a:buAutoNum type="arabicPeriod"/>
            </a:pPr>
            <a:r>
              <a:rPr lang="en-US" sz="2000"/>
              <a:t>Capacity Evaluation</a:t>
            </a:r>
          </a:p>
          <a:p>
            <a:pPr marL="533400" indent="-533400">
              <a:buFontTx/>
              <a:buAutoNum type="arabicPeriod"/>
            </a:pPr>
            <a:r>
              <a:rPr lang="en-US" sz="2000"/>
              <a:t>Required length of track record</a:t>
            </a:r>
          </a:p>
          <a:p>
            <a:pPr marL="533400" indent="-533400">
              <a:buFontTx/>
              <a:buAutoNum type="arabicPeriod"/>
            </a:pPr>
            <a:r>
              <a:rPr lang="en-US" sz="2000"/>
              <a:t>Performance Monitoring</a:t>
            </a:r>
          </a:p>
        </p:txBody>
      </p:sp>
      <p:sp>
        <p:nvSpPr>
          <p:cNvPr id="32772" name="Rectangle 4"/>
          <p:cNvSpPr>
            <a:spLocks noGrp="1" noChangeArrowheads="1"/>
          </p:cNvSpPr>
          <p:nvPr>
            <p:ph type="body" sz="half" idx="2"/>
          </p:nvPr>
        </p:nvSpPr>
        <p:spPr/>
        <p:txBody>
          <a:bodyPr/>
          <a:lstStyle/>
          <a:p>
            <a:pPr marL="457200" indent="-457200">
              <a:buFontTx/>
              <a:buNone/>
            </a:pPr>
            <a:endParaRPr lang="en-US" sz="2000"/>
          </a:p>
          <a:p>
            <a:pPr marL="457200" indent="-457200"/>
            <a:endParaRPr lang="en-US" sz="2000"/>
          </a:p>
          <a:p>
            <a:pPr marL="457200" indent="-457200"/>
            <a:endParaRPr lang="en-US" sz="2000"/>
          </a:p>
        </p:txBody>
      </p:sp>
      <p:sp>
        <p:nvSpPr>
          <p:cNvPr id="32773" name="Rectangle 5"/>
          <p:cNvSpPr>
            <a:spLocks noChangeArrowheads="1"/>
          </p:cNvSpPr>
          <p:nvPr/>
        </p:nvSpPr>
        <p:spPr bwMode="auto">
          <a:xfrm>
            <a:off x="4876800" y="19050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Bef>
                <a:spcPct val="20000"/>
              </a:spcBef>
            </a:pPr>
            <a:r>
              <a:rPr lang="en-US" sz="2000">
                <a:latin typeface="Tahoma" pitchFamily="34" charset="0"/>
              </a:rPr>
              <a:t>Key topics</a:t>
            </a:r>
          </a:p>
          <a:p>
            <a:pPr marL="533400" indent="-533400">
              <a:lnSpc>
                <a:spcPct val="90000"/>
              </a:lnSpc>
              <a:spcBef>
                <a:spcPct val="20000"/>
              </a:spcBef>
              <a:buFontTx/>
              <a:buChar char="•"/>
            </a:pPr>
            <a:r>
              <a:rPr lang="en-US" sz="2000">
                <a:latin typeface="Tahoma" pitchFamily="34" charset="0"/>
              </a:rPr>
              <a:t>Comparative performance of investment strategies</a:t>
            </a:r>
          </a:p>
          <a:p>
            <a:pPr marL="533400" indent="-533400">
              <a:lnSpc>
                <a:spcPct val="90000"/>
              </a:lnSpc>
              <a:spcBef>
                <a:spcPct val="20000"/>
              </a:spcBef>
              <a:buFontTx/>
              <a:buChar char="•"/>
            </a:pPr>
            <a:r>
              <a:rPr lang="en-US" sz="2000">
                <a:latin typeface="Tahoma" pitchFamily="34" charset="0"/>
              </a:rPr>
              <a:t>Fast detection of abnormal performance</a:t>
            </a:r>
          </a:p>
          <a:p>
            <a:pPr marL="533400" indent="-533400">
              <a:lnSpc>
                <a:spcPct val="90000"/>
              </a:lnSpc>
              <a:spcBef>
                <a:spcPct val="20000"/>
              </a:spcBef>
              <a:buFontTx/>
              <a:buChar char="•"/>
            </a:pPr>
            <a:r>
              <a:rPr lang="en-US" sz="2000">
                <a:latin typeface="Tahoma" pitchFamily="34" charset="0"/>
              </a:rPr>
              <a:t>Impact of external factors</a:t>
            </a:r>
          </a:p>
          <a:p>
            <a:pPr marL="533400" indent="-533400">
              <a:lnSpc>
                <a:spcPct val="90000"/>
              </a:lnSpc>
              <a:spcBef>
                <a:spcPct val="20000"/>
              </a:spcBef>
              <a:buFontTx/>
              <a:buChar char="•"/>
            </a:pPr>
            <a:r>
              <a:rPr lang="en-US" sz="2000">
                <a:latin typeface="Tahoma" pitchFamily="34" charset="0"/>
              </a:rPr>
              <a:t>Strategy capacity</a:t>
            </a:r>
          </a:p>
          <a:p>
            <a:pPr marL="533400" indent="-533400">
              <a:lnSpc>
                <a:spcPct val="90000"/>
              </a:lnSpc>
              <a:spcBef>
                <a:spcPct val="20000"/>
              </a:spcBef>
              <a:buFontTx/>
              <a:buChar char="•"/>
            </a:pPr>
            <a:r>
              <a:rPr lang="en-US" sz="2000">
                <a:latin typeface="Tahoma" pitchFamily="34" charset="0"/>
              </a:rPr>
              <a:t>Required length of track record</a:t>
            </a:r>
          </a:p>
          <a:p>
            <a:pPr marL="533400" indent="-533400">
              <a:lnSpc>
                <a:spcPct val="90000"/>
              </a:lnSpc>
              <a:spcBef>
                <a:spcPct val="20000"/>
              </a:spcBef>
              <a:buFontTx/>
              <a:buChar char="•"/>
            </a:pPr>
            <a:endParaRPr lang="en-US" sz="2000">
              <a:latin typeface="Tahoma" pitchFamily="34" charset="0"/>
            </a:endParaRPr>
          </a:p>
        </p:txBody>
      </p:sp>
    </p:spTree>
    <p:extLst>
      <p:ext uri="{BB962C8B-B14F-4D97-AF65-F5344CB8AC3E}">
        <p14:creationId xmlns:p14="http://schemas.microsoft.com/office/powerpoint/2010/main" val="1752719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3. Key Metrics</a:t>
            </a:r>
          </a:p>
        </p:txBody>
      </p:sp>
      <p:sp>
        <p:nvSpPr>
          <p:cNvPr id="17411" name="Rectangle 3"/>
          <p:cNvSpPr>
            <a:spLocks noGrp="1" noChangeArrowheads="1"/>
          </p:cNvSpPr>
          <p:nvPr>
            <p:ph type="body" sz="half" idx="1"/>
          </p:nvPr>
        </p:nvSpPr>
        <p:spPr>
          <a:xfrm>
            <a:off x="685800" y="1981200"/>
            <a:ext cx="3962400" cy="3581400"/>
          </a:xfrm>
        </p:spPr>
        <p:txBody>
          <a:bodyPr/>
          <a:lstStyle/>
          <a:p>
            <a:r>
              <a:rPr lang="en-US" sz="2000"/>
              <a:t>Sharpe ratio</a:t>
            </a:r>
          </a:p>
          <a:p>
            <a:pPr lvl="1"/>
            <a:r>
              <a:rPr lang="en-US" sz="1600"/>
              <a:t>Average excess return per unit risk</a:t>
            </a:r>
          </a:p>
          <a:p>
            <a:pPr lvl="1"/>
            <a:r>
              <a:rPr lang="en-US" sz="1600"/>
              <a:t>Does not take into account tail risk</a:t>
            </a:r>
          </a:p>
          <a:p>
            <a:pPr lvl="1"/>
            <a:endParaRPr lang="en-US" sz="1600"/>
          </a:p>
          <a:p>
            <a:pPr lvl="1"/>
            <a:endParaRPr lang="en-US" sz="1600"/>
          </a:p>
          <a:p>
            <a:r>
              <a:rPr lang="en-US" sz="2000"/>
              <a:t>Conditional Sharpe ratio</a:t>
            </a:r>
          </a:p>
          <a:p>
            <a:pPr lvl="1"/>
            <a:r>
              <a:rPr lang="en-US" sz="1600"/>
              <a:t>Accounts for skewness, </a:t>
            </a:r>
            <a:r>
              <a:rPr lang="en-US" sz="1600" i="1"/>
              <a:t>S</a:t>
            </a:r>
            <a:r>
              <a:rPr lang="en-US" sz="1600"/>
              <a:t>, and excess kurtosis, </a:t>
            </a:r>
            <a:r>
              <a:rPr lang="en-US" sz="1600" i="1"/>
              <a:t>EK,</a:t>
            </a:r>
            <a:r>
              <a:rPr lang="en-US" sz="1600"/>
              <a:t> of returns</a:t>
            </a:r>
          </a:p>
          <a:p>
            <a:pPr lvl="1"/>
            <a:endParaRPr lang="en-US" sz="1600"/>
          </a:p>
          <a:p>
            <a:pPr lvl="1"/>
            <a:endParaRPr lang="en-US" sz="1200"/>
          </a:p>
          <a:p>
            <a:endParaRPr lang="en-US" sz="1800"/>
          </a:p>
          <a:p>
            <a:endParaRPr lang="en-US" sz="1800"/>
          </a:p>
          <a:p>
            <a:endParaRPr lang="en-US" sz="1800"/>
          </a:p>
        </p:txBody>
      </p:sp>
      <p:sp>
        <p:nvSpPr>
          <p:cNvPr id="17412" name="Rectangle 4"/>
          <p:cNvSpPr>
            <a:spLocks noGrp="1" noChangeArrowheads="1"/>
          </p:cNvSpPr>
          <p:nvPr>
            <p:ph type="body" sz="half" idx="2"/>
          </p:nvPr>
        </p:nvSpPr>
        <p:spPr/>
        <p:txBody>
          <a:bodyPr/>
          <a:lstStyle/>
          <a:p>
            <a:r>
              <a:rPr lang="en-US" sz="1600"/>
              <a:t>Example</a:t>
            </a:r>
          </a:p>
          <a:p>
            <a:endParaRPr lang="en-US" sz="1600"/>
          </a:p>
        </p:txBody>
      </p:sp>
      <p:graphicFrame>
        <p:nvGraphicFramePr>
          <p:cNvPr id="17415" name="Object 7"/>
          <p:cNvGraphicFramePr>
            <a:graphicFrameLocks noChangeAspect="1"/>
          </p:cNvGraphicFramePr>
          <p:nvPr>
            <p:extLst>
              <p:ext uri="{D42A27DB-BD31-4B8C-83A1-F6EECF244321}">
                <p14:modId xmlns:p14="http://schemas.microsoft.com/office/powerpoint/2010/main" val="1387601729"/>
              </p:ext>
            </p:extLst>
          </p:nvPr>
        </p:nvGraphicFramePr>
        <p:xfrm>
          <a:off x="1143000" y="4800600"/>
          <a:ext cx="2438400" cy="609600"/>
        </p:xfrm>
        <a:graphic>
          <a:graphicData uri="http://schemas.openxmlformats.org/presentationml/2006/ole">
            <mc:AlternateContent xmlns:mc="http://schemas.openxmlformats.org/markup-compatibility/2006">
              <mc:Choice xmlns:v="urn:schemas-microsoft-com:vml" Requires="v">
                <p:oleObj spid="_x0000_s13438" r:id="rId3" imgW="1828800" imgH="457200" progId="Equation.3">
                  <p:embed/>
                </p:oleObj>
              </mc:Choice>
              <mc:Fallback>
                <p:oleObj r:id="rId3" imgW="1828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0600"/>
                        <a:ext cx="2438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7" name="Object 9"/>
          <p:cNvGraphicFramePr>
            <a:graphicFrameLocks noChangeAspect="1"/>
          </p:cNvGraphicFramePr>
          <p:nvPr/>
        </p:nvGraphicFramePr>
        <p:xfrm>
          <a:off x="1143000" y="5791200"/>
          <a:ext cx="3352800" cy="627063"/>
        </p:xfrm>
        <a:graphic>
          <a:graphicData uri="http://schemas.openxmlformats.org/presentationml/2006/ole">
            <mc:AlternateContent xmlns:mc="http://schemas.openxmlformats.org/markup-compatibility/2006">
              <mc:Choice xmlns:v="urn:schemas-microsoft-com:vml" Requires="v">
                <p:oleObj spid="_x0000_s13439" name="Equation" r:id="rId5" imgW="2692080" imgH="507960" progId="Equation.3">
                  <p:embed/>
                </p:oleObj>
              </mc:Choice>
              <mc:Fallback>
                <p:oleObj name="Equation" r:id="rId5" imgW="269208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791200"/>
                        <a:ext cx="335280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9" name="Rectangle 11"/>
          <p:cNvSpPr>
            <a:spLocks noChangeArrowheads="1"/>
          </p:cNvSpPr>
          <p:nvPr/>
        </p:nvSpPr>
        <p:spPr bwMode="auto">
          <a:xfrm>
            <a:off x="409098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7418" name="Object 10"/>
          <p:cNvGraphicFramePr>
            <a:graphicFrameLocks noChangeAspect="1"/>
          </p:cNvGraphicFramePr>
          <p:nvPr>
            <p:extLst>
              <p:ext uri="{D42A27DB-BD31-4B8C-83A1-F6EECF244321}">
                <p14:modId xmlns:p14="http://schemas.microsoft.com/office/powerpoint/2010/main" val="2154448513"/>
              </p:ext>
            </p:extLst>
          </p:nvPr>
        </p:nvGraphicFramePr>
        <p:xfrm>
          <a:off x="1219200" y="2971800"/>
          <a:ext cx="1295400" cy="603250"/>
        </p:xfrm>
        <a:graphic>
          <a:graphicData uri="http://schemas.openxmlformats.org/presentationml/2006/ole">
            <mc:AlternateContent xmlns:mc="http://schemas.openxmlformats.org/markup-compatibility/2006">
              <mc:Choice xmlns:v="urn:schemas-microsoft-com:vml" Requires="v">
                <p:oleObj spid="_x0000_s13440" name="Equation" r:id="rId7" imgW="965200" imgH="444500" progId="Equation.3">
                  <p:embed/>
                </p:oleObj>
              </mc:Choice>
              <mc:Fallback>
                <p:oleObj name="Equation" r:id="rId7" imgW="9652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971800"/>
                        <a:ext cx="12954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Line 12"/>
          <p:cNvSpPr>
            <a:spLocks noChangeShapeType="1"/>
          </p:cNvSpPr>
          <p:nvPr/>
        </p:nvSpPr>
        <p:spPr bwMode="auto">
          <a:xfrm>
            <a:off x="5029200" y="5715000"/>
            <a:ext cx="365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flipV="1">
            <a:off x="5029200" y="2667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Rectangle 15"/>
          <p:cNvSpPr>
            <a:spLocks noChangeArrowheads="1"/>
          </p:cNvSpPr>
          <p:nvPr/>
        </p:nvSpPr>
        <p:spPr bwMode="auto">
          <a:xfrm>
            <a:off x="449580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7422" name="Object 14"/>
          <p:cNvGraphicFramePr>
            <a:graphicFrameLocks noChangeAspect="1"/>
          </p:cNvGraphicFramePr>
          <p:nvPr/>
        </p:nvGraphicFramePr>
        <p:xfrm>
          <a:off x="8229600" y="5724525"/>
          <a:ext cx="304800" cy="285750"/>
        </p:xfrm>
        <a:graphic>
          <a:graphicData uri="http://schemas.openxmlformats.org/presentationml/2006/ole">
            <mc:AlternateContent xmlns:mc="http://schemas.openxmlformats.org/markup-compatibility/2006">
              <mc:Choice xmlns:v="urn:schemas-microsoft-com:vml" Requires="v">
                <p:oleObj spid="_x0000_s13441" r:id="rId9" imgW="152334" imgH="139639" progId="Equation.3">
                  <p:embed/>
                </p:oleObj>
              </mc:Choice>
              <mc:Fallback>
                <p:oleObj r:id="rId9" imgW="152334" imgH="13963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5724525"/>
                        <a:ext cx="3048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4" name="Text Box 16"/>
          <p:cNvSpPr txBox="1">
            <a:spLocks noChangeArrowheads="1"/>
          </p:cNvSpPr>
          <p:nvPr/>
        </p:nvSpPr>
        <p:spPr bwMode="auto">
          <a:xfrm>
            <a:off x="5165725" y="2403475"/>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E[r]</a:t>
            </a:r>
          </a:p>
        </p:txBody>
      </p:sp>
      <p:sp>
        <p:nvSpPr>
          <p:cNvPr id="17425" name="Freeform 17"/>
          <p:cNvSpPr>
            <a:spLocks/>
          </p:cNvSpPr>
          <p:nvPr/>
        </p:nvSpPr>
        <p:spPr bwMode="auto">
          <a:xfrm>
            <a:off x="5803900" y="2895600"/>
            <a:ext cx="2273300" cy="2971800"/>
          </a:xfrm>
          <a:custGeom>
            <a:avLst/>
            <a:gdLst>
              <a:gd name="T0" fmla="*/ 1384 w 1432"/>
              <a:gd name="T1" fmla="*/ 0 h 1872"/>
              <a:gd name="T2" fmla="*/ 136 w 1432"/>
              <a:gd name="T3" fmla="*/ 672 h 1872"/>
              <a:gd name="T4" fmla="*/ 568 w 1432"/>
              <a:gd name="T5" fmla="*/ 1296 h 1872"/>
              <a:gd name="T6" fmla="*/ 1432 w 1432"/>
              <a:gd name="T7" fmla="*/ 1872 h 1872"/>
            </a:gdLst>
            <a:ahLst/>
            <a:cxnLst>
              <a:cxn ang="0">
                <a:pos x="T0" y="T1"/>
              </a:cxn>
              <a:cxn ang="0">
                <a:pos x="T2" y="T3"/>
              </a:cxn>
              <a:cxn ang="0">
                <a:pos x="T4" y="T5"/>
              </a:cxn>
              <a:cxn ang="0">
                <a:pos x="T6" y="T7"/>
              </a:cxn>
            </a:cxnLst>
            <a:rect l="0" t="0" r="r" b="b"/>
            <a:pathLst>
              <a:path w="1432" h="1872">
                <a:moveTo>
                  <a:pt x="1384" y="0"/>
                </a:moveTo>
                <a:cubicBezTo>
                  <a:pt x="828" y="228"/>
                  <a:pt x="272" y="456"/>
                  <a:pt x="136" y="672"/>
                </a:cubicBezTo>
                <a:cubicBezTo>
                  <a:pt x="0" y="888"/>
                  <a:pt x="352" y="1096"/>
                  <a:pt x="568" y="1296"/>
                </a:cubicBezTo>
                <a:cubicBezTo>
                  <a:pt x="784" y="1496"/>
                  <a:pt x="1108" y="1684"/>
                  <a:pt x="1432" y="18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18"/>
          <p:cNvSpPr>
            <a:spLocks noChangeShapeType="1"/>
          </p:cNvSpPr>
          <p:nvPr/>
        </p:nvSpPr>
        <p:spPr bwMode="auto">
          <a:xfrm flipV="1">
            <a:off x="5029200" y="2667000"/>
            <a:ext cx="30480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flipV="1">
            <a:off x="5029200" y="3810000"/>
            <a:ext cx="2057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Text Box 20"/>
          <p:cNvSpPr txBox="1">
            <a:spLocks noChangeArrowheads="1"/>
          </p:cNvSpPr>
          <p:nvPr/>
        </p:nvSpPr>
        <p:spPr bwMode="auto">
          <a:xfrm>
            <a:off x="6842125" y="34671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Portfolio A</a:t>
            </a:r>
          </a:p>
        </p:txBody>
      </p:sp>
      <p:sp>
        <p:nvSpPr>
          <p:cNvPr id="17429" name="Text Box 21"/>
          <p:cNvSpPr txBox="1">
            <a:spLocks noChangeArrowheads="1"/>
          </p:cNvSpPr>
          <p:nvPr/>
        </p:nvSpPr>
        <p:spPr bwMode="auto">
          <a:xfrm>
            <a:off x="5486400" y="3200400"/>
            <a:ext cx="1141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Portfolio M</a:t>
            </a:r>
          </a:p>
        </p:txBody>
      </p:sp>
      <p:sp>
        <p:nvSpPr>
          <p:cNvPr id="17430" name="Line 22"/>
          <p:cNvSpPr>
            <a:spLocks noChangeShapeType="1"/>
          </p:cNvSpPr>
          <p:nvPr/>
        </p:nvSpPr>
        <p:spPr bwMode="auto">
          <a:xfrm>
            <a:off x="5029200" y="4343400"/>
            <a:ext cx="3200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1" name="Freeform 23"/>
          <p:cNvSpPr>
            <a:spLocks/>
          </p:cNvSpPr>
          <p:nvPr/>
        </p:nvSpPr>
        <p:spPr bwMode="auto">
          <a:xfrm>
            <a:off x="6324600" y="4038600"/>
            <a:ext cx="88900" cy="304800"/>
          </a:xfrm>
          <a:custGeom>
            <a:avLst/>
            <a:gdLst>
              <a:gd name="T0" fmla="*/ 48 w 56"/>
              <a:gd name="T1" fmla="*/ 192 h 192"/>
              <a:gd name="T2" fmla="*/ 48 w 56"/>
              <a:gd name="T3" fmla="*/ 96 h 192"/>
              <a:gd name="T4" fmla="*/ 0 w 56"/>
              <a:gd name="T5" fmla="*/ 0 h 192"/>
            </a:gdLst>
            <a:ahLst/>
            <a:cxnLst>
              <a:cxn ang="0">
                <a:pos x="T0" y="T1"/>
              </a:cxn>
              <a:cxn ang="0">
                <a:pos x="T2" y="T3"/>
              </a:cxn>
              <a:cxn ang="0">
                <a:pos x="T4" y="T5"/>
              </a:cxn>
            </a:cxnLst>
            <a:rect l="0" t="0" r="r" b="b"/>
            <a:pathLst>
              <a:path w="56" h="192">
                <a:moveTo>
                  <a:pt x="48" y="192"/>
                </a:moveTo>
                <a:cubicBezTo>
                  <a:pt x="52" y="160"/>
                  <a:pt x="56" y="128"/>
                  <a:pt x="48" y="96"/>
                </a:cubicBezTo>
                <a:cubicBezTo>
                  <a:pt x="40" y="64"/>
                  <a:pt x="20" y="32"/>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Freeform 24"/>
          <p:cNvSpPr>
            <a:spLocks/>
          </p:cNvSpPr>
          <p:nvPr/>
        </p:nvSpPr>
        <p:spPr bwMode="auto">
          <a:xfrm>
            <a:off x="6553200" y="3505200"/>
            <a:ext cx="266700" cy="838200"/>
          </a:xfrm>
          <a:custGeom>
            <a:avLst/>
            <a:gdLst>
              <a:gd name="T0" fmla="*/ 144 w 168"/>
              <a:gd name="T1" fmla="*/ 528 h 528"/>
              <a:gd name="T2" fmla="*/ 144 w 168"/>
              <a:gd name="T3" fmla="*/ 240 h 528"/>
              <a:gd name="T4" fmla="*/ 0 w 168"/>
              <a:gd name="T5" fmla="*/ 0 h 528"/>
            </a:gdLst>
            <a:ahLst/>
            <a:cxnLst>
              <a:cxn ang="0">
                <a:pos x="T0" y="T1"/>
              </a:cxn>
              <a:cxn ang="0">
                <a:pos x="T2" y="T3"/>
              </a:cxn>
              <a:cxn ang="0">
                <a:pos x="T4" y="T5"/>
              </a:cxn>
            </a:cxnLst>
            <a:rect l="0" t="0" r="r" b="b"/>
            <a:pathLst>
              <a:path w="168" h="528">
                <a:moveTo>
                  <a:pt x="144" y="528"/>
                </a:moveTo>
                <a:cubicBezTo>
                  <a:pt x="156" y="428"/>
                  <a:pt x="168" y="328"/>
                  <a:pt x="144" y="240"/>
                </a:cubicBezTo>
                <a:cubicBezTo>
                  <a:pt x="120" y="152"/>
                  <a:pt x="60" y="76"/>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3" name="Text Box 25"/>
          <p:cNvSpPr txBox="1">
            <a:spLocks noChangeArrowheads="1"/>
          </p:cNvSpPr>
          <p:nvPr/>
        </p:nvSpPr>
        <p:spPr bwMode="auto">
          <a:xfrm>
            <a:off x="5029200" y="5791200"/>
            <a:ext cx="2058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Slope = Sharpe ratio</a:t>
            </a:r>
          </a:p>
        </p:txBody>
      </p:sp>
    </p:spTree>
    <p:extLst>
      <p:ext uri="{BB962C8B-B14F-4D97-AF65-F5344CB8AC3E}">
        <p14:creationId xmlns:p14="http://schemas.microsoft.com/office/powerpoint/2010/main" val="3454479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Presentation Roadmap</a:t>
            </a:r>
          </a:p>
        </p:txBody>
      </p:sp>
      <p:sp>
        <p:nvSpPr>
          <p:cNvPr id="33795" name="Rectangle 3"/>
          <p:cNvSpPr>
            <a:spLocks noGrp="1" noChangeArrowheads="1"/>
          </p:cNvSpPr>
          <p:nvPr>
            <p:ph type="body" sz="half" idx="1"/>
          </p:nvPr>
        </p:nvSpPr>
        <p:spPr/>
        <p:txBody>
          <a:bodyPr/>
          <a:lstStyle/>
          <a:p>
            <a:pPr marL="533400" indent="-533400">
              <a:buFontTx/>
              <a:buNone/>
            </a:pPr>
            <a:r>
              <a:rPr lang="en-US" sz="2000"/>
              <a:t>Outline</a:t>
            </a:r>
          </a:p>
          <a:p>
            <a:pPr marL="533400" indent="-533400">
              <a:buFontTx/>
              <a:buAutoNum type="arabicPeriod"/>
            </a:pPr>
            <a:r>
              <a:rPr lang="en-US" sz="2000"/>
              <a:t>Why Statistical Methods?</a:t>
            </a:r>
          </a:p>
          <a:p>
            <a:pPr marL="533400" indent="-533400">
              <a:buFontTx/>
              <a:buAutoNum type="arabicPeriod"/>
            </a:pPr>
            <a:r>
              <a:rPr lang="en-US" sz="2000"/>
              <a:t>Basic definitions</a:t>
            </a:r>
          </a:p>
          <a:p>
            <a:pPr marL="533400" indent="-533400">
              <a:buFontTx/>
              <a:buAutoNum type="arabicPeriod"/>
            </a:pPr>
            <a:r>
              <a:rPr lang="en-US" sz="2000"/>
              <a:t>Key metrics</a:t>
            </a:r>
          </a:p>
          <a:p>
            <a:pPr marL="533400" indent="-533400">
              <a:buFontTx/>
              <a:buAutoNum type="arabicPeriod"/>
            </a:pPr>
            <a:r>
              <a:rPr lang="en-US" sz="2000" b="1"/>
              <a:t>Performance attribution</a:t>
            </a:r>
          </a:p>
          <a:p>
            <a:pPr marL="533400" indent="-533400">
              <a:buFontTx/>
              <a:buAutoNum type="arabicPeriod"/>
            </a:pPr>
            <a:r>
              <a:rPr lang="en-US" sz="2000"/>
              <a:t>Capacity Evaluation</a:t>
            </a:r>
          </a:p>
          <a:p>
            <a:pPr marL="533400" indent="-533400">
              <a:buFontTx/>
              <a:buAutoNum type="arabicPeriod"/>
            </a:pPr>
            <a:r>
              <a:rPr lang="en-US" sz="2000"/>
              <a:t>Required length of track record</a:t>
            </a:r>
          </a:p>
          <a:p>
            <a:pPr marL="533400" indent="-533400">
              <a:buFontTx/>
              <a:buAutoNum type="arabicPeriod"/>
            </a:pPr>
            <a:r>
              <a:rPr lang="en-US" sz="2000"/>
              <a:t>Performance Monitoring</a:t>
            </a:r>
          </a:p>
        </p:txBody>
      </p:sp>
      <p:sp>
        <p:nvSpPr>
          <p:cNvPr id="33796" name="Rectangle 4"/>
          <p:cNvSpPr>
            <a:spLocks noGrp="1" noChangeArrowheads="1"/>
          </p:cNvSpPr>
          <p:nvPr>
            <p:ph type="body" sz="half" idx="2"/>
          </p:nvPr>
        </p:nvSpPr>
        <p:spPr/>
        <p:txBody>
          <a:bodyPr/>
          <a:lstStyle/>
          <a:p>
            <a:pPr marL="457200" indent="-457200">
              <a:buFontTx/>
              <a:buNone/>
            </a:pPr>
            <a:endParaRPr lang="en-US" sz="2000"/>
          </a:p>
          <a:p>
            <a:pPr marL="457200" indent="-457200"/>
            <a:endParaRPr lang="en-US" sz="2000"/>
          </a:p>
          <a:p>
            <a:pPr marL="457200" indent="-457200"/>
            <a:endParaRPr lang="en-US" sz="2000"/>
          </a:p>
        </p:txBody>
      </p:sp>
      <p:sp>
        <p:nvSpPr>
          <p:cNvPr id="33797" name="Rectangle 5"/>
          <p:cNvSpPr>
            <a:spLocks noChangeArrowheads="1"/>
          </p:cNvSpPr>
          <p:nvPr/>
        </p:nvSpPr>
        <p:spPr bwMode="auto">
          <a:xfrm>
            <a:off x="4876800" y="19050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Bef>
                <a:spcPct val="20000"/>
              </a:spcBef>
            </a:pPr>
            <a:r>
              <a:rPr lang="en-US" sz="2000">
                <a:latin typeface="Tahoma" pitchFamily="34" charset="0"/>
              </a:rPr>
              <a:t>Key topics</a:t>
            </a:r>
          </a:p>
          <a:p>
            <a:pPr marL="533400" indent="-533400">
              <a:lnSpc>
                <a:spcPct val="90000"/>
              </a:lnSpc>
              <a:spcBef>
                <a:spcPct val="20000"/>
              </a:spcBef>
              <a:buFontTx/>
              <a:buChar char="•"/>
            </a:pPr>
            <a:r>
              <a:rPr lang="en-US" sz="2000">
                <a:latin typeface="Tahoma" pitchFamily="34" charset="0"/>
              </a:rPr>
              <a:t>Comparative performance of investment strategies</a:t>
            </a:r>
          </a:p>
          <a:p>
            <a:pPr marL="533400" indent="-533400">
              <a:lnSpc>
                <a:spcPct val="90000"/>
              </a:lnSpc>
              <a:spcBef>
                <a:spcPct val="20000"/>
              </a:spcBef>
              <a:buFontTx/>
              <a:buChar char="•"/>
            </a:pPr>
            <a:r>
              <a:rPr lang="en-US" sz="2000">
                <a:latin typeface="Tahoma" pitchFamily="34" charset="0"/>
              </a:rPr>
              <a:t>Fast detection of abnormal performance</a:t>
            </a:r>
          </a:p>
          <a:p>
            <a:pPr marL="533400" indent="-533400">
              <a:lnSpc>
                <a:spcPct val="90000"/>
              </a:lnSpc>
              <a:spcBef>
                <a:spcPct val="20000"/>
              </a:spcBef>
              <a:buFontTx/>
              <a:buChar char="•"/>
            </a:pPr>
            <a:r>
              <a:rPr lang="en-US" sz="2000">
                <a:latin typeface="Tahoma" pitchFamily="34" charset="0"/>
              </a:rPr>
              <a:t>Impact of external factors</a:t>
            </a:r>
          </a:p>
          <a:p>
            <a:pPr marL="533400" indent="-533400">
              <a:lnSpc>
                <a:spcPct val="90000"/>
              </a:lnSpc>
              <a:spcBef>
                <a:spcPct val="20000"/>
              </a:spcBef>
              <a:buFontTx/>
              <a:buChar char="•"/>
            </a:pPr>
            <a:r>
              <a:rPr lang="en-US" sz="2000">
                <a:latin typeface="Tahoma" pitchFamily="34" charset="0"/>
              </a:rPr>
              <a:t>Strategy capacity</a:t>
            </a:r>
          </a:p>
          <a:p>
            <a:pPr marL="533400" indent="-533400">
              <a:lnSpc>
                <a:spcPct val="90000"/>
              </a:lnSpc>
              <a:spcBef>
                <a:spcPct val="20000"/>
              </a:spcBef>
              <a:buFontTx/>
              <a:buChar char="•"/>
            </a:pPr>
            <a:r>
              <a:rPr lang="en-US" sz="2000">
                <a:latin typeface="Tahoma" pitchFamily="34" charset="0"/>
              </a:rPr>
              <a:t>Required length of track record</a:t>
            </a:r>
          </a:p>
          <a:p>
            <a:pPr marL="533400" indent="-533400">
              <a:lnSpc>
                <a:spcPct val="90000"/>
              </a:lnSpc>
              <a:spcBef>
                <a:spcPct val="20000"/>
              </a:spcBef>
              <a:buFontTx/>
              <a:buChar char="•"/>
            </a:pPr>
            <a:endParaRPr lang="en-US" sz="2000">
              <a:latin typeface="Tahoma" pitchFamily="34" charset="0"/>
            </a:endParaRPr>
          </a:p>
        </p:txBody>
      </p:sp>
    </p:spTree>
    <p:extLst>
      <p:ext uri="{BB962C8B-B14F-4D97-AF65-F5344CB8AC3E}">
        <p14:creationId xmlns:p14="http://schemas.microsoft.com/office/powerpoint/2010/main" val="4254087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What is Quantitative Analysis?</a:t>
            </a:r>
          </a:p>
          <a:p>
            <a:pPr marL="514350" indent="-514350">
              <a:buFont typeface="+mj-lt"/>
              <a:buAutoNum type="arabicPeriod"/>
            </a:pPr>
            <a:endParaRPr lang="en-US" dirty="0" smtClean="0"/>
          </a:p>
          <a:p>
            <a:pPr marL="514350" indent="-514350">
              <a:buFont typeface="+mj-lt"/>
              <a:buAutoNum type="arabicPeriod"/>
            </a:pPr>
            <a:r>
              <a:rPr lang="en-US" dirty="0" err="1" smtClean="0"/>
              <a:t>Quantiative</a:t>
            </a:r>
            <a:r>
              <a:rPr lang="en-US" dirty="0" smtClean="0"/>
              <a:t> strategies</a:t>
            </a:r>
          </a:p>
          <a:p>
            <a:pPr marL="914400" lvl="1" indent="-457200">
              <a:buFont typeface="+mj-lt"/>
              <a:buAutoNum type="arabicPeriod"/>
            </a:pPr>
            <a:r>
              <a:rPr lang="en-US" dirty="0" smtClean="0"/>
              <a:t>Momentum</a:t>
            </a:r>
          </a:p>
          <a:p>
            <a:pPr marL="914400" lvl="1" indent="-457200">
              <a:buFont typeface="+mj-lt"/>
              <a:buAutoNum type="arabicPeriod"/>
            </a:pPr>
            <a:r>
              <a:rPr lang="en-US" dirty="0" smtClean="0"/>
              <a:t>Statistical arbitrage</a:t>
            </a:r>
          </a:p>
          <a:p>
            <a:pPr marL="914400" lvl="1" indent="-457200">
              <a:buFont typeface="+mj-lt"/>
              <a:buAutoNum type="arabicPeriod"/>
            </a:pPr>
            <a:r>
              <a:rPr lang="en-US" dirty="0" smtClean="0"/>
              <a:t>Event trading</a:t>
            </a:r>
          </a:p>
          <a:p>
            <a:pPr lvl="1" indent="0">
              <a:buNone/>
            </a:pPr>
            <a:endParaRPr lang="en-US" dirty="0"/>
          </a:p>
          <a:p>
            <a:pPr marL="514350" indent="-514350">
              <a:buFont typeface="+mj-lt"/>
              <a:buAutoNum type="arabicPeriod"/>
            </a:pPr>
            <a:r>
              <a:rPr lang="en-US" dirty="0" smtClean="0"/>
              <a:t>High frequency strategies</a:t>
            </a:r>
          </a:p>
          <a:p>
            <a:pPr marL="914400" lvl="1" indent="-457200">
              <a:buFont typeface="+mj-lt"/>
              <a:buAutoNum type="arabicPeriod"/>
            </a:pPr>
            <a:r>
              <a:rPr lang="en-US" dirty="0" smtClean="0"/>
              <a:t>Statistical arbitrage</a:t>
            </a:r>
          </a:p>
          <a:p>
            <a:pPr marL="914400" lvl="1" indent="-457200">
              <a:buFont typeface="+mj-lt"/>
              <a:buAutoNum type="arabicPeriod"/>
            </a:pPr>
            <a:r>
              <a:rPr lang="en-US" dirty="0" smtClean="0"/>
              <a:t>Event trading</a:t>
            </a:r>
          </a:p>
          <a:p>
            <a:pPr marL="914400" lvl="1" indent="-457200">
              <a:buFont typeface="+mj-lt"/>
              <a:buAutoNum type="arabicPeriod"/>
            </a:pPr>
            <a:r>
              <a:rPr lang="en-US" dirty="0" smtClean="0"/>
              <a:t>Market making</a:t>
            </a:r>
          </a:p>
        </p:txBody>
      </p:sp>
    </p:spTree>
    <p:extLst>
      <p:ext uri="{BB962C8B-B14F-4D97-AF65-F5344CB8AC3E}">
        <p14:creationId xmlns:p14="http://schemas.microsoft.com/office/powerpoint/2010/main" val="93858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4. Performance Attribution</a:t>
            </a:r>
          </a:p>
        </p:txBody>
      </p:sp>
      <p:sp>
        <p:nvSpPr>
          <p:cNvPr id="18435" name="Rectangle 3"/>
          <p:cNvSpPr>
            <a:spLocks noGrp="1" noChangeArrowheads="1"/>
          </p:cNvSpPr>
          <p:nvPr>
            <p:ph type="body" sz="half" idx="1"/>
          </p:nvPr>
        </p:nvSpPr>
        <p:spPr/>
        <p:txBody>
          <a:bodyPr/>
          <a:lstStyle/>
          <a:p>
            <a:r>
              <a:rPr lang="en-US" sz="1600"/>
              <a:t>Consider Capital Asset Pricing Model (CAPM) again.</a:t>
            </a:r>
          </a:p>
          <a:p>
            <a:endParaRPr lang="en-US" sz="1600"/>
          </a:p>
          <a:p>
            <a:endParaRPr lang="en-US" sz="1600"/>
          </a:p>
          <a:p>
            <a:r>
              <a:rPr lang="en-US" sz="1600"/>
              <a:t>If Beta is high and Alpha is low, it may be cheaper and more effective to invest into R</a:t>
            </a:r>
            <a:r>
              <a:rPr lang="en-US" sz="1000"/>
              <a:t>M</a:t>
            </a:r>
            <a:r>
              <a:rPr lang="en-US" sz="1600"/>
              <a:t> instead of R</a:t>
            </a:r>
            <a:r>
              <a:rPr lang="en-US" sz="1000"/>
              <a:t>i</a:t>
            </a:r>
          </a:p>
          <a:p>
            <a:pPr lvl="1"/>
            <a:r>
              <a:rPr lang="en-US" sz="1600"/>
              <a:t>Lower transaction costs</a:t>
            </a:r>
          </a:p>
          <a:p>
            <a:pPr lvl="1"/>
            <a:r>
              <a:rPr lang="en-US" sz="1600"/>
              <a:t>Often lower drawdown risk</a:t>
            </a:r>
          </a:p>
          <a:p>
            <a:pPr lvl="1"/>
            <a:r>
              <a:rPr lang="en-US" sz="1600"/>
              <a:t>Lower liquidation risk</a:t>
            </a:r>
          </a:p>
        </p:txBody>
      </p:sp>
      <p:sp>
        <p:nvSpPr>
          <p:cNvPr id="18436" name="Rectangle 4"/>
          <p:cNvSpPr>
            <a:spLocks noGrp="1" noChangeArrowheads="1"/>
          </p:cNvSpPr>
          <p:nvPr>
            <p:ph type="body" sz="half" idx="2"/>
          </p:nvPr>
        </p:nvSpPr>
        <p:spPr/>
        <p:txBody>
          <a:bodyPr/>
          <a:lstStyle/>
          <a:p>
            <a:r>
              <a:rPr lang="en-US" sz="1800"/>
              <a:t>Example:</a:t>
            </a:r>
          </a:p>
          <a:p>
            <a:pPr lvl="1"/>
            <a:r>
              <a:rPr lang="en-US" sz="1600"/>
              <a:t>A trading strategy trades at least once a week</a:t>
            </a:r>
          </a:p>
          <a:p>
            <a:pPr lvl="1"/>
            <a:r>
              <a:rPr lang="en-US" sz="1600"/>
              <a:t>Relative to the SPDR S&amp;P 500 ETF (SPY), the strategy has </a:t>
            </a:r>
          </a:p>
          <a:p>
            <a:pPr lvl="2"/>
            <a:r>
              <a:rPr lang="en-US" sz="1600"/>
              <a:t>Alpha of –0.01 (-1%)</a:t>
            </a:r>
          </a:p>
          <a:p>
            <a:pPr lvl="2"/>
            <a:r>
              <a:rPr lang="en-US" sz="1600"/>
              <a:t>Beta of 0.99 (99%)</a:t>
            </a:r>
          </a:p>
          <a:p>
            <a:pPr lvl="1"/>
            <a:r>
              <a:rPr lang="en-US" sz="1600"/>
              <a:t>It is cheaper and more effective to buy and hold SPDR S&amp;P 500 ETF</a:t>
            </a:r>
          </a:p>
          <a:p>
            <a:pPr lvl="1"/>
            <a:endParaRPr lang="en-US" sz="1600"/>
          </a:p>
        </p:txBody>
      </p:sp>
      <p:graphicFrame>
        <p:nvGraphicFramePr>
          <p:cNvPr id="18437" name="Object 5"/>
          <p:cNvGraphicFramePr>
            <a:graphicFrameLocks noChangeAspect="1"/>
          </p:cNvGraphicFramePr>
          <p:nvPr>
            <p:extLst>
              <p:ext uri="{D42A27DB-BD31-4B8C-83A1-F6EECF244321}">
                <p14:modId xmlns:p14="http://schemas.microsoft.com/office/powerpoint/2010/main" val="1444350635"/>
              </p:ext>
            </p:extLst>
          </p:nvPr>
        </p:nvGraphicFramePr>
        <p:xfrm>
          <a:off x="1143000" y="2286000"/>
          <a:ext cx="2451100" cy="430213"/>
        </p:xfrm>
        <a:graphic>
          <a:graphicData uri="http://schemas.openxmlformats.org/presentationml/2006/ole">
            <mc:AlternateContent xmlns:mc="http://schemas.openxmlformats.org/markup-compatibility/2006">
              <mc:Choice xmlns:v="urn:schemas-microsoft-com:vml" Requires="v">
                <p:oleObj spid="_x0000_s14369" name="Equation" r:id="rId3" imgW="1358640" imgH="241200" progId="Equation.3">
                  <p:embed/>
                </p:oleObj>
              </mc:Choice>
              <mc:Fallback>
                <p:oleObj name="Equation" r:id="rId3" imgW="13586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24511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2411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t>Presentation Roadmap</a:t>
            </a:r>
          </a:p>
        </p:txBody>
      </p:sp>
      <p:sp>
        <p:nvSpPr>
          <p:cNvPr id="34819" name="Rectangle 1027"/>
          <p:cNvSpPr>
            <a:spLocks noGrp="1" noChangeArrowheads="1"/>
          </p:cNvSpPr>
          <p:nvPr>
            <p:ph type="body" sz="half" idx="1"/>
          </p:nvPr>
        </p:nvSpPr>
        <p:spPr/>
        <p:txBody>
          <a:bodyPr/>
          <a:lstStyle/>
          <a:p>
            <a:pPr marL="533400" indent="-533400">
              <a:buFontTx/>
              <a:buNone/>
            </a:pPr>
            <a:r>
              <a:rPr lang="en-US" sz="2000"/>
              <a:t>Outline</a:t>
            </a:r>
          </a:p>
          <a:p>
            <a:pPr marL="533400" indent="-533400">
              <a:buFontTx/>
              <a:buAutoNum type="arabicPeriod"/>
            </a:pPr>
            <a:r>
              <a:rPr lang="en-US" sz="2000"/>
              <a:t>Why Statistical Methods?</a:t>
            </a:r>
          </a:p>
          <a:p>
            <a:pPr marL="533400" indent="-533400">
              <a:buFontTx/>
              <a:buAutoNum type="arabicPeriod"/>
            </a:pPr>
            <a:r>
              <a:rPr lang="en-US" sz="2000"/>
              <a:t>Basic definitions</a:t>
            </a:r>
          </a:p>
          <a:p>
            <a:pPr marL="533400" indent="-533400">
              <a:buFontTx/>
              <a:buAutoNum type="arabicPeriod"/>
            </a:pPr>
            <a:r>
              <a:rPr lang="en-US" sz="2000"/>
              <a:t>Key metrics</a:t>
            </a:r>
          </a:p>
          <a:p>
            <a:pPr marL="533400" indent="-533400">
              <a:buFontTx/>
              <a:buAutoNum type="arabicPeriod"/>
            </a:pPr>
            <a:r>
              <a:rPr lang="en-US" sz="2000"/>
              <a:t>Performance attribution</a:t>
            </a:r>
          </a:p>
          <a:p>
            <a:pPr marL="533400" indent="-533400">
              <a:buFontTx/>
              <a:buAutoNum type="arabicPeriod"/>
            </a:pPr>
            <a:r>
              <a:rPr lang="en-US" sz="2000" b="1"/>
              <a:t>Capacity Evaluation</a:t>
            </a:r>
          </a:p>
          <a:p>
            <a:pPr marL="533400" indent="-533400">
              <a:buFontTx/>
              <a:buAutoNum type="arabicPeriod"/>
            </a:pPr>
            <a:r>
              <a:rPr lang="en-US" sz="2000"/>
              <a:t>Required length of track record</a:t>
            </a:r>
          </a:p>
          <a:p>
            <a:pPr marL="533400" indent="-533400">
              <a:buFontTx/>
              <a:buAutoNum type="arabicPeriod"/>
            </a:pPr>
            <a:r>
              <a:rPr lang="en-US" sz="2000"/>
              <a:t>Performance Monitoring</a:t>
            </a:r>
          </a:p>
        </p:txBody>
      </p:sp>
      <p:sp>
        <p:nvSpPr>
          <p:cNvPr id="34820" name="Rectangle 1028"/>
          <p:cNvSpPr>
            <a:spLocks noGrp="1" noChangeArrowheads="1"/>
          </p:cNvSpPr>
          <p:nvPr>
            <p:ph type="body" sz="half" idx="2"/>
          </p:nvPr>
        </p:nvSpPr>
        <p:spPr/>
        <p:txBody>
          <a:bodyPr/>
          <a:lstStyle/>
          <a:p>
            <a:pPr marL="457200" indent="-457200">
              <a:buFontTx/>
              <a:buNone/>
            </a:pPr>
            <a:endParaRPr lang="en-US" sz="2000"/>
          </a:p>
          <a:p>
            <a:pPr marL="457200" indent="-457200"/>
            <a:endParaRPr lang="en-US" sz="2000"/>
          </a:p>
          <a:p>
            <a:pPr marL="457200" indent="-457200"/>
            <a:endParaRPr lang="en-US" sz="2000"/>
          </a:p>
        </p:txBody>
      </p:sp>
      <p:sp>
        <p:nvSpPr>
          <p:cNvPr id="34821" name="Rectangle 1029"/>
          <p:cNvSpPr>
            <a:spLocks noChangeArrowheads="1"/>
          </p:cNvSpPr>
          <p:nvPr/>
        </p:nvSpPr>
        <p:spPr bwMode="auto">
          <a:xfrm>
            <a:off x="4876800" y="19050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Bef>
                <a:spcPct val="20000"/>
              </a:spcBef>
            </a:pPr>
            <a:r>
              <a:rPr lang="en-US" sz="2000">
                <a:latin typeface="Tahoma" pitchFamily="34" charset="0"/>
              </a:rPr>
              <a:t>Key topics</a:t>
            </a:r>
          </a:p>
          <a:p>
            <a:pPr marL="533400" indent="-533400">
              <a:lnSpc>
                <a:spcPct val="90000"/>
              </a:lnSpc>
              <a:spcBef>
                <a:spcPct val="20000"/>
              </a:spcBef>
              <a:buFontTx/>
              <a:buChar char="•"/>
            </a:pPr>
            <a:r>
              <a:rPr lang="en-US" sz="2000">
                <a:latin typeface="Tahoma" pitchFamily="34" charset="0"/>
              </a:rPr>
              <a:t>Comparative performance of investment strategies</a:t>
            </a:r>
          </a:p>
          <a:p>
            <a:pPr marL="533400" indent="-533400">
              <a:lnSpc>
                <a:spcPct val="90000"/>
              </a:lnSpc>
              <a:spcBef>
                <a:spcPct val="20000"/>
              </a:spcBef>
              <a:buFontTx/>
              <a:buChar char="•"/>
            </a:pPr>
            <a:r>
              <a:rPr lang="en-US" sz="2000">
                <a:latin typeface="Tahoma" pitchFamily="34" charset="0"/>
              </a:rPr>
              <a:t>Fast detection of abnormal performance</a:t>
            </a:r>
          </a:p>
          <a:p>
            <a:pPr marL="533400" indent="-533400">
              <a:lnSpc>
                <a:spcPct val="90000"/>
              </a:lnSpc>
              <a:spcBef>
                <a:spcPct val="20000"/>
              </a:spcBef>
              <a:buFontTx/>
              <a:buChar char="•"/>
            </a:pPr>
            <a:r>
              <a:rPr lang="en-US" sz="2000">
                <a:latin typeface="Tahoma" pitchFamily="34" charset="0"/>
              </a:rPr>
              <a:t>Impact of external factors</a:t>
            </a:r>
          </a:p>
          <a:p>
            <a:pPr marL="533400" indent="-533400">
              <a:lnSpc>
                <a:spcPct val="90000"/>
              </a:lnSpc>
              <a:spcBef>
                <a:spcPct val="20000"/>
              </a:spcBef>
              <a:buFontTx/>
              <a:buChar char="•"/>
            </a:pPr>
            <a:r>
              <a:rPr lang="en-US" sz="2000">
                <a:latin typeface="Tahoma" pitchFamily="34" charset="0"/>
              </a:rPr>
              <a:t>Strategy capacity</a:t>
            </a:r>
          </a:p>
          <a:p>
            <a:pPr marL="533400" indent="-533400">
              <a:lnSpc>
                <a:spcPct val="90000"/>
              </a:lnSpc>
              <a:spcBef>
                <a:spcPct val="20000"/>
              </a:spcBef>
              <a:buFontTx/>
              <a:buChar char="•"/>
            </a:pPr>
            <a:r>
              <a:rPr lang="en-US" sz="2000">
                <a:latin typeface="Tahoma" pitchFamily="34" charset="0"/>
              </a:rPr>
              <a:t>Required length of track record</a:t>
            </a:r>
          </a:p>
          <a:p>
            <a:pPr marL="533400" indent="-533400">
              <a:lnSpc>
                <a:spcPct val="90000"/>
              </a:lnSpc>
              <a:spcBef>
                <a:spcPct val="20000"/>
              </a:spcBef>
              <a:buFontTx/>
              <a:buChar char="•"/>
            </a:pPr>
            <a:endParaRPr lang="en-US" sz="2000">
              <a:latin typeface="Tahoma" pitchFamily="34" charset="0"/>
            </a:endParaRPr>
          </a:p>
        </p:txBody>
      </p:sp>
    </p:spTree>
    <p:extLst>
      <p:ext uri="{BB962C8B-B14F-4D97-AF65-F5344CB8AC3E}">
        <p14:creationId xmlns:p14="http://schemas.microsoft.com/office/powerpoint/2010/main" val="527535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5.  Capacity Evaluation</a:t>
            </a:r>
          </a:p>
        </p:txBody>
      </p:sp>
      <p:sp>
        <p:nvSpPr>
          <p:cNvPr id="19459" name="Rectangle 3"/>
          <p:cNvSpPr>
            <a:spLocks noGrp="1" noChangeArrowheads="1"/>
          </p:cNvSpPr>
          <p:nvPr>
            <p:ph type="body" sz="half" idx="1"/>
          </p:nvPr>
        </p:nvSpPr>
        <p:spPr/>
        <p:txBody>
          <a:bodyPr/>
          <a:lstStyle/>
          <a:p>
            <a:r>
              <a:rPr lang="en-US" sz="2000"/>
              <a:t>Several considerations:</a:t>
            </a:r>
          </a:p>
          <a:p>
            <a:pPr lvl="1"/>
            <a:r>
              <a:rPr lang="en-US" sz="1600"/>
              <a:t>Which markets/securities does the strategy trade? How liquid is each traded security?</a:t>
            </a:r>
          </a:p>
          <a:p>
            <a:pPr lvl="2"/>
            <a:r>
              <a:rPr lang="en-US" sz="1600"/>
              <a:t>What is the average and median trade sizes?</a:t>
            </a:r>
          </a:p>
          <a:p>
            <a:pPr lvl="2"/>
            <a:r>
              <a:rPr lang="en-US" sz="1600"/>
              <a:t>What is the average and median sizes at best bid and best ask?</a:t>
            </a:r>
          </a:p>
          <a:p>
            <a:pPr lvl="1"/>
            <a:r>
              <a:rPr lang="en-US" sz="1600"/>
              <a:t>How often does the strategy trade?</a:t>
            </a:r>
          </a:p>
          <a:p>
            <a:pPr lvl="1"/>
            <a:r>
              <a:rPr lang="en-US" sz="1600"/>
              <a:t>Does the order type matter? </a:t>
            </a:r>
          </a:p>
          <a:p>
            <a:pPr lvl="1"/>
            <a:r>
              <a:rPr lang="en-US" sz="1600"/>
              <a:t>Does the strategy rely primarily on market orders or limit orders?  </a:t>
            </a:r>
          </a:p>
        </p:txBody>
      </p:sp>
      <p:sp>
        <p:nvSpPr>
          <p:cNvPr id="19487" name="Rectangle 31"/>
          <p:cNvSpPr>
            <a:spLocks noChangeArrowheads="1"/>
          </p:cNvSpPr>
          <p:nvPr/>
        </p:nvSpPr>
        <p:spPr bwMode="auto">
          <a:xfrm>
            <a:off x="5029200" y="1981200"/>
            <a:ext cx="3733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a:latin typeface="Tahoma" pitchFamily="34" charset="0"/>
              </a:rPr>
              <a:t>Key question</a:t>
            </a:r>
            <a:r>
              <a:rPr lang="en-US">
                <a:latin typeface="Tahoma" pitchFamily="34" charset="0"/>
              </a:rPr>
              <a:t>:</a:t>
            </a:r>
          </a:p>
          <a:p>
            <a:pPr marL="742950" lvl="1" indent="-285750">
              <a:spcBef>
                <a:spcPct val="20000"/>
              </a:spcBef>
              <a:buFontTx/>
              <a:buChar char="•"/>
            </a:pPr>
            <a:r>
              <a:rPr lang="en-US">
                <a:latin typeface="Tahoma" pitchFamily="34" charset="0"/>
              </a:rPr>
              <a:t>What is the maximum size of the traded position given the strategy reaches its profitability goals?</a:t>
            </a:r>
          </a:p>
          <a:p>
            <a:pPr marL="342900" indent="-342900">
              <a:spcBef>
                <a:spcPct val="20000"/>
              </a:spcBef>
              <a:buFontTx/>
              <a:buChar char="•"/>
            </a:pPr>
            <a:r>
              <a:rPr lang="en-US" sz="2000">
                <a:latin typeface="Tahoma" pitchFamily="34" charset="0"/>
              </a:rPr>
              <a:t>Key measurements</a:t>
            </a:r>
          </a:p>
          <a:p>
            <a:pPr marL="742950" lvl="1" indent="-285750">
              <a:spcBef>
                <a:spcPct val="20000"/>
              </a:spcBef>
            </a:pPr>
            <a:r>
              <a:rPr lang="en-US" sz="1600">
                <a:latin typeface="Tahoma" pitchFamily="34" charset="0"/>
              </a:rPr>
              <a:t>1. Market impact of the previous trade “slice”, </a:t>
            </a:r>
            <a:r>
              <a:rPr lang="en-US" sz="1600" i="1">
                <a:latin typeface="Tahoma" pitchFamily="34" charset="0"/>
              </a:rPr>
              <a:t>MI</a:t>
            </a:r>
            <a:r>
              <a:rPr lang="en-US" sz="1000" i="1">
                <a:latin typeface="Tahoma" pitchFamily="34" charset="0"/>
              </a:rPr>
              <a:t>t-</a:t>
            </a:r>
            <a:r>
              <a:rPr lang="en-US" sz="1000">
                <a:latin typeface="Tahoma" pitchFamily="34" charset="0"/>
              </a:rPr>
              <a:t>1</a:t>
            </a:r>
            <a:endParaRPr lang="en-US" sz="1600">
              <a:latin typeface="Tahoma" pitchFamily="34" charset="0"/>
            </a:endParaRPr>
          </a:p>
          <a:p>
            <a:pPr marL="742950" lvl="1" indent="-285750">
              <a:spcBef>
                <a:spcPct val="20000"/>
              </a:spcBef>
            </a:pPr>
            <a:r>
              <a:rPr lang="en-US" sz="1600">
                <a:latin typeface="Tahoma" pitchFamily="34" charset="0"/>
              </a:rPr>
              <a:t>2. Expected execution price, </a:t>
            </a:r>
            <a:r>
              <a:rPr lang="en-US" sz="1600" i="1">
                <a:latin typeface="Tahoma" pitchFamily="34" charset="0"/>
              </a:rPr>
              <a:t>E</a:t>
            </a:r>
            <a:r>
              <a:rPr lang="en-US" sz="1000" i="1">
                <a:latin typeface="Tahoma" pitchFamily="34" charset="0"/>
              </a:rPr>
              <a:t>t-</a:t>
            </a:r>
            <a:r>
              <a:rPr lang="en-US" sz="1000">
                <a:latin typeface="Tahoma" pitchFamily="34" charset="0"/>
              </a:rPr>
              <a:t>1</a:t>
            </a:r>
            <a:r>
              <a:rPr lang="en-US" sz="1600">
                <a:latin typeface="Tahoma" pitchFamily="34" charset="0"/>
              </a:rPr>
              <a:t>[</a:t>
            </a:r>
            <a:r>
              <a:rPr lang="en-US" sz="1600" i="1">
                <a:latin typeface="Tahoma" pitchFamily="34" charset="0"/>
              </a:rPr>
              <a:t>P</a:t>
            </a:r>
            <a:r>
              <a:rPr lang="en-US" sz="1000" i="1">
                <a:latin typeface="Tahoma" pitchFamily="34" charset="0"/>
              </a:rPr>
              <a:t>t</a:t>
            </a:r>
            <a:r>
              <a:rPr lang="en-US" sz="1600">
                <a:latin typeface="Tahoma" pitchFamily="34" charset="0"/>
              </a:rPr>
              <a:t>]</a:t>
            </a:r>
          </a:p>
          <a:p>
            <a:pPr marL="742950" lvl="1" indent="-285750">
              <a:spcBef>
                <a:spcPct val="20000"/>
              </a:spcBef>
            </a:pPr>
            <a:r>
              <a:rPr lang="en-US" sz="1600">
                <a:latin typeface="Tahoma" pitchFamily="34" charset="0"/>
              </a:rPr>
              <a:t>3. Probability of execution, Pr</a:t>
            </a:r>
            <a:r>
              <a:rPr lang="en-US" sz="900" i="1">
                <a:latin typeface="Tahoma" pitchFamily="34" charset="0"/>
              </a:rPr>
              <a:t>t</a:t>
            </a:r>
            <a:r>
              <a:rPr lang="en-US" sz="1600">
                <a:latin typeface="Tahoma" pitchFamily="34" charset="0"/>
              </a:rPr>
              <a:t>[</a:t>
            </a:r>
            <a:r>
              <a:rPr lang="en-US" sz="1600" i="1">
                <a:latin typeface="Tahoma" pitchFamily="34" charset="0"/>
              </a:rPr>
              <a:t>Execution</a:t>
            </a:r>
            <a:r>
              <a:rPr lang="en-US" sz="1600">
                <a:latin typeface="Tahoma" pitchFamily="34" charset="0"/>
              </a:rPr>
              <a:t>]</a:t>
            </a:r>
            <a:endParaRPr lang="en-US" sz="1400">
              <a:latin typeface="Tahoma" pitchFamily="34" charset="0"/>
            </a:endParaRPr>
          </a:p>
          <a:p>
            <a:pPr marL="742950" lvl="1" indent="-285750">
              <a:spcBef>
                <a:spcPct val="20000"/>
              </a:spcBef>
            </a:pPr>
            <a:r>
              <a:rPr lang="en-US" sz="1600">
                <a:latin typeface="Tahoma" pitchFamily="34" charset="0"/>
              </a:rPr>
              <a:t>4. Execution cost, </a:t>
            </a:r>
            <a:r>
              <a:rPr lang="en-US" sz="1600" i="1">
                <a:latin typeface="Tahoma" pitchFamily="34" charset="0"/>
              </a:rPr>
              <a:t>C</a:t>
            </a:r>
            <a:r>
              <a:rPr lang="en-US" sz="900" i="1">
                <a:latin typeface="Tahoma" pitchFamily="34" charset="0"/>
              </a:rPr>
              <a:t>t</a:t>
            </a:r>
          </a:p>
          <a:p>
            <a:pPr marL="742950" lvl="1" indent="-285750">
              <a:spcBef>
                <a:spcPct val="20000"/>
              </a:spcBef>
              <a:buFontTx/>
              <a:buChar char="–"/>
            </a:pPr>
            <a:endParaRPr lang="en-US" sz="1600" i="1">
              <a:latin typeface="Tahoma" pitchFamily="34" charset="0"/>
            </a:endParaRPr>
          </a:p>
          <a:p>
            <a:pPr marL="742950" lvl="1" indent="-285750">
              <a:spcBef>
                <a:spcPct val="20000"/>
              </a:spcBef>
              <a:buFontTx/>
              <a:buChar char="–"/>
            </a:pPr>
            <a:endParaRPr lang="en-US" sz="1600" i="1"/>
          </a:p>
          <a:p>
            <a:pPr marL="742950" lvl="1" indent="-285750">
              <a:spcBef>
                <a:spcPct val="20000"/>
              </a:spcBef>
              <a:buFontTx/>
              <a:buChar char="–"/>
            </a:pPr>
            <a:endParaRPr lang="en-US" sz="1600" i="1"/>
          </a:p>
          <a:p>
            <a:pPr marL="742950" lvl="1" indent="-285750">
              <a:spcBef>
                <a:spcPct val="20000"/>
              </a:spcBef>
              <a:buFontTx/>
              <a:buChar char="–"/>
            </a:pPr>
            <a:endParaRPr lang="en-US" sz="1600" i="1"/>
          </a:p>
          <a:p>
            <a:pPr marL="742950" lvl="1" indent="-285750">
              <a:spcBef>
                <a:spcPct val="20000"/>
              </a:spcBef>
              <a:buFontTx/>
              <a:buChar char="–"/>
            </a:pPr>
            <a:endParaRPr lang="en-US" sz="1600" i="1"/>
          </a:p>
        </p:txBody>
      </p:sp>
      <p:sp>
        <p:nvSpPr>
          <p:cNvPr id="19489" name="Rectangle 33"/>
          <p:cNvSpPr>
            <a:spLocks noGrp="1" noChangeArrowheads="1"/>
          </p:cNvSpPr>
          <p:nvPr>
            <p:ph type="body" sz="half" idx="2"/>
          </p:nvPr>
        </p:nvSpPr>
        <p:spPr>
          <a:xfrm>
            <a:off x="685800" y="6019800"/>
            <a:ext cx="7772400" cy="685800"/>
          </a:xfrm>
          <a:solidFill>
            <a:schemeClr val="bg1"/>
          </a:solidFill>
          <a:ln>
            <a:solidFill>
              <a:schemeClr val="tx1"/>
            </a:solidFill>
            <a:miter lim="800000"/>
            <a:headEnd/>
            <a:tailEnd/>
          </a:ln>
        </p:spPr>
        <p:txBody>
          <a:bodyPr/>
          <a:lstStyle/>
          <a:p>
            <a:pPr algn="ctr">
              <a:spcBef>
                <a:spcPct val="0"/>
              </a:spcBef>
              <a:buFontTx/>
              <a:buNone/>
            </a:pPr>
            <a:r>
              <a:rPr lang="en-US" sz="1800"/>
              <a:t> </a:t>
            </a:r>
          </a:p>
          <a:p>
            <a:pPr algn="ctr">
              <a:spcBef>
                <a:spcPct val="0"/>
              </a:spcBef>
              <a:buFontTx/>
              <a:buNone/>
            </a:pPr>
            <a:endParaRPr lang="en-US" sz="1800"/>
          </a:p>
        </p:txBody>
      </p:sp>
      <p:sp>
        <p:nvSpPr>
          <p:cNvPr id="19494" name="Rectangle 38"/>
          <p:cNvSpPr>
            <a:spLocks noChangeArrowheads="1"/>
          </p:cNvSpPr>
          <p:nvPr/>
        </p:nvSpPr>
        <p:spPr bwMode="auto">
          <a:xfrm>
            <a:off x="2100263"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9493" name="Object 37"/>
          <p:cNvGraphicFramePr>
            <a:graphicFrameLocks noChangeAspect="1"/>
          </p:cNvGraphicFramePr>
          <p:nvPr/>
        </p:nvGraphicFramePr>
        <p:xfrm>
          <a:off x="1143000" y="5984875"/>
          <a:ext cx="7010400" cy="755650"/>
        </p:xfrm>
        <a:graphic>
          <a:graphicData uri="http://schemas.openxmlformats.org/presentationml/2006/ole">
            <mc:AlternateContent xmlns:mc="http://schemas.openxmlformats.org/markup-compatibility/2006">
              <mc:Choice xmlns:v="urn:schemas-microsoft-com:vml" Requires="v">
                <p:oleObj spid="_x0000_s15393" r:id="rId3" imgW="4940300" imgH="533400" progId="Equation.3">
                  <p:embed/>
                </p:oleObj>
              </mc:Choice>
              <mc:Fallback>
                <p:oleObj r:id="rId3" imgW="49403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984875"/>
                        <a:ext cx="70104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7890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t>5.1. Capacity Evaluation – market impact</a:t>
            </a:r>
          </a:p>
        </p:txBody>
      </p:sp>
      <p:sp>
        <p:nvSpPr>
          <p:cNvPr id="21507" name="Rectangle 3"/>
          <p:cNvSpPr>
            <a:spLocks noGrp="1" noChangeArrowheads="1"/>
          </p:cNvSpPr>
          <p:nvPr>
            <p:ph type="body" sz="half" idx="1"/>
          </p:nvPr>
        </p:nvSpPr>
        <p:spPr/>
        <p:txBody>
          <a:bodyPr/>
          <a:lstStyle/>
          <a:p>
            <a:pPr>
              <a:lnSpc>
                <a:spcPct val="90000"/>
              </a:lnSpc>
            </a:pPr>
            <a:r>
              <a:rPr lang="en-US" sz="2000"/>
              <a:t>Market impact</a:t>
            </a:r>
          </a:p>
          <a:p>
            <a:pPr lvl="1">
              <a:lnSpc>
                <a:spcPct val="90000"/>
              </a:lnSpc>
            </a:pPr>
            <a:r>
              <a:rPr lang="en-US" sz="1600"/>
              <a:t>Market impact matters for sequential orders</a:t>
            </a:r>
          </a:p>
          <a:p>
            <a:pPr lvl="1">
              <a:lnSpc>
                <a:spcPct val="90000"/>
              </a:lnSpc>
            </a:pPr>
            <a:r>
              <a:rPr lang="en-US" sz="1600"/>
              <a:t>Both limit orders and market orders generate market impact</a:t>
            </a:r>
          </a:p>
          <a:p>
            <a:pPr lvl="1">
              <a:lnSpc>
                <a:spcPct val="90000"/>
              </a:lnSpc>
            </a:pPr>
            <a:r>
              <a:rPr lang="en-US" sz="1600"/>
              <a:t>Market impact may make trading more or less expensive</a:t>
            </a:r>
          </a:p>
          <a:p>
            <a:pPr>
              <a:lnSpc>
                <a:spcPct val="90000"/>
              </a:lnSpc>
            </a:pPr>
            <a:r>
              <a:rPr lang="en-US" sz="2000"/>
              <a:t>Research shows that limit orders generate the opposite market impact</a:t>
            </a:r>
          </a:p>
          <a:p>
            <a:pPr>
              <a:lnSpc>
                <a:spcPct val="90000"/>
              </a:lnSpc>
            </a:pPr>
            <a:r>
              <a:rPr lang="en-US" sz="2000"/>
              <a:t>Size of limit order market impact ~ -1/4*(size of comparable market order impact)</a:t>
            </a:r>
          </a:p>
        </p:txBody>
      </p:sp>
      <p:sp>
        <p:nvSpPr>
          <p:cNvPr id="21508" name="Rectangle 4"/>
          <p:cNvSpPr>
            <a:spLocks noGrp="1" noChangeArrowheads="1"/>
          </p:cNvSpPr>
          <p:nvPr>
            <p:ph type="body" sz="half" idx="2"/>
          </p:nvPr>
        </p:nvSpPr>
        <p:spPr/>
        <p:txBody>
          <a:bodyPr/>
          <a:lstStyle/>
          <a:p>
            <a:r>
              <a:rPr lang="en-US" sz="1600"/>
              <a:t>Market impact, an illustration</a:t>
            </a:r>
          </a:p>
        </p:txBody>
      </p:sp>
      <p:grpSp>
        <p:nvGrpSpPr>
          <p:cNvPr id="21520" name="Group 16"/>
          <p:cNvGrpSpPr>
            <a:grpSpLocks/>
          </p:cNvGrpSpPr>
          <p:nvPr/>
        </p:nvGrpSpPr>
        <p:grpSpPr bwMode="auto">
          <a:xfrm>
            <a:off x="5105400" y="2590800"/>
            <a:ext cx="3546475" cy="1714500"/>
            <a:chOff x="3216" y="1848"/>
            <a:chExt cx="2234" cy="1080"/>
          </a:xfrm>
        </p:grpSpPr>
        <p:sp>
          <p:nvSpPr>
            <p:cNvPr id="21510" name="Line 6"/>
            <p:cNvSpPr>
              <a:spLocks noChangeShapeType="1"/>
            </p:cNvSpPr>
            <p:nvPr/>
          </p:nvSpPr>
          <p:spPr bwMode="auto">
            <a:xfrm flipV="1">
              <a:off x="3216" y="196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14" name="Group 10"/>
            <p:cNvGrpSpPr>
              <a:grpSpLocks/>
            </p:cNvGrpSpPr>
            <p:nvPr/>
          </p:nvGrpSpPr>
          <p:grpSpPr bwMode="auto">
            <a:xfrm>
              <a:off x="3216" y="2080"/>
              <a:ext cx="2064" cy="848"/>
              <a:chOff x="3216" y="1792"/>
              <a:chExt cx="2064" cy="848"/>
            </a:xfrm>
          </p:grpSpPr>
          <p:sp>
            <p:nvSpPr>
              <p:cNvPr id="21509" name="Line 5"/>
              <p:cNvSpPr>
                <a:spLocks noChangeShapeType="1"/>
              </p:cNvSpPr>
              <p:nvPr/>
            </p:nvSpPr>
            <p:spPr bwMode="auto">
              <a:xfrm>
                <a:off x="3216" y="2400"/>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flipV="1">
                <a:off x="4128" y="1824"/>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Freeform 8"/>
              <p:cNvSpPr>
                <a:spLocks/>
              </p:cNvSpPr>
              <p:nvPr/>
            </p:nvSpPr>
            <p:spPr bwMode="auto">
              <a:xfrm>
                <a:off x="3216" y="1792"/>
                <a:ext cx="2064" cy="544"/>
              </a:xfrm>
              <a:custGeom>
                <a:avLst/>
                <a:gdLst>
                  <a:gd name="T0" fmla="*/ 0 w 2064"/>
                  <a:gd name="T1" fmla="*/ 512 h 544"/>
                  <a:gd name="T2" fmla="*/ 816 w 2064"/>
                  <a:gd name="T3" fmla="*/ 464 h 544"/>
                  <a:gd name="T4" fmla="*/ 1008 w 2064"/>
                  <a:gd name="T5" fmla="*/ 32 h 544"/>
                  <a:gd name="T6" fmla="*/ 1584 w 2064"/>
                  <a:gd name="T7" fmla="*/ 272 h 544"/>
                  <a:gd name="T8" fmla="*/ 2064 w 2064"/>
                  <a:gd name="T9" fmla="*/ 272 h 544"/>
                </a:gdLst>
                <a:ahLst/>
                <a:cxnLst>
                  <a:cxn ang="0">
                    <a:pos x="T0" y="T1"/>
                  </a:cxn>
                  <a:cxn ang="0">
                    <a:pos x="T2" y="T3"/>
                  </a:cxn>
                  <a:cxn ang="0">
                    <a:pos x="T4" y="T5"/>
                  </a:cxn>
                  <a:cxn ang="0">
                    <a:pos x="T6" y="T7"/>
                  </a:cxn>
                  <a:cxn ang="0">
                    <a:pos x="T8" y="T9"/>
                  </a:cxn>
                </a:cxnLst>
                <a:rect l="0" t="0" r="r" b="b"/>
                <a:pathLst>
                  <a:path w="2064" h="544">
                    <a:moveTo>
                      <a:pt x="0" y="512"/>
                    </a:moveTo>
                    <a:cubicBezTo>
                      <a:pt x="324" y="528"/>
                      <a:pt x="648" y="544"/>
                      <a:pt x="816" y="464"/>
                    </a:cubicBezTo>
                    <a:cubicBezTo>
                      <a:pt x="984" y="384"/>
                      <a:pt x="880" y="64"/>
                      <a:pt x="1008" y="32"/>
                    </a:cubicBezTo>
                    <a:cubicBezTo>
                      <a:pt x="1136" y="0"/>
                      <a:pt x="1408" y="232"/>
                      <a:pt x="1584" y="272"/>
                    </a:cubicBezTo>
                    <a:cubicBezTo>
                      <a:pt x="1760" y="312"/>
                      <a:pt x="1912" y="292"/>
                      <a:pt x="2064" y="2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Text Box 9"/>
              <p:cNvSpPr txBox="1">
                <a:spLocks noChangeArrowheads="1"/>
              </p:cNvSpPr>
              <p:nvPr/>
            </p:nvSpPr>
            <p:spPr bwMode="auto">
              <a:xfrm>
                <a:off x="3686" y="2409"/>
                <a:ext cx="11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Market buy order</a:t>
                </a:r>
              </a:p>
            </p:txBody>
          </p:sp>
        </p:grpSp>
        <p:sp>
          <p:nvSpPr>
            <p:cNvPr id="21515" name="Text Box 11"/>
            <p:cNvSpPr txBox="1">
              <a:spLocks noChangeArrowheads="1"/>
            </p:cNvSpPr>
            <p:nvPr/>
          </p:nvSpPr>
          <p:spPr bwMode="auto">
            <a:xfrm>
              <a:off x="3254" y="1848"/>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Price</a:t>
              </a:r>
            </a:p>
          </p:txBody>
        </p:sp>
        <p:sp>
          <p:nvSpPr>
            <p:cNvPr id="21516" name="Line 12"/>
            <p:cNvSpPr>
              <a:spLocks noChangeShapeType="1"/>
            </p:cNvSpPr>
            <p:nvPr/>
          </p:nvSpPr>
          <p:spPr bwMode="auto">
            <a:xfrm>
              <a:off x="3888" y="2160"/>
              <a:ext cx="0" cy="432"/>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Text Box 13"/>
            <p:cNvSpPr txBox="1">
              <a:spLocks noChangeArrowheads="1"/>
            </p:cNvSpPr>
            <p:nvPr/>
          </p:nvSpPr>
          <p:spPr bwMode="auto">
            <a:xfrm>
              <a:off x="3254" y="2167"/>
              <a:ext cx="45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market </a:t>
              </a:r>
            </a:p>
            <a:p>
              <a:r>
                <a:rPr lang="en-US" sz="1400"/>
                <a:t>impact</a:t>
              </a:r>
            </a:p>
          </p:txBody>
        </p:sp>
        <p:sp>
          <p:nvSpPr>
            <p:cNvPr id="21518" name="Line 14"/>
            <p:cNvSpPr>
              <a:spLocks noChangeShapeType="1"/>
            </p:cNvSpPr>
            <p:nvPr/>
          </p:nvSpPr>
          <p:spPr bwMode="auto">
            <a:xfrm>
              <a:off x="3648" y="2352"/>
              <a:ext cx="24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Text Box 15"/>
            <p:cNvSpPr txBox="1">
              <a:spLocks noChangeArrowheads="1"/>
            </p:cNvSpPr>
            <p:nvPr/>
          </p:nvSpPr>
          <p:spPr bwMode="auto">
            <a:xfrm>
              <a:off x="5078" y="2664"/>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time</a:t>
              </a:r>
            </a:p>
          </p:txBody>
        </p:sp>
      </p:grpSp>
      <p:grpSp>
        <p:nvGrpSpPr>
          <p:cNvPr id="21533" name="Group 29"/>
          <p:cNvGrpSpPr>
            <a:grpSpLocks/>
          </p:cNvGrpSpPr>
          <p:nvPr/>
        </p:nvGrpSpPr>
        <p:grpSpPr bwMode="auto">
          <a:xfrm>
            <a:off x="5105400" y="4343400"/>
            <a:ext cx="3546475" cy="1714500"/>
            <a:chOff x="3216" y="2904"/>
            <a:chExt cx="2234" cy="1080"/>
          </a:xfrm>
        </p:grpSpPr>
        <p:sp>
          <p:nvSpPr>
            <p:cNvPr id="21522" name="Line 18"/>
            <p:cNvSpPr>
              <a:spLocks noChangeShapeType="1"/>
            </p:cNvSpPr>
            <p:nvPr/>
          </p:nvSpPr>
          <p:spPr bwMode="auto">
            <a:xfrm flipV="1">
              <a:off x="3216" y="3024"/>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0"/>
            <p:cNvSpPr>
              <a:spLocks noChangeShapeType="1"/>
            </p:cNvSpPr>
            <p:nvPr/>
          </p:nvSpPr>
          <p:spPr bwMode="auto">
            <a:xfrm>
              <a:off x="3216" y="3744"/>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Line 21"/>
            <p:cNvSpPr>
              <a:spLocks noChangeShapeType="1"/>
            </p:cNvSpPr>
            <p:nvPr/>
          </p:nvSpPr>
          <p:spPr bwMode="auto">
            <a:xfrm flipV="1">
              <a:off x="4128" y="3168"/>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6" name="Freeform 22"/>
            <p:cNvSpPr>
              <a:spLocks/>
            </p:cNvSpPr>
            <p:nvPr/>
          </p:nvSpPr>
          <p:spPr bwMode="auto">
            <a:xfrm flipV="1">
              <a:off x="3216" y="3504"/>
              <a:ext cx="2064" cy="176"/>
            </a:xfrm>
            <a:custGeom>
              <a:avLst/>
              <a:gdLst>
                <a:gd name="T0" fmla="*/ 0 w 2064"/>
                <a:gd name="T1" fmla="*/ 512 h 544"/>
                <a:gd name="T2" fmla="*/ 816 w 2064"/>
                <a:gd name="T3" fmla="*/ 464 h 544"/>
                <a:gd name="T4" fmla="*/ 1008 w 2064"/>
                <a:gd name="T5" fmla="*/ 32 h 544"/>
                <a:gd name="T6" fmla="*/ 1584 w 2064"/>
                <a:gd name="T7" fmla="*/ 272 h 544"/>
                <a:gd name="T8" fmla="*/ 2064 w 2064"/>
                <a:gd name="T9" fmla="*/ 272 h 544"/>
              </a:gdLst>
              <a:ahLst/>
              <a:cxnLst>
                <a:cxn ang="0">
                  <a:pos x="T0" y="T1"/>
                </a:cxn>
                <a:cxn ang="0">
                  <a:pos x="T2" y="T3"/>
                </a:cxn>
                <a:cxn ang="0">
                  <a:pos x="T4" y="T5"/>
                </a:cxn>
                <a:cxn ang="0">
                  <a:pos x="T6" y="T7"/>
                </a:cxn>
                <a:cxn ang="0">
                  <a:pos x="T8" y="T9"/>
                </a:cxn>
              </a:cxnLst>
              <a:rect l="0" t="0" r="r" b="b"/>
              <a:pathLst>
                <a:path w="2064" h="544">
                  <a:moveTo>
                    <a:pt x="0" y="512"/>
                  </a:moveTo>
                  <a:cubicBezTo>
                    <a:pt x="324" y="528"/>
                    <a:pt x="648" y="544"/>
                    <a:pt x="816" y="464"/>
                  </a:cubicBezTo>
                  <a:cubicBezTo>
                    <a:pt x="984" y="384"/>
                    <a:pt x="880" y="64"/>
                    <a:pt x="1008" y="32"/>
                  </a:cubicBezTo>
                  <a:cubicBezTo>
                    <a:pt x="1136" y="0"/>
                    <a:pt x="1408" y="232"/>
                    <a:pt x="1584" y="272"/>
                  </a:cubicBezTo>
                  <a:cubicBezTo>
                    <a:pt x="1760" y="312"/>
                    <a:pt x="1912" y="292"/>
                    <a:pt x="2064" y="2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Text Box 23"/>
            <p:cNvSpPr txBox="1">
              <a:spLocks noChangeArrowheads="1"/>
            </p:cNvSpPr>
            <p:nvPr/>
          </p:nvSpPr>
          <p:spPr bwMode="auto">
            <a:xfrm>
              <a:off x="3686" y="3753"/>
              <a:ext cx="10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Limit buy order</a:t>
              </a:r>
            </a:p>
          </p:txBody>
        </p:sp>
        <p:sp>
          <p:nvSpPr>
            <p:cNvPr id="21528" name="Text Box 24"/>
            <p:cNvSpPr txBox="1">
              <a:spLocks noChangeArrowheads="1"/>
            </p:cNvSpPr>
            <p:nvPr/>
          </p:nvSpPr>
          <p:spPr bwMode="auto">
            <a:xfrm>
              <a:off x="3254" y="2904"/>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Price</a:t>
              </a:r>
            </a:p>
          </p:txBody>
        </p:sp>
        <p:sp>
          <p:nvSpPr>
            <p:cNvPr id="21529" name="Line 25"/>
            <p:cNvSpPr>
              <a:spLocks noChangeShapeType="1"/>
            </p:cNvSpPr>
            <p:nvPr/>
          </p:nvSpPr>
          <p:spPr bwMode="auto">
            <a:xfrm>
              <a:off x="3888" y="3504"/>
              <a:ext cx="0" cy="192"/>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Text Box 26"/>
            <p:cNvSpPr txBox="1">
              <a:spLocks noChangeArrowheads="1"/>
            </p:cNvSpPr>
            <p:nvPr/>
          </p:nvSpPr>
          <p:spPr bwMode="auto">
            <a:xfrm>
              <a:off x="3254" y="3223"/>
              <a:ext cx="45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market </a:t>
              </a:r>
            </a:p>
            <a:p>
              <a:r>
                <a:rPr lang="en-US" sz="1400"/>
                <a:t>impact</a:t>
              </a:r>
            </a:p>
          </p:txBody>
        </p:sp>
        <p:sp>
          <p:nvSpPr>
            <p:cNvPr id="21531" name="Line 27"/>
            <p:cNvSpPr>
              <a:spLocks noChangeShapeType="1"/>
            </p:cNvSpPr>
            <p:nvPr/>
          </p:nvSpPr>
          <p:spPr bwMode="auto">
            <a:xfrm>
              <a:off x="3648" y="3408"/>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Text Box 28"/>
            <p:cNvSpPr txBox="1">
              <a:spLocks noChangeArrowheads="1"/>
            </p:cNvSpPr>
            <p:nvPr/>
          </p:nvSpPr>
          <p:spPr bwMode="auto">
            <a:xfrm>
              <a:off x="5078" y="372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time</a:t>
              </a:r>
            </a:p>
          </p:txBody>
        </p:sp>
      </p:grpSp>
      <p:sp>
        <p:nvSpPr>
          <p:cNvPr id="21534" name="Rectangle 30"/>
          <p:cNvSpPr>
            <a:spLocks noChangeArrowheads="1"/>
          </p:cNvSpPr>
          <p:nvPr/>
        </p:nvSpPr>
        <p:spPr bwMode="auto">
          <a:xfrm>
            <a:off x="838200" y="6172200"/>
            <a:ext cx="7924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Limit orders tend to lower prices, good for follow-up market orders</a:t>
            </a:r>
          </a:p>
        </p:txBody>
      </p:sp>
    </p:spTree>
    <p:extLst>
      <p:ext uri="{BB962C8B-B14F-4D97-AF65-F5344CB8AC3E}">
        <p14:creationId xmlns:p14="http://schemas.microsoft.com/office/powerpoint/2010/main" val="3315462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t>5.2. Capacity Evaluation – probability of execution</a:t>
            </a:r>
          </a:p>
        </p:txBody>
      </p:sp>
      <p:sp>
        <p:nvSpPr>
          <p:cNvPr id="22531" name="Rectangle 3"/>
          <p:cNvSpPr>
            <a:spLocks noGrp="1" noChangeArrowheads="1"/>
          </p:cNvSpPr>
          <p:nvPr>
            <p:ph type="body" sz="half" idx="1"/>
          </p:nvPr>
        </p:nvSpPr>
        <p:spPr/>
        <p:txBody>
          <a:bodyPr/>
          <a:lstStyle/>
          <a:p>
            <a:pPr>
              <a:lnSpc>
                <a:spcPct val="90000"/>
              </a:lnSpc>
            </a:pPr>
            <a:r>
              <a:rPr lang="en-US" sz="2000"/>
              <a:t>Probability</a:t>
            </a:r>
            <a:r>
              <a:rPr lang="en-US" sz="1800"/>
              <a:t> of execution</a:t>
            </a:r>
          </a:p>
          <a:p>
            <a:pPr lvl="1">
              <a:lnSpc>
                <a:spcPct val="90000"/>
              </a:lnSpc>
            </a:pPr>
            <a:r>
              <a:rPr lang="en-US" sz="1600"/>
              <a:t>Market orders have guaranteed execution</a:t>
            </a:r>
          </a:p>
          <a:p>
            <a:pPr lvl="1">
              <a:lnSpc>
                <a:spcPct val="90000"/>
              </a:lnSpc>
            </a:pPr>
            <a:r>
              <a:rPr lang="en-US" sz="1600"/>
              <a:t>Limit orders only execute when:</a:t>
            </a:r>
          </a:p>
          <a:p>
            <a:pPr lvl="2">
              <a:lnSpc>
                <a:spcPct val="90000"/>
              </a:lnSpc>
            </a:pPr>
            <a:r>
              <a:rPr lang="en-US" sz="1600"/>
              <a:t>The order appears at the top of the book, AND</a:t>
            </a:r>
          </a:p>
          <a:p>
            <a:pPr lvl="2">
              <a:lnSpc>
                <a:spcPct val="90000"/>
              </a:lnSpc>
            </a:pPr>
            <a:r>
              <a:rPr lang="en-US" sz="1600"/>
              <a:t>An opposite market order arrives or a cross-price opposite limit order arrives</a:t>
            </a:r>
          </a:p>
          <a:p>
            <a:pPr>
              <a:lnSpc>
                <a:spcPct val="90000"/>
              </a:lnSpc>
            </a:pPr>
            <a:r>
              <a:rPr lang="en-US" sz="2000"/>
              <a:t>Probability of executing a market order = 1</a:t>
            </a:r>
          </a:p>
          <a:p>
            <a:pPr>
              <a:lnSpc>
                <a:spcPct val="90000"/>
              </a:lnSpc>
            </a:pPr>
            <a:r>
              <a:rPr lang="en-US" sz="2000"/>
              <a:t>Probability of executing a limit order &lt;= 1</a:t>
            </a:r>
          </a:p>
          <a:p>
            <a:pPr lvl="1">
              <a:lnSpc>
                <a:spcPct val="90000"/>
              </a:lnSpc>
            </a:pPr>
            <a:r>
              <a:rPr lang="en-US" sz="1600"/>
              <a:t>Limit orders incur the “risk of non-execution”</a:t>
            </a:r>
          </a:p>
          <a:p>
            <a:pPr lvl="3">
              <a:lnSpc>
                <a:spcPct val="90000"/>
              </a:lnSpc>
            </a:pPr>
            <a:endParaRPr lang="en-US" sz="1600"/>
          </a:p>
          <a:p>
            <a:pPr>
              <a:lnSpc>
                <a:spcPct val="90000"/>
              </a:lnSpc>
            </a:pPr>
            <a:endParaRPr lang="en-US" sz="1800"/>
          </a:p>
        </p:txBody>
      </p:sp>
      <p:sp>
        <p:nvSpPr>
          <p:cNvPr id="22532" name="Rectangle 4"/>
          <p:cNvSpPr>
            <a:spLocks noGrp="1" noChangeArrowheads="1"/>
          </p:cNvSpPr>
          <p:nvPr>
            <p:ph type="body" sz="half" idx="2"/>
          </p:nvPr>
        </p:nvSpPr>
        <p:spPr/>
        <p:txBody>
          <a:bodyPr/>
          <a:lstStyle/>
          <a:p>
            <a:r>
              <a:rPr lang="en-US" sz="1600"/>
              <a:t>A market order “takes” the best price available on the other side of the order book </a:t>
            </a:r>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r>
              <a:rPr lang="en-US" sz="1600"/>
              <a:t>A limit order “sits” in the book until a suitable counter order arrives</a:t>
            </a:r>
          </a:p>
        </p:txBody>
      </p:sp>
      <p:grpSp>
        <p:nvGrpSpPr>
          <p:cNvPr id="22567" name="Group 39"/>
          <p:cNvGrpSpPr>
            <a:grpSpLocks/>
          </p:cNvGrpSpPr>
          <p:nvPr/>
        </p:nvGrpSpPr>
        <p:grpSpPr bwMode="auto">
          <a:xfrm>
            <a:off x="5267325" y="2971800"/>
            <a:ext cx="2886075" cy="914400"/>
            <a:chOff x="3318" y="1872"/>
            <a:chExt cx="1818" cy="576"/>
          </a:xfrm>
        </p:grpSpPr>
        <p:grpSp>
          <p:nvGrpSpPr>
            <p:cNvPr id="22552" name="Group 24"/>
            <p:cNvGrpSpPr>
              <a:grpSpLocks/>
            </p:cNvGrpSpPr>
            <p:nvPr/>
          </p:nvGrpSpPr>
          <p:grpSpPr bwMode="auto">
            <a:xfrm>
              <a:off x="3360" y="1872"/>
              <a:ext cx="1776" cy="384"/>
              <a:chOff x="3360" y="1776"/>
              <a:chExt cx="1776" cy="384"/>
            </a:xfrm>
          </p:grpSpPr>
          <p:sp>
            <p:nvSpPr>
              <p:cNvPr id="22533" name="Line 5"/>
              <p:cNvSpPr>
                <a:spLocks noChangeShapeType="1"/>
              </p:cNvSpPr>
              <p:nvPr/>
            </p:nvSpPr>
            <p:spPr bwMode="auto">
              <a:xfrm>
                <a:off x="3360" y="2160"/>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Rectangle 7"/>
              <p:cNvSpPr>
                <a:spLocks noChangeArrowheads="1"/>
              </p:cNvSpPr>
              <p:nvPr/>
            </p:nvSpPr>
            <p:spPr bwMode="auto">
              <a:xfrm>
                <a:off x="3648" y="2016"/>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Rectangle 8"/>
              <p:cNvSpPr>
                <a:spLocks noChangeArrowheads="1"/>
              </p:cNvSpPr>
              <p:nvPr/>
            </p:nvSpPr>
            <p:spPr bwMode="auto">
              <a:xfrm>
                <a:off x="3744" y="1920"/>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9"/>
              <p:cNvSpPr>
                <a:spLocks noChangeArrowheads="1"/>
              </p:cNvSpPr>
              <p:nvPr/>
            </p:nvSpPr>
            <p:spPr bwMode="auto">
              <a:xfrm>
                <a:off x="3840" y="1824"/>
                <a:ext cx="96"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10"/>
              <p:cNvSpPr>
                <a:spLocks noChangeArrowheads="1"/>
              </p:cNvSpPr>
              <p:nvPr/>
            </p:nvSpPr>
            <p:spPr bwMode="auto">
              <a:xfrm>
                <a:off x="3552" y="2016"/>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Rectangle 11"/>
              <p:cNvSpPr>
                <a:spLocks noChangeArrowheads="1"/>
              </p:cNvSpPr>
              <p:nvPr/>
            </p:nvSpPr>
            <p:spPr bwMode="auto">
              <a:xfrm>
                <a:off x="4128" y="1824"/>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Rectangle 12"/>
              <p:cNvSpPr>
                <a:spLocks noChangeArrowheads="1"/>
              </p:cNvSpPr>
              <p:nvPr/>
            </p:nvSpPr>
            <p:spPr bwMode="auto">
              <a:xfrm>
                <a:off x="4224" y="1920"/>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Rectangle 13"/>
              <p:cNvSpPr>
                <a:spLocks noChangeArrowheads="1"/>
              </p:cNvSpPr>
              <p:nvPr/>
            </p:nvSpPr>
            <p:spPr bwMode="auto">
              <a:xfrm>
                <a:off x="4032" y="1776"/>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Rectangle 14"/>
              <p:cNvSpPr>
                <a:spLocks noChangeArrowheads="1"/>
              </p:cNvSpPr>
              <p:nvPr/>
            </p:nvSpPr>
            <p:spPr bwMode="auto">
              <a:xfrm>
                <a:off x="4320" y="2016"/>
                <a:ext cx="96" cy="14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53" name="Text Box 25"/>
            <p:cNvSpPr txBox="1">
              <a:spLocks noChangeArrowheads="1"/>
            </p:cNvSpPr>
            <p:nvPr/>
          </p:nvSpPr>
          <p:spPr bwMode="auto">
            <a:xfrm>
              <a:off x="3318" y="2256"/>
              <a:ext cx="1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Price realized by a market sell</a:t>
              </a:r>
            </a:p>
          </p:txBody>
        </p:sp>
      </p:grpSp>
      <p:grpSp>
        <p:nvGrpSpPr>
          <p:cNvPr id="22566" name="Group 38"/>
          <p:cNvGrpSpPr>
            <a:grpSpLocks/>
          </p:cNvGrpSpPr>
          <p:nvPr/>
        </p:nvGrpSpPr>
        <p:grpSpPr bwMode="auto">
          <a:xfrm>
            <a:off x="5257800" y="3886200"/>
            <a:ext cx="2895600" cy="914400"/>
            <a:chOff x="3312" y="2448"/>
            <a:chExt cx="1824" cy="576"/>
          </a:xfrm>
        </p:grpSpPr>
        <p:grpSp>
          <p:nvGrpSpPr>
            <p:cNvPr id="22551" name="Group 23"/>
            <p:cNvGrpSpPr>
              <a:grpSpLocks/>
            </p:cNvGrpSpPr>
            <p:nvPr/>
          </p:nvGrpSpPr>
          <p:grpSpPr bwMode="auto">
            <a:xfrm>
              <a:off x="3360" y="2448"/>
              <a:ext cx="1776" cy="384"/>
              <a:chOff x="3360" y="2208"/>
              <a:chExt cx="1776" cy="384"/>
            </a:xfrm>
          </p:grpSpPr>
          <p:sp>
            <p:nvSpPr>
              <p:cNvPr id="22534" name="Line 6"/>
              <p:cNvSpPr>
                <a:spLocks noChangeShapeType="1"/>
              </p:cNvSpPr>
              <p:nvPr/>
            </p:nvSpPr>
            <p:spPr bwMode="auto">
              <a:xfrm>
                <a:off x="3360" y="259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3" name="Rectangle 15"/>
              <p:cNvSpPr>
                <a:spLocks noChangeArrowheads="1"/>
              </p:cNvSpPr>
              <p:nvPr/>
            </p:nvSpPr>
            <p:spPr bwMode="auto">
              <a:xfrm>
                <a:off x="3648" y="2448"/>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Rectangle 16"/>
              <p:cNvSpPr>
                <a:spLocks noChangeArrowheads="1"/>
              </p:cNvSpPr>
              <p:nvPr/>
            </p:nvSpPr>
            <p:spPr bwMode="auto">
              <a:xfrm>
                <a:off x="3744" y="2352"/>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Rectangle 17"/>
              <p:cNvSpPr>
                <a:spLocks noChangeArrowheads="1"/>
              </p:cNvSpPr>
              <p:nvPr/>
            </p:nvSpPr>
            <p:spPr bwMode="auto">
              <a:xfrm>
                <a:off x="3840" y="2256"/>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Rectangle 18"/>
              <p:cNvSpPr>
                <a:spLocks noChangeArrowheads="1"/>
              </p:cNvSpPr>
              <p:nvPr/>
            </p:nvSpPr>
            <p:spPr bwMode="auto">
              <a:xfrm>
                <a:off x="3552" y="2448"/>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Rectangle 19"/>
              <p:cNvSpPr>
                <a:spLocks noChangeArrowheads="1"/>
              </p:cNvSpPr>
              <p:nvPr/>
            </p:nvSpPr>
            <p:spPr bwMode="auto">
              <a:xfrm>
                <a:off x="4128" y="2256"/>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Rectangle 20"/>
              <p:cNvSpPr>
                <a:spLocks noChangeArrowheads="1"/>
              </p:cNvSpPr>
              <p:nvPr/>
            </p:nvSpPr>
            <p:spPr bwMode="auto">
              <a:xfrm>
                <a:off x="4224" y="2352"/>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Rectangle 21"/>
              <p:cNvSpPr>
                <a:spLocks noChangeArrowheads="1"/>
              </p:cNvSpPr>
              <p:nvPr/>
            </p:nvSpPr>
            <p:spPr bwMode="auto">
              <a:xfrm>
                <a:off x="4032" y="2208"/>
                <a:ext cx="96" cy="3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Rectangle 22"/>
              <p:cNvSpPr>
                <a:spLocks noChangeArrowheads="1"/>
              </p:cNvSpPr>
              <p:nvPr/>
            </p:nvSpPr>
            <p:spPr bwMode="auto">
              <a:xfrm>
                <a:off x="4320" y="2448"/>
                <a:ext cx="96" cy="14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54" name="Text Box 26"/>
            <p:cNvSpPr txBox="1">
              <a:spLocks noChangeArrowheads="1"/>
            </p:cNvSpPr>
            <p:nvPr/>
          </p:nvSpPr>
          <p:spPr bwMode="auto">
            <a:xfrm>
              <a:off x="3312" y="2832"/>
              <a:ext cx="14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Price realized by a market buy</a:t>
              </a:r>
            </a:p>
          </p:txBody>
        </p:sp>
      </p:grpSp>
      <p:grpSp>
        <p:nvGrpSpPr>
          <p:cNvPr id="22569" name="Group 41"/>
          <p:cNvGrpSpPr>
            <a:grpSpLocks/>
          </p:cNvGrpSpPr>
          <p:nvPr/>
        </p:nvGrpSpPr>
        <p:grpSpPr bwMode="auto">
          <a:xfrm>
            <a:off x="5257800" y="5638800"/>
            <a:ext cx="2955925" cy="1066800"/>
            <a:chOff x="3360" y="3552"/>
            <a:chExt cx="1862" cy="672"/>
          </a:xfrm>
        </p:grpSpPr>
        <p:grpSp>
          <p:nvGrpSpPr>
            <p:cNvPr id="22568" name="Group 40"/>
            <p:cNvGrpSpPr>
              <a:grpSpLocks/>
            </p:cNvGrpSpPr>
            <p:nvPr/>
          </p:nvGrpSpPr>
          <p:grpSpPr bwMode="auto">
            <a:xfrm>
              <a:off x="3408" y="3552"/>
              <a:ext cx="1776" cy="384"/>
              <a:chOff x="3408" y="3648"/>
              <a:chExt cx="1776" cy="384"/>
            </a:xfrm>
          </p:grpSpPr>
          <p:sp>
            <p:nvSpPr>
              <p:cNvPr id="22556" name="Line 28"/>
              <p:cNvSpPr>
                <a:spLocks noChangeShapeType="1"/>
              </p:cNvSpPr>
              <p:nvPr/>
            </p:nvSpPr>
            <p:spPr bwMode="auto">
              <a:xfrm>
                <a:off x="3408" y="403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Rectangle 29"/>
              <p:cNvSpPr>
                <a:spLocks noChangeArrowheads="1"/>
              </p:cNvSpPr>
              <p:nvPr/>
            </p:nvSpPr>
            <p:spPr bwMode="auto">
              <a:xfrm>
                <a:off x="3696" y="3888"/>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Rectangle 30"/>
              <p:cNvSpPr>
                <a:spLocks noChangeArrowheads="1"/>
              </p:cNvSpPr>
              <p:nvPr/>
            </p:nvSpPr>
            <p:spPr bwMode="auto">
              <a:xfrm>
                <a:off x="3792" y="3792"/>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9" name="Rectangle 31"/>
              <p:cNvSpPr>
                <a:spLocks noChangeArrowheads="1"/>
              </p:cNvSpPr>
              <p:nvPr/>
            </p:nvSpPr>
            <p:spPr bwMode="auto">
              <a:xfrm>
                <a:off x="3888" y="3696"/>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0" name="Rectangle 32"/>
              <p:cNvSpPr>
                <a:spLocks noChangeArrowheads="1"/>
              </p:cNvSpPr>
              <p:nvPr/>
            </p:nvSpPr>
            <p:spPr bwMode="auto">
              <a:xfrm>
                <a:off x="3600" y="3888"/>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Rectangle 33"/>
              <p:cNvSpPr>
                <a:spLocks noChangeArrowheads="1"/>
              </p:cNvSpPr>
              <p:nvPr/>
            </p:nvSpPr>
            <p:spPr bwMode="auto">
              <a:xfrm>
                <a:off x="4176" y="3696"/>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Rectangle 34"/>
              <p:cNvSpPr>
                <a:spLocks noChangeArrowheads="1"/>
              </p:cNvSpPr>
              <p:nvPr/>
            </p:nvSpPr>
            <p:spPr bwMode="auto">
              <a:xfrm>
                <a:off x="4272" y="3792"/>
                <a:ext cx="96" cy="24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Rectangle 35"/>
              <p:cNvSpPr>
                <a:spLocks noChangeArrowheads="1"/>
              </p:cNvSpPr>
              <p:nvPr/>
            </p:nvSpPr>
            <p:spPr bwMode="auto">
              <a:xfrm>
                <a:off x="4080" y="3648"/>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Rectangle 36"/>
              <p:cNvSpPr>
                <a:spLocks noChangeArrowheads="1"/>
              </p:cNvSpPr>
              <p:nvPr/>
            </p:nvSpPr>
            <p:spPr bwMode="auto">
              <a:xfrm>
                <a:off x="4368" y="3888"/>
                <a:ext cx="96" cy="14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65" name="Text Box 37"/>
            <p:cNvSpPr txBox="1">
              <a:spLocks noChangeArrowheads="1"/>
            </p:cNvSpPr>
            <p:nvPr/>
          </p:nvSpPr>
          <p:spPr bwMode="auto">
            <a:xfrm>
              <a:off x="3360" y="3898"/>
              <a:ext cx="186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Shaded limit sell order is not executed </a:t>
              </a:r>
            </a:p>
            <a:p>
              <a:r>
                <a:rPr lang="en-US" sz="1400"/>
                <a:t>until limit orders ahead are gone</a:t>
              </a:r>
            </a:p>
          </p:txBody>
        </p:sp>
      </p:grpSp>
    </p:spTree>
    <p:extLst>
      <p:ext uri="{BB962C8B-B14F-4D97-AF65-F5344CB8AC3E}">
        <p14:creationId xmlns:p14="http://schemas.microsoft.com/office/powerpoint/2010/main" val="3063445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t>5.3 Capacity Evaluation – execution price </a:t>
            </a:r>
          </a:p>
        </p:txBody>
      </p:sp>
      <p:sp>
        <p:nvSpPr>
          <p:cNvPr id="25603" name="Rectangle 3"/>
          <p:cNvSpPr>
            <a:spLocks noGrp="1" noChangeArrowheads="1"/>
          </p:cNvSpPr>
          <p:nvPr>
            <p:ph type="body" sz="half" idx="1"/>
          </p:nvPr>
        </p:nvSpPr>
        <p:spPr/>
        <p:txBody>
          <a:bodyPr/>
          <a:lstStyle/>
          <a:p>
            <a:r>
              <a:rPr lang="en-US" sz="2000"/>
              <a:t>Execution price</a:t>
            </a:r>
          </a:p>
          <a:p>
            <a:pPr lvl="1"/>
            <a:r>
              <a:rPr lang="en-US" sz="1600"/>
              <a:t>What is the realized trade price?</a:t>
            </a:r>
            <a:r>
              <a:rPr lang="en-US" sz="1400"/>
              <a:t> </a:t>
            </a:r>
          </a:p>
          <a:p>
            <a:r>
              <a:rPr lang="en-US" sz="2000"/>
              <a:t>Price is fixed in limit orders</a:t>
            </a:r>
          </a:p>
          <a:p>
            <a:r>
              <a:rPr lang="en-US" sz="2000"/>
              <a:t>Price is subject to slippage in market orders</a:t>
            </a:r>
          </a:p>
          <a:p>
            <a:pPr lvl="1"/>
            <a:r>
              <a:rPr lang="en-US" sz="1600"/>
              <a:t>Slippage is subject to arrival of new limit and market orders</a:t>
            </a:r>
          </a:p>
          <a:p>
            <a:pPr lvl="1"/>
            <a:r>
              <a:rPr lang="en-US" sz="1600"/>
              <a:t>Other market orders may “sweep” through the book, eating up liquidity and driving market prices </a:t>
            </a:r>
          </a:p>
          <a:p>
            <a:endParaRPr lang="en-US" sz="2400"/>
          </a:p>
        </p:txBody>
      </p:sp>
      <p:sp>
        <p:nvSpPr>
          <p:cNvPr id="25604" name="Rectangle 4"/>
          <p:cNvSpPr>
            <a:spLocks noGrp="1" noChangeArrowheads="1"/>
          </p:cNvSpPr>
          <p:nvPr>
            <p:ph type="body" sz="half" idx="2"/>
          </p:nvPr>
        </p:nvSpPr>
        <p:spPr/>
        <p:txBody>
          <a:bodyPr/>
          <a:lstStyle/>
          <a:p>
            <a:r>
              <a:rPr lang="en-US" sz="1600"/>
              <a:t>Example:</a:t>
            </a:r>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r>
              <a:rPr lang="en-US" sz="1600"/>
              <a:t>Slippage = Realized price – Expected price</a:t>
            </a:r>
          </a:p>
          <a:p>
            <a:endParaRPr lang="en-US" sz="1600"/>
          </a:p>
        </p:txBody>
      </p:sp>
      <p:grpSp>
        <p:nvGrpSpPr>
          <p:cNvPr id="25635" name="Group 35"/>
          <p:cNvGrpSpPr>
            <a:grpSpLocks/>
          </p:cNvGrpSpPr>
          <p:nvPr/>
        </p:nvGrpSpPr>
        <p:grpSpPr bwMode="auto">
          <a:xfrm>
            <a:off x="5267325" y="2514600"/>
            <a:ext cx="3360738" cy="1401763"/>
            <a:chOff x="3318" y="1699"/>
            <a:chExt cx="2117" cy="883"/>
          </a:xfrm>
        </p:grpSpPr>
        <p:grpSp>
          <p:nvGrpSpPr>
            <p:cNvPr id="25605" name="Group 5"/>
            <p:cNvGrpSpPr>
              <a:grpSpLocks/>
            </p:cNvGrpSpPr>
            <p:nvPr/>
          </p:nvGrpSpPr>
          <p:grpSpPr bwMode="auto">
            <a:xfrm>
              <a:off x="3318" y="1872"/>
              <a:ext cx="2117" cy="710"/>
              <a:chOff x="3318" y="1872"/>
              <a:chExt cx="2117" cy="710"/>
            </a:xfrm>
          </p:grpSpPr>
          <p:grpSp>
            <p:nvGrpSpPr>
              <p:cNvPr id="25606" name="Group 6"/>
              <p:cNvGrpSpPr>
                <a:grpSpLocks/>
              </p:cNvGrpSpPr>
              <p:nvPr/>
            </p:nvGrpSpPr>
            <p:grpSpPr bwMode="auto">
              <a:xfrm>
                <a:off x="3360" y="1872"/>
                <a:ext cx="1776" cy="384"/>
                <a:chOff x="3360" y="1776"/>
                <a:chExt cx="1776" cy="384"/>
              </a:xfrm>
            </p:grpSpPr>
            <p:sp>
              <p:nvSpPr>
                <p:cNvPr id="25607" name="Line 7"/>
                <p:cNvSpPr>
                  <a:spLocks noChangeShapeType="1"/>
                </p:cNvSpPr>
                <p:nvPr/>
              </p:nvSpPr>
              <p:spPr bwMode="auto">
                <a:xfrm>
                  <a:off x="3360" y="2160"/>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Rectangle 8"/>
                <p:cNvSpPr>
                  <a:spLocks noChangeArrowheads="1"/>
                </p:cNvSpPr>
                <p:nvPr/>
              </p:nvSpPr>
              <p:spPr bwMode="auto">
                <a:xfrm>
                  <a:off x="3648" y="2016"/>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Rectangle 9"/>
                <p:cNvSpPr>
                  <a:spLocks noChangeArrowheads="1"/>
                </p:cNvSpPr>
                <p:nvPr/>
              </p:nvSpPr>
              <p:spPr bwMode="auto">
                <a:xfrm>
                  <a:off x="3744" y="1920"/>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Rectangle 10"/>
                <p:cNvSpPr>
                  <a:spLocks noChangeArrowheads="1"/>
                </p:cNvSpPr>
                <p:nvPr/>
              </p:nvSpPr>
              <p:spPr bwMode="auto">
                <a:xfrm>
                  <a:off x="3840" y="1824"/>
                  <a:ext cx="96"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Rectangle 11"/>
                <p:cNvSpPr>
                  <a:spLocks noChangeArrowheads="1"/>
                </p:cNvSpPr>
                <p:nvPr/>
              </p:nvSpPr>
              <p:spPr bwMode="auto">
                <a:xfrm>
                  <a:off x="3552" y="2016"/>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Rectangle 12"/>
                <p:cNvSpPr>
                  <a:spLocks noChangeArrowheads="1"/>
                </p:cNvSpPr>
                <p:nvPr/>
              </p:nvSpPr>
              <p:spPr bwMode="auto">
                <a:xfrm>
                  <a:off x="4128" y="1824"/>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Rectangle 13"/>
                <p:cNvSpPr>
                  <a:spLocks noChangeArrowheads="1"/>
                </p:cNvSpPr>
                <p:nvPr/>
              </p:nvSpPr>
              <p:spPr bwMode="auto">
                <a:xfrm>
                  <a:off x="4224" y="1920"/>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Rectangle 14"/>
                <p:cNvSpPr>
                  <a:spLocks noChangeArrowheads="1"/>
                </p:cNvSpPr>
                <p:nvPr/>
              </p:nvSpPr>
              <p:spPr bwMode="auto">
                <a:xfrm>
                  <a:off x="4032" y="1776"/>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Rectangle 15"/>
                <p:cNvSpPr>
                  <a:spLocks noChangeArrowheads="1"/>
                </p:cNvSpPr>
                <p:nvPr/>
              </p:nvSpPr>
              <p:spPr bwMode="auto">
                <a:xfrm>
                  <a:off x="4320" y="2016"/>
                  <a:ext cx="96" cy="14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6" name="Text Box 16"/>
              <p:cNvSpPr txBox="1">
                <a:spLocks noChangeArrowheads="1"/>
              </p:cNvSpPr>
              <p:nvPr/>
            </p:nvSpPr>
            <p:spPr bwMode="auto">
              <a:xfrm>
                <a:off x="3318" y="2256"/>
                <a:ext cx="211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 market sell order arrives and takes off the </a:t>
                </a:r>
              </a:p>
              <a:p>
                <a:r>
                  <a:rPr lang="en-US" sz="1400"/>
                  <a:t>best bid</a:t>
                </a:r>
              </a:p>
            </p:txBody>
          </p:sp>
        </p:grpSp>
        <p:sp>
          <p:nvSpPr>
            <p:cNvPr id="25630" name="Text Box 30"/>
            <p:cNvSpPr txBox="1">
              <a:spLocks noChangeArrowheads="1"/>
            </p:cNvSpPr>
            <p:nvPr/>
          </p:nvSpPr>
          <p:spPr bwMode="auto">
            <a:xfrm>
              <a:off x="3782" y="1699"/>
              <a:ext cx="9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Expected price, E[P]</a:t>
              </a:r>
            </a:p>
          </p:txBody>
        </p:sp>
        <p:sp>
          <p:nvSpPr>
            <p:cNvPr id="25631" name="Line 31"/>
            <p:cNvSpPr>
              <a:spLocks noChangeShapeType="1"/>
            </p:cNvSpPr>
            <p:nvPr/>
          </p:nvSpPr>
          <p:spPr bwMode="auto">
            <a:xfrm flipH="1">
              <a:off x="3888" y="1824"/>
              <a:ext cx="4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5634" name="Group 34"/>
          <p:cNvGrpSpPr>
            <a:grpSpLocks/>
          </p:cNvGrpSpPr>
          <p:nvPr/>
        </p:nvGrpSpPr>
        <p:grpSpPr bwMode="auto">
          <a:xfrm>
            <a:off x="5326063" y="4121150"/>
            <a:ext cx="3316287" cy="1335088"/>
            <a:chOff x="3355" y="2519"/>
            <a:chExt cx="2089" cy="841"/>
          </a:xfrm>
        </p:grpSpPr>
        <p:sp>
          <p:nvSpPr>
            <p:cNvPr id="25619" name="Line 19"/>
            <p:cNvSpPr>
              <a:spLocks noChangeShapeType="1"/>
            </p:cNvSpPr>
            <p:nvPr/>
          </p:nvSpPr>
          <p:spPr bwMode="auto">
            <a:xfrm>
              <a:off x="3397" y="303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Rectangle 20"/>
            <p:cNvSpPr>
              <a:spLocks noChangeArrowheads="1"/>
            </p:cNvSpPr>
            <p:nvPr/>
          </p:nvSpPr>
          <p:spPr bwMode="auto">
            <a:xfrm>
              <a:off x="3685" y="2890"/>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Rectangle 21"/>
            <p:cNvSpPr>
              <a:spLocks noChangeArrowheads="1"/>
            </p:cNvSpPr>
            <p:nvPr/>
          </p:nvSpPr>
          <p:spPr bwMode="auto">
            <a:xfrm>
              <a:off x="3781" y="2794"/>
              <a:ext cx="96" cy="24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Rectangle 23"/>
            <p:cNvSpPr>
              <a:spLocks noChangeArrowheads="1"/>
            </p:cNvSpPr>
            <p:nvPr/>
          </p:nvSpPr>
          <p:spPr bwMode="auto">
            <a:xfrm>
              <a:off x="3589" y="2890"/>
              <a:ext cx="9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Rectangle 24"/>
            <p:cNvSpPr>
              <a:spLocks noChangeArrowheads="1"/>
            </p:cNvSpPr>
            <p:nvPr/>
          </p:nvSpPr>
          <p:spPr bwMode="auto">
            <a:xfrm>
              <a:off x="4165" y="2698"/>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Rectangle 25"/>
            <p:cNvSpPr>
              <a:spLocks noChangeArrowheads="1"/>
            </p:cNvSpPr>
            <p:nvPr/>
          </p:nvSpPr>
          <p:spPr bwMode="auto">
            <a:xfrm>
              <a:off x="4261" y="2794"/>
              <a:ext cx="9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Rectangle 26"/>
            <p:cNvSpPr>
              <a:spLocks noChangeArrowheads="1"/>
            </p:cNvSpPr>
            <p:nvPr/>
          </p:nvSpPr>
          <p:spPr bwMode="auto">
            <a:xfrm>
              <a:off x="4069" y="2650"/>
              <a:ext cx="9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Rectangle 27"/>
            <p:cNvSpPr>
              <a:spLocks noChangeArrowheads="1"/>
            </p:cNvSpPr>
            <p:nvPr/>
          </p:nvSpPr>
          <p:spPr bwMode="auto">
            <a:xfrm>
              <a:off x="4357" y="2890"/>
              <a:ext cx="96" cy="14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Text Box 28"/>
            <p:cNvSpPr txBox="1">
              <a:spLocks noChangeArrowheads="1"/>
            </p:cNvSpPr>
            <p:nvPr/>
          </p:nvSpPr>
          <p:spPr bwMode="auto">
            <a:xfrm>
              <a:off x="3355" y="3034"/>
              <a:ext cx="20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The next market sell order may be matched </a:t>
              </a:r>
            </a:p>
            <a:p>
              <a:r>
                <a:rPr lang="en-US" sz="1400"/>
                <a:t>against a worse price</a:t>
              </a:r>
            </a:p>
          </p:txBody>
        </p:sp>
        <p:sp>
          <p:nvSpPr>
            <p:cNvPr id="25632" name="Text Box 32"/>
            <p:cNvSpPr txBox="1">
              <a:spLocks noChangeArrowheads="1"/>
            </p:cNvSpPr>
            <p:nvPr/>
          </p:nvSpPr>
          <p:spPr bwMode="auto">
            <a:xfrm>
              <a:off x="3744" y="2519"/>
              <a:ext cx="7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Realized price, P</a:t>
              </a:r>
            </a:p>
          </p:txBody>
        </p:sp>
        <p:sp>
          <p:nvSpPr>
            <p:cNvPr id="25633" name="Line 33"/>
            <p:cNvSpPr>
              <a:spLocks noChangeShapeType="1"/>
            </p:cNvSpPr>
            <p:nvPr/>
          </p:nvSpPr>
          <p:spPr bwMode="auto">
            <a:xfrm flipH="1">
              <a:off x="3840" y="2688"/>
              <a:ext cx="4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44004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t>5.4 Capacity Evaluation – execution cost</a:t>
            </a:r>
          </a:p>
        </p:txBody>
      </p:sp>
      <p:sp>
        <p:nvSpPr>
          <p:cNvPr id="26628" name="Rectangle 4"/>
          <p:cNvSpPr>
            <a:spLocks noGrp="1" noChangeArrowheads="1"/>
          </p:cNvSpPr>
          <p:nvPr>
            <p:ph type="body" sz="half" idx="2"/>
          </p:nvPr>
        </p:nvSpPr>
        <p:spPr>
          <a:xfrm>
            <a:off x="4648200" y="1981200"/>
            <a:ext cx="3810000" cy="4495800"/>
          </a:xfrm>
        </p:spPr>
        <p:txBody>
          <a:bodyPr/>
          <a:lstStyle/>
          <a:p>
            <a:r>
              <a:rPr lang="en-US" sz="2000"/>
              <a:t>Examples:</a:t>
            </a:r>
          </a:p>
          <a:p>
            <a:pPr lvl="1"/>
            <a:r>
              <a:rPr lang="en-US" sz="1600"/>
              <a:t>NYSE</a:t>
            </a:r>
            <a:br>
              <a:rPr lang="en-US" sz="1600"/>
            </a:br>
            <a:r>
              <a:rPr lang="en-US" sz="1600"/>
              <a:t>rebates of 0.0013% to 0.0020% for limit orders</a:t>
            </a:r>
          </a:p>
          <a:p>
            <a:pPr lvl="1"/>
            <a:r>
              <a:rPr lang="en-US" sz="1600"/>
              <a:t>NYSE fee: 0.0021% for market orders</a:t>
            </a:r>
          </a:p>
          <a:p>
            <a:r>
              <a:rPr lang="en-US" sz="2000"/>
              <a:t>Exchanges are </a:t>
            </a:r>
          </a:p>
          <a:p>
            <a:pPr lvl="1"/>
            <a:r>
              <a:rPr lang="en-US" sz="1600"/>
              <a:t>“normal” – taking a large fee for market orders and paying a large rebate for posting liquidity</a:t>
            </a:r>
          </a:p>
          <a:p>
            <a:pPr lvl="1"/>
            <a:r>
              <a:rPr lang="en-US" sz="1600"/>
              <a:t>“inverted” – taking a small fee for market orders and paying a small rebate for posting liquidity</a:t>
            </a:r>
          </a:p>
        </p:txBody>
      </p:sp>
      <p:sp>
        <p:nvSpPr>
          <p:cNvPr id="26629" name="Rectangle 5"/>
          <p:cNvSpPr>
            <a:spLocks noGrp="1" noChangeArrowheads="1"/>
          </p:cNvSpPr>
          <p:nvPr>
            <p:ph type="body" sz="half" idx="1"/>
          </p:nvPr>
        </p:nvSpPr>
        <p:spPr>
          <a:noFill/>
          <a:ln/>
        </p:spPr>
        <p:txBody>
          <a:bodyPr/>
          <a:lstStyle/>
          <a:p>
            <a:r>
              <a:rPr lang="en-US" sz="2000"/>
              <a:t>Execution cost</a:t>
            </a:r>
          </a:p>
          <a:p>
            <a:pPr lvl="1"/>
            <a:r>
              <a:rPr lang="en-US" sz="1600"/>
              <a:t>What are the costs of trading?</a:t>
            </a:r>
          </a:p>
          <a:p>
            <a:r>
              <a:rPr lang="en-US" sz="2000"/>
              <a:t>Fees in market orders</a:t>
            </a:r>
          </a:p>
          <a:p>
            <a:pPr lvl="1"/>
            <a:r>
              <a:rPr lang="en-US" sz="1600"/>
              <a:t>Clearing fee</a:t>
            </a:r>
          </a:p>
          <a:p>
            <a:pPr lvl="1"/>
            <a:r>
              <a:rPr lang="en-US" sz="1600"/>
              <a:t>Routing fee</a:t>
            </a:r>
          </a:p>
          <a:p>
            <a:pPr lvl="1"/>
            <a:r>
              <a:rPr lang="en-US" sz="1600"/>
              <a:t>Government tax</a:t>
            </a:r>
          </a:p>
          <a:p>
            <a:pPr lvl="1"/>
            <a:r>
              <a:rPr lang="en-US" sz="1600"/>
              <a:t>Broker commission</a:t>
            </a:r>
          </a:p>
          <a:p>
            <a:pPr lvl="1"/>
            <a:r>
              <a:rPr lang="en-US" sz="1600"/>
              <a:t>…</a:t>
            </a:r>
          </a:p>
          <a:p>
            <a:r>
              <a:rPr lang="en-US" sz="2000"/>
              <a:t>Fees + rebates in limit orders</a:t>
            </a:r>
          </a:p>
          <a:p>
            <a:pPr lvl="1"/>
            <a:r>
              <a:rPr lang="en-US" sz="1600"/>
              <a:t>In addition to fees, exchanges may offer rebates to attract liquidity</a:t>
            </a:r>
          </a:p>
          <a:p>
            <a:pPr lvl="1"/>
            <a:endParaRPr lang="en-US" sz="1600"/>
          </a:p>
        </p:txBody>
      </p:sp>
    </p:spTree>
    <p:extLst>
      <p:ext uri="{BB962C8B-B14F-4D97-AF65-F5344CB8AC3E}">
        <p14:creationId xmlns:p14="http://schemas.microsoft.com/office/powerpoint/2010/main" val="3083159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5. Capacity Evaluation</a:t>
            </a:r>
          </a:p>
        </p:txBody>
      </p:sp>
      <p:sp>
        <p:nvSpPr>
          <p:cNvPr id="27653" name="AutoShape 5"/>
          <p:cNvSpPr>
            <a:spLocks noChangeArrowheads="1"/>
          </p:cNvSpPr>
          <p:nvPr/>
        </p:nvSpPr>
        <p:spPr bwMode="auto">
          <a:xfrm>
            <a:off x="533400" y="1828800"/>
            <a:ext cx="2590800" cy="1143000"/>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Tahoma" pitchFamily="34" charset="0"/>
              </a:rPr>
              <a:t>Does the strategy </a:t>
            </a:r>
          </a:p>
          <a:p>
            <a:pPr algn="ctr"/>
            <a:r>
              <a:rPr lang="en-US" sz="1400">
                <a:latin typeface="Tahoma" pitchFamily="34" charset="0"/>
              </a:rPr>
              <a:t>use market orders?</a:t>
            </a:r>
          </a:p>
        </p:txBody>
      </p:sp>
      <p:sp>
        <p:nvSpPr>
          <p:cNvPr id="27654" name="AutoShape 6"/>
          <p:cNvSpPr>
            <a:spLocks noChangeArrowheads="1"/>
          </p:cNvSpPr>
          <p:nvPr/>
        </p:nvSpPr>
        <p:spPr bwMode="auto">
          <a:xfrm>
            <a:off x="533400" y="3200400"/>
            <a:ext cx="2590800" cy="1143000"/>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Tahoma" pitchFamily="34" charset="0"/>
              </a:rPr>
              <a:t>Does the strategy </a:t>
            </a:r>
          </a:p>
          <a:p>
            <a:pPr algn="ctr"/>
            <a:r>
              <a:rPr lang="en-US" sz="1400">
                <a:latin typeface="Tahoma" pitchFamily="34" charset="0"/>
              </a:rPr>
              <a:t>use limit orders?</a:t>
            </a:r>
          </a:p>
        </p:txBody>
      </p:sp>
      <p:sp>
        <p:nvSpPr>
          <p:cNvPr id="27656" name="AutoShape 8"/>
          <p:cNvSpPr>
            <a:spLocks noChangeArrowheads="1"/>
          </p:cNvSpPr>
          <p:nvPr/>
        </p:nvSpPr>
        <p:spPr bwMode="auto">
          <a:xfrm>
            <a:off x="3276600" y="1828800"/>
            <a:ext cx="2590800" cy="1143000"/>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Tahoma" pitchFamily="34" charset="0"/>
              </a:rPr>
              <a:t>What is the </a:t>
            </a:r>
          </a:p>
          <a:p>
            <a:pPr algn="ctr"/>
            <a:r>
              <a:rPr lang="en-US" sz="1400">
                <a:latin typeface="Tahoma" pitchFamily="34" charset="0"/>
              </a:rPr>
              <a:t>max liquidity at </a:t>
            </a:r>
          </a:p>
          <a:p>
            <a:pPr algn="ctr"/>
            <a:r>
              <a:rPr lang="en-US" sz="1400">
                <a:latin typeface="Tahoma" pitchFamily="34" charset="0"/>
              </a:rPr>
              <a:t>profitable prices?</a:t>
            </a:r>
          </a:p>
        </p:txBody>
      </p:sp>
      <p:sp>
        <p:nvSpPr>
          <p:cNvPr id="27657" name="AutoShape 9"/>
          <p:cNvSpPr>
            <a:spLocks noChangeArrowheads="1"/>
          </p:cNvSpPr>
          <p:nvPr/>
        </p:nvSpPr>
        <p:spPr bwMode="auto">
          <a:xfrm>
            <a:off x="3276600" y="3200400"/>
            <a:ext cx="2590800" cy="1143000"/>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Tahoma" pitchFamily="34" charset="0"/>
              </a:rPr>
              <a:t>What size </a:t>
            </a:r>
          </a:p>
          <a:p>
            <a:pPr algn="ctr"/>
            <a:r>
              <a:rPr lang="en-US" sz="1400">
                <a:latin typeface="Tahoma" pitchFamily="34" charset="0"/>
              </a:rPr>
              <a:t>can execute at</a:t>
            </a:r>
          </a:p>
          <a:p>
            <a:pPr algn="ctr"/>
            <a:r>
              <a:rPr lang="en-US" sz="1400">
                <a:latin typeface="Tahoma" pitchFamily="34" charset="0"/>
              </a:rPr>
              <a:t>given prices?</a:t>
            </a:r>
          </a:p>
        </p:txBody>
      </p:sp>
      <p:sp>
        <p:nvSpPr>
          <p:cNvPr id="27658" name="AutoShape 10"/>
          <p:cNvSpPr>
            <a:spLocks noChangeArrowheads="1"/>
          </p:cNvSpPr>
          <p:nvPr/>
        </p:nvSpPr>
        <p:spPr bwMode="auto">
          <a:xfrm>
            <a:off x="5638800" y="2590800"/>
            <a:ext cx="2590800" cy="1143000"/>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Tahoma" pitchFamily="34" charset="0"/>
              </a:rPr>
              <a:t>Can market and limit</a:t>
            </a:r>
          </a:p>
          <a:p>
            <a:pPr algn="ctr"/>
            <a:r>
              <a:rPr lang="en-US" sz="1400">
                <a:latin typeface="Tahoma" pitchFamily="34" charset="0"/>
              </a:rPr>
              <a:t>orders be sequenced to </a:t>
            </a:r>
          </a:p>
          <a:p>
            <a:pPr algn="ctr"/>
            <a:r>
              <a:rPr lang="en-US" sz="1400">
                <a:latin typeface="Tahoma" pitchFamily="34" charset="0"/>
              </a:rPr>
              <a:t>increase capacity?</a:t>
            </a:r>
          </a:p>
        </p:txBody>
      </p:sp>
      <p:sp>
        <p:nvSpPr>
          <p:cNvPr id="27659" name="Line 11"/>
          <p:cNvSpPr>
            <a:spLocks noChangeShapeType="1"/>
          </p:cNvSpPr>
          <p:nvPr/>
        </p:nvSpPr>
        <p:spPr bwMode="auto">
          <a:xfrm>
            <a:off x="3124200" y="243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Text Box 12"/>
          <p:cNvSpPr txBox="1">
            <a:spLocks noChangeArrowheads="1"/>
          </p:cNvSpPr>
          <p:nvPr/>
        </p:nvSpPr>
        <p:spPr bwMode="auto">
          <a:xfrm>
            <a:off x="2965450" y="2101850"/>
            <a:ext cx="460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Tahoma" pitchFamily="34" charset="0"/>
              </a:rPr>
              <a:t>Yes</a:t>
            </a:r>
          </a:p>
        </p:txBody>
      </p:sp>
      <p:sp>
        <p:nvSpPr>
          <p:cNvPr id="27661" name="Line 13"/>
          <p:cNvSpPr>
            <a:spLocks noChangeShapeType="1"/>
          </p:cNvSpPr>
          <p:nvPr/>
        </p:nvSpPr>
        <p:spPr bwMode="auto">
          <a:xfrm>
            <a:off x="3130550" y="3810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Text Box 14"/>
          <p:cNvSpPr txBox="1">
            <a:spLocks noChangeArrowheads="1"/>
          </p:cNvSpPr>
          <p:nvPr/>
        </p:nvSpPr>
        <p:spPr bwMode="auto">
          <a:xfrm>
            <a:off x="2971800" y="3473450"/>
            <a:ext cx="460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Tahoma" pitchFamily="34" charset="0"/>
              </a:rPr>
              <a:t>Yes</a:t>
            </a:r>
          </a:p>
        </p:txBody>
      </p:sp>
      <p:sp>
        <p:nvSpPr>
          <p:cNvPr id="27663" name="Line 15"/>
          <p:cNvSpPr>
            <a:spLocks noChangeShapeType="1"/>
          </p:cNvSpPr>
          <p:nvPr/>
        </p:nvSpPr>
        <p:spPr bwMode="auto">
          <a:xfrm>
            <a:off x="5562600" y="36576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Line 16"/>
          <p:cNvSpPr>
            <a:spLocks noChangeShapeType="1"/>
          </p:cNvSpPr>
          <p:nvPr/>
        </p:nvSpPr>
        <p:spPr bwMode="auto">
          <a:xfrm>
            <a:off x="5486400" y="2667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AutoShape 17"/>
          <p:cNvSpPr>
            <a:spLocks noChangeArrowheads="1"/>
          </p:cNvSpPr>
          <p:nvPr/>
        </p:nvSpPr>
        <p:spPr bwMode="auto">
          <a:xfrm>
            <a:off x="3276600" y="4572000"/>
            <a:ext cx="2590800" cy="1143000"/>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Tahoma" pitchFamily="34" charset="0"/>
              </a:rPr>
              <a:t>How does current cost </a:t>
            </a:r>
          </a:p>
          <a:p>
            <a:pPr algn="ctr"/>
            <a:r>
              <a:rPr lang="en-US" sz="1400">
                <a:latin typeface="Tahoma" pitchFamily="34" charset="0"/>
              </a:rPr>
              <a:t>structure affect capacity?</a:t>
            </a:r>
          </a:p>
        </p:txBody>
      </p:sp>
      <p:sp>
        <p:nvSpPr>
          <p:cNvPr id="27666" name="Line 18"/>
          <p:cNvSpPr>
            <a:spLocks noChangeShapeType="1"/>
          </p:cNvSpPr>
          <p:nvPr/>
        </p:nvSpPr>
        <p:spPr bwMode="auto">
          <a:xfrm flipV="1">
            <a:off x="5257800" y="3733800"/>
            <a:ext cx="14478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1456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Presentation Roadmap</a:t>
            </a:r>
          </a:p>
        </p:txBody>
      </p:sp>
      <p:sp>
        <p:nvSpPr>
          <p:cNvPr id="36867" name="Rectangle 3"/>
          <p:cNvSpPr>
            <a:spLocks noGrp="1" noChangeArrowheads="1"/>
          </p:cNvSpPr>
          <p:nvPr>
            <p:ph type="body" sz="half" idx="1"/>
          </p:nvPr>
        </p:nvSpPr>
        <p:spPr/>
        <p:txBody>
          <a:bodyPr/>
          <a:lstStyle/>
          <a:p>
            <a:pPr marL="533400" indent="-533400">
              <a:buFontTx/>
              <a:buNone/>
            </a:pPr>
            <a:r>
              <a:rPr lang="en-US" sz="2000"/>
              <a:t>Outline</a:t>
            </a:r>
          </a:p>
          <a:p>
            <a:pPr marL="533400" indent="-533400">
              <a:buFontTx/>
              <a:buAutoNum type="arabicPeriod"/>
            </a:pPr>
            <a:r>
              <a:rPr lang="en-US" sz="2000"/>
              <a:t>Why Statistical Methods?</a:t>
            </a:r>
          </a:p>
          <a:p>
            <a:pPr marL="533400" indent="-533400">
              <a:buFontTx/>
              <a:buAutoNum type="arabicPeriod"/>
            </a:pPr>
            <a:r>
              <a:rPr lang="en-US" sz="2000"/>
              <a:t>Basic definitions</a:t>
            </a:r>
          </a:p>
          <a:p>
            <a:pPr marL="533400" indent="-533400">
              <a:buFontTx/>
              <a:buAutoNum type="arabicPeriod"/>
            </a:pPr>
            <a:r>
              <a:rPr lang="en-US" sz="2000"/>
              <a:t>Key metrics</a:t>
            </a:r>
          </a:p>
          <a:p>
            <a:pPr marL="533400" indent="-533400">
              <a:buFontTx/>
              <a:buAutoNum type="arabicPeriod"/>
            </a:pPr>
            <a:r>
              <a:rPr lang="en-US" sz="2000"/>
              <a:t>Performance attribution</a:t>
            </a:r>
          </a:p>
          <a:p>
            <a:pPr marL="533400" indent="-533400">
              <a:buFontTx/>
              <a:buAutoNum type="arabicPeriod"/>
            </a:pPr>
            <a:r>
              <a:rPr lang="en-US" sz="2000"/>
              <a:t>Capacity Evaluation</a:t>
            </a:r>
          </a:p>
          <a:p>
            <a:pPr marL="533400" indent="-533400">
              <a:buFontTx/>
              <a:buAutoNum type="arabicPeriod"/>
            </a:pPr>
            <a:r>
              <a:rPr lang="en-US" sz="2000" b="1"/>
              <a:t>Required length of track record</a:t>
            </a:r>
          </a:p>
          <a:p>
            <a:pPr marL="533400" indent="-533400">
              <a:buFontTx/>
              <a:buAutoNum type="arabicPeriod"/>
            </a:pPr>
            <a:r>
              <a:rPr lang="en-US" sz="2000"/>
              <a:t>Performance Monitoring</a:t>
            </a:r>
          </a:p>
        </p:txBody>
      </p:sp>
      <p:sp>
        <p:nvSpPr>
          <p:cNvPr id="36868" name="Rectangle 4"/>
          <p:cNvSpPr>
            <a:spLocks noGrp="1" noChangeArrowheads="1"/>
          </p:cNvSpPr>
          <p:nvPr>
            <p:ph type="body" sz="half" idx="2"/>
          </p:nvPr>
        </p:nvSpPr>
        <p:spPr/>
        <p:txBody>
          <a:bodyPr/>
          <a:lstStyle/>
          <a:p>
            <a:pPr marL="457200" indent="-457200">
              <a:buFontTx/>
              <a:buNone/>
            </a:pPr>
            <a:endParaRPr lang="en-US" sz="2000"/>
          </a:p>
          <a:p>
            <a:pPr marL="457200" indent="-457200"/>
            <a:endParaRPr lang="en-US" sz="2000"/>
          </a:p>
          <a:p>
            <a:pPr marL="457200" indent="-457200"/>
            <a:endParaRPr lang="en-US" sz="2000"/>
          </a:p>
        </p:txBody>
      </p:sp>
      <p:sp>
        <p:nvSpPr>
          <p:cNvPr id="36869" name="Rectangle 5"/>
          <p:cNvSpPr>
            <a:spLocks noChangeArrowheads="1"/>
          </p:cNvSpPr>
          <p:nvPr/>
        </p:nvSpPr>
        <p:spPr bwMode="auto">
          <a:xfrm>
            <a:off x="4876800" y="19050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Bef>
                <a:spcPct val="20000"/>
              </a:spcBef>
            </a:pPr>
            <a:r>
              <a:rPr lang="en-US" sz="2000">
                <a:latin typeface="Tahoma" pitchFamily="34" charset="0"/>
              </a:rPr>
              <a:t>Key topics</a:t>
            </a:r>
          </a:p>
          <a:p>
            <a:pPr marL="533400" indent="-533400">
              <a:lnSpc>
                <a:spcPct val="90000"/>
              </a:lnSpc>
              <a:spcBef>
                <a:spcPct val="20000"/>
              </a:spcBef>
              <a:buFontTx/>
              <a:buChar char="•"/>
            </a:pPr>
            <a:r>
              <a:rPr lang="en-US" sz="2000">
                <a:latin typeface="Tahoma" pitchFamily="34" charset="0"/>
              </a:rPr>
              <a:t>Comparative performance of investment strategies</a:t>
            </a:r>
          </a:p>
          <a:p>
            <a:pPr marL="533400" indent="-533400">
              <a:lnSpc>
                <a:spcPct val="90000"/>
              </a:lnSpc>
              <a:spcBef>
                <a:spcPct val="20000"/>
              </a:spcBef>
              <a:buFontTx/>
              <a:buChar char="•"/>
            </a:pPr>
            <a:r>
              <a:rPr lang="en-US" sz="2000">
                <a:latin typeface="Tahoma" pitchFamily="34" charset="0"/>
              </a:rPr>
              <a:t>Fast detection of abnormal performance</a:t>
            </a:r>
          </a:p>
          <a:p>
            <a:pPr marL="533400" indent="-533400">
              <a:lnSpc>
                <a:spcPct val="90000"/>
              </a:lnSpc>
              <a:spcBef>
                <a:spcPct val="20000"/>
              </a:spcBef>
              <a:buFontTx/>
              <a:buChar char="•"/>
            </a:pPr>
            <a:r>
              <a:rPr lang="en-US" sz="2000">
                <a:latin typeface="Tahoma" pitchFamily="34" charset="0"/>
              </a:rPr>
              <a:t>Impact of external factors</a:t>
            </a:r>
          </a:p>
          <a:p>
            <a:pPr marL="533400" indent="-533400">
              <a:lnSpc>
                <a:spcPct val="90000"/>
              </a:lnSpc>
              <a:spcBef>
                <a:spcPct val="20000"/>
              </a:spcBef>
              <a:buFontTx/>
              <a:buChar char="•"/>
            </a:pPr>
            <a:r>
              <a:rPr lang="en-US" sz="2000">
                <a:latin typeface="Tahoma" pitchFamily="34" charset="0"/>
              </a:rPr>
              <a:t>Strategy capacity</a:t>
            </a:r>
          </a:p>
          <a:p>
            <a:pPr marL="533400" indent="-533400">
              <a:lnSpc>
                <a:spcPct val="90000"/>
              </a:lnSpc>
              <a:spcBef>
                <a:spcPct val="20000"/>
              </a:spcBef>
              <a:buFontTx/>
              <a:buChar char="•"/>
            </a:pPr>
            <a:r>
              <a:rPr lang="en-US" sz="2000">
                <a:latin typeface="Tahoma" pitchFamily="34" charset="0"/>
              </a:rPr>
              <a:t>Required length of track record</a:t>
            </a:r>
          </a:p>
          <a:p>
            <a:pPr marL="533400" indent="-533400">
              <a:lnSpc>
                <a:spcPct val="90000"/>
              </a:lnSpc>
              <a:spcBef>
                <a:spcPct val="20000"/>
              </a:spcBef>
              <a:buFontTx/>
              <a:buChar char="•"/>
            </a:pPr>
            <a:endParaRPr lang="en-US" sz="2000">
              <a:latin typeface="Tahoma" pitchFamily="34" charset="0"/>
            </a:endParaRPr>
          </a:p>
        </p:txBody>
      </p:sp>
    </p:spTree>
    <p:extLst>
      <p:ext uri="{BB962C8B-B14F-4D97-AF65-F5344CB8AC3E}">
        <p14:creationId xmlns:p14="http://schemas.microsoft.com/office/powerpoint/2010/main" val="442612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6. Required length of track record </a:t>
            </a:r>
          </a:p>
        </p:txBody>
      </p:sp>
      <p:sp>
        <p:nvSpPr>
          <p:cNvPr id="28675" name="Rectangle 3"/>
          <p:cNvSpPr>
            <a:spLocks noGrp="1" noChangeArrowheads="1"/>
          </p:cNvSpPr>
          <p:nvPr>
            <p:ph type="body" sz="half" idx="1"/>
          </p:nvPr>
        </p:nvSpPr>
        <p:spPr/>
        <p:txBody>
          <a:bodyPr/>
          <a:lstStyle/>
          <a:p>
            <a:pPr>
              <a:lnSpc>
                <a:spcPct val="90000"/>
              </a:lnSpc>
            </a:pPr>
            <a:r>
              <a:rPr lang="en-US" sz="2000"/>
              <a:t>Many portfolio managers require a minimum 2-year or 3-year track record</a:t>
            </a:r>
          </a:p>
          <a:p>
            <a:pPr lvl="1">
              <a:lnSpc>
                <a:spcPct val="90000"/>
              </a:lnSpc>
            </a:pPr>
            <a:r>
              <a:rPr lang="en-US" sz="1600"/>
              <a:t>“because it’s always been done this way”</a:t>
            </a:r>
          </a:p>
          <a:p>
            <a:pPr>
              <a:lnSpc>
                <a:spcPct val="90000"/>
              </a:lnSpc>
            </a:pPr>
            <a:r>
              <a:rPr lang="en-US" sz="2000"/>
              <a:t>Reality:</a:t>
            </a:r>
            <a:r>
              <a:rPr lang="en-US" sz="1800"/>
              <a:t> </a:t>
            </a:r>
          </a:p>
          <a:p>
            <a:pPr lvl="1">
              <a:lnSpc>
                <a:spcPct val="90000"/>
              </a:lnSpc>
            </a:pPr>
            <a:r>
              <a:rPr lang="en-US" sz="1600"/>
              <a:t>By the “Central Limit Theorem” in statistics, a minimum of about 30 observations is required to ascertain statistical significance</a:t>
            </a:r>
          </a:p>
          <a:p>
            <a:pPr lvl="1">
              <a:lnSpc>
                <a:spcPct val="90000"/>
              </a:lnSpc>
            </a:pPr>
            <a:r>
              <a:rPr lang="en-US" sz="1600"/>
              <a:t>2 years: 24 monthly observations</a:t>
            </a:r>
          </a:p>
          <a:p>
            <a:pPr lvl="1">
              <a:lnSpc>
                <a:spcPct val="90000"/>
              </a:lnSpc>
            </a:pPr>
            <a:r>
              <a:rPr lang="en-US" sz="1600"/>
              <a:t>3 years: 36 monthly observations</a:t>
            </a:r>
          </a:p>
          <a:p>
            <a:pPr>
              <a:lnSpc>
                <a:spcPct val="90000"/>
              </a:lnSpc>
            </a:pPr>
            <a:endParaRPr lang="en-US" sz="1600"/>
          </a:p>
        </p:txBody>
      </p:sp>
      <p:sp>
        <p:nvSpPr>
          <p:cNvPr id="28676" name="Rectangle 4"/>
          <p:cNvSpPr>
            <a:spLocks noGrp="1" noChangeArrowheads="1"/>
          </p:cNvSpPr>
          <p:nvPr>
            <p:ph type="body" sz="half" idx="2"/>
          </p:nvPr>
        </p:nvSpPr>
        <p:spPr/>
        <p:txBody>
          <a:bodyPr/>
          <a:lstStyle/>
          <a:p>
            <a:r>
              <a:rPr lang="en-US" sz="2000"/>
              <a:t>When performance is not reported monthly, different lengths of observations are required</a:t>
            </a:r>
          </a:p>
          <a:p>
            <a:pPr lvl="1"/>
            <a:r>
              <a:rPr lang="en-US" sz="1600"/>
              <a:t>If Sharpe Ratio (</a:t>
            </a:r>
            <a:r>
              <a:rPr lang="en-US" sz="1600" i="1"/>
              <a:t>SR</a:t>
            </a:r>
            <a:r>
              <a:rPr lang="en-US" sz="1600"/>
              <a:t>) is used as a comparative performance metric (returns are assumed to be normal), </a:t>
            </a:r>
          </a:p>
          <a:p>
            <a:pPr lvl="1">
              <a:buFontTx/>
              <a:buNone/>
            </a:pPr>
            <a:r>
              <a:rPr lang="en-US" sz="1600" i="1"/>
              <a:t>T</a:t>
            </a:r>
            <a:r>
              <a:rPr lang="en-US" sz="1600" i="1" baseline="-30000"/>
              <a:t>min</a:t>
            </a:r>
            <a:r>
              <a:rPr lang="en-US" sz="1600" i="1"/>
              <a:t> = </a:t>
            </a:r>
            <a:r>
              <a:rPr lang="en-US" sz="1600"/>
              <a:t>(1.645</a:t>
            </a:r>
            <a:r>
              <a:rPr lang="en-US" sz="1600" baseline="30000"/>
              <a:t>2</a:t>
            </a:r>
            <a:r>
              <a:rPr lang="en-US" sz="1600"/>
              <a:t>/</a:t>
            </a:r>
            <a:r>
              <a:rPr lang="en-US" sz="1600" i="1"/>
              <a:t>SR</a:t>
            </a:r>
            <a:r>
              <a:rPr lang="en-US" sz="1600" baseline="30000"/>
              <a:t>2</a:t>
            </a:r>
            <a:r>
              <a:rPr lang="en-US" sz="1600"/>
              <a:t>)(1 + 0.5</a:t>
            </a:r>
            <a:r>
              <a:rPr lang="en-US" sz="1600" i="1"/>
              <a:t>SR</a:t>
            </a:r>
            <a:r>
              <a:rPr lang="en-US" sz="1600" baseline="30000"/>
              <a:t>2</a:t>
            </a:r>
            <a:r>
              <a:rPr lang="en-US" sz="1600"/>
              <a:t>). </a:t>
            </a:r>
          </a:p>
          <a:p>
            <a:pPr lvl="1">
              <a:buFontTx/>
              <a:buNone/>
            </a:pPr>
            <a:r>
              <a:rPr lang="en-US" sz="1600"/>
              <a:t>	in time units in which performance is reported</a:t>
            </a:r>
          </a:p>
        </p:txBody>
      </p:sp>
    </p:spTree>
    <p:extLst>
      <p:ext uri="{BB962C8B-B14F-4D97-AF65-F5344CB8AC3E}">
        <p14:creationId xmlns:p14="http://schemas.microsoft.com/office/powerpoint/2010/main" val="332627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 Quantitative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255667"/>
              </p:ext>
            </p:extLst>
          </p:nvPr>
        </p:nvGraphicFramePr>
        <p:xfrm>
          <a:off x="76200" y="1676400"/>
          <a:ext cx="8991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5" name="TextBox 4"/>
              <p:cNvSpPr txBox="1"/>
              <p:nvPr/>
            </p:nvSpPr>
            <p:spPr>
              <a:xfrm>
                <a:off x="1905000" y="4184073"/>
                <a:ext cx="1668662" cy="818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pt-BR" i="1" smtClean="0">
                              <a:latin typeface="Cambria Math"/>
                            </a:rPr>
                          </m:ctrlPr>
                        </m:naryPr>
                        <m:sub/>
                        <m:sup/>
                        <m:e>
                          <m:r>
                            <a:rPr lang="en-US" b="0" i="1" smtClean="0">
                              <a:latin typeface="Cambria Math"/>
                            </a:rPr>
                            <m:t>𝑆</m:t>
                          </m:r>
                          <m:r>
                            <a:rPr lang="en-US" b="0" i="1" smtClean="0">
                              <a:latin typeface="Cambria Math"/>
                            </a:rPr>
                            <m:t>(</m:t>
                          </m:r>
                          <m:r>
                            <a:rPr lang="en-US" b="0" i="1" smtClean="0">
                              <a:latin typeface="Cambria Math"/>
                            </a:rPr>
                            <m:t>𝑥</m:t>
                          </m:r>
                          <m:r>
                            <a:rPr lang="en-US" b="0" i="1" smtClean="0">
                              <a:latin typeface="Cambria Math"/>
                            </a:rPr>
                            <m:t>)</m:t>
                          </m:r>
                        </m:e>
                      </m:nary>
                      <m:r>
                        <a:rPr lang="pt-BR" i="1" smtClean="0">
                          <a:latin typeface="Cambria Math"/>
                        </a:rPr>
                        <m:t>𝑓</m:t>
                      </m:r>
                      <m:d>
                        <m:dPr>
                          <m:ctrlPr>
                            <a:rPr lang="pt-BR" i="1" smtClean="0">
                              <a:latin typeface="Cambria Math"/>
                            </a:rPr>
                          </m:ctrlPr>
                        </m:dPr>
                        <m:e>
                          <m:r>
                            <a:rPr lang="pt-BR" i="1" smtClean="0">
                              <a:latin typeface="Cambria Math"/>
                            </a:rPr>
                            <m:t>𝑥</m:t>
                          </m:r>
                        </m:e>
                      </m:d>
                      <m:r>
                        <a:rPr lang="en-US" b="0" i="1" smtClean="0">
                          <a:latin typeface="Cambria Math"/>
                        </a:rPr>
                        <m:t>𝑑𝑥</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05000" y="4184073"/>
                <a:ext cx="1668662" cy="81887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315200" y="3276600"/>
                <a:ext cx="3891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315200" y="3276600"/>
                <a:ext cx="389144"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01634" y="2907268"/>
                <a:ext cx="12298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a:rPr>
                        <m:t>𝑓</m:t>
                      </m:r>
                      <m:d>
                        <m:dPr>
                          <m:ctrlPr>
                            <a:rPr lang="pt-BR" i="1" smtClean="0">
                              <a:latin typeface="Cambria Math"/>
                            </a:rPr>
                          </m:ctrlPr>
                        </m:dPr>
                        <m:e>
                          <m:r>
                            <a:rPr lang="pt-BR" i="1" smtClean="0">
                              <a:latin typeface="Cambria Math"/>
                            </a:rPr>
                            <m:t>𝑥</m:t>
                          </m:r>
                        </m:e>
                      </m:d>
                      <m:r>
                        <a:rPr lang="pt-BR" i="1" smtClean="0">
                          <a:latin typeface="Cambria Math"/>
                        </a:rPr>
                        <m:t>=</m:t>
                      </m:r>
                      <m:sSub>
                        <m:sSubPr>
                          <m:ctrlPr>
                            <a:rPr lang="pt-BR" i="1" smtClean="0">
                              <a:latin typeface="Cambria Math"/>
                            </a:rPr>
                          </m:ctrlPr>
                        </m:sSubPr>
                        <m:e>
                          <m:r>
                            <a:rPr lang="pt-BR" i="1" smtClean="0">
                              <a:latin typeface="Cambria Math"/>
                            </a:rPr>
                            <m:t>𝑎</m:t>
                          </m:r>
                        </m:e>
                        <m:sub>
                          <m:r>
                            <a:rPr lang="pt-BR" i="1" smtClean="0">
                              <a:latin typeface="Cambria Math"/>
                            </a:rPr>
                            <m:t>0</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501634" y="2907268"/>
                <a:ext cx="1229887" cy="369332"/>
              </a:xfrm>
              <a:prstGeom prst="rect">
                <a:avLst/>
              </a:prstGeom>
              <a:blipFill rotWithShape="1">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00256" y="4151807"/>
                <a:ext cx="868186"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a:rPr>
                          </m:ctrlPr>
                        </m:naryPr>
                        <m:sub/>
                        <m:sup/>
                        <m:e>
                          <m:r>
                            <a:rPr lang="pt-BR" i="1" smtClean="0">
                              <a:latin typeface="Cambria Math"/>
                              <a:ea typeface="Cambria Math"/>
                            </a:rPr>
                            <m:t>∆</m:t>
                          </m:r>
                          <m:r>
                            <a:rPr lang="en-US" b="0" i="1" smtClean="0">
                              <a:latin typeface="Cambria Math"/>
                            </a:rPr>
                            <m:t>𝑃</m:t>
                          </m:r>
                        </m:e>
                      </m:nary>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00256" y="4151807"/>
                <a:ext cx="868186" cy="900375"/>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085313" y="3645932"/>
                <a:ext cx="37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a:ea typeface="Cambria Math"/>
                        </a:rPr>
                        <m:t>𝜎</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085313" y="3645932"/>
                <a:ext cx="377859"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27513" y="3461266"/>
                <a:ext cx="694229"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ctrlPr>
                            <a:rPr lang="pt-BR" i="1" smtClean="0">
                              <a:latin typeface="Cambria Math"/>
                            </a:rPr>
                          </m:ctrlPr>
                        </m:radPr>
                        <m:deg/>
                        <m:e>
                          <m:sSub>
                            <m:sSubPr>
                              <m:ctrlPr>
                                <a:rPr lang="pt-BR" i="1" smtClean="0">
                                  <a:latin typeface="Cambria Math"/>
                                </a:rPr>
                              </m:ctrlPr>
                            </m:sSubPr>
                            <m:e>
                              <m:r>
                                <a:rPr lang="pt-BR" i="1" smtClean="0">
                                  <a:latin typeface="Cambria Math"/>
                                </a:rPr>
                                <m:t>𝑎</m:t>
                              </m:r>
                            </m:e>
                            <m:sub>
                              <m:r>
                                <a:rPr lang="pt-BR" i="1" smtClean="0">
                                  <a:latin typeface="Cambria Math"/>
                                </a:rPr>
                                <m:t>0</m:t>
                              </m:r>
                            </m:sub>
                          </m:sSub>
                        </m:e>
                      </m:ra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27513" y="3461266"/>
                <a:ext cx="694229" cy="378245"/>
              </a:xfrm>
              <a:prstGeom prst="rect">
                <a:avLst/>
              </a:prstGeom>
              <a:blipFill rotWithShape="1">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269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6. Required length of track record </a:t>
            </a:r>
          </a:p>
        </p:txBody>
      </p:sp>
      <p:sp>
        <p:nvSpPr>
          <p:cNvPr id="30800" name="Rectangle 80"/>
          <p:cNvSpPr>
            <a:spLocks noChangeArrowheads="1"/>
          </p:cNvSpPr>
          <p:nvPr/>
        </p:nvSpPr>
        <p:spPr bwMode="auto">
          <a:xfrm>
            <a:off x="914400" y="1524000"/>
            <a:ext cx="73914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cs typeface="Arial" charset="0"/>
              </a:rPr>
              <a:t>Minimum Trading Strategy Performance Evaluation Times Required for Verification of Reported Sharpe Ratios</a:t>
            </a:r>
          </a:p>
          <a:p>
            <a:pPr algn="ctr" eaLnBrk="0" hangingPunct="0"/>
            <a:endParaRPr lang="en-US" sz="3200"/>
          </a:p>
        </p:txBody>
      </p:sp>
      <p:grpSp>
        <p:nvGrpSpPr>
          <p:cNvPr id="30875" name="Group 155"/>
          <p:cNvGrpSpPr>
            <a:grpSpLocks/>
          </p:cNvGrpSpPr>
          <p:nvPr/>
        </p:nvGrpSpPr>
        <p:grpSpPr bwMode="auto">
          <a:xfrm>
            <a:off x="152400" y="2133600"/>
            <a:ext cx="8839200" cy="4572000"/>
            <a:chOff x="-2" y="401"/>
            <a:chExt cx="4045" cy="3262"/>
          </a:xfrm>
        </p:grpSpPr>
        <p:grpSp>
          <p:nvGrpSpPr>
            <p:cNvPr id="30873" name="Group 153"/>
            <p:cNvGrpSpPr>
              <a:grpSpLocks/>
            </p:cNvGrpSpPr>
            <p:nvPr/>
          </p:nvGrpSpPr>
          <p:grpSpPr bwMode="auto">
            <a:xfrm>
              <a:off x="0" y="403"/>
              <a:ext cx="4041" cy="3258"/>
              <a:chOff x="0" y="403"/>
              <a:chExt cx="4041" cy="3258"/>
            </a:xfrm>
          </p:grpSpPr>
          <p:grpSp>
            <p:nvGrpSpPr>
              <p:cNvPr id="30826" name="Group 106"/>
              <p:cNvGrpSpPr>
                <a:grpSpLocks/>
              </p:cNvGrpSpPr>
              <p:nvPr/>
            </p:nvGrpSpPr>
            <p:grpSpPr bwMode="auto">
              <a:xfrm>
                <a:off x="0" y="403"/>
                <a:ext cx="1209" cy="500"/>
                <a:chOff x="0" y="403"/>
                <a:chExt cx="1209" cy="500"/>
              </a:xfrm>
            </p:grpSpPr>
            <p:sp>
              <p:nvSpPr>
                <p:cNvPr id="30801" name="Rectangle 81"/>
                <p:cNvSpPr>
                  <a:spLocks noChangeArrowheads="1"/>
                </p:cNvSpPr>
                <p:nvPr/>
              </p:nvSpPr>
              <p:spPr bwMode="auto">
                <a:xfrm>
                  <a:off x="43" y="403"/>
                  <a:ext cx="1123"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latin typeface="Tahoma" pitchFamily="34" charset="0"/>
                      <a:cs typeface="Arial" charset="0"/>
                    </a:rPr>
                    <a:t>Claimed Annualized Sharpe Ratio</a:t>
                  </a:r>
                  <a:endParaRPr lang="en-US" sz="1400">
                    <a:latin typeface="Tahoma" pitchFamily="34" charset="0"/>
                  </a:endParaRPr>
                </a:p>
              </p:txBody>
            </p:sp>
            <p:sp>
              <p:nvSpPr>
                <p:cNvPr id="30825" name="Rectangle 105"/>
                <p:cNvSpPr>
                  <a:spLocks noChangeArrowheads="1"/>
                </p:cNvSpPr>
                <p:nvPr/>
              </p:nvSpPr>
              <p:spPr bwMode="auto">
                <a:xfrm>
                  <a:off x="0" y="403"/>
                  <a:ext cx="1209"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28" name="Group 108"/>
              <p:cNvGrpSpPr>
                <a:grpSpLocks/>
              </p:cNvGrpSpPr>
              <p:nvPr/>
            </p:nvGrpSpPr>
            <p:grpSpPr bwMode="auto">
              <a:xfrm>
                <a:off x="1209" y="403"/>
                <a:ext cx="1558" cy="500"/>
                <a:chOff x="1209" y="403"/>
                <a:chExt cx="1558" cy="500"/>
              </a:xfrm>
            </p:grpSpPr>
            <p:sp>
              <p:nvSpPr>
                <p:cNvPr id="30802" name="Rectangle 82"/>
                <p:cNvSpPr>
                  <a:spLocks noChangeArrowheads="1"/>
                </p:cNvSpPr>
                <p:nvPr/>
              </p:nvSpPr>
              <p:spPr bwMode="auto">
                <a:xfrm>
                  <a:off x="1252" y="403"/>
                  <a:ext cx="1472"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latin typeface="Tahoma" pitchFamily="34" charset="0"/>
                      <a:cs typeface="Arial" charset="0"/>
                    </a:rPr>
                    <a:t>No. of Months Required (Monthly Performance Data)</a:t>
                  </a:r>
                </a:p>
                <a:p>
                  <a:pPr algn="ctr" eaLnBrk="0" hangingPunct="0"/>
                  <a:endParaRPr lang="en-US" sz="1400">
                    <a:latin typeface="Tahoma" pitchFamily="34" charset="0"/>
                  </a:endParaRPr>
                </a:p>
              </p:txBody>
            </p:sp>
            <p:sp>
              <p:nvSpPr>
                <p:cNvPr id="30827" name="Rectangle 107"/>
                <p:cNvSpPr>
                  <a:spLocks noChangeArrowheads="1"/>
                </p:cNvSpPr>
                <p:nvPr/>
              </p:nvSpPr>
              <p:spPr bwMode="auto">
                <a:xfrm>
                  <a:off x="1209" y="403"/>
                  <a:ext cx="1558"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30" name="Group 110"/>
              <p:cNvGrpSpPr>
                <a:grpSpLocks/>
              </p:cNvGrpSpPr>
              <p:nvPr/>
            </p:nvGrpSpPr>
            <p:grpSpPr bwMode="auto">
              <a:xfrm>
                <a:off x="2767" y="403"/>
                <a:ext cx="1274" cy="500"/>
                <a:chOff x="2767" y="403"/>
                <a:chExt cx="1274" cy="500"/>
              </a:xfrm>
            </p:grpSpPr>
            <p:sp>
              <p:nvSpPr>
                <p:cNvPr id="30803" name="Rectangle 83"/>
                <p:cNvSpPr>
                  <a:spLocks noChangeArrowheads="1"/>
                </p:cNvSpPr>
                <p:nvPr/>
              </p:nvSpPr>
              <p:spPr bwMode="auto">
                <a:xfrm>
                  <a:off x="2810" y="403"/>
                  <a:ext cx="1188"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a:latin typeface="Tahoma" pitchFamily="34" charset="0"/>
                      <a:cs typeface="Arial" charset="0"/>
                    </a:rPr>
                    <a:t>No. of Months Required (Daily Performance Data)</a:t>
                  </a:r>
                </a:p>
                <a:p>
                  <a:pPr algn="ctr" eaLnBrk="0" hangingPunct="0"/>
                  <a:endParaRPr lang="en-US" sz="1400">
                    <a:latin typeface="Tahoma" pitchFamily="34" charset="0"/>
                  </a:endParaRPr>
                </a:p>
              </p:txBody>
            </p:sp>
            <p:sp>
              <p:nvSpPr>
                <p:cNvPr id="30829" name="Rectangle 109"/>
                <p:cNvSpPr>
                  <a:spLocks noChangeArrowheads="1"/>
                </p:cNvSpPr>
                <p:nvPr/>
              </p:nvSpPr>
              <p:spPr bwMode="auto">
                <a:xfrm>
                  <a:off x="2767" y="403"/>
                  <a:ext cx="1274"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32" name="Group 112"/>
              <p:cNvGrpSpPr>
                <a:grpSpLocks/>
              </p:cNvGrpSpPr>
              <p:nvPr/>
            </p:nvGrpSpPr>
            <p:grpSpPr bwMode="auto">
              <a:xfrm>
                <a:off x="0" y="903"/>
                <a:ext cx="1209" cy="394"/>
                <a:chOff x="0" y="903"/>
                <a:chExt cx="1209" cy="394"/>
              </a:xfrm>
            </p:grpSpPr>
            <p:sp>
              <p:nvSpPr>
                <p:cNvPr id="30804" name="Rectangle 84"/>
                <p:cNvSpPr>
                  <a:spLocks noChangeArrowheads="1"/>
                </p:cNvSpPr>
                <p:nvPr/>
              </p:nvSpPr>
              <p:spPr bwMode="auto">
                <a:xfrm>
                  <a:off x="43" y="903"/>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0.5</a:t>
                  </a:r>
                </a:p>
                <a:p>
                  <a:pPr algn="ctr" eaLnBrk="0" hangingPunct="0"/>
                  <a:endParaRPr lang="en-US" sz="1400">
                    <a:latin typeface="Tahoma" pitchFamily="34" charset="0"/>
                  </a:endParaRPr>
                </a:p>
              </p:txBody>
            </p:sp>
            <p:sp>
              <p:nvSpPr>
                <p:cNvPr id="30831" name="Rectangle 111"/>
                <p:cNvSpPr>
                  <a:spLocks noChangeArrowheads="1"/>
                </p:cNvSpPr>
                <p:nvPr/>
              </p:nvSpPr>
              <p:spPr bwMode="auto">
                <a:xfrm>
                  <a:off x="0" y="903"/>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34" name="Group 114"/>
              <p:cNvGrpSpPr>
                <a:grpSpLocks/>
              </p:cNvGrpSpPr>
              <p:nvPr/>
            </p:nvGrpSpPr>
            <p:grpSpPr bwMode="auto">
              <a:xfrm>
                <a:off x="1209" y="903"/>
                <a:ext cx="1558" cy="394"/>
                <a:chOff x="1209" y="903"/>
                <a:chExt cx="1558" cy="394"/>
              </a:xfrm>
            </p:grpSpPr>
            <p:sp>
              <p:nvSpPr>
                <p:cNvPr id="30805" name="Rectangle 85"/>
                <p:cNvSpPr>
                  <a:spLocks noChangeArrowheads="1"/>
                </p:cNvSpPr>
                <p:nvPr/>
              </p:nvSpPr>
              <p:spPr bwMode="auto">
                <a:xfrm>
                  <a:off x="1252" y="903"/>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130.95</a:t>
                  </a:r>
                </a:p>
                <a:p>
                  <a:pPr algn="ctr" eaLnBrk="0" hangingPunct="0"/>
                  <a:endParaRPr lang="en-US" sz="1400">
                    <a:latin typeface="Tahoma" pitchFamily="34" charset="0"/>
                  </a:endParaRPr>
                </a:p>
              </p:txBody>
            </p:sp>
            <p:sp>
              <p:nvSpPr>
                <p:cNvPr id="30833" name="Rectangle 113"/>
                <p:cNvSpPr>
                  <a:spLocks noChangeArrowheads="1"/>
                </p:cNvSpPr>
                <p:nvPr/>
              </p:nvSpPr>
              <p:spPr bwMode="auto">
                <a:xfrm>
                  <a:off x="1209" y="903"/>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36" name="Group 116"/>
              <p:cNvGrpSpPr>
                <a:grpSpLocks/>
              </p:cNvGrpSpPr>
              <p:nvPr/>
            </p:nvGrpSpPr>
            <p:grpSpPr bwMode="auto">
              <a:xfrm>
                <a:off x="2767" y="903"/>
                <a:ext cx="1274" cy="394"/>
                <a:chOff x="2767" y="903"/>
                <a:chExt cx="1274" cy="394"/>
              </a:xfrm>
            </p:grpSpPr>
            <p:sp>
              <p:nvSpPr>
                <p:cNvPr id="30806" name="Rectangle 86"/>
                <p:cNvSpPr>
                  <a:spLocks noChangeArrowheads="1"/>
                </p:cNvSpPr>
                <p:nvPr/>
              </p:nvSpPr>
              <p:spPr bwMode="auto">
                <a:xfrm>
                  <a:off x="2810" y="903"/>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129.65</a:t>
                  </a:r>
                </a:p>
                <a:p>
                  <a:pPr algn="ctr" eaLnBrk="0" hangingPunct="0"/>
                  <a:endParaRPr lang="en-US" sz="1400">
                    <a:latin typeface="Tahoma" pitchFamily="34" charset="0"/>
                  </a:endParaRPr>
                </a:p>
              </p:txBody>
            </p:sp>
            <p:sp>
              <p:nvSpPr>
                <p:cNvPr id="30835" name="Rectangle 115"/>
                <p:cNvSpPr>
                  <a:spLocks noChangeArrowheads="1"/>
                </p:cNvSpPr>
                <p:nvPr/>
              </p:nvSpPr>
              <p:spPr bwMode="auto">
                <a:xfrm>
                  <a:off x="2767" y="903"/>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38" name="Group 118"/>
              <p:cNvGrpSpPr>
                <a:grpSpLocks/>
              </p:cNvGrpSpPr>
              <p:nvPr/>
            </p:nvGrpSpPr>
            <p:grpSpPr bwMode="auto">
              <a:xfrm>
                <a:off x="0" y="1297"/>
                <a:ext cx="1209" cy="394"/>
                <a:chOff x="0" y="1297"/>
                <a:chExt cx="1209" cy="394"/>
              </a:xfrm>
            </p:grpSpPr>
            <p:sp>
              <p:nvSpPr>
                <p:cNvPr id="30807" name="Rectangle 87"/>
                <p:cNvSpPr>
                  <a:spLocks noChangeArrowheads="1"/>
                </p:cNvSpPr>
                <p:nvPr/>
              </p:nvSpPr>
              <p:spPr bwMode="auto">
                <a:xfrm>
                  <a:off x="43" y="1297"/>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1.0</a:t>
                  </a:r>
                </a:p>
                <a:p>
                  <a:pPr algn="ctr" eaLnBrk="0" hangingPunct="0"/>
                  <a:endParaRPr lang="en-US" sz="1400">
                    <a:latin typeface="Tahoma" pitchFamily="34" charset="0"/>
                  </a:endParaRPr>
                </a:p>
              </p:txBody>
            </p:sp>
            <p:sp>
              <p:nvSpPr>
                <p:cNvPr id="30837" name="Rectangle 117"/>
                <p:cNvSpPr>
                  <a:spLocks noChangeArrowheads="1"/>
                </p:cNvSpPr>
                <p:nvPr/>
              </p:nvSpPr>
              <p:spPr bwMode="auto">
                <a:xfrm>
                  <a:off x="0" y="1297"/>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40" name="Group 120"/>
              <p:cNvGrpSpPr>
                <a:grpSpLocks/>
              </p:cNvGrpSpPr>
              <p:nvPr/>
            </p:nvGrpSpPr>
            <p:grpSpPr bwMode="auto">
              <a:xfrm>
                <a:off x="1209" y="1297"/>
                <a:ext cx="1558" cy="394"/>
                <a:chOff x="1209" y="1297"/>
                <a:chExt cx="1558" cy="394"/>
              </a:xfrm>
            </p:grpSpPr>
            <p:sp>
              <p:nvSpPr>
                <p:cNvPr id="30808" name="Rectangle 88"/>
                <p:cNvSpPr>
                  <a:spLocks noChangeArrowheads="1"/>
                </p:cNvSpPr>
                <p:nvPr/>
              </p:nvSpPr>
              <p:spPr bwMode="auto">
                <a:xfrm>
                  <a:off x="1252" y="1297"/>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33.75</a:t>
                  </a:r>
                </a:p>
                <a:p>
                  <a:pPr algn="ctr" eaLnBrk="0" hangingPunct="0"/>
                  <a:endParaRPr lang="en-US" sz="1400">
                    <a:latin typeface="Tahoma" pitchFamily="34" charset="0"/>
                  </a:endParaRPr>
                </a:p>
              </p:txBody>
            </p:sp>
            <p:sp>
              <p:nvSpPr>
                <p:cNvPr id="30839" name="Rectangle 119"/>
                <p:cNvSpPr>
                  <a:spLocks noChangeArrowheads="1"/>
                </p:cNvSpPr>
                <p:nvPr/>
              </p:nvSpPr>
              <p:spPr bwMode="auto">
                <a:xfrm>
                  <a:off x="1209" y="1297"/>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42" name="Group 122"/>
              <p:cNvGrpSpPr>
                <a:grpSpLocks/>
              </p:cNvGrpSpPr>
              <p:nvPr/>
            </p:nvGrpSpPr>
            <p:grpSpPr bwMode="auto">
              <a:xfrm>
                <a:off x="2767" y="1297"/>
                <a:ext cx="1274" cy="394"/>
                <a:chOff x="2767" y="1297"/>
                <a:chExt cx="1274" cy="394"/>
              </a:xfrm>
            </p:grpSpPr>
            <p:sp>
              <p:nvSpPr>
                <p:cNvPr id="30809" name="Rectangle 89"/>
                <p:cNvSpPr>
                  <a:spLocks noChangeArrowheads="1"/>
                </p:cNvSpPr>
                <p:nvPr/>
              </p:nvSpPr>
              <p:spPr bwMode="auto">
                <a:xfrm>
                  <a:off x="2810" y="1297"/>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32.45</a:t>
                  </a:r>
                </a:p>
                <a:p>
                  <a:pPr algn="ctr" eaLnBrk="0" hangingPunct="0"/>
                  <a:endParaRPr lang="en-US" sz="1400">
                    <a:latin typeface="Tahoma" pitchFamily="34" charset="0"/>
                  </a:endParaRPr>
                </a:p>
              </p:txBody>
            </p:sp>
            <p:sp>
              <p:nvSpPr>
                <p:cNvPr id="30841" name="Rectangle 121"/>
                <p:cNvSpPr>
                  <a:spLocks noChangeArrowheads="1"/>
                </p:cNvSpPr>
                <p:nvPr/>
              </p:nvSpPr>
              <p:spPr bwMode="auto">
                <a:xfrm>
                  <a:off x="2767" y="1297"/>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44" name="Group 124"/>
              <p:cNvGrpSpPr>
                <a:grpSpLocks/>
              </p:cNvGrpSpPr>
              <p:nvPr/>
            </p:nvGrpSpPr>
            <p:grpSpPr bwMode="auto">
              <a:xfrm>
                <a:off x="0" y="1691"/>
                <a:ext cx="1209" cy="394"/>
                <a:chOff x="0" y="1691"/>
                <a:chExt cx="1209" cy="394"/>
              </a:xfrm>
            </p:grpSpPr>
            <p:sp>
              <p:nvSpPr>
                <p:cNvPr id="30810" name="Rectangle 90"/>
                <p:cNvSpPr>
                  <a:spLocks noChangeArrowheads="1"/>
                </p:cNvSpPr>
                <p:nvPr/>
              </p:nvSpPr>
              <p:spPr bwMode="auto">
                <a:xfrm>
                  <a:off x="43" y="1691"/>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1.5</a:t>
                  </a:r>
                </a:p>
                <a:p>
                  <a:pPr algn="ctr" eaLnBrk="0" hangingPunct="0"/>
                  <a:endParaRPr lang="en-US" sz="1400">
                    <a:latin typeface="Tahoma" pitchFamily="34" charset="0"/>
                  </a:endParaRPr>
                </a:p>
              </p:txBody>
            </p:sp>
            <p:sp>
              <p:nvSpPr>
                <p:cNvPr id="30843" name="Rectangle 123"/>
                <p:cNvSpPr>
                  <a:spLocks noChangeArrowheads="1"/>
                </p:cNvSpPr>
                <p:nvPr/>
              </p:nvSpPr>
              <p:spPr bwMode="auto">
                <a:xfrm>
                  <a:off x="0" y="1691"/>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46" name="Group 126"/>
              <p:cNvGrpSpPr>
                <a:grpSpLocks/>
              </p:cNvGrpSpPr>
              <p:nvPr/>
            </p:nvGrpSpPr>
            <p:grpSpPr bwMode="auto">
              <a:xfrm>
                <a:off x="1209" y="1691"/>
                <a:ext cx="1558" cy="394"/>
                <a:chOff x="1209" y="1691"/>
                <a:chExt cx="1558" cy="394"/>
              </a:xfrm>
            </p:grpSpPr>
            <p:sp>
              <p:nvSpPr>
                <p:cNvPr id="30811" name="Rectangle 91"/>
                <p:cNvSpPr>
                  <a:spLocks noChangeArrowheads="1"/>
                </p:cNvSpPr>
                <p:nvPr/>
              </p:nvSpPr>
              <p:spPr bwMode="auto">
                <a:xfrm>
                  <a:off x="1252" y="1691"/>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15.75</a:t>
                  </a:r>
                </a:p>
                <a:p>
                  <a:pPr algn="ctr" eaLnBrk="0" hangingPunct="0"/>
                  <a:endParaRPr lang="en-US" sz="1400">
                    <a:latin typeface="Tahoma" pitchFamily="34" charset="0"/>
                  </a:endParaRPr>
                </a:p>
              </p:txBody>
            </p:sp>
            <p:sp>
              <p:nvSpPr>
                <p:cNvPr id="30845" name="Rectangle 125"/>
                <p:cNvSpPr>
                  <a:spLocks noChangeArrowheads="1"/>
                </p:cNvSpPr>
                <p:nvPr/>
              </p:nvSpPr>
              <p:spPr bwMode="auto">
                <a:xfrm>
                  <a:off x="1209" y="1691"/>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48" name="Group 128"/>
              <p:cNvGrpSpPr>
                <a:grpSpLocks/>
              </p:cNvGrpSpPr>
              <p:nvPr/>
            </p:nvGrpSpPr>
            <p:grpSpPr bwMode="auto">
              <a:xfrm>
                <a:off x="2767" y="1691"/>
                <a:ext cx="1274" cy="394"/>
                <a:chOff x="2767" y="1691"/>
                <a:chExt cx="1274" cy="394"/>
              </a:xfrm>
            </p:grpSpPr>
            <p:sp>
              <p:nvSpPr>
                <p:cNvPr id="30812" name="Rectangle 92"/>
                <p:cNvSpPr>
                  <a:spLocks noChangeArrowheads="1"/>
                </p:cNvSpPr>
                <p:nvPr/>
              </p:nvSpPr>
              <p:spPr bwMode="auto">
                <a:xfrm>
                  <a:off x="2810" y="1691"/>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14.45</a:t>
                  </a:r>
                </a:p>
                <a:p>
                  <a:pPr algn="ctr" eaLnBrk="0" hangingPunct="0"/>
                  <a:endParaRPr lang="en-US" sz="1400">
                    <a:latin typeface="Tahoma" pitchFamily="34" charset="0"/>
                  </a:endParaRPr>
                </a:p>
              </p:txBody>
            </p:sp>
            <p:sp>
              <p:nvSpPr>
                <p:cNvPr id="30847" name="Rectangle 127"/>
                <p:cNvSpPr>
                  <a:spLocks noChangeArrowheads="1"/>
                </p:cNvSpPr>
                <p:nvPr/>
              </p:nvSpPr>
              <p:spPr bwMode="auto">
                <a:xfrm>
                  <a:off x="2767" y="1691"/>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50" name="Group 130"/>
              <p:cNvGrpSpPr>
                <a:grpSpLocks/>
              </p:cNvGrpSpPr>
              <p:nvPr/>
            </p:nvGrpSpPr>
            <p:grpSpPr bwMode="auto">
              <a:xfrm>
                <a:off x="0" y="2085"/>
                <a:ext cx="1209" cy="394"/>
                <a:chOff x="0" y="2085"/>
                <a:chExt cx="1209" cy="394"/>
              </a:xfrm>
            </p:grpSpPr>
            <p:sp>
              <p:nvSpPr>
                <p:cNvPr id="30813" name="Rectangle 93"/>
                <p:cNvSpPr>
                  <a:spLocks noChangeArrowheads="1"/>
                </p:cNvSpPr>
                <p:nvPr/>
              </p:nvSpPr>
              <p:spPr bwMode="auto">
                <a:xfrm>
                  <a:off x="43" y="2085"/>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2.0</a:t>
                  </a:r>
                </a:p>
                <a:p>
                  <a:pPr algn="ctr" eaLnBrk="0" hangingPunct="0"/>
                  <a:endParaRPr lang="en-US" sz="1400">
                    <a:latin typeface="Tahoma" pitchFamily="34" charset="0"/>
                  </a:endParaRPr>
                </a:p>
              </p:txBody>
            </p:sp>
            <p:sp>
              <p:nvSpPr>
                <p:cNvPr id="30849" name="Rectangle 129"/>
                <p:cNvSpPr>
                  <a:spLocks noChangeArrowheads="1"/>
                </p:cNvSpPr>
                <p:nvPr/>
              </p:nvSpPr>
              <p:spPr bwMode="auto">
                <a:xfrm>
                  <a:off x="0" y="2085"/>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52" name="Group 132"/>
              <p:cNvGrpSpPr>
                <a:grpSpLocks/>
              </p:cNvGrpSpPr>
              <p:nvPr/>
            </p:nvGrpSpPr>
            <p:grpSpPr bwMode="auto">
              <a:xfrm>
                <a:off x="1209" y="2085"/>
                <a:ext cx="1558" cy="394"/>
                <a:chOff x="1209" y="2085"/>
                <a:chExt cx="1558" cy="394"/>
              </a:xfrm>
            </p:grpSpPr>
            <p:sp>
              <p:nvSpPr>
                <p:cNvPr id="30814" name="Rectangle 94"/>
                <p:cNvSpPr>
                  <a:spLocks noChangeArrowheads="1"/>
                </p:cNvSpPr>
                <p:nvPr/>
              </p:nvSpPr>
              <p:spPr bwMode="auto">
                <a:xfrm>
                  <a:off x="1252" y="2085"/>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9.45</a:t>
                  </a:r>
                </a:p>
                <a:p>
                  <a:pPr algn="ctr" eaLnBrk="0" hangingPunct="0"/>
                  <a:endParaRPr lang="en-US" sz="1400">
                    <a:latin typeface="Tahoma" pitchFamily="34" charset="0"/>
                  </a:endParaRPr>
                </a:p>
              </p:txBody>
            </p:sp>
            <p:sp>
              <p:nvSpPr>
                <p:cNvPr id="30851" name="Rectangle 131"/>
                <p:cNvSpPr>
                  <a:spLocks noChangeArrowheads="1"/>
                </p:cNvSpPr>
                <p:nvPr/>
              </p:nvSpPr>
              <p:spPr bwMode="auto">
                <a:xfrm>
                  <a:off x="1209" y="2085"/>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54" name="Group 134"/>
              <p:cNvGrpSpPr>
                <a:grpSpLocks/>
              </p:cNvGrpSpPr>
              <p:nvPr/>
            </p:nvGrpSpPr>
            <p:grpSpPr bwMode="auto">
              <a:xfrm>
                <a:off x="2767" y="2085"/>
                <a:ext cx="1274" cy="394"/>
                <a:chOff x="2767" y="2085"/>
                <a:chExt cx="1274" cy="394"/>
              </a:xfrm>
            </p:grpSpPr>
            <p:sp>
              <p:nvSpPr>
                <p:cNvPr id="30815" name="Rectangle 95"/>
                <p:cNvSpPr>
                  <a:spLocks noChangeArrowheads="1"/>
                </p:cNvSpPr>
                <p:nvPr/>
              </p:nvSpPr>
              <p:spPr bwMode="auto">
                <a:xfrm>
                  <a:off x="2810" y="2085"/>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8.15</a:t>
                  </a:r>
                </a:p>
                <a:p>
                  <a:pPr algn="ctr" eaLnBrk="0" hangingPunct="0"/>
                  <a:endParaRPr lang="en-US" sz="1400">
                    <a:latin typeface="Tahoma" pitchFamily="34" charset="0"/>
                  </a:endParaRPr>
                </a:p>
              </p:txBody>
            </p:sp>
            <p:sp>
              <p:nvSpPr>
                <p:cNvPr id="30853" name="Rectangle 133"/>
                <p:cNvSpPr>
                  <a:spLocks noChangeArrowheads="1"/>
                </p:cNvSpPr>
                <p:nvPr/>
              </p:nvSpPr>
              <p:spPr bwMode="auto">
                <a:xfrm>
                  <a:off x="2767" y="2085"/>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56" name="Group 136"/>
              <p:cNvGrpSpPr>
                <a:grpSpLocks/>
              </p:cNvGrpSpPr>
              <p:nvPr/>
            </p:nvGrpSpPr>
            <p:grpSpPr bwMode="auto">
              <a:xfrm>
                <a:off x="0" y="2479"/>
                <a:ext cx="1209" cy="394"/>
                <a:chOff x="0" y="2479"/>
                <a:chExt cx="1209" cy="394"/>
              </a:xfrm>
            </p:grpSpPr>
            <p:sp>
              <p:nvSpPr>
                <p:cNvPr id="30816" name="Rectangle 96"/>
                <p:cNvSpPr>
                  <a:spLocks noChangeArrowheads="1"/>
                </p:cNvSpPr>
                <p:nvPr/>
              </p:nvSpPr>
              <p:spPr bwMode="auto">
                <a:xfrm>
                  <a:off x="43" y="2479"/>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2.5</a:t>
                  </a:r>
                </a:p>
                <a:p>
                  <a:pPr algn="ctr" eaLnBrk="0" hangingPunct="0"/>
                  <a:endParaRPr lang="en-US" sz="1400">
                    <a:latin typeface="Tahoma" pitchFamily="34" charset="0"/>
                  </a:endParaRPr>
                </a:p>
              </p:txBody>
            </p:sp>
            <p:sp>
              <p:nvSpPr>
                <p:cNvPr id="30855" name="Rectangle 135"/>
                <p:cNvSpPr>
                  <a:spLocks noChangeArrowheads="1"/>
                </p:cNvSpPr>
                <p:nvPr/>
              </p:nvSpPr>
              <p:spPr bwMode="auto">
                <a:xfrm>
                  <a:off x="0" y="2479"/>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58" name="Group 138"/>
              <p:cNvGrpSpPr>
                <a:grpSpLocks/>
              </p:cNvGrpSpPr>
              <p:nvPr/>
            </p:nvGrpSpPr>
            <p:grpSpPr bwMode="auto">
              <a:xfrm>
                <a:off x="1209" y="2479"/>
                <a:ext cx="1558" cy="394"/>
                <a:chOff x="1209" y="2479"/>
                <a:chExt cx="1558" cy="394"/>
              </a:xfrm>
            </p:grpSpPr>
            <p:sp>
              <p:nvSpPr>
                <p:cNvPr id="30817" name="Rectangle 97"/>
                <p:cNvSpPr>
                  <a:spLocks noChangeArrowheads="1"/>
                </p:cNvSpPr>
                <p:nvPr/>
              </p:nvSpPr>
              <p:spPr bwMode="auto">
                <a:xfrm>
                  <a:off x="1252" y="2479"/>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6.53</a:t>
                  </a:r>
                </a:p>
                <a:p>
                  <a:pPr algn="ctr" eaLnBrk="0" hangingPunct="0"/>
                  <a:endParaRPr lang="en-US" sz="1400">
                    <a:latin typeface="Tahoma" pitchFamily="34" charset="0"/>
                  </a:endParaRPr>
                </a:p>
              </p:txBody>
            </p:sp>
            <p:sp>
              <p:nvSpPr>
                <p:cNvPr id="30857" name="Rectangle 137"/>
                <p:cNvSpPr>
                  <a:spLocks noChangeArrowheads="1"/>
                </p:cNvSpPr>
                <p:nvPr/>
              </p:nvSpPr>
              <p:spPr bwMode="auto">
                <a:xfrm>
                  <a:off x="1209" y="2479"/>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60" name="Group 140"/>
              <p:cNvGrpSpPr>
                <a:grpSpLocks/>
              </p:cNvGrpSpPr>
              <p:nvPr/>
            </p:nvGrpSpPr>
            <p:grpSpPr bwMode="auto">
              <a:xfrm>
                <a:off x="2767" y="2479"/>
                <a:ext cx="1274" cy="394"/>
                <a:chOff x="2767" y="2479"/>
                <a:chExt cx="1274" cy="394"/>
              </a:xfrm>
            </p:grpSpPr>
            <p:sp>
              <p:nvSpPr>
                <p:cNvPr id="30818" name="Rectangle 98"/>
                <p:cNvSpPr>
                  <a:spLocks noChangeArrowheads="1"/>
                </p:cNvSpPr>
                <p:nvPr/>
              </p:nvSpPr>
              <p:spPr bwMode="auto">
                <a:xfrm>
                  <a:off x="2810" y="2479"/>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5.23</a:t>
                  </a:r>
                </a:p>
                <a:p>
                  <a:pPr algn="ctr" eaLnBrk="0" hangingPunct="0"/>
                  <a:endParaRPr lang="en-US" sz="1400">
                    <a:latin typeface="Tahoma" pitchFamily="34" charset="0"/>
                  </a:endParaRPr>
                </a:p>
              </p:txBody>
            </p:sp>
            <p:sp>
              <p:nvSpPr>
                <p:cNvPr id="30859" name="Rectangle 139"/>
                <p:cNvSpPr>
                  <a:spLocks noChangeArrowheads="1"/>
                </p:cNvSpPr>
                <p:nvPr/>
              </p:nvSpPr>
              <p:spPr bwMode="auto">
                <a:xfrm>
                  <a:off x="2767" y="2479"/>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62" name="Group 142"/>
              <p:cNvGrpSpPr>
                <a:grpSpLocks/>
              </p:cNvGrpSpPr>
              <p:nvPr/>
            </p:nvGrpSpPr>
            <p:grpSpPr bwMode="auto">
              <a:xfrm>
                <a:off x="0" y="2873"/>
                <a:ext cx="1209" cy="394"/>
                <a:chOff x="0" y="2873"/>
                <a:chExt cx="1209" cy="394"/>
              </a:xfrm>
            </p:grpSpPr>
            <p:sp>
              <p:nvSpPr>
                <p:cNvPr id="30819" name="Rectangle 99"/>
                <p:cNvSpPr>
                  <a:spLocks noChangeArrowheads="1"/>
                </p:cNvSpPr>
                <p:nvPr/>
              </p:nvSpPr>
              <p:spPr bwMode="auto">
                <a:xfrm>
                  <a:off x="43" y="2873"/>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3.0</a:t>
                  </a:r>
                </a:p>
                <a:p>
                  <a:pPr algn="ctr" eaLnBrk="0" hangingPunct="0"/>
                  <a:endParaRPr lang="en-US" sz="1400">
                    <a:latin typeface="Tahoma" pitchFamily="34" charset="0"/>
                  </a:endParaRPr>
                </a:p>
              </p:txBody>
            </p:sp>
            <p:sp>
              <p:nvSpPr>
                <p:cNvPr id="30861" name="Rectangle 141"/>
                <p:cNvSpPr>
                  <a:spLocks noChangeArrowheads="1"/>
                </p:cNvSpPr>
                <p:nvPr/>
              </p:nvSpPr>
              <p:spPr bwMode="auto">
                <a:xfrm>
                  <a:off x="0" y="2873"/>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64" name="Group 144"/>
              <p:cNvGrpSpPr>
                <a:grpSpLocks/>
              </p:cNvGrpSpPr>
              <p:nvPr/>
            </p:nvGrpSpPr>
            <p:grpSpPr bwMode="auto">
              <a:xfrm>
                <a:off x="1209" y="2873"/>
                <a:ext cx="1558" cy="394"/>
                <a:chOff x="1209" y="2873"/>
                <a:chExt cx="1558" cy="394"/>
              </a:xfrm>
            </p:grpSpPr>
            <p:sp>
              <p:nvSpPr>
                <p:cNvPr id="30820" name="Rectangle 100"/>
                <p:cNvSpPr>
                  <a:spLocks noChangeArrowheads="1"/>
                </p:cNvSpPr>
                <p:nvPr/>
              </p:nvSpPr>
              <p:spPr bwMode="auto">
                <a:xfrm>
                  <a:off x="1252" y="2873"/>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4.95</a:t>
                  </a:r>
                </a:p>
                <a:p>
                  <a:pPr algn="ctr" eaLnBrk="0" hangingPunct="0"/>
                  <a:endParaRPr lang="en-US" sz="1400">
                    <a:latin typeface="Tahoma" pitchFamily="34" charset="0"/>
                  </a:endParaRPr>
                </a:p>
              </p:txBody>
            </p:sp>
            <p:sp>
              <p:nvSpPr>
                <p:cNvPr id="30863" name="Rectangle 143"/>
                <p:cNvSpPr>
                  <a:spLocks noChangeArrowheads="1"/>
                </p:cNvSpPr>
                <p:nvPr/>
              </p:nvSpPr>
              <p:spPr bwMode="auto">
                <a:xfrm>
                  <a:off x="1209" y="2873"/>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66" name="Group 146"/>
              <p:cNvGrpSpPr>
                <a:grpSpLocks/>
              </p:cNvGrpSpPr>
              <p:nvPr/>
            </p:nvGrpSpPr>
            <p:grpSpPr bwMode="auto">
              <a:xfrm>
                <a:off x="2767" y="2873"/>
                <a:ext cx="1274" cy="394"/>
                <a:chOff x="2767" y="2873"/>
                <a:chExt cx="1274" cy="394"/>
              </a:xfrm>
            </p:grpSpPr>
            <p:sp>
              <p:nvSpPr>
                <p:cNvPr id="30821" name="Rectangle 101"/>
                <p:cNvSpPr>
                  <a:spLocks noChangeArrowheads="1"/>
                </p:cNvSpPr>
                <p:nvPr/>
              </p:nvSpPr>
              <p:spPr bwMode="auto">
                <a:xfrm>
                  <a:off x="2810" y="2873"/>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3.65</a:t>
                  </a:r>
                </a:p>
                <a:p>
                  <a:pPr algn="ctr" eaLnBrk="0" hangingPunct="0"/>
                  <a:endParaRPr lang="en-US" sz="1400">
                    <a:latin typeface="Tahoma" pitchFamily="34" charset="0"/>
                  </a:endParaRPr>
                </a:p>
              </p:txBody>
            </p:sp>
            <p:sp>
              <p:nvSpPr>
                <p:cNvPr id="30865" name="Rectangle 145"/>
                <p:cNvSpPr>
                  <a:spLocks noChangeArrowheads="1"/>
                </p:cNvSpPr>
                <p:nvPr/>
              </p:nvSpPr>
              <p:spPr bwMode="auto">
                <a:xfrm>
                  <a:off x="2767" y="2873"/>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68" name="Group 148"/>
              <p:cNvGrpSpPr>
                <a:grpSpLocks/>
              </p:cNvGrpSpPr>
              <p:nvPr/>
            </p:nvGrpSpPr>
            <p:grpSpPr bwMode="auto">
              <a:xfrm>
                <a:off x="0" y="3267"/>
                <a:ext cx="1209" cy="394"/>
                <a:chOff x="0" y="3267"/>
                <a:chExt cx="1209" cy="394"/>
              </a:xfrm>
            </p:grpSpPr>
            <p:sp>
              <p:nvSpPr>
                <p:cNvPr id="30822" name="Rectangle 102"/>
                <p:cNvSpPr>
                  <a:spLocks noChangeArrowheads="1"/>
                </p:cNvSpPr>
                <p:nvPr/>
              </p:nvSpPr>
              <p:spPr bwMode="auto">
                <a:xfrm>
                  <a:off x="43" y="3267"/>
                  <a:ext cx="112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4.0</a:t>
                  </a:r>
                </a:p>
                <a:p>
                  <a:pPr algn="ctr" eaLnBrk="0" hangingPunct="0"/>
                  <a:endParaRPr lang="en-US" sz="1400">
                    <a:latin typeface="Tahoma" pitchFamily="34" charset="0"/>
                  </a:endParaRPr>
                </a:p>
              </p:txBody>
            </p:sp>
            <p:sp>
              <p:nvSpPr>
                <p:cNvPr id="30867" name="Rectangle 147"/>
                <p:cNvSpPr>
                  <a:spLocks noChangeArrowheads="1"/>
                </p:cNvSpPr>
                <p:nvPr/>
              </p:nvSpPr>
              <p:spPr bwMode="auto">
                <a:xfrm>
                  <a:off x="0" y="3267"/>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70" name="Group 150"/>
              <p:cNvGrpSpPr>
                <a:grpSpLocks/>
              </p:cNvGrpSpPr>
              <p:nvPr/>
            </p:nvGrpSpPr>
            <p:grpSpPr bwMode="auto">
              <a:xfrm>
                <a:off x="1209" y="3267"/>
                <a:ext cx="1558" cy="394"/>
                <a:chOff x="1209" y="3267"/>
                <a:chExt cx="1558" cy="394"/>
              </a:xfrm>
            </p:grpSpPr>
            <p:sp>
              <p:nvSpPr>
                <p:cNvPr id="30823" name="Rectangle 103"/>
                <p:cNvSpPr>
                  <a:spLocks noChangeArrowheads="1"/>
                </p:cNvSpPr>
                <p:nvPr/>
              </p:nvSpPr>
              <p:spPr bwMode="auto">
                <a:xfrm>
                  <a:off x="1252" y="3267"/>
                  <a:ext cx="14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3.38</a:t>
                  </a:r>
                </a:p>
                <a:p>
                  <a:pPr algn="ctr" eaLnBrk="0" hangingPunct="0"/>
                  <a:endParaRPr lang="en-US" sz="1400">
                    <a:latin typeface="Tahoma" pitchFamily="34" charset="0"/>
                  </a:endParaRPr>
                </a:p>
              </p:txBody>
            </p:sp>
            <p:sp>
              <p:nvSpPr>
                <p:cNvPr id="30869" name="Rectangle 149"/>
                <p:cNvSpPr>
                  <a:spLocks noChangeArrowheads="1"/>
                </p:cNvSpPr>
                <p:nvPr/>
              </p:nvSpPr>
              <p:spPr bwMode="auto">
                <a:xfrm>
                  <a:off x="1209" y="3267"/>
                  <a:ext cx="155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72" name="Group 152"/>
              <p:cNvGrpSpPr>
                <a:grpSpLocks/>
              </p:cNvGrpSpPr>
              <p:nvPr/>
            </p:nvGrpSpPr>
            <p:grpSpPr bwMode="auto">
              <a:xfrm>
                <a:off x="2767" y="3267"/>
                <a:ext cx="1274" cy="394"/>
                <a:chOff x="2767" y="3267"/>
                <a:chExt cx="1274" cy="394"/>
              </a:xfrm>
            </p:grpSpPr>
            <p:sp>
              <p:nvSpPr>
                <p:cNvPr id="30824" name="Rectangle 104"/>
                <p:cNvSpPr>
                  <a:spLocks noChangeArrowheads="1"/>
                </p:cNvSpPr>
                <p:nvPr/>
              </p:nvSpPr>
              <p:spPr bwMode="auto">
                <a:xfrm>
                  <a:off x="2810" y="3267"/>
                  <a:ext cx="11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latin typeface="Tahoma" pitchFamily="34" charset="0"/>
                      <a:cs typeface="Arial" charset="0"/>
                    </a:rPr>
                    <a:t>2.07</a:t>
                  </a:r>
                </a:p>
                <a:p>
                  <a:pPr algn="ctr" eaLnBrk="0" hangingPunct="0"/>
                  <a:endParaRPr lang="en-US" sz="1400">
                    <a:latin typeface="Tahoma" pitchFamily="34" charset="0"/>
                  </a:endParaRPr>
                </a:p>
              </p:txBody>
            </p:sp>
            <p:sp>
              <p:nvSpPr>
                <p:cNvPr id="30871" name="Rectangle 151"/>
                <p:cNvSpPr>
                  <a:spLocks noChangeArrowheads="1"/>
                </p:cNvSpPr>
                <p:nvPr/>
              </p:nvSpPr>
              <p:spPr bwMode="auto">
                <a:xfrm>
                  <a:off x="2767" y="3267"/>
                  <a:ext cx="127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874" name="Rectangle 154"/>
            <p:cNvSpPr>
              <a:spLocks noChangeArrowheads="1"/>
            </p:cNvSpPr>
            <p:nvPr/>
          </p:nvSpPr>
          <p:spPr bwMode="auto">
            <a:xfrm>
              <a:off x="-2" y="401"/>
              <a:ext cx="4045" cy="3262"/>
            </a:xfrm>
            <a:prstGeom prst="rect">
              <a:avLst/>
            </a:prstGeom>
            <a:noFill/>
            <a:ln w="793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127552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Presentation Roadmap</a:t>
            </a:r>
          </a:p>
        </p:txBody>
      </p:sp>
      <p:sp>
        <p:nvSpPr>
          <p:cNvPr id="38915" name="Rectangle 3"/>
          <p:cNvSpPr>
            <a:spLocks noGrp="1" noChangeArrowheads="1"/>
          </p:cNvSpPr>
          <p:nvPr>
            <p:ph type="body" sz="half" idx="1"/>
          </p:nvPr>
        </p:nvSpPr>
        <p:spPr/>
        <p:txBody>
          <a:bodyPr/>
          <a:lstStyle/>
          <a:p>
            <a:pPr marL="533400" indent="-533400">
              <a:buFontTx/>
              <a:buNone/>
            </a:pPr>
            <a:r>
              <a:rPr lang="en-US" sz="2000"/>
              <a:t>Outline</a:t>
            </a:r>
          </a:p>
          <a:p>
            <a:pPr marL="533400" indent="-533400">
              <a:buFontTx/>
              <a:buAutoNum type="arabicPeriod"/>
            </a:pPr>
            <a:r>
              <a:rPr lang="en-US" sz="2000"/>
              <a:t>Why Statistical Methods?</a:t>
            </a:r>
          </a:p>
          <a:p>
            <a:pPr marL="533400" indent="-533400">
              <a:buFontTx/>
              <a:buAutoNum type="arabicPeriod"/>
            </a:pPr>
            <a:r>
              <a:rPr lang="en-US" sz="2000"/>
              <a:t>Basic definitions</a:t>
            </a:r>
          </a:p>
          <a:p>
            <a:pPr marL="533400" indent="-533400">
              <a:buFontTx/>
              <a:buAutoNum type="arabicPeriod"/>
            </a:pPr>
            <a:r>
              <a:rPr lang="en-US" sz="2000"/>
              <a:t>Key metrics</a:t>
            </a:r>
          </a:p>
          <a:p>
            <a:pPr marL="533400" indent="-533400">
              <a:buFontTx/>
              <a:buAutoNum type="arabicPeriod"/>
            </a:pPr>
            <a:r>
              <a:rPr lang="en-US" sz="2000"/>
              <a:t>Performance attribution</a:t>
            </a:r>
          </a:p>
          <a:p>
            <a:pPr marL="533400" indent="-533400">
              <a:buFontTx/>
              <a:buAutoNum type="arabicPeriod"/>
            </a:pPr>
            <a:r>
              <a:rPr lang="en-US" sz="2000"/>
              <a:t>Capacity Evaluation</a:t>
            </a:r>
          </a:p>
          <a:p>
            <a:pPr marL="533400" indent="-533400">
              <a:buFontTx/>
              <a:buAutoNum type="arabicPeriod"/>
            </a:pPr>
            <a:r>
              <a:rPr lang="en-US" sz="2000"/>
              <a:t>Required length of track record</a:t>
            </a:r>
          </a:p>
          <a:p>
            <a:pPr marL="533400" indent="-533400">
              <a:buFontTx/>
              <a:buAutoNum type="arabicPeriod"/>
            </a:pPr>
            <a:r>
              <a:rPr lang="en-US" sz="2000" b="1"/>
              <a:t>Performance Monitoring</a:t>
            </a:r>
          </a:p>
        </p:txBody>
      </p:sp>
      <p:sp>
        <p:nvSpPr>
          <p:cNvPr id="38917" name="Rectangle 5"/>
          <p:cNvSpPr>
            <a:spLocks noChangeArrowheads="1"/>
          </p:cNvSpPr>
          <p:nvPr/>
        </p:nvSpPr>
        <p:spPr bwMode="auto">
          <a:xfrm>
            <a:off x="4800600" y="19812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Bef>
                <a:spcPct val="20000"/>
              </a:spcBef>
            </a:pPr>
            <a:r>
              <a:rPr lang="en-US" sz="2000">
                <a:latin typeface="Tahoma" pitchFamily="34" charset="0"/>
              </a:rPr>
              <a:t>Key topics</a:t>
            </a:r>
          </a:p>
          <a:p>
            <a:pPr marL="533400" indent="-533400">
              <a:lnSpc>
                <a:spcPct val="90000"/>
              </a:lnSpc>
              <a:spcBef>
                <a:spcPct val="20000"/>
              </a:spcBef>
              <a:buFontTx/>
              <a:buChar char="•"/>
            </a:pPr>
            <a:r>
              <a:rPr lang="en-US" sz="2000">
                <a:latin typeface="Tahoma" pitchFamily="34" charset="0"/>
              </a:rPr>
              <a:t>Comparative performance of investment strategies</a:t>
            </a:r>
          </a:p>
          <a:p>
            <a:pPr marL="533400" indent="-533400">
              <a:lnSpc>
                <a:spcPct val="90000"/>
              </a:lnSpc>
              <a:spcBef>
                <a:spcPct val="20000"/>
              </a:spcBef>
              <a:buFontTx/>
              <a:buChar char="•"/>
            </a:pPr>
            <a:r>
              <a:rPr lang="en-US" sz="2000">
                <a:latin typeface="Tahoma" pitchFamily="34" charset="0"/>
              </a:rPr>
              <a:t>Fast detection of abnormal performance</a:t>
            </a:r>
          </a:p>
          <a:p>
            <a:pPr marL="533400" indent="-533400">
              <a:lnSpc>
                <a:spcPct val="90000"/>
              </a:lnSpc>
              <a:spcBef>
                <a:spcPct val="20000"/>
              </a:spcBef>
              <a:buFontTx/>
              <a:buChar char="•"/>
            </a:pPr>
            <a:r>
              <a:rPr lang="en-US" sz="2000">
                <a:latin typeface="Tahoma" pitchFamily="34" charset="0"/>
              </a:rPr>
              <a:t>Impact of external factors</a:t>
            </a:r>
          </a:p>
          <a:p>
            <a:pPr marL="533400" indent="-533400">
              <a:lnSpc>
                <a:spcPct val="90000"/>
              </a:lnSpc>
              <a:spcBef>
                <a:spcPct val="20000"/>
              </a:spcBef>
              <a:buFontTx/>
              <a:buChar char="•"/>
            </a:pPr>
            <a:r>
              <a:rPr lang="en-US" sz="2000">
                <a:latin typeface="Tahoma" pitchFamily="34" charset="0"/>
              </a:rPr>
              <a:t>Strategy capacity</a:t>
            </a:r>
          </a:p>
          <a:p>
            <a:pPr marL="533400" indent="-533400">
              <a:lnSpc>
                <a:spcPct val="90000"/>
              </a:lnSpc>
              <a:spcBef>
                <a:spcPct val="20000"/>
              </a:spcBef>
              <a:buFontTx/>
              <a:buChar char="•"/>
            </a:pPr>
            <a:r>
              <a:rPr lang="en-US" sz="2000">
                <a:latin typeface="Tahoma" pitchFamily="34" charset="0"/>
              </a:rPr>
              <a:t>Required length of track record</a:t>
            </a:r>
          </a:p>
          <a:p>
            <a:pPr marL="533400" indent="-533400">
              <a:lnSpc>
                <a:spcPct val="90000"/>
              </a:lnSpc>
              <a:spcBef>
                <a:spcPct val="20000"/>
              </a:spcBef>
              <a:buFontTx/>
              <a:buChar char="•"/>
            </a:pPr>
            <a:endParaRPr lang="en-US" sz="2000">
              <a:latin typeface="Tahoma" pitchFamily="34" charset="0"/>
            </a:endParaRPr>
          </a:p>
        </p:txBody>
      </p:sp>
    </p:spTree>
    <p:extLst>
      <p:ext uri="{BB962C8B-B14F-4D97-AF65-F5344CB8AC3E}">
        <p14:creationId xmlns:p14="http://schemas.microsoft.com/office/powerpoint/2010/main" val="292499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7. Performance Monitoring</a:t>
            </a:r>
          </a:p>
        </p:txBody>
      </p:sp>
      <p:sp>
        <p:nvSpPr>
          <p:cNvPr id="29699" name="Rectangle 3"/>
          <p:cNvSpPr>
            <a:spLocks noGrp="1" noChangeArrowheads="1"/>
          </p:cNvSpPr>
          <p:nvPr>
            <p:ph type="body" sz="half" idx="1"/>
          </p:nvPr>
        </p:nvSpPr>
        <p:spPr/>
        <p:txBody>
          <a:bodyPr/>
          <a:lstStyle/>
          <a:p>
            <a:r>
              <a:rPr lang="en-US" sz="2000"/>
              <a:t>How do you know…</a:t>
            </a:r>
          </a:p>
          <a:p>
            <a:pPr lvl="1"/>
            <a:r>
              <a:rPr lang="en-US" sz="1600"/>
              <a:t>that the manager continues to use the same strategy?</a:t>
            </a:r>
          </a:p>
          <a:p>
            <a:pPr lvl="1"/>
            <a:r>
              <a:rPr lang="en-US" sz="1600"/>
              <a:t>that the strategy is performing at prior levels?</a:t>
            </a:r>
          </a:p>
          <a:p>
            <a:pPr lvl="1"/>
            <a:r>
              <a:rPr lang="en-US" sz="1600"/>
              <a:t>that you can continue to expect similar returns?</a:t>
            </a:r>
          </a:p>
          <a:p>
            <a:endParaRPr lang="en-US" sz="1600"/>
          </a:p>
        </p:txBody>
      </p:sp>
      <p:sp>
        <p:nvSpPr>
          <p:cNvPr id="29700" name="Rectangle 4"/>
          <p:cNvSpPr>
            <a:spLocks noGrp="1" noChangeArrowheads="1"/>
          </p:cNvSpPr>
          <p:nvPr>
            <p:ph type="body" sz="half" idx="2"/>
          </p:nvPr>
        </p:nvSpPr>
        <p:spPr/>
        <p:txBody>
          <a:bodyPr/>
          <a:lstStyle/>
          <a:p>
            <a:r>
              <a:rPr lang="en-US" sz="2000"/>
              <a:t>Use a simple time series test to answer these questions</a:t>
            </a:r>
          </a:p>
          <a:p>
            <a:endParaRPr lang="en-US" sz="2000"/>
          </a:p>
          <a:p>
            <a:r>
              <a:rPr lang="en-US" sz="1600"/>
              <a:t>Run the analysis on all data, and then using a “rolling window”</a:t>
            </a:r>
          </a:p>
          <a:p>
            <a:r>
              <a:rPr lang="en-US" sz="1600"/>
              <a:t>If everything remains the same, betas in each rolling window will be statistically similar</a:t>
            </a:r>
          </a:p>
          <a:p>
            <a:r>
              <a:rPr lang="en-US" sz="1600"/>
              <a:t>If betas are not statistically similar from one window to the next: </a:t>
            </a:r>
          </a:p>
          <a:p>
            <a:pPr lvl="1"/>
            <a:r>
              <a:rPr lang="en-US" sz="1600"/>
              <a:t>The strategy may have changed</a:t>
            </a:r>
          </a:p>
          <a:p>
            <a:pPr lvl="1"/>
            <a:r>
              <a:rPr lang="en-US" sz="1600"/>
              <a:t>The data can be corrupted</a:t>
            </a:r>
          </a:p>
        </p:txBody>
      </p:sp>
      <p:sp>
        <p:nvSpPr>
          <p:cNvPr id="29702" name="Rectangle 6"/>
          <p:cNvSpPr>
            <a:spLocks noChangeArrowheads="1"/>
          </p:cNvSpPr>
          <p:nvPr/>
        </p:nvSpPr>
        <p:spPr bwMode="auto">
          <a:xfrm>
            <a:off x="30051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04" name="Rectangle 8"/>
          <p:cNvSpPr>
            <a:spLocks noChangeArrowheads="1"/>
          </p:cNvSpPr>
          <p:nvPr/>
        </p:nvSpPr>
        <p:spPr bwMode="auto">
          <a:xfrm>
            <a:off x="32766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9703" name="Object 7"/>
          <p:cNvGraphicFramePr>
            <a:graphicFrameLocks noChangeAspect="1"/>
          </p:cNvGraphicFramePr>
          <p:nvPr>
            <p:extLst>
              <p:ext uri="{D42A27DB-BD31-4B8C-83A1-F6EECF244321}">
                <p14:modId xmlns:p14="http://schemas.microsoft.com/office/powerpoint/2010/main" val="862314807"/>
              </p:ext>
            </p:extLst>
          </p:nvPr>
        </p:nvGraphicFramePr>
        <p:xfrm>
          <a:off x="4800600" y="2286000"/>
          <a:ext cx="3962400" cy="349250"/>
        </p:xfrm>
        <a:graphic>
          <a:graphicData uri="http://schemas.openxmlformats.org/presentationml/2006/ole">
            <mc:AlternateContent xmlns:mc="http://schemas.openxmlformats.org/markup-compatibility/2006">
              <mc:Choice xmlns:v="urn:schemas-microsoft-com:vml" Requires="v">
                <p:oleObj spid="_x0000_s16417" r:id="rId3" imgW="2590800" imgH="228600" progId="Equation.3">
                  <p:embed/>
                </p:oleObj>
              </mc:Choice>
              <mc:Fallback>
                <p:oleObj r:id="rId3" imgW="2590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39624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4816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Presentation Roadmap</a:t>
            </a:r>
          </a:p>
        </p:txBody>
      </p:sp>
      <p:sp>
        <p:nvSpPr>
          <p:cNvPr id="39939" name="Rectangle 3"/>
          <p:cNvSpPr>
            <a:spLocks noGrp="1" noChangeArrowheads="1"/>
          </p:cNvSpPr>
          <p:nvPr>
            <p:ph type="body" sz="half" idx="1"/>
          </p:nvPr>
        </p:nvSpPr>
        <p:spPr/>
        <p:txBody>
          <a:bodyPr/>
          <a:lstStyle/>
          <a:p>
            <a:pPr marL="533400" indent="-533400">
              <a:buFontTx/>
              <a:buNone/>
            </a:pPr>
            <a:r>
              <a:rPr lang="en-US" sz="2000"/>
              <a:t>Outline</a:t>
            </a:r>
          </a:p>
          <a:p>
            <a:pPr marL="533400" indent="-533400">
              <a:buFontTx/>
              <a:buAutoNum type="arabicPeriod"/>
            </a:pPr>
            <a:r>
              <a:rPr lang="en-US" sz="2000"/>
              <a:t>Why Statistical Methods?</a:t>
            </a:r>
          </a:p>
          <a:p>
            <a:pPr marL="533400" indent="-533400">
              <a:buFontTx/>
              <a:buAutoNum type="arabicPeriod"/>
            </a:pPr>
            <a:r>
              <a:rPr lang="en-US" sz="2000"/>
              <a:t>Basic definitions</a:t>
            </a:r>
          </a:p>
          <a:p>
            <a:pPr marL="533400" indent="-533400">
              <a:buFontTx/>
              <a:buAutoNum type="arabicPeriod"/>
            </a:pPr>
            <a:r>
              <a:rPr lang="en-US" sz="2000"/>
              <a:t>Key metrics</a:t>
            </a:r>
          </a:p>
          <a:p>
            <a:pPr marL="533400" indent="-533400">
              <a:buFontTx/>
              <a:buAutoNum type="arabicPeriod"/>
            </a:pPr>
            <a:r>
              <a:rPr lang="en-US" sz="2000"/>
              <a:t>Performance attribution</a:t>
            </a:r>
          </a:p>
          <a:p>
            <a:pPr marL="533400" indent="-533400">
              <a:buFontTx/>
              <a:buAutoNum type="arabicPeriod"/>
            </a:pPr>
            <a:r>
              <a:rPr lang="en-US" sz="2000"/>
              <a:t>Capacity Evaluation</a:t>
            </a:r>
          </a:p>
          <a:p>
            <a:pPr marL="533400" indent="-533400">
              <a:buFontTx/>
              <a:buAutoNum type="arabicPeriod"/>
            </a:pPr>
            <a:r>
              <a:rPr lang="en-US" sz="2000"/>
              <a:t>Required length of track record</a:t>
            </a:r>
          </a:p>
          <a:p>
            <a:pPr marL="533400" indent="-533400">
              <a:buFontTx/>
              <a:buAutoNum type="arabicPeriod"/>
            </a:pPr>
            <a:r>
              <a:rPr lang="en-US" sz="2000"/>
              <a:t>Performance Monitoring</a:t>
            </a:r>
          </a:p>
        </p:txBody>
      </p:sp>
      <p:sp>
        <p:nvSpPr>
          <p:cNvPr id="39940" name="Rectangle 4"/>
          <p:cNvSpPr>
            <a:spLocks noGrp="1" noChangeArrowheads="1"/>
          </p:cNvSpPr>
          <p:nvPr>
            <p:ph type="body" sz="half" idx="2"/>
          </p:nvPr>
        </p:nvSpPr>
        <p:spPr/>
        <p:txBody>
          <a:bodyPr/>
          <a:lstStyle/>
          <a:p>
            <a:pPr marL="457200" indent="-457200">
              <a:buFontTx/>
              <a:buNone/>
            </a:pPr>
            <a:endParaRPr lang="en-US" sz="2000"/>
          </a:p>
          <a:p>
            <a:pPr marL="457200" indent="-457200">
              <a:buFontTx/>
              <a:buNone/>
            </a:pPr>
            <a:endParaRPr lang="en-US" sz="2000"/>
          </a:p>
        </p:txBody>
      </p:sp>
      <p:sp>
        <p:nvSpPr>
          <p:cNvPr id="39941" name="Rectangle 5"/>
          <p:cNvSpPr>
            <a:spLocks noChangeArrowheads="1"/>
          </p:cNvSpPr>
          <p:nvPr/>
        </p:nvSpPr>
        <p:spPr bwMode="auto">
          <a:xfrm>
            <a:off x="4876800" y="19050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90000"/>
              </a:lnSpc>
              <a:spcBef>
                <a:spcPct val="20000"/>
              </a:spcBef>
            </a:pPr>
            <a:r>
              <a:rPr lang="en-US" sz="2000">
                <a:latin typeface="Tahoma" pitchFamily="34" charset="0"/>
              </a:rPr>
              <a:t>Key topics</a:t>
            </a:r>
          </a:p>
          <a:p>
            <a:pPr marL="533400" indent="-533400">
              <a:lnSpc>
                <a:spcPct val="90000"/>
              </a:lnSpc>
              <a:spcBef>
                <a:spcPct val="20000"/>
              </a:spcBef>
              <a:buFontTx/>
              <a:buChar char="•"/>
            </a:pPr>
            <a:r>
              <a:rPr lang="en-US" sz="2000">
                <a:latin typeface="Tahoma" pitchFamily="34" charset="0"/>
              </a:rPr>
              <a:t>Comparative performance of investment strategies</a:t>
            </a:r>
          </a:p>
          <a:p>
            <a:pPr marL="533400" indent="-533400">
              <a:lnSpc>
                <a:spcPct val="90000"/>
              </a:lnSpc>
              <a:spcBef>
                <a:spcPct val="20000"/>
              </a:spcBef>
              <a:buFontTx/>
              <a:buChar char="•"/>
            </a:pPr>
            <a:r>
              <a:rPr lang="en-US" sz="2000">
                <a:latin typeface="Tahoma" pitchFamily="34" charset="0"/>
              </a:rPr>
              <a:t>Fast detection of abnormal performance</a:t>
            </a:r>
          </a:p>
          <a:p>
            <a:pPr marL="533400" indent="-533400">
              <a:lnSpc>
                <a:spcPct val="90000"/>
              </a:lnSpc>
              <a:spcBef>
                <a:spcPct val="20000"/>
              </a:spcBef>
              <a:buFontTx/>
              <a:buChar char="•"/>
            </a:pPr>
            <a:r>
              <a:rPr lang="en-US" sz="2000">
                <a:latin typeface="Tahoma" pitchFamily="34" charset="0"/>
              </a:rPr>
              <a:t>Impact of external factors</a:t>
            </a:r>
          </a:p>
          <a:p>
            <a:pPr marL="533400" indent="-533400">
              <a:lnSpc>
                <a:spcPct val="90000"/>
              </a:lnSpc>
              <a:spcBef>
                <a:spcPct val="20000"/>
              </a:spcBef>
              <a:buFontTx/>
              <a:buChar char="•"/>
            </a:pPr>
            <a:r>
              <a:rPr lang="en-US" sz="2000">
                <a:latin typeface="Tahoma" pitchFamily="34" charset="0"/>
              </a:rPr>
              <a:t>Strategy capacity</a:t>
            </a:r>
          </a:p>
          <a:p>
            <a:pPr marL="533400" indent="-533400">
              <a:lnSpc>
                <a:spcPct val="90000"/>
              </a:lnSpc>
              <a:spcBef>
                <a:spcPct val="20000"/>
              </a:spcBef>
              <a:buFontTx/>
              <a:buChar char="•"/>
            </a:pPr>
            <a:r>
              <a:rPr lang="en-US" sz="2000">
                <a:latin typeface="Tahoma" pitchFamily="34" charset="0"/>
              </a:rPr>
              <a:t>Required length of track record</a:t>
            </a:r>
          </a:p>
          <a:p>
            <a:pPr marL="533400" indent="-533400">
              <a:lnSpc>
                <a:spcPct val="90000"/>
              </a:lnSpc>
              <a:spcBef>
                <a:spcPct val="20000"/>
              </a:spcBef>
              <a:buFontTx/>
              <a:buChar char="•"/>
            </a:pPr>
            <a:endParaRPr lang="en-US" sz="2000">
              <a:latin typeface="Tahoma" pitchFamily="34" charset="0"/>
            </a:endParaRPr>
          </a:p>
        </p:txBody>
      </p:sp>
    </p:spTree>
    <p:extLst>
      <p:ext uri="{BB962C8B-B14F-4D97-AF65-F5344CB8AC3E}">
        <p14:creationId xmlns:p14="http://schemas.microsoft.com/office/powerpoint/2010/main" val="2604055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Ratios</a:t>
            </a:r>
            <a:endParaRPr lang="en-US" dirty="0"/>
          </a:p>
        </p:txBody>
      </p:sp>
      <p:sp>
        <p:nvSpPr>
          <p:cNvPr id="3" name="Content Placeholder 2"/>
          <p:cNvSpPr>
            <a:spLocks noGrp="1"/>
          </p:cNvSpPr>
          <p:nvPr>
            <p:ph idx="1"/>
          </p:nvPr>
        </p:nvSpPr>
        <p:spPr/>
        <p:txBody>
          <a:bodyPr/>
          <a:lstStyle/>
          <a:p>
            <a:r>
              <a:rPr lang="en-US" dirty="0" smtClean="0"/>
              <a:t>CAPM-based Ratios</a:t>
            </a:r>
          </a:p>
          <a:p>
            <a:r>
              <a:rPr lang="en-US" dirty="0" smtClean="0"/>
              <a:t>Lower-partial Moment Ratios</a:t>
            </a:r>
          </a:p>
          <a:p>
            <a:r>
              <a:rPr lang="en-US" dirty="0" smtClean="0"/>
              <a:t>Drawdown Ratios</a:t>
            </a:r>
          </a:p>
          <a:p>
            <a:r>
              <a:rPr lang="en-US" dirty="0" err="1" smtClean="0"/>
              <a:t>VaR</a:t>
            </a:r>
            <a:r>
              <a:rPr lang="en-US" dirty="0" smtClean="0"/>
              <a:t> Ratios</a:t>
            </a:r>
            <a:endParaRPr lang="en-US" dirty="0"/>
          </a:p>
        </p:txBody>
      </p:sp>
    </p:spTree>
    <p:extLst>
      <p:ext uri="{BB962C8B-B14F-4D97-AF65-F5344CB8AC3E}">
        <p14:creationId xmlns:p14="http://schemas.microsoft.com/office/powerpoint/2010/main" val="785118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CAPM-based Ratios</a:t>
            </a:r>
            <a:endParaRPr lang="en-US" dirty="0"/>
          </a:p>
        </p:txBody>
      </p:sp>
      <p:sp>
        <p:nvSpPr>
          <p:cNvPr id="3" name="Content Placeholder 2"/>
          <p:cNvSpPr>
            <a:spLocks noGrp="1"/>
          </p:cNvSpPr>
          <p:nvPr>
            <p:ph idx="1"/>
          </p:nvPr>
        </p:nvSpPr>
        <p:spPr/>
        <p:txBody>
          <a:bodyPr/>
          <a:lstStyle/>
          <a:p>
            <a:r>
              <a:rPr lang="en-US" dirty="0" smtClean="0"/>
              <a:t>CAPM-based Ratios</a:t>
            </a:r>
          </a:p>
          <a:p>
            <a:pPr lvl="1"/>
            <a:r>
              <a:rPr lang="en-US" dirty="0" smtClean="0"/>
              <a:t>Sharpe Ratio</a:t>
            </a:r>
          </a:p>
          <a:p>
            <a:pPr lvl="1"/>
            <a:r>
              <a:rPr lang="en-US" dirty="0" err="1" smtClean="0"/>
              <a:t>Treynor</a:t>
            </a:r>
            <a:r>
              <a:rPr lang="en-US" dirty="0" smtClean="0"/>
              <a:t> Ratio</a:t>
            </a:r>
          </a:p>
          <a:p>
            <a:pPr lvl="1"/>
            <a:r>
              <a:rPr lang="en-US" dirty="0" smtClean="0"/>
              <a:t>Jensen’s Alpha</a:t>
            </a:r>
          </a:p>
          <a:p>
            <a:endParaRPr lang="en-US" dirty="0"/>
          </a:p>
        </p:txBody>
      </p:sp>
    </p:spTree>
    <p:extLst>
      <p:ext uri="{BB962C8B-B14F-4D97-AF65-F5344CB8AC3E}">
        <p14:creationId xmlns:p14="http://schemas.microsoft.com/office/powerpoint/2010/main" val="1551384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Sharpe Ratio (1966)</a:t>
            </a:r>
            <a:endParaRPr lang="en-US" dirty="0"/>
          </a:p>
        </p:txBody>
      </p:sp>
      <p:sp>
        <p:nvSpPr>
          <p:cNvPr id="3" name="Content Placeholder 2"/>
          <p:cNvSpPr>
            <a:spLocks noGrp="1"/>
          </p:cNvSpPr>
          <p:nvPr>
            <p:ph idx="1"/>
          </p:nvPr>
        </p:nvSpPr>
        <p:spPr/>
        <p:txBody>
          <a:bodyPr/>
          <a:lstStyle/>
          <a:p>
            <a:endParaRPr lang="en-US" dirty="0" smtClean="0"/>
          </a:p>
          <a:p>
            <a:r>
              <a:rPr lang="en-US" dirty="0" smtClean="0"/>
              <a:t>Adequate </a:t>
            </a:r>
            <a:r>
              <a:rPr lang="en-US" dirty="0"/>
              <a:t>if returns are normally </a:t>
            </a:r>
            <a:r>
              <a:rPr lang="en-US" dirty="0" smtClean="0"/>
              <a:t>distributed</a:t>
            </a:r>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smtClean="0"/>
              <a:t>For HFT: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424732265"/>
              </p:ext>
            </p:extLst>
          </p:nvPr>
        </p:nvGraphicFramePr>
        <p:xfrm>
          <a:off x="533399" y="2819400"/>
          <a:ext cx="6477001" cy="2299088"/>
        </p:xfrm>
        <a:graphic>
          <a:graphicData uri="http://schemas.openxmlformats.org/presentationml/2006/ole">
            <mc:AlternateContent xmlns:mc="http://schemas.openxmlformats.org/markup-compatibility/2006">
              <mc:Choice xmlns:v="urn:schemas-microsoft-com:vml" Requires="v">
                <p:oleObj spid="_x0000_s17503" name="Equation" r:id="rId3" imgW="2501900" imgH="889000" progId="Equation.3">
                  <p:embed/>
                </p:oleObj>
              </mc:Choice>
              <mc:Fallback>
                <p:oleObj name="Equation" r:id="rId3" imgW="25019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2819400"/>
                        <a:ext cx="6477001" cy="2299088"/>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470020351"/>
              </p:ext>
            </p:extLst>
          </p:nvPr>
        </p:nvGraphicFramePr>
        <p:xfrm>
          <a:off x="2514600" y="5334000"/>
          <a:ext cx="1672937" cy="1066800"/>
        </p:xfrm>
        <a:graphic>
          <a:graphicData uri="http://schemas.openxmlformats.org/presentationml/2006/ole">
            <mc:AlternateContent xmlns:mc="http://schemas.openxmlformats.org/markup-compatibility/2006">
              <mc:Choice xmlns:v="urn:schemas-microsoft-com:vml" Requires="v">
                <p:oleObj spid="_x0000_s17504" name="Equation" r:id="rId5" imgW="660400" imgH="419100" progId="Equation.3">
                  <p:embed/>
                </p:oleObj>
              </mc:Choice>
              <mc:Fallback>
                <p:oleObj name="Equation" r:id="rId5" imgW="6604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334000"/>
                        <a:ext cx="1672937" cy="1066800"/>
                      </a:xfrm>
                      <a:prstGeom prst="rect">
                        <a:avLst/>
                      </a:prstGeom>
                      <a:noFill/>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21970889"/>
              </p:ext>
            </p:extLst>
          </p:nvPr>
        </p:nvGraphicFramePr>
        <p:xfrm>
          <a:off x="609600" y="1143000"/>
          <a:ext cx="2342322" cy="1066800"/>
        </p:xfrm>
        <a:graphic>
          <a:graphicData uri="http://schemas.openxmlformats.org/presentationml/2006/ole">
            <mc:AlternateContent xmlns:mc="http://schemas.openxmlformats.org/markup-compatibility/2006">
              <mc:Choice xmlns:v="urn:schemas-microsoft-com:vml" Requires="v">
                <p:oleObj spid="_x0000_s17505" name="Equation" r:id="rId7" imgW="965200" imgH="444500" progId="Equation.3">
                  <p:embed/>
                </p:oleObj>
              </mc:Choice>
              <mc:Fallback>
                <p:oleObj name="Equation" r:id="rId7" imgW="9652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143000"/>
                        <a:ext cx="2342322" cy="1066800"/>
                      </a:xfrm>
                      <a:prstGeom prst="rect">
                        <a:avLst/>
                      </a:prstGeom>
                      <a:noFill/>
                    </p:spPr>
                  </p:pic>
                </p:oleObj>
              </mc:Fallback>
            </mc:AlternateContent>
          </a:graphicData>
        </a:graphic>
      </p:graphicFrame>
    </p:spTree>
    <p:extLst>
      <p:ext uri="{BB962C8B-B14F-4D97-AF65-F5344CB8AC3E}">
        <p14:creationId xmlns:p14="http://schemas.microsoft.com/office/powerpoint/2010/main" val="1249277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Treynor</a:t>
            </a:r>
            <a:r>
              <a:rPr lang="en-US" dirty="0" smtClean="0"/>
              <a:t> Ratio</a:t>
            </a:r>
            <a:endParaRPr lang="en-US" dirty="0"/>
          </a:p>
        </p:txBody>
      </p:sp>
      <p:sp>
        <p:nvSpPr>
          <p:cNvPr id="3" name="Content Placeholder 2"/>
          <p:cNvSpPr>
            <a:spLocks noGrp="1"/>
          </p:cNvSpPr>
          <p:nvPr>
            <p:ph idx="1"/>
          </p:nvPr>
        </p:nvSpPr>
        <p:spPr/>
        <p:txBody>
          <a:bodyPr/>
          <a:lstStyle/>
          <a:p>
            <a:endParaRPr lang="en-US" dirty="0" smtClean="0"/>
          </a:p>
          <a:p>
            <a:r>
              <a:rPr lang="en-US" i="1" dirty="0">
                <a:sym typeface="Symbol"/>
              </a:rPr>
              <a:t></a:t>
            </a:r>
            <a:r>
              <a:rPr lang="en-US" i="1" baseline="-25000" dirty="0" err="1"/>
              <a:t>i</a:t>
            </a:r>
            <a:r>
              <a:rPr lang="en-US" dirty="0"/>
              <a:t> </a:t>
            </a:r>
            <a:r>
              <a:rPr lang="en-US" dirty="0" smtClean="0"/>
              <a:t>is </a:t>
            </a:r>
            <a:r>
              <a:rPr lang="en-US" dirty="0"/>
              <a:t>the regression coefficient of trading returns on returns of the investor’s reference portfolio, such as the market portfolio</a:t>
            </a:r>
            <a:r>
              <a:rPr lang="en-US" dirty="0" smtClean="0"/>
              <a:t>.</a:t>
            </a:r>
          </a:p>
          <a:p>
            <a:r>
              <a:rPr lang="en-US" dirty="0"/>
              <a:t>Adequate if returns are normally distributed and the investor wishes to split his holdings between one trading strategy and the market portfolio.</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86683411"/>
              </p:ext>
            </p:extLst>
          </p:nvPr>
        </p:nvGraphicFramePr>
        <p:xfrm>
          <a:off x="533400" y="1295400"/>
          <a:ext cx="2658641" cy="923925"/>
        </p:xfrm>
        <a:graphic>
          <a:graphicData uri="http://schemas.openxmlformats.org/presentationml/2006/ole">
            <mc:AlternateContent xmlns:mc="http://schemas.openxmlformats.org/markup-compatibility/2006">
              <mc:Choice xmlns:v="urn:schemas-microsoft-com:vml" Requires="v">
                <p:oleObj spid="_x0000_s18465" name="Equation" r:id="rId3" imgW="1346200" imgH="457200" progId="Equation.3">
                  <p:embed/>
                </p:oleObj>
              </mc:Choice>
              <mc:Fallback>
                <p:oleObj name="Equation" r:id="rId3" imgW="1346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95400"/>
                        <a:ext cx="2658641" cy="923925"/>
                      </a:xfrm>
                      <a:prstGeom prst="rect">
                        <a:avLst/>
                      </a:prstGeom>
                      <a:noFill/>
                    </p:spPr>
                  </p:pic>
                </p:oleObj>
              </mc:Fallback>
            </mc:AlternateContent>
          </a:graphicData>
        </a:graphic>
      </p:graphicFrame>
    </p:spTree>
    <p:extLst>
      <p:ext uri="{BB962C8B-B14F-4D97-AF65-F5344CB8AC3E}">
        <p14:creationId xmlns:p14="http://schemas.microsoft.com/office/powerpoint/2010/main" val="4105943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Jensen’s Alpha (Jensen (1968))</a:t>
            </a:r>
          </a:p>
        </p:txBody>
      </p:sp>
      <p:sp>
        <p:nvSpPr>
          <p:cNvPr id="3" name="Content Placeholder 2"/>
          <p:cNvSpPr>
            <a:spLocks noGrp="1"/>
          </p:cNvSpPr>
          <p:nvPr>
            <p:ph idx="1"/>
          </p:nvPr>
        </p:nvSpPr>
        <p:spPr/>
        <p:txBody>
          <a:bodyPr>
            <a:normAutofit/>
          </a:bodyPr>
          <a:lstStyle/>
          <a:p>
            <a:endParaRPr lang="en-US" dirty="0" smtClean="0"/>
          </a:p>
          <a:p>
            <a:r>
              <a:rPr lang="en-US" i="1" dirty="0">
                <a:sym typeface="Symbol"/>
              </a:rPr>
              <a:t></a:t>
            </a:r>
            <a:r>
              <a:rPr lang="en-US" i="1" baseline="-25000" dirty="0" err="1"/>
              <a:t>i</a:t>
            </a:r>
            <a:r>
              <a:rPr lang="en-US" dirty="0"/>
              <a:t> is the regression coefficient of trading returns on returns of the investor’s reference portfolio, such as the market portfolio</a:t>
            </a:r>
            <a:r>
              <a:rPr lang="en-US" dirty="0" smtClean="0"/>
              <a:t>.</a:t>
            </a:r>
          </a:p>
          <a:p>
            <a:r>
              <a:rPr lang="en-US" dirty="0"/>
              <a:t>Measures trading return in excess of the return predicted by CAPM. Adequate if returns are normally distributed and the investor wishes to split his holdings between one trading strategy and the market portfolio, but can be manipulated by leveraging the trading strategy.</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71519441"/>
              </p:ext>
            </p:extLst>
          </p:nvPr>
        </p:nvGraphicFramePr>
        <p:xfrm>
          <a:off x="609600" y="1447800"/>
          <a:ext cx="5239512" cy="685800"/>
        </p:xfrm>
        <a:graphic>
          <a:graphicData uri="http://schemas.openxmlformats.org/presentationml/2006/ole">
            <mc:AlternateContent xmlns:mc="http://schemas.openxmlformats.org/markup-compatibility/2006">
              <mc:Choice xmlns:v="urn:schemas-microsoft-com:vml" Requires="v">
                <p:oleObj spid="_x0000_s19489" name="Equation" r:id="rId3" imgW="1816100" imgH="241300" progId="Equation.3">
                  <p:embed/>
                </p:oleObj>
              </mc:Choice>
              <mc:Fallback>
                <p:oleObj name="Equation" r:id="rId3" imgW="1816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47800"/>
                        <a:ext cx="5239512" cy="685800"/>
                      </a:xfrm>
                      <a:prstGeom prst="rect">
                        <a:avLst/>
                      </a:prstGeom>
                      <a:noFill/>
                    </p:spPr>
                  </p:pic>
                </p:oleObj>
              </mc:Fallback>
            </mc:AlternateContent>
          </a:graphicData>
        </a:graphic>
      </p:graphicFrame>
    </p:spTree>
    <p:extLst>
      <p:ext uri="{BB962C8B-B14F-4D97-AF65-F5344CB8AC3E}">
        <p14:creationId xmlns:p14="http://schemas.microsoft.com/office/powerpoint/2010/main" val="2345210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Lower-partial Moment Ratios</a:t>
            </a:r>
            <a:endParaRPr lang="en-US" dirty="0"/>
          </a:p>
        </p:txBody>
      </p:sp>
      <p:sp>
        <p:nvSpPr>
          <p:cNvPr id="3" name="Content Placeholder 2"/>
          <p:cNvSpPr>
            <a:spLocks noGrp="1"/>
          </p:cNvSpPr>
          <p:nvPr>
            <p:ph idx="1"/>
          </p:nvPr>
        </p:nvSpPr>
        <p:spPr/>
        <p:txBody>
          <a:bodyPr/>
          <a:lstStyle/>
          <a:p>
            <a:r>
              <a:rPr lang="en-US" dirty="0" smtClean="0"/>
              <a:t>Lower-partial Moment Ratios</a:t>
            </a:r>
          </a:p>
          <a:p>
            <a:pPr lvl="1"/>
            <a:r>
              <a:rPr lang="en-US" dirty="0" smtClean="0"/>
              <a:t>Omega ratio</a:t>
            </a:r>
          </a:p>
          <a:p>
            <a:pPr lvl="1"/>
            <a:r>
              <a:rPr lang="en-US" dirty="0" err="1" smtClean="0"/>
              <a:t>Sortino</a:t>
            </a:r>
            <a:r>
              <a:rPr lang="en-US" dirty="0" smtClean="0"/>
              <a:t> ratio</a:t>
            </a:r>
          </a:p>
          <a:p>
            <a:pPr lvl="1"/>
            <a:r>
              <a:rPr lang="en-US" dirty="0" smtClean="0"/>
              <a:t>Kappa 3 ratio</a:t>
            </a:r>
          </a:p>
          <a:p>
            <a:pPr lvl="1"/>
            <a:r>
              <a:rPr lang="en-US" dirty="0" smtClean="0"/>
              <a:t>Upside potential ratio</a:t>
            </a:r>
          </a:p>
          <a:p>
            <a:pPr lvl="1"/>
            <a:endParaRPr lang="en-US" dirty="0"/>
          </a:p>
        </p:txBody>
      </p:sp>
    </p:spTree>
    <p:extLst>
      <p:ext uri="{BB962C8B-B14F-4D97-AF65-F5344CB8AC3E}">
        <p14:creationId xmlns:p14="http://schemas.microsoft.com/office/powerpoint/2010/main" val="159847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 Methodology Relationships…</a:t>
            </a:r>
            <a:endParaRPr lang="en-US" dirty="0"/>
          </a:p>
        </p:txBody>
      </p:sp>
      <p:sp>
        <p:nvSpPr>
          <p:cNvPr id="7" name="Text Placeholder 6"/>
          <p:cNvSpPr>
            <a:spLocks noGrp="1"/>
          </p:cNvSpPr>
          <p:nvPr>
            <p:ph type="body" idx="1"/>
          </p:nvPr>
        </p:nvSpPr>
        <p:spPr/>
        <p:txBody>
          <a:bodyPr/>
          <a:lstStyle/>
          <a:p>
            <a:r>
              <a:rPr lang="en-US" dirty="0" smtClean="0"/>
              <a:t>Traditional</a:t>
            </a:r>
            <a:endParaRPr lang="en-US" dirty="0"/>
          </a:p>
        </p:txBody>
      </p:sp>
      <p:sp>
        <p:nvSpPr>
          <p:cNvPr id="6" name="Content Placeholder 5"/>
          <p:cNvSpPr>
            <a:spLocks noGrp="1"/>
          </p:cNvSpPr>
          <p:nvPr>
            <p:ph sz="half" idx="2"/>
          </p:nvPr>
        </p:nvSpPr>
        <p:spPr/>
        <p:txBody>
          <a:bodyPr>
            <a:normAutofit fontScale="92500"/>
          </a:bodyPr>
          <a:lstStyle/>
          <a:p>
            <a:pPr marL="457200" indent="-457200">
              <a:buFont typeface="+mj-lt"/>
              <a:buAutoNum type="arabicPeriod"/>
            </a:pPr>
            <a:r>
              <a:rPr lang="en-US" dirty="0" smtClean="0"/>
              <a:t>Technical analysis </a:t>
            </a:r>
          </a:p>
          <a:p>
            <a:pPr lvl="1"/>
            <a:r>
              <a:rPr lang="en-US" dirty="0" smtClean="0"/>
              <a:t>identifies patterns in price movements with a naked eye</a:t>
            </a:r>
          </a:p>
          <a:p>
            <a:pPr lvl="1"/>
            <a:endParaRPr lang="en-US" dirty="0" smtClean="0"/>
          </a:p>
          <a:p>
            <a:pPr marL="457200" indent="-457200">
              <a:buFont typeface="+mj-lt"/>
              <a:buAutoNum type="arabicPeriod"/>
            </a:pPr>
            <a:r>
              <a:rPr lang="en-US" dirty="0" smtClean="0"/>
              <a:t>Fundamental analysis </a:t>
            </a:r>
          </a:p>
          <a:p>
            <a:pPr lvl="1"/>
            <a:r>
              <a:rPr lang="en-US" dirty="0" smtClean="0"/>
              <a:t>considers fundamental “factors” affecting prices</a:t>
            </a:r>
          </a:p>
          <a:p>
            <a:pPr marL="457200" indent="-457200">
              <a:buFont typeface="+mj-lt"/>
              <a:buAutoNum type="arabicPeriod"/>
            </a:pPr>
            <a:endParaRPr lang="en-US" dirty="0"/>
          </a:p>
          <a:p>
            <a:pPr marL="457200" indent="-457200">
              <a:buFont typeface="+mj-lt"/>
              <a:buAutoNum type="arabicPeriod"/>
            </a:pPr>
            <a:r>
              <a:rPr lang="en-US" dirty="0" smtClean="0"/>
              <a:t>Portfolio management </a:t>
            </a:r>
          </a:p>
          <a:p>
            <a:pPr lvl="1"/>
            <a:r>
              <a:rPr lang="en-US" dirty="0" smtClean="0"/>
              <a:t>optimizes combinations of instruments; includes hedging</a:t>
            </a:r>
          </a:p>
        </p:txBody>
      </p:sp>
      <p:sp>
        <p:nvSpPr>
          <p:cNvPr id="8" name="Text Placeholder 7"/>
          <p:cNvSpPr>
            <a:spLocks noGrp="1"/>
          </p:cNvSpPr>
          <p:nvPr>
            <p:ph type="body" sz="quarter" idx="3"/>
          </p:nvPr>
        </p:nvSpPr>
        <p:spPr/>
        <p:txBody>
          <a:bodyPr/>
          <a:lstStyle/>
          <a:p>
            <a:r>
              <a:rPr lang="en-US" dirty="0" smtClean="0"/>
              <a:t>Quantitative</a:t>
            </a:r>
            <a:endParaRPr lang="en-US" dirty="0"/>
          </a:p>
        </p:txBody>
      </p:sp>
      <p:sp>
        <p:nvSpPr>
          <p:cNvPr id="9" name="Content Placeholder 8"/>
          <p:cNvSpPr>
            <a:spLocks noGrp="1"/>
          </p:cNvSpPr>
          <p:nvPr>
            <p:ph sz="quarter" idx="4"/>
          </p:nvPr>
        </p:nvSpPr>
        <p:spPr/>
        <p:txBody>
          <a:bodyPr>
            <a:normAutofit fontScale="92500" lnSpcReduction="10000"/>
          </a:bodyPr>
          <a:lstStyle/>
          <a:p>
            <a:pPr marL="457200" indent="-457200">
              <a:buFont typeface="+mj-lt"/>
              <a:buAutoNum type="arabicPeriod"/>
            </a:pPr>
            <a:r>
              <a:rPr lang="en-US" dirty="0" smtClean="0"/>
              <a:t>Quantitative analysis </a:t>
            </a:r>
          </a:p>
          <a:p>
            <a:pPr lvl="1"/>
            <a:r>
              <a:rPr lang="en-US" dirty="0" smtClean="0"/>
              <a:t>uses data modeling to identify patterns</a:t>
            </a:r>
          </a:p>
          <a:p>
            <a:pPr lvl="1"/>
            <a:endParaRPr lang="en-US" dirty="0" smtClean="0"/>
          </a:p>
          <a:p>
            <a:pPr marL="457200" indent="-457200">
              <a:buFont typeface="+mj-lt"/>
              <a:buAutoNum type="arabicPeriod"/>
            </a:pPr>
            <a:r>
              <a:rPr lang="en-US" dirty="0" smtClean="0"/>
              <a:t>Quantitative analysis </a:t>
            </a:r>
          </a:p>
          <a:p>
            <a:pPr lvl="1"/>
            <a:r>
              <a:rPr lang="en-US" dirty="0" smtClean="0"/>
              <a:t>can take fundamental factors as inputs into models</a:t>
            </a:r>
          </a:p>
          <a:p>
            <a:pPr lvl="1"/>
            <a:endParaRPr lang="en-US" dirty="0" smtClean="0"/>
          </a:p>
          <a:p>
            <a:pPr marL="457200" indent="-457200">
              <a:buFont typeface="+mj-lt"/>
              <a:buAutoNum type="arabicPeriod"/>
            </a:pPr>
            <a:r>
              <a:rPr lang="en-US" dirty="0" smtClean="0"/>
              <a:t>Quantitative analysis </a:t>
            </a:r>
          </a:p>
          <a:p>
            <a:pPr lvl="1"/>
            <a:r>
              <a:rPr lang="en-US" dirty="0" smtClean="0"/>
              <a:t>uses portfolio management techniques to optimize investment allocation</a:t>
            </a:r>
            <a:endParaRPr lang="en-US" dirty="0"/>
          </a:p>
        </p:txBody>
      </p:sp>
      <p:sp>
        <p:nvSpPr>
          <p:cNvPr id="10" name="Right Arrow 9"/>
          <p:cNvSpPr/>
          <p:nvPr/>
        </p:nvSpPr>
        <p:spPr>
          <a:xfrm>
            <a:off x="4087091" y="2895600"/>
            <a:ext cx="685800" cy="297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477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partial moment</a:t>
            </a:r>
            <a:endParaRPr lang="en-US" dirty="0"/>
          </a:p>
        </p:txBody>
      </p:sp>
      <p:sp>
        <p:nvSpPr>
          <p:cNvPr id="3" name="Content Placeholder 2"/>
          <p:cNvSpPr>
            <a:spLocks noGrp="1"/>
          </p:cNvSpPr>
          <p:nvPr>
            <p:ph idx="1"/>
          </p:nvPr>
        </p:nvSpPr>
        <p:spPr>
          <a:xfrm>
            <a:off x="228600" y="1524000"/>
            <a:ext cx="8686800" cy="5410200"/>
          </a:xfrm>
        </p:spPr>
        <p:txBody>
          <a:bodyPr>
            <a:normAutofit fontScale="92500" lnSpcReduction="10000"/>
          </a:bodyPr>
          <a:lstStyle/>
          <a:p>
            <a:r>
              <a:rPr lang="en-US" dirty="0"/>
              <a:t>Measures based on lower partial moments (LPMs):</a:t>
            </a:r>
          </a:p>
          <a:p>
            <a:r>
              <a:rPr lang="en-US" dirty="0"/>
              <a:t>LPM of order </a:t>
            </a:r>
            <a:r>
              <a:rPr lang="en-US" i="1" dirty="0"/>
              <a:t>n</a:t>
            </a:r>
            <a:r>
              <a:rPr lang="en-US" dirty="0"/>
              <a:t> for security </a:t>
            </a:r>
            <a:r>
              <a:rPr lang="en-US" i="1" dirty="0"/>
              <a:t>i</a:t>
            </a:r>
            <a:r>
              <a:rPr lang="en-US" dirty="0" smtClean="0"/>
              <a:t>:</a:t>
            </a:r>
          </a:p>
          <a:p>
            <a:endParaRPr lang="en-US" dirty="0"/>
          </a:p>
          <a:p>
            <a:endParaRPr lang="en-US" dirty="0"/>
          </a:p>
          <a:p>
            <a:r>
              <a:rPr lang="en-US" dirty="0"/>
              <a:t>where </a:t>
            </a:r>
            <a:r>
              <a:rPr lang="en-US" i="1" dirty="0">
                <a:sym typeface="Symbol"/>
              </a:rPr>
              <a:t></a:t>
            </a:r>
            <a:r>
              <a:rPr lang="en-US" dirty="0"/>
              <a:t> is the minimal acceptable return;</a:t>
            </a:r>
          </a:p>
          <a:p>
            <a:r>
              <a:rPr lang="en-US" i="1" dirty="0"/>
              <a:t>n</a:t>
            </a:r>
            <a:r>
              <a:rPr lang="en-US" dirty="0"/>
              <a:t> is the moment: </a:t>
            </a:r>
            <a:r>
              <a:rPr lang="en-US" i="1" dirty="0"/>
              <a:t>n</a:t>
            </a:r>
            <a:r>
              <a:rPr lang="en-US" dirty="0"/>
              <a:t> = 0</a:t>
            </a:r>
            <a:r>
              <a:rPr lang="en-US" i="1" dirty="0"/>
              <a:t> </a:t>
            </a:r>
            <a:r>
              <a:rPr lang="en-US" dirty="0"/>
              <a:t>is the shortfall probability, </a:t>
            </a:r>
            <a:r>
              <a:rPr lang="en-US" i="1" dirty="0"/>
              <a:t>n</a:t>
            </a:r>
            <a:r>
              <a:rPr lang="en-US" dirty="0"/>
              <a:t> = 1</a:t>
            </a:r>
            <a:r>
              <a:rPr lang="en-US" i="1" dirty="0"/>
              <a:t> </a:t>
            </a:r>
            <a:r>
              <a:rPr lang="en-US" dirty="0"/>
              <a:t>is the expected shortfall, </a:t>
            </a:r>
            <a:r>
              <a:rPr lang="en-US" i="1" dirty="0"/>
              <a:t>n</a:t>
            </a:r>
            <a:r>
              <a:rPr lang="en-US" dirty="0"/>
              <a:t> = 2 for </a:t>
            </a:r>
            <a:r>
              <a:rPr lang="en-US" i="1" dirty="0">
                <a:sym typeface="Symbol"/>
              </a:rPr>
              <a:t></a:t>
            </a:r>
            <a:r>
              <a:rPr lang="en-US" dirty="0"/>
              <a:t> = </a:t>
            </a:r>
            <a:r>
              <a:rPr lang="en-US" i="1" dirty="0"/>
              <a:t>E</a:t>
            </a:r>
            <a:r>
              <a:rPr lang="en-US" dirty="0"/>
              <a:t>[</a:t>
            </a:r>
            <a:r>
              <a:rPr lang="en-US" i="1" dirty="0"/>
              <a:t>r</a:t>
            </a:r>
            <a:r>
              <a:rPr lang="en-US" dirty="0"/>
              <a:t>]</a:t>
            </a:r>
            <a:r>
              <a:rPr lang="en-US" i="1" dirty="0"/>
              <a:t> </a:t>
            </a:r>
            <a:r>
              <a:rPr lang="en-US" dirty="0"/>
              <a:t>is the semi-variance.</a:t>
            </a:r>
          </a:p>
          <a:p>
            <a:r>
              <a:rPr lang="en-US" dirty="0"/>
              <a:t>According to </a:t>
            </a:r>
            <a:r>
              <a:rPr lang="en-US" dirty="0" err="1"/>
              <a:t>Eling</a:t>
            </a:r>
            <a:r>
              <a:rPr lang="en-US" dirty="0"/>
              <a:t> and </a:t>
            </a:r>
            <a:r>
              <a:rPr lang="en-US" dirty="0" err="1"/>
              <a:t>Schuhmacher</a:t>
            </a:r>
            <a:r>
              <a:rPr lang="en-US" dirty="0"/>
              <a:t> (2007), more risk- averse investors should use higher order </a:t>
            </a:r>
            <a:r>
              <a:rPr lang="en-US" i="1" dirty="0"/>
              <a:t>n</a:t>
            </a:r>
            <a:r>
              <a:rPr lang="en-US" dirty="0"/>
              <a:t>.</a:t>
            </a:r>
          </a:p>
          <a:p>
            <a:r>
              <a:rPr lang="en-US" dirty="0"/>
              <a:t>LPMs consider only negative deviations of returns from a minimal acceptable return. As such, LPMs are deemed to be a better measure of risk than standard deviation, which considers both positive and negative deviations (</a:t>
            </a:r>
            <a:r>
              <a:rPr lang="en-US" dirty="0" err="1"/>
              <a:t>Sortino</a:t>
            </a:r>
            <a:r>
              <a:rPr lang="en-US" dirty="0"/>
              <a:t> and van der Meer (1991)). Minimal acceptable return can be 0, risk-free rate, or average return.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20266280"/>
              </p:ext>
            </p:extLst>
          </p:nvPr>
        </p:nvGraphicFramePr>
        <p:xfrm>
          <a:off x="533400" y="2057400"/>
          <a:ext cx="4419600" cy="920750"/>
        </p:xfrm>
        <a:graphic>
          <a:graphicData uri="http://schemas.openxmlformats.org/presentationml/2006/ole">
            <mc:AlternateContent xmlns:mc="http://schemas.openxmlformats.org/markup-compatibility/2006">
              <mc:Choice xmlns:v="urn:schemas-microsoft-com:vml" Requires="v">
                <p:oleObj spid="_x0000_s20513" name="Equation" r:id="rId3" imgW="2057400" imgH="431800" progId="Equation.3">
                  <p:embed/>
                </p:oleObj>
              </mc:Choice>
              <mc:Fallback>
                <p:oleObj name="Equation" r:id="rId3" imgW="205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57400"/>
                        <a:ext cx="4419600" cy="920750"/>
                      </a:xfrm>
                      <a:prstGeom prst="rect">
                        <a:avLst/>
                      </a:prstGeom>
                      <a:noFill/>
                    </p:spPr>
                  </p:pic>
                </p:oleObj>
              </mc:Fallback>
            </mc:AlternateContent>
          </a:graphicData>
        </a:graphic>
      </p:graphicFrame>
    </p:spTree>
    <p:extLst>
      <p:ext uri="{BB962C8B-B14F-4D97-AF65-F5344CB8AC3E}">
        <p14:creationId xmlns:p14="http://schemas.microsoft.com/office/powerpoint/2010/main" val="1695541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Omega</a:t>
            </a:r>
            <a:r>
              <a:rPr lang="en-US" b="1" dirty="0"/>
              <a:t> </a:t>
            </a:r>
            <a:r>
              <a:rPr lang="en-US" b="1" dirty="0" smtClean="0"/>
              <a:t>Ratio</a:t>
            </a:r>
            <a:endParaRPr lang="en-US" dirty="0"/>
          </a:p>
        </p:txBody>
      </p:sp>
      <p:sp>
        <p:nvSpPr>
          <p:cNvPr id="3" name="Content Placeholder 2"/>
          <p:cNvSpPr>
            <a:spLocks noGrp="1"/>
          </p:cNvSpPr>
          <p:nvPr>
            <p:ph idx="1"/>
          </p:nvPr>
        </p:nvSpPr>
        <p:spPr/>
        <p:txBody>
          <a:bodyPr/>
          <a:lstStyle/>
          <a:p>
            <a:r>
              <a:rPr lang="en-US" dirty="0" err="1" smtClean="0"/>
              <a:t>Shadwick</a:t>
            </a:r>
            <a:r>
              <a:rPr lang="en-US" dirty="0" smtClean="0"/>
              <a:t> and Keating (2002), Kaplan and Knowles (2004)</a:t>
            </a:r>
          </a:p>
          <a:p>
            <a:endParaRPr lang="en-US" dirty="0"/>
          </a:p>
          <a:p>
            <a:endParaRPr lang="en-US" dirty="0" smtClean="0"/>
          </a:p>
          <a:p>
            <a:r>
              <a:rPr lang="en-US" dirty="0" smtClean="0"/>
              <a:t>    </a:t>
            </a:r>
          </a:p>
          <a:p>
            <a:pPr marL="0" indent="0">
              <a:buNone/>
            </a:pPr>
            <a:r>
              <a:rPr lang="en-US" dirty="0" smtClean="0"/>
              <a:t>is </a:t>
            </a:r>
            <a:r>
              <a:rPr lang="en-US" dirty="0"/>
              <a:t>the average return in excess of the benchmark rate.</a:t>
            </a:r>
            <a:endParaRPr lang="en-US" dirty="0" smtClean="0"/>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70653634"/>
              </p:ext>
            </p:extLst>
          </p:nvPr>
        </p:nvGraphicFramePr>
        <p:xfrm>
          <a:off x="904461" y="2743200"/>
          <a:ext cx="2295939" cy="838200"/>
        </p:xfrm>
        <a:graphic>
          <a:graphicData uri="http://schemas.openxmlformats.org/presentationml/2006/ole">
            <mc:AlternateContent xmlns:mc="http://schemas.openxmlformats.org/markup-compatibility/2006">
              <mc:Choice xmlns:v="urn:schemas-microsoft-com:vml" Requires="v">
                <p:oleObj spid="_x0000_s21568" name="Equation" r:id="rId3" imgW="1205977" imgH="444307" progId="Equation.3">
                  <p:embed/>
                </p:oleObj>
              </mc:Choice>
              <mc:Fallback>
                <p:oleObj name="Equation" r:id="rId3" imgW="1205977"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461" y="2743200"/>
                        <a:ext cx="2295939" cy="838200"/>
                      </a:xfrm>
                      <a:prstGeom prst="rect">
                        <a:avLst/>
                      </a:prstGeom>
                      <a:noFill/>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25490704"/>
              </p:ext>
            </p:extLst>
          </p:nvPr>
        </p:nvGraphicFramePr>
        <p:xfrm>
          <a:off x="914400" y="3962400"/>
          <a:ext cx="1333500" cy="533400"/>
        </p:xfrm>
        <a:graphic>
          <a:graphicData uri="http://schemas.openxmlformats.org/presentationml/2006/ole">
            <mc:AlternateContent xmlns:mc="http://schemas.openxmlformats.org/markup-compatibility/2006">
              <mc:Choice xmlns:v="urn:schemas-microsoft-com:vml" Requires="v">
                <p:oleObj spid="_x0000_s21569" name="Equation" r:id="rId5" imgW="571252" imgH="228501" progId="Equation.3">
                  <p:embed/>
                </p:oleObj>
              </mc:Choice>
              <mc:Fallback>
                <p:oleObj name="Equation" r:id="rId5" imgW="57125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962400"/>
                        <a:ext cx="1333500" cy="533400"/>
                      </a:xfrm>
                      <a:prstGeom prst="rect">
                        <a:avLst/>
                      </a:prstGeom>
                      <a:noFill/>
                    </p:spPr>
                  </p:pic>
                </p:oleObj>
              </mc:Fallback>
            </mc:AlternateContent>
          </a:graphicData>
        </a:graphic>
      </p:graphicFrame>
    </p:spTree>
    <p:extLst>
      <p:ext uri="{BB962C8B-B14F-4D97-AF65-F5344CB8AC3E}">
        <p14:creationId xmlns:p14="http://schemas.microsoft.com/office/powerpoint/2010/main" val="41288047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Sortino</a:t>
            </a:r>
            <a:r>
              <a:rPr lang="en-US" b="1" dirty="0"/>
              <a:t> </a:t>
            </a:r>
            <a:r>
              <a:rPr lang="en-US" b="1" dirty="0" smtClean="0"/>
              <a:t>Ratio</a:t>
            </a:r>
            <a:endParaRPr lang="en-US" dirty="0"/>
          </a:p>
        </p:txBody>
      </p:sp>
      <p:sp>
        <p:nvSpPr>
          <p:cNvPr id="3" name="Content Placeholder 2"/>
          <p:cNvSpPr>
            <a:spLocks noGrp="1"/>
          </p:cNvSpPr>
          <p:nvPr>
            <p:ph idx="1"/>
          </p:nvPr>
        </p:nvSpPr>
        <p:spPr/>
        <p:txBody>
          <a:bodyPr/>
          <a:lstStyle/>
          <a:p>
            <a:r>
              <a:rPr lang="en-US" dirty="0" err="1" smtClean="0"/>
              <a:t>Sortino</a:t>
            </a:r>
            <a:r>
              <a:rPr lang="en-US" dirty="0" smtClean="0"/>
              <a:t> and van der Meer (1991)</a:t>
            </a:r>
          </a:p>
          <a:p>
            <a:endParaRPr lang="en-US" dirty="0" smtClean="0"/>
          </a:p>
          <a:p>
            <a:endParaRPr lang="en-US" dirty="0"/>
          </a:p>
          <a:p>
            <a:endParaRPr lang="en-US" dirty="0" smtClean="0"/>
          </a:p>
          <a:p>
            <a:endParaRPr lang="en-US" dirty="0" smtClean="0"/>
          </a:p>
          <a:p>
            <a:pPr marL="0" indent="0">
              <a:buNone/>
            </a:pPr>
            <a:r>
              <a:rPr lang="en-US" dirty="0" smtClean="0"/>
              <a:t>is </a:t>
            </a:r>
            <a:r>
              <a:rPr lang="en-US" dirty="0"/>
              <a:t>the average return in excess of the benchmark rate.</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17841047"/>
              </p:ext>
            </p:extLst>
          </p:nvPr>
        </p:nvGraphicFramePr>
        <p:xfrm>
          <a:off x="914400" y="2438400"/>
          <a:ext cx="4467808" cy="1295400"/>
        </p:xfrm>
        <a:graphic>
          <a:graphicData uri="http://schemas.openxmlformats.org/presentationml/2006/ole">
            <mc:AlternateContent xmlns:mc="http://schemas.openxmlformats.org/markup-compatibility/2006">
              <mc:Choice xmlns:v="urn:schemas-microsoft-com:vml" Requires="v">
                <p:oleObj spid="_x0000_s22592" name="Equation" r:id="rId3" imgW="1612900" imgH="457200" progId="Equation.3">
                  <p:embed/>
                </p:oleObj>
              </mc:Choice>
              <mc:Fallback>
                <p:oleObj name="Equation" r:id="rId3" imgW="16129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38400"/>
                        <a:ext cx="4467808" cy="1295400"/>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66566315"/>
              </p:ext>
            </p:extLst>
          </p:nvPr>
        </p:nvGraphicFramePr>
        <p:xfrm>
          <a:off x="914400" y="3962400"/>
          <a:ext cx="1524000" cy="609600"/>
        </p:xfrm>
        <a:graphic>
          <a:graphicData uri="http://schemas.openxmlformats.org/presentationml/2006/ole">
            <mc:AlternateContent xmlns:mc="http://schemas.openxmlformats.org/markup-compatibility/2006">
              <mc:Choice xmlns:v="urn:schemas-microsoft-com:vml" Requires="v">
                <p:oleObj spid="_x0000_s22593" name="Equation" r:id="rId5" imgW="571252" imgH="228501" progId="Equation.3">
                  <p:embed/>
                </p:oleObj>
              </mc:Choice>
              <mc:Fallback>
                <p:oleObj name="Equation" r:id="rId5" imgW="57125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962400"/>
                        <a:ext cx="1524000" cy="609600"/>
                      </a:xfrm>
                      <a:prstGeom prst="rect">
                        <a:avLst/>
                      </a:prstGeom>
                      <a:noFill/>
                    </p:spPr>
                  </p:pic>
                </p:oleObj>
              </mc:Fallback>
            </mc:AlternateContent>
          </a:graphicData>
        </a:graphic>
      </p:graphicFrame>
    </p:spTree>
    <p:extLst>
      <p:ext uri="{BB962C8B-B14F-4D97-AF65-F5344CB8AC3E}">
        <p14:creationId xmlns:p14="http://schemas.microsoft.com/office/powerpoint/2010/main" val="755355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Kappa </a:t>
            </a:r>
            <a:r>
              <a:rPr lang="en-US" b="1" dirty="0" smtClean="0"/>
              <a:t>3 Ratio</a:t>
            </a:r>
            <a:endParaRPr lang="en-US" dirty="0"/>
          </a:p>
        </p:txBody>
      </p:sp>
      <p:sp>
        <p:nvSpPr>
          <p:cNvPr id="3" name="Content Placeholder 2"/>
          <p:cNvSpPr>
            <a:spLocks noGrp="1"/>
          </p:cNvSpPr>
          <p:nvPr>
            <p:ph idx="1"/>
          </p:nvPr>
        </p:nvSpPr>
        <p:spPr/>
        <p:txBody>
          <a:bodyPr/>
          <a:lstStyle/>
          <a:p>
            <a:r>
              <a:rPr lang="en-US" dirty="0" smtClean="0"/>
              <a:t>Kaplan and Knowles (2004)</a:t>
            </a:r>
          </a:p>
          <a:p>
            <a:endParaRPr lang="en-US" dirty="0"/>
          </a:p>
          <a:p>
            <a:endParaRPr lang="en-US" dirty="0" smtClean="0"/>
          </a:p>
          <a:p>
            <a:endParaRPr lang="en-US" dirty="0"/>
          </a:p>
          <a:p>
            <a:endParaRPr lang="en-US" dirty="0" smtClean="0"/>
          </a:p>
          <a:p>
            <a:pPr marL="0" indent="0">
              <a:buNone/>
            </a:pPr>
            <a:r>
              <a:rPr lang="en-US" dirty="0"/>
              <a:t>is the average return in excess of the benchmark rate.</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09501040"/>
              </p:ext>
            </p:extLst>
          </p:nvPr>
        </p:nvGraphicFramePr>
        <p:xfrm>
          <a:off x="533400" y="2209800"/>
          <a:ext cx="3289041" cy="1143000"/>
        </p:xfrm>
        <a:graphic>
          <a:graphicData uri="http://schemas.openxmlformats.org/presentationml/2006/ole">
            <mc:AlternateContent xmlns:mc="http://schemas.openxmlformats.org/markup-compatibility/2006">
              <mc:Choice xmlns:v="urn:schemas-microsoft-com:vml" Requires="v">
                <p:oleObj spid="_x0000_s23616" name="Equation" r:id="rId3" imgW="1346200" imgH="457200" progId="Equation.3">
                  <p:embed/>
                </p:oleObj>
              </mc:Choice>
              <mc:Fallback>
                <p:oleObj name="Equation" r:id="rId3" imgW="1346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3289041" cy="11430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9645840"/>
              </p:ext>
            </p:extLst>
          </p:nvPr>
        </p:nvGraphicFramePr>
        <p:xfrm>
          <a:off x="609600" y="3581400"/>
          <a:ext cx="1714500" cy="685800"/>
        </p:xfrm>
        <a:graphic>
          <a:graphicData uri="http://schemas.openxmlformats.org/presentationml/2006/ole">
            <mc:AlternateContent xmlns:mc="http://schemas.openxmlformats.org/markup-compatibility/2006">
              <mc:Choice xmlns:v="urn:schemas-microsoft-com:vml" Requires="v">
                <p:oleObj spid="_x0000_s23617" name="Equation" r:id="rId5" imgW="571252" imgH="228501" progId="Equation.3">
                  <p:embed/>
                </p:oleObj>
              </mc:Choice>
              <mc:Fallback>
                <p:oleObj name="Equation" r:id="rId5" imgW="57125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581400"/>
                        <a:ext cx="1714500" cy="685800"/>
                      </a:xfrm>
                      <a:prstGeom prst="rect">
                        <a:avLst/>
                      </a:prstGeom>
                      <a:noFill/>
                    </p:spPr>
                  </p:pic>
                </p:oleObj>
              </mc:Fallback>
            </mc:AlternateContent>
          </a:graphicData>
        </a:graphic>
      </p:graphicFrame>
    </p:spTree>
    <p:extLst>
      <p:ext uri="{BB962C8B-B14F-4D97-AF65-F5344CB8AC3E}">
        <p14:creationId xmlns:p14="http://schemas.microsoft.com/office/powerpoint/2010/main" val="2470327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Upside Potential Ratio</a:t>
            </a:r>
            <a:endParaRPr lang="en-US" dirty="0"/>
          </a:p>
        </p:txBody>
      </p:sp>
      <p:sp>
        <p:nvSpPr>
          <p:cNvPr id="3" name="Content Placeholder 2"/>
          <p:cNvSpPr>
            <a:spLocks noGrp="1"/>
          </p:cNvSpPr>
          <p:nvPr>
            <p:ph idx="1"/>
          </p:nvPr>
        </p:nvSpPr>
        <p:spPr/>
        <p:txBody>
          <a:bodyPr>
            <a:normAutofit/>
          </a:bodyPr>
          <a:lstStyle/>
          <a:p>
            <a:r>
              <a:rPr lang="en-US" dirty="0" err="1"/>
              <a:t>Sortino</a:t>
            </a:r>
            <a:r>
              <a:rPr lang="en-US" dirty="0"/>
              <a:t>, van der Meer, and </a:t>
            </a:r>
            <a:r>
              <a:rPr lang="en-US" dirty="0" err="1"/>
              <a:t>Plantinga</a:t>
            </a:r>
            <a:r>
              <a:rPr lang="en-US" dirty="0"/>
              <a:t> (1999</a:t>
            </a:r>
            <a:r>
              <a:rPr lang="en-US" dirty="0" smtClean="0"/>
              <a:t>)</a:t>
            </a:r>
          </a:p>
          <a:p>
            <a:endParaRPr lang="en-US" dirty="0"/>
          </a:p>
          <a:p>
            <a:endParaRPr lang="en-US" dirty="0" smtClean="0"/>
          </a:p>
          <a:p>
            <a:r>
              <a:rPr lang="en-US" dirty="0"/>
              <a:t>where HPM = higher partial moment</a:t>
            </a:r>
          </a:p>
          <a:p>
            <a:endParaRPr lang="en-US" dirty="0" smtClean="0"/>
          </a:p>
          <a:p>
            <a:endParaRPr lang="en-US" dirty="0" smtClean="0"/>
          </a:p>
          <a:p>
            <a:r>
              <a:rPr lang="en-US" dirty="0"/>
              <a:t>According to </a:t>
            </a:r>
            <a:r>
              <a:rPr lang="en-US" dirty="0" err="1"/>
              <a:t>Eling</a:t>
            </a:r>
            <a:r>
              <a:rPr lang="en-US" dirty="0"/>
              <a:t> and </a:t>
            </a:r>
            <a:r>
              <a:rPr lang="en-US" dirty="0" err="1"/>
              <a:t>Schuhmacher</a:t>
            </a:r>
            <a:r>
              <a:rPr lang="en-US" dirty="0"/>
              <a:t> (2007), this ratio gains from the consistent application of the minimal acceptable return </a:t>
            </a:r>
            <a:r>
              <a:rPr lang="en-US" i="1" dirty="0">
                <a:sym typeface="Symbol"/>
              </a:rPr>
              <a:t></a:t>
            </a:r>
            <a:r>
              <a:rPr lang="en-US" dirty="0"/>
              <a:t> in the numerator as well as in the denominator.</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90654783"/>
              </p:ext>
            </p:extLst>
          </p:nvPr>
        </p:nvGraphicFramePr>
        <p:xfrm>
          <a:off x="838200" y="1981200"/>
          <a:ext cx="2743200" cy="890178"/>
        </p:xfrm>
        <a:graphic>
          <a:graphicData uri="http://schemas.openxmlformats.org/presentationml/2006/ole">
            <mc:AlternateContent xmlns:mc="http://schemas.openxmlformats.org/markup-compatibility/2006">
              <mc:Choice xmlns:v="urn:schemas-microsoft-com:vml" Requires="v">
                <p:oleObj spid="_x0000_s24640" name="Equation" r:id="rId3" imgW="1435100" imgH="457200" progId="Equation.3">
                  <p:embed/>
                </p:oleObj>
              </mc:Choice>
              <mc:Fallback>
                <p:oleObj name="Equation" r:id="rId3" imgW="1435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2743200" cy="89017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56741878"/>
              </p:ext>
            </p:extLst>
          </p:nvPr>
        </p:nvGraphicFramePr>
        <p:xfrm>
          <a:off x="838200" y="3429000"/>
          <a:ext cx="4724400" cy="970767"/>
        </p:xfrm>
        <a:graphic>
          <a:graphicData uri="http://schemas.openxmlformats.org/presentationml/2006/ole">
            <mc:AlternateContent xmlns:mc="http://schemas.openxmlformats.org/markup-compatibility/2006">
              <mc:Choice xmlns:v="urn:schemas-microsoft-com:vml" Requires="v">
                <p:oleObj spid="_x0000_s24641" name="Equation" r:id="rId5" imgW="2082800" imgH="431800" progId="Equation.3">
                  <p:embed/>
                </p:oleObj>
              </mc:Choice>
              <mc:Fallback>
                <p:oleObj name="Equation" r:id="rId5" imgW="20828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429000"/>
                        <a:ext cx="4724400" cy="970767"/>
                      </a:xfrm>
                      <a:prstGeom prst="rect">
                        <a:avLst/>
                      </a:prstGeom>
                      <a:noFill/>
                    </p:spPr>
                  </p:pic>
                </p:oleObj>
              </mc:Fallback>
            </mc:AlternateContent>
          </a:graphicData>
        </a:graphic>
      </p:graphicFrame>
    </p:spTree>
    <p:extLst>
      <p:ext uri="{BB962C8B-B14F-4D97-AF65-F5344CB8AC3E}">
        <p14:creationId xmlns:p14="http://schemas.microsoft.com/office/powerpoint/2010/main" val="246517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Drawdown-based Ratios</a:t>
            </a:r>
            <a:endParaRPr lang="en-US" dirty="0"/>
          </a:p>
        </p:txBody>
      </p:sp>
      <p:sp>
        <p:nvSpPr>
          <p:cNvPr id="3" name="Content Placeholder 2"/>
          <p:cNvSpPr>
            <a:spLocks noGrp="1"/>
          </p:cNvSpPr>
          <p:nvPr>
            <p:ph idx="1"/>
          </p:nvPr>
        </p:nvSpPr>
        <p:spPr/>
        <p:txBody>
          <a:bodyPr>
            <a:normAutofit/>
          </a:bodyPr>
          <a:lstStyle/>
          <a:p>
            <a:r>
              <a:rPr lang="en-US" dirty="0" smtClean="0"/>
              <a:t>Drawdown-based Ratios</a:t>
            </a:r>
          </a:p>
          <a:p>
            <a:pPr lvl="1"/>
            <a:r>
              <a:rPr lang="en-US" dirty="0" smtClean="0"/>
              <a:t>Calmar Ratio</a:t>
            </a:r>
          </a:p>
          <a:p>
            <a:pPr lvl="1"/>
            <a:r>
              <a:rPr lang="en-US" dirty="0" smtClean="0"/>
              <a:t>Sterling Ratio</a:t>
            </a:r>
          </a:p>
          <a:p>
            <a:pPr lvl="1"/>
            <a:r>
              <a:rPr lang="en-US" dirty="0" smtClean="0"/>
              <a:t>Burke Ratio</a:t>
            </a:r>
          </a:p>
          <a:p>
            <a:r>
              <a:rPr lang="en-US" dirty="0"/>
              <a:t>Measures based on drawdown: frequently used by CTAs, according to </a:t>
            </a:r>
            <a:r>
              <a:rPr lang="en-US" dirty="0" err="1"/>
              <a:t>Eling</a:t>
            </a:r>
            <a:r>
              <a:rPr lang="en-US" dirty="0"/>
              <a:t> and </a:t>
            </a:r>
            <a:r>
              <a:rPr lang="en-US" dirty="0" err="1"/>
              <a:t>Schuhmacher</a:t>
            </a:r>
            <a:r>
              <a:rPr lang="en-US" dirty="0"/>
              <a:t> (2007, p.5), “because these measures illustrate what the advisors are supposed to do best—continually accumulating gains while consistently limiting losses (see </a:t>
            </a:r>
            <a:r>
              <a:rPr lang="en-US" dirty="0" err="1"/>
              <a:t>Lhabitant</a:t>
            </a:r>
            <a:r>
              <a:rPr lang="en-US" dirty="0"/>
              <a:t>, 2004).”  </a:t>
            </a:r>
            <a:r>
              <a:rPr lang="en-US" dirty="0" smtClean="0"/>
              <a:t>          denotes </a:t>
            </a:r>
            <a:r>
              <a:rPr lang="en-US" dirty="0"/>
              <a:t>the lowest maximum drawdown,  </a:t>
            </a:r>
            <a:r>
              <a:rPr lang="en-US" dirty="0" smtClean="0"/>
              <a:t>      the </a:t>
            </a:r>
            <a:r>
              <a:rPr lang="en-US" dirty="0"/>
              <a:t>second lowest maximum drawdown, and so on.</a:t>
            </a:r>
            <a:endParaRPr lang="en-US" dirty="0" smtClean="0"/>
          </a:p>
          <a:p>
            <a:pPr lvl="1"/>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84629303"/>
              </p:ext>
            </p:extLst>
          </p:nvPr>
        </p:nvGraphicFramePr>
        <p:xfrm>
          <a:off x="1905000" y="5105400"/>
          <a:ext cx="800100" cy="533400"/>
        </p:xfrm>
        <a:graphic>
          <a:graphicData uri="http://schemas.openxmlformats.org/presentationml/2006/ole">
            <mc:AlternateContent xmlns:mc="http://schemas.openxmlformats.org/markup-compatibility/2006">
              <mc:Choice xmlns:v="urn:schemas-microsoft-com:vml" Requires="v">
                <p:oleObj spid="_x0000_s25664" name="Equation" r:id="rId3" imgW="342751" imgH="228501" progId="Equation.3">
                  <p:embed/>
                </p:oleObj>
              </mc:Choice>
              <mc:Fallback>
                <p:oleObj name="Equation" r:id="rId3" imgW="342751"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105400"/>
                        <a:ext cx="800100" cy="5334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73658182"/>
              </p:ext>
            </p:extLst>
          </p:nvPr>
        </p:nvGraphicFramePr>
        <p:xfrm>
          <a:off x="8458200" y="5105400"/>
          <a:ext cx="762000" cy="468923"/>
        </p:xfrm>
        <a:graphic>
          <a:graphicData uri="http://schemas.openxmlformats.org/presentationml/2006/ole">
            <mc:AlternateContent xmlns:mc="http://schemas.openxmlformats.org/markup-compatibility/2006">
              <mc:Choice xmlns:v="urn:schemas-microsoft-com:vml" Requires="v">
                <p:oleObj spid="_x0000_s25665" name="Equation" r:id="rId5" imgW="368300" imgH="228600" progId="Equation.3">
                  <p:embed/>
                </p:oleObj>
              </mc:Choice>
              <mc:Fallback>
                <p:oleObj name="Equation" r:id="rId5" imgW="368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8200" y="5105400"/>
                        <a:ext cx="762000" cy="468923"/>
                      </a:xfrm>
                      <a:prstGeom prst="rect">
                        <a:avLst/>
                      </a:prstGeom>
                      <a:noFill/>
                    </p:spPr>
                  </p:pic>
                </p:oleObj>
              </mc:Fallback>
            </mc:AlternateContent>
          </a:graphicData>
        </a:graphic>
      </p:graphicFrame>
    </p:spTree>
    <p:extLst>
      <p:ext uri="{BB962C8B-B14F-4D97-AF65-F5344CB8AC3E}">
        <p14:creationId xmlns:p14="http://schemas.microsoft.com/office/powerpoint/2010/main" val="332159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Calmar </a:t>
            </a:r>
            <a:r>
              <a:rPr lang="en-US" b="1" dirty="0" smtClean="0"/>
              <a:t>Ratio</a:t>
            </a:r>
            <a:endParaRPr lang="en-US" dirty="0"/>
          </a:p>
        </p:txBody>
      </p:sp>
      <p:sp>
        <p:nvSpPr>
          <p:cNvPr id="3" name="Content Placeholder 2"/>
          <p:cNvSpPr>
            <a:spLocks noGrp="1"/>
          </p:cNvSpPr>
          <p:nvPr>
            <p:ph idx="1"/>
          </p:nvPr>
        </p:nvSpPr>
        <p:spPr/>
        <p:txBody>
          <a:bodyPr/>
          <a:lstStyle/>
          <a:p>
            <a:r>
              <a:rPr lang="en-US" dirty="0" smtClean="0"/>
              <a:t>Young (1991)</a:t>
            </a:r>
          </a:p>
          <a:p>
            <a:endParaRPr lang="en-US" dirty="0"/>
          </a:p>
          <a:p>
            <a:endParaRPr lang="en-US" dirty="0" smtClean="0"/>
          </a:p>
          <a:p>
            <a:pPr marL="0" indent="0">
              <a:buNone/>
            </a:pPr>
            <a:r>
              <a:rPr lang="en-US" i="1" dirty="0"/>
              <a:t>MD</a:t>
            </a:r>
            <a:r>
              <a:rPr lang="en-US" i="1" baseline="-25000" dirty="0"/>
              <a:t>i</a:t>
            </a:r>
            <a:r>
              <a:rPr lang="en-US" baseline="-25000" dirty="0"/>
              <a:t>1</a:t>
            </a:r>
            <a:r>
              <a:rPr lang="en-US" dirty="0"/>
              <a:t> is the maximum drawdown.</a:t>
            </a:r>
            <a:endParaRPr lang="en-US" dirty="0" smtClean="0"/>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66015517"/>
              </p:ext>
            </p:extLst>
          </p:nvPr>
        </p:nvGraphicFramePr>
        <p:xfrm>
          <a:off x="609599" y="2286000"/>
          <a:ext cx="2917371" cy="1066800"/>
        </p:xfrm>
        <a:graphic>
          <a:graphicData uri="http://schemas.openxmlformats.org/presentationml/2006/ole">
            <mc:AlternateContent xmlns:mc="http://schemas.openxmlformats.org/markup-compatibility/2006">
              <mc:Choice xmlns:v="urn:schemas-microsoft-com:vml" Requires="v">
                <p:oleObj spid="_x0000_s26657" name="Equation" r:id="rId3" imgW="1270000" imgH="457200" progId="Equation.3">
                  <p:embed/>
                </p:oleObj>
              </mc:Choice>
              <mc:Fallback>
                <p:oleObj name="Equation" r:id="rId3" imgW="1270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2286000"/>
                        <a:ext cx="2917371" cy="1066800"/>
                      </a:xfrm>
                      <a:prstGeom prst="rect">
                        <a:avLst/>
                      </a:prstGeom>
                      <a:noFill/>
                    </p:spPr>
                  </p:pic>
                </p:oleObj>
              </mc:Fallback>
            </mc:AlternateContent>
          </a:graphicData>
        </a:graphic>
      </p:graphicFrame>
    </p:spTree>
    <p:extLst>
      <p:ext uri="{BB962C8B-B14F-4D97-AF65-F5344CB8AC3E}">
        <p14:creationId xmlns:p14="http://schemas.microsoft.com/office/powerpoint/2010/main" val="951978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Sterling </a:t>
            </a:r>
            <a:r>
              <a:rPr lang="en-US" b="1" dirty="0" smtClean="0"/>
              <a:t>Ratio</a:t>
            </a:r>
            <a:endParaRPr lang="en-US" dirty="0"/>
          </a:p>
        </p:txBody>
      </p:sp>
      <p:sp>
        <p:nvSpPr>
          <p:cNvPr id="3" name="Content Placeholder 2"/>
          <p:cNvSpPr>
            <a:spLocks noGrp="1"/>
          </p:cNvSpPr>
          <p:nvPr>
            <p:ph idx="1"/>
          </p:nvPr>
        </p:nvSpPr>
        <p:spPr/>
        <p:txBody>
          <a:bodyPr/>
          <a:lstStyle/>
          <a:p>
            <a:r>
              <a:rPr lang="en-US" dirty="0" err="1" smtClean="0"/>
              <a:t>Kestner</a:t>
            </a:r>
            <a:r>
              <a:rPr lang="en-US" dirty="0" smtClean="0"/>
              <a:t> (1996)</a:t>
            </a:r>
          </a:p>
          <a:p>
            <a:endParaRPr lang="en-US" dirty="0"/>
          </a:p>
          <a:p>
            <a:endParaRPr lang="en-US" dirty="0" smtClean="0"/>
          </a:p>
          <a:p>
            <a:endParaRPr lang="en-US" dirty="0"/>
          </a:p>
          <a:p>
            <a:endParaRPr lang="en-US" dirty="0" smtClean="0"/>
          </a:p>
          <a:p>
            <a:pPr marL="0" indent="0">
              <a:buNone/>
            </a:pPr>
            <a:r>
              <a:rPr lang="en-US" dirty="0"/>
              <a:t>is the average maximum drawdown.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32481212"/>
              </p:ext>
            </p:extLst>
          </p:nvPr>
        </p:nvGraphicFramePr>
        <p:xfrm>
          <a:off x="914400" y="2286000"/>
          <a:ext cx="3462130" cy="1447800"/>
        </p:xfrm>
        <a:graphic>
          <a:graphicData uri="http://schemas.openxmlformats.org/presentationml/2006/ole">
            <mc:AlternateContent xmlns:mc="http://schemas.openxmlformats.org/markup-compatibility/2006">
              <mc:Choice xmlns:v="urn:schemas-microsoft-com:vml" Requires="v">
                <p:oleObj spid="_x0000_s27712" name="Equation" r:id="rId3" imgW="1574800" imgH="660400" progId="Equation.3">
                  <p:embed/>
                </p:oleObj>
              </mc:Choice>
              <mc:Fallback>
                <p:oleObj name="Equation" r:id="rId3" imgW="1574800" imgH="660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3462130" cy="14478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204663399"/>
              </p:ext>
            </p:extLst>
          </p:nvPr>
        </p:nvGraphicFramePr>
        <p:xfrm>
          <a:off x="990600" y="3810000"/>
          <a:ext cx="1620520" cy="838200"/>
        </p:xfrm>
        <a:graphic>
          <a:graphicData uri="http://schemas.openxmlformats.org/presentationml/2006/ole">
            <mc:AlternateContent xmlns:mc="http://schemas.openxmlformats.org/markup-compatibility/2006">
              <mc:Choice xmlns:v="urn:schemas-microsoft-com:vml" Requires="v">
                <p:oleObj spid="_x0000_s27713" name="Equation" r:id="rId5" imgW="837836" imgH="431613" progId="Equation.3">
                  <p:embed/>
                </p:oleObj>
              </mc:Choice>
              <mc:Fallback>
                <p:oleObj name="Equation" r:id="rId5" imgW="83783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810000"/>
                        <a:ext cx="1620520" cy="838200"/>
                      </a:xfrm>
                      <a:prstGeom prst="rect">
                        <a:avLst/>
                      </a:prstGeom>
                      <a:noFill/>
                    </p:spPr>
                  </p:pic>
                </p:oleObj>
              </mc:Fallback>
            </mc:AlternateContent>
          </a:graphicData>
        </a:graphic>
      </p:graphicFrame>
    </p:spTree>
    <p:extLst>
      <p:ext uri="{BB962C8B-B14F-4D97-AF65-F5344CB8AC3E}">
        <p14:creationId xmlns:p14="http://schemas.microsoft.com/office/powerpoint/2010/main" val="12491715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Burke </a:t>
            </a:r>
            <a:r>
              <a:rPr lang="en-US" b="1" dirty="0" smtClean="0"/>
              <a:t>Ratio</a:t>
            </a:r>
            <a:endParaRPr lang="en-US" dirty="0"/>
          </a:p>
        </p:txBody>
      </p:sp>
      <p:sp>
        <p:nvSpPr>
          <p:cNvPr id="3" name="Content Placeholder 2"/>
          <p:cNvSpPr>
            <a:spLocks noGrp="1"/>
          </p:cNvSpPr>
          <p:nvPr>
            <p:ph idx="1"/>
          </p:nvPr>
        </p:nvSpPr>
        <p:spPr/>
        <p:txBody>
          <a:bodyPr>
            <a:normAutofit/>
          </a:bodyPr>
          <a:lstStyle/>
          <a:p>
            <a:r>
              <a:rPr lang="en-US" dirty="0" smtClean="0"/>
              <a:t>Burke (1994)</a:t>
            </a:r>
          </a:p>
          <a:p>
            <a:endParaRPr lang="en-US" dirty="0"/>
          </a:p>
          <a:p>
            <a:endParaRPr lang="en-US" dirty="0" smtClean="0"/>
          </a:p>
          <a:p>
            <a:endParaRPr lang="en-US" dirty="0"/>
          </a:p>
          <a:p>
            <a:endParaRPr lang="en-US" dirty="0" smtClean="0"/>
          </a:p>
          <a:p>
            <a:endParaRPr lang="en-US" dirty="0" smtClean="0"/>
          </a:p>
          <a:p>
            <a:pPr marL="0" indent="0">
              <a:buNone/>
            </a:pPr>
            <a:r>
              <a:rPr lang="en-US" dirty="0"/>
              <a:t>is a type of variance below the N</a:t>
            </a:r>
            <a:r>
              <a:rPr lang="en-US" baseline="30000" dirty="0"/>
              <a:t>th</a:t>
            </a:r>
            <a:r>
              <a:rPr lang="en-US" dirty="0"/>
              <a:t> largest drawdown; accounts for very large losses.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30999087"/>
              </p:ext>
            </p:extLst>
          </p:nvPr>
        </p:nvGraphicFramePr>
        <p:xfrm>
          <a:off x="533400" y="2286000"/>
          <a:ext cx="3480486" cy="1524000"/>
        </p:xfrm>
        <a:graphic>
          <a:graphicData uri="http://schemas.openxmlformats.org/presentationml/2006/ole">
            <mc:AlternateContent xmlns:mc="http://schemas.openxmlformats.org/markup-compatibility/2006">
              <mc:Choice xmlns:v="urn:schemas-microsoft-com:vml" Requires="v">
                <p:oleObj spid="_x0000_s28736" name="Equation" r:id="rId3" imgW="1612900" imgH="711200" progId="Equation.3">
                  <p:embed/>
                </p:oleObj>
              </mc:Choice>
              <mc:Fallback>
                <p:oleObj name="Equation" r:id="rId3" imgW="16129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3480486" cy="15240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66561126"/>
              </p:ext>
            </p:extLst>
          </p:nvPr>
        </p:nvGraphicFramePr>
        <p:xfrm>
          <a:off x="618565" y="3810000"/>
          <a:ext cx="2353235" cy="1143000"/>
        </p:xfrm>
        <a:graphic>
          <a:graphicData uri="http://schemas.openxmlformats.org/presentationml/2006/ole">
            <mc:AlternateContent xmlns:mc="http://schemas.openxmlformats.org/markup-compatibility/2006">
              <mc:Choice xmlns:v="urn:schemas-microsoft-com:vml" Requires="v">
                <p:oleObj spid="_x0000_s28737" name="Equation" r:id="rId5" imgW="990170" imgH="482391" progId="Equation.3">
                  <p:embed/>
                </p:oleObj>
              </mc:Choice>
              <mc:Fallback>
                <p:oleObj name="Equation" r:id="rId5" imgW="990170" imgH="4823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565" y="3810000"/>
                        <a:ext cx="2353235" cy="1143000"/>
                      </a:xfrm>
                      <a:prstGeom prst="rect">
                        <a:avLst/>
                      </a:prstGeom>
                      <a:noFill/>
                    </p:spPr>
                  </p:pic>
                </p:oleObj>
              </mc:Fallback>
            </mc:AlternateContent>
          </a:graphicData>
        </a:graphic>
      </p:graphicFrame>
    </p:spTree>
    <p:extLst>
      <p:ext uri="{BB962C8B-B14F-4D97-AF65-F5344CB8AC3E}">
        <p14:creationId xmlns:p14="http://schemas.microsoft.com/office/powerpoint/2010/main" val="28603783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Ratios</a:t>
            </a:r>
            <a:endParaRPr lang="en-US" dirty="0"/>
          </a:p>
        </p:txBody>
      </p:sp>
      <p:sp>
        <p:nvSpPr>
          <p:cNvPr id="3" name="Content Placeholder 2"/>
          <p:cNvSpPr>
            <a:spLocks noGrp="1"/>
          </p:cNvSpPr>
          <p:nvPr>
            <p:ph idx="1"/>
          </p:nvPr>
        </p:nvSpPr>
        <p:spPr/>
        <p:txBody>
          <a:bodyPr>
            <a:normAutofit/>
          </a:bodyPr>
          <a:lstStyle/>
          <a:p>
            <a:r>
              <a:rPr lang="en-US" dirty="0" err="1" smtClean="0"/>
              <a:t>VaR</a:t>
            </a:r>
            <a:r>
              <a:rPr lang="en-US" dirty="0" smtClean="0"/>
              <a:t> Ratios</a:t>
            </a:r>
          </a:p>
          <a:p>
            <a:pPr lvl="1"/>
            <a:r>
              <a:rPr lang="en-US" dirty="0" smtClean="0"/>
              <a:t>Excess return on value at risk</a:t>
            </a:r>
          </a:p>
          <a:p>
            <a:pPr lvl="1"/>
            <a:r>
              <a:rPr lang="en-US" dirty="0" smtClean="0"/>
              <a:t>Conditional Sharpe ratio</a:t>
            </a:r>
          </a:p>
          <a:p>
            <a:pPr lvl="1"/>
            <a:r>
              <a:rPr lang="en-US" dirty="0" smtClean="0"/>
              <a:t>Modified Sharpe ratio</a:t>
            </a:r>
          </a:p>
          <a:p>
            <a:pPr lvl="1"/>
            <a:endParaRPr lang="en-US" dirty="0"/>
          </a:p>
          <a:p>
            <a:r>
              <a:rPr lang="en-US" dirty="0"/>
              <a:t>Value at risk ( ) describes the possible loss of an investment, which is not exceeded with a given probability of </a:t>
            </a:r>
            <a:r>
              <a:rPr lang="en-US" dirty="0" smtClean="0"/>
              <a:t>            in </a:t>
            </a:r>
            <a:r>
              <a:rPr lang="en-US" dirty="0"/>
              <a:t>a certain period. For normally-distributed returns</a:t>
            </a:r>
            <a:r>
              <a:rPr lang="en-US" dirty="0" smtClean="0"/>
              <a:t>,</a:t>
            </a:r>
          </a:p>
          <a:p>
            <a:pPr marL="0" indent="0">
              <a:buNone/>
            </a:pPr>
            <a:r>
              <a:rPr lang="en-US" dirty="0" smtClean="0"/>
              <a:t>, where      is the </a:t>
            </a:r>
            <a:r>
              <a:rPr lang="en-US" i="1" dirty="0" smtClean="0">
                <a:sym typeface="Symbol"/>
              </a:rPr>
              <a:t></a:t>
            </a:r>
            <a:r>
              <a:rPr lang="en-US" dirty="0" smtClean="0"/>
              <a:t>-</a:t>
            </a:r>
            <a:r>
              <a:rPr lang="en-US" dirty="0" err="1" smtClean="0"/>
              <a:t>quantile</a:t>
            </a:r>
            <a:r>
              <a:rPr lang="en-US" dirty="0" smtClean="0"/>
              <a:t> of the standard normal distribution.</a:t>
            </a:r>
          </a:p>
          <a:p>
            <a:pPr lvl="1"/>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25559725"/>
              </p:ext>
            </p:extLst>
          </p:nvPr>
        </p:nvGraphicFramePr>
        <p:xfrm>
          <a:off x="3124200" y="4419600"/>
          <a:ext cx="762000" cy="391886"/>
        </p:xfrm>
        <a:graphic>
          <a:graphicData uri="http://schemas.openxmlformats.org/presentationml/2006/ole">
            <mc:AlternateContent xmlns:mc="http://schemas.openxmlformats.org/markup-compatibility/2006">
              <mc:Choice xmlns:v="urn:schemas-microsoft-com:vml" Requires="v">
                <p:oleObj spid="_x0000_s29791" name="Equation" r:id="rId3" imgW="329914" imgH="177646" progId="Equation.3">
                  <p:embed/>
                </p:oleObj>
              </mc:Choice>
              <mc:Fallback>
                <p:oleObj name="Equation" r:id="rId3" imgW="329914"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419600"/>
                        <a:ext cx="762000" cy="391886"/>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48110004"/>
              </p:ext>
            </p:extLst>
          </p:nvPr>
        </p:nvGraphicFramePr>
        <p:xfrm>
          <a:off x="5486400" y="4724400"/>
          <a:ext cx="3244850" cy="533400"/>
        </p:xfrm>
        <a:graphic>
          <a:graphicData uri="http://schemas.openxmlformats.org/presentationml/2006/ole">
            <mc:AlternateContent xmlns:mc="http://schemas.openxmlformats.org/markup-compatibility/2006">
              <mc:Choice xmlns:v="urn:schemas-microsoft-com:vml" Requires="v">
                <p:oleObj spid="_x0000_s29792" name="Equation" r:id="rId5" imgW="1397000" imgH="228600" progId="Equation.3">
                  <p:embed/>
                </p:oleObj>
              </mc:Choice>
              <mc:Fallback>
                <p:oleObj name="Equation" r:id="rId5" imgW="1397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724400"/>
                        <a:ext cx="3244850" cy="533400"/>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91601959"/>
              </p:ext>
            </p:extLst>
          </p:nvPr>
        </p:nvGraphicFramePr>
        <p:xfrm>
          <a:off x="1752600" y="5029200"/>
          <a:ext cx="457200" cy="587829"/>
        </p:xfrm>
        <a:graphic>
          <a:graphicData uri="http://schemas.openxmlformats.org/presentationml/2006/ole">
            <mc:AlternateContent xmlns:mc="http://schemas.openxmlformats.org/markup-compatibility/2006">
              <mc:Choice xmlns:v="urn:schemas-microsoft-com:vml" Requires="v">
                <p:oleObj spid="_x0000_s29793" name="Equation" r:id="rId7" imgW="177480" imgH="228600" progId="Equation.3">
                  <p:embed/>
                </p:oleObj>
              </mc:Choice>
              <mc:Fallback>
                <p:oleObj name="Equation" r:id="rId7" imgW="177480" imgH="228600" progId="Equation.3">
                  <p:embed/>
                  <p:pic>
                    <p:nvPicPr>
                      <p:cNvPr id="0" name=""/>
                      <p:cNvPicPr>
                        <a:picLocks noChangeAspect="1" noChangeArrowheads="1"/>
                      </p:cNvPicPr>
                      <p:nvPr/>
                    </p:nvPicPr>
                    <p:blipFill>
                      <a:blip r:embed="rId8"/>
                      <a:srcRect/>
                      <a:stretch>
                        <a:fillRect/>
                      </a:stretch>
                    </p:blipFill>
                    <p:spPr bwMode="auto">
                      <a:xfrm>
                        <a:off x="1752600" y="5029200"/>
                        <a:ext cx="457200" cy="587829"/>
                      </a:xfrm>
                      <a:prstGeom prst="rect">
                        <a:avLst/>
                      </a:prstGeom>
                      <a:noFill/>
                    </p:spPr>
                  </p:pic>
                </p:oleObj>
              </mc:Fallback>
            </mc:AlternateContent>
          </a:graphicData>
        </a:graphic>
      </p:graphicFrame>
    </p:spTree>
    <p:extLst>
      <p:ext uri="{BB962C8B-B14F-4D97-AF65-F5344CB8AC3E}">
        <p14:creationId xmlns:p14="http://schemas.microsoft.com/office/powerpoint/2010/main" val="1086358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 Quantitative Model…</a:t>
            </a:r>
            <a:endParaRPr lang="en-US" dirty="0"/>
          </a:p>
        </p:txBody>
      </p:sp>
      <p:sp>
        <p:nvSpPr>
          <p:cNvPr id="5" name="Text Placeholder 4"/>
          <p:cNvSpPr>
            <a:spLocks noGrp="1"/>
          </p:cNvSpPr>
          <p:nvPr>
            <p:ph type="body" idx="1"/>
          </p:nvPr>
        </p:nvSpPr>
        <p:spPr/>
        <p:txBody>
          <a:bodyPr/>
          <a:lstStyle/>
          <a:p>
            <a:r>
              <a:rPr lang="en-US" dirty="0" smtClean="0"/>
              <a:t>Representation</a:t>
            </a:r>
            <a:endParaRPr lang="en-US"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151691971"/>
              </p:ext>
            </p:extLst>
          </p:nvPr>
        </p:nvGraphicFramePr>
        <p:xfrm>
          <a:off x="4800600" y="2438400"/>
          <a:ext cx="3932238"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p:cNvSpPr>
            <a:spLocks noGrp="1"/>
          </p:cNvSpPr>
          <p:nvPr>
            <p:ph type="body" sz="quarter" idx="3"/>
          </p:nvPr>
        </p:nvSpPr>
        <p:spPr/>
        <p:txBody>
          <a:bodyPr/>
          <a:lstStyle/>
          <a:p>
            <a:r>
              <a:rPr lang="en-US" dirty="0" smtClean="0"/>
              <a:t>Implementation</a:t>
            </a:r>
            <a:endParaRPr lang="en-US" dirty="0"/>
          </a:p>
        </p:txBody>
      </p:sp>
      <p:sp>
        <p:nvSpPr>
          <p:cNvPr id="7" name="Content Placeholder 6"/>
          <p:cNvSpPr>
            <a:spLocks noGrp="1"/>
          </p:cNvSpPr>
          <p:nvPr>
            <p:ph sz="quarter" idx="4"/>
          </p:nvPr>
        </p:nvSpPr>
        <p:spPr>
          <a:xfrm>
            <a:off x="457200" y="2438400"/>
            <a:ext cx="3931920" cy="3951288"/>
          </a:xfrm>
        </p:spPr>
        <p:txBody>
          <a:bodyPr>
            <a:normAutofit lnSpcReduction="10000"/>
          </a:bodyPr>
          <a:lstStyle/>
          <a:p>
            <a:r>
              <a:rPr lang="en-US" dirty="0" smtClean="0"/>
              <a:t>Closely tracks observed data (e.g., prices)</a:t>
            </a:r>
          </a:p>
          <a:p>
            <a:pPr lvl="1"/>
            <a:r>
              <a:rPr lang="en-US" dirty="0" smtClean="0"/>
              <a:t>Using some other observed data (e.g., GDP)</a:t>
            </a:r>
          </a:p>
          <a:p>
            <a:pPr lvl="1"/>
            <a:r>
              <a:rPr lang="en-US" dirty="0" smtClean="0"/>
              <a:t>In a mathematical relationship</a:t>
            </a:r>
          </a:p>
          <a:p>
            <a:pPr lvl="1"/>
            <a:r>
              <a:rPr lang="en-US" dirty="0" smtClean="0"/>
              <a:t>Usually, modeled with help of software</a:t>
            </a:r>
          </a:p>
          <a:p>
            <a:pPr lvl="2"/>
            <a:r>
              <a:rPr lang="en-US" dirty="0" smtClean="0"/>
              <a:t>Julia</a:t>
            </a:r>
          </a:p>
          <a:p>
            <a:pPr lvl="2"/>
            <a:r>
              <a:rPr lang="en-US" dirty="0" err="1" smtClean="0"/>
              <a:t>Mathematica</a:t>
            </a:r>
            <a:endParaRPr lang="en-US" dirty="0" smtClean="0"/>
          </a:p>
          <a:p>
            <a:pPr lvl="2"/>
            <a:r>
              <a:rPr lang="en-US" dirty="0" err="1" smtClean="0"/>
              <a:t>MatLab</a:t>
            </a:r>
            <a:endParaRPr lang="en-US" dirty="0"/>
          </a:p>
          <a:p>
            <a:pPr lvl="2"/>
            <a:r>
              <a:rPr lang="en-US" dirty="0" smtClean="0"/>
              <a:t>Python …</a:t>
            </a:r>
          </a:p>
          <a:p>
            <a:endParaRPr lang="en-US" dirty="0"/>
          </a:p>
        </p:txBody>
      </p:sp>
    </p:spTree>
    <p:extLst>
      <p:ext uri="{BB962C8B-B14F-4D97-AF65-F5344CB8AC3E}">
        <p14:creationId xmlns:p14="http://schemas.microsoft.com/office/powerpoint/2010/main" val="3018897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Excess return on value at </a:t>
            </a:r>
            <a:r>
              <a:rPr lang="en-US" dirty="0" smtClean="0"/>
              <a:t>risk</a:t>
            </a:r>
            <a:endParaRPr lang="en-US" dirty="0"/>
          </a:p>
        </p:txBody>
      </p:sp>
      <p:sp>
        <p:nvSpPr>
          <p:cNvPr id="3" name="Content Placeholder 2"/>
          <p:cNvSpPr>
            <a:spLocks noGrp="1"/>
          </p:cNvSpPr>
          <p:nvPr>
            <p:ph idx="1"/>
          </p:nvPr>
        </p:nvSpPr>
        <p:spPr/>
        <p:txBody>
          <a:bodyPr/>
          <a:lstStyle/>
          <a:p>
            <a:r>
              <a:rPr lang="en-US" dirty="0" smtClean="0"/>
              <a:t>Dowd (2000)</a:t>
            </a:r>
          </a:p>
          <a:p>
            <a:endParaRPr lang="en-US" dirty="0"/>
          </a:p>
          <a:p>
            <a:endParaRPr lang="en-US" dirty="0" smtClean="0"/>
          </a:p>
          <a:p>
            <a:endParaRPr lang="en-US" dirty="0"/>
          </a:p>
          <a:p>
            <a:r>
              <a:rPr lang="en-US" dirty="0"/>
              <a:t>Not suitable for non-normal returns.</a:t>
            </a:r>
            <a:endParaRPr lang="en-US" dirty="0" smtClean="0"/>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6563298"/>
              </p:ext>
            </p:extLst>
          </p:nvPr>
        </p:nvGraphicFramePr>
        <p:xfrm>
          <a:off x="533400" y="2209800"/>
          <a:ext cx="3861318" cy="990600"/>
        </p:xfrm>
        <a:graphic>
          <a:graphicData uri="http://schemas.openxmlformats.org/presentationml/2006/ole">
            <mc:AlternateContent xmlns:mc="http://schemas.openxmlformats.org/markup-compatibility/2006">
              <mc:Choice xmlns:v="urn:schemas-microsoft-com:vml" Requires="v">
                <p:oleObj spid="_x0000_s30753" name="Equation" r:id="rId3" imgW="1816100" imgH="457200" progId="Equation.3">
                  <p:embed/>
                </p:oleObj>
              </mc:Choice>
              <mc:Fallback>
                <p:oleObj name="Equation" r:id="rId3" imgW="1816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3861318" cy="990600"/>
                      </a:xfrm>
                      <a:prstGeom prst="rect">
                        <a:avLst/>
                      </a:prstGeom>
                      <a:noFill/>
                    </p:spPr>
                  </p:pic>
                </p:oleObj>
              </mc:Fallback>
            </mc:AlternateContent>
          </a:graphicData>
        </a:graphic>
      </p:graphicFrame>
    </p:spTree>
    <p:extLst>
      <p:ext uri="{BB962C8B-B14F-4D97-AF65-F5344CB8AC3E}">
        <p14:creationId xmlns:p14="http://schemas.microsoft.com/office/powerpoint/2010/main" val="11042548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Sharpe </a:t>
            </a:r>
            <a:r>
              <a:rPr lang="en-US" dirty="0" smtClean="0"/>
              <a:t>ratio</a:t>
            </a:r>
            <a:endParaRPr lang="en-US" dirty="0"/>
          </a:p>
        </p:txBody>
      </p:sp>
      <p:sp>
        <p:nvSpPr>
          <p:cNvPr id="3" name="Content Placeholder 2"/>
          <p:cNvSpPr>
            <a:spLocks noGrp="1"/>
          </p:cNvSpPr>
          <p:nvPr>
            <p:ph idx="1"/>
          </p:nvPr>
        </p:nvSpPr>
        <p:spPr/>
        <p:txBody>
          <a:bodyPr/>
          <a:lstStyle/>
          <a:p>
            <a:r>
              <a:rPr lang="en-US" dirty="0" err="1" smtClean="0"/>
              <a:t>Agarwal</a:t>
            </a:r>
            <a:r>
              <a:rPr lang="en-US" dirty="0" smtClean="0"/>
              <a:t> and </a:t>
            </a:r>
            <a:r>
              <a:rPr lang="en-US" dirty="0" err="1" smtClean="0"/>
              <a:t>Naik</a:t>
            </a:r>
            <a:r>
              <a:rPr lang="en-US" dirty="0" smtClean="0"/>
              <a:t> (2004)</a:t>
            </a:r>
          </a:p>
          <a:p>
            <a:endParaRPr lang="en-US" dirty="0"/>
          </a:p>
          <a:p>
            <a:endParaRPr lang="en-US" dirty="0" smtClean="0"/>
          </a:p>
          <a:p>
            <a:endParaRPr lang="en-US" dirty="0"/>
          </a:p>
          <a:p>
            <a:endParaRPr lang="en-US" dirty="0" smtClean="0"/>
          </a:p>
          <a:p>
            <a:r>
              <a:rPr lang="en-US" dirty="0"/>
              <a:t>The advantage of </a:t>
            </a:r>
            <a:r>
              <a:rPr lang="en-US" dirty="0" err="1"/>
              <a:t>CVaR</a:t>
            </a:r>
            <a:r>
              <a:rPr lang="en-US" dirty="0"/>
              <a:t> is that it satisfies certain plausible axioms (</a:t>
            </a:r>
            <a:r>
              <a:rPr lang="en-US" dirty="0" err="1"/>
              <a:t>Artzner</a:t>
            </a:r>
            <a:r>
              <a:rPr lang="en-US" dirty="0"/>
              <a:t> et al. (1999)).</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56000199"/>
              </p:ext>
            </p:extLst>
          </p:nvPr>
        </p:nvGraphicFramePr>
        <p:xfrm>
          <a:off x="457199" y="2209800"/>
          <a:ext cx="4550229" cy="1066800"/>
        </p:xfrm>
        <a:graphic>
          <a:graphicData uri="http://schemas.openxmlformats.org/presentationml/2006/ole">
            <mc:AlternateContent xmlns:mc="http://schemas.openxmlformats.org/markup-compatibility/2006">
              <mc:Choice xmlns:v="urn:schemas-microsoft-com:vml" Requires="v">
                <p:oleObj spid="_x0000_s31808" name="Equation" r:id="rId3" imgW="1993900" imgH="457200" progId="Equation.3">
                  <p:embed/>
                </p:oleObj>
              </mc:Choice>
              <mc:Fallback>
                <p:oleObj name="Equation" r:id="rId3" imgW="19939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209800"/>
                        <a:ext cx="4550229" cy="10668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24267044"/>
              </p:ext>
            </p:extLst>
          </p:nvPr>
        </p:nvGraphicFramePr>
        <p:xfrm>
          <a:off x="457201" y="3200400"/>
          <a:ext cx="5029200" cy="645459"/>
        </p:xfrm>
        <a:graphic>
          <a:graphicData uri="http://schemas.openxmlformats.org/presentationml/2006/ole">
            <mc:AlternateContent xmlns:mc="http://schemas.openxmlformats.org/markup-compatibility/2006">
              <mc:Choice xmlns:v="urn:schemas-microsoft-com:vml" Requires="v">
                <p:oleObj spid="_x0000_s31809" name="Equation" r:id="rId5" imgW="1778000" imgH="228600" progId="Equation.3">
                  <p:embed/>
                </p:oleObj>
              </mc:Choice>
              <mc:Fallback>
                <p:oleObj name="Equation" r:id="rId5" imgW="1778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1" y="3200400"/>
                        <a:ext cx="5029200" cy="645459"/>
                      </a:xfrm>
                      <a:prstGeom prst="rect">
                        <a:avLst/>
                      </a:prstGeom>
                      <a:noFill/>
                    </p:spPr>
                  </p:pic>
                </p:oleObj>
              </mc:Fallback>
            </mc:AlternateContent>
          </a:graphicData>
        </a:graphic>
      </p:graphicFrame>
    </p:spTree>
    <p:extLst>
      <p:ext uri="{BB962C8B-B14F-4D97-AF65-F5344CB8AC3E}">
        <p14:creationId xmlns:p14="http://schemas.microsoft.com/office/powerpoint/2010/main" val="683910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Modified Sharpe </a:t>
            </a:r>
            <a:r>
              <a:rPr lang="en-US" b="1" dirty="0" smtClean="0"/>
              <a:t>ratio</a:t>
            </a:r>
            <a:endParaRPr lang="en-US" dirty="0"/>
          </a:p>
        </p:txBody>
      </p:sp>
      <p:sp>
        <p:nvSpPr>
          <p:cNvPr id="3" name="Content Placeholder 2"/>
          <p:cNvSpPr>
            <a:spLocks noGrp="1"/>
          </p:cNvSpPr>
          <p:nvPr>
            <p:ph idx="1"/>
          </p:nvPr>
        </p:nvSpPr>
        <p:spPr/>
        <p:txBody>
          <a:bodyPr>
            <a:normAutofit/>
          </a:bodyPr>
          <a:lstStyle/>
          <a:p>
            <a:r>
              <a:rPr lang="en-US" dirty="0" err="1" smtClean="0"/>
              <a:t>Gregoriou</a:t>
            </a:r>
            <a:r>
              <a:rPr lang="en-US" dirty="0" smtClean="0"/>
              <a:t> and </a:t>
            </a:r>
            <a:r>
              <a:rPr lang="en-US" dirty="0" err="1" smtClean="0"/>
              <a:t>Gueyie</a:t>
            </a:r>
            <a:r>
              <a:rPr lang="en-US" dirty="0" smtClean="0"/>
              <a:t> (2003)</a:t>
            </a:r>
          </a:p>
          <a:p>
            <a:endParaRPr lang="en-US" dirty="0"/>
          </a:p>
          <a:p>
            <a:endParaRPr lang="en-US" dirty="0" smtClean="0"/>
          </a:p>
          <a:p>
            <a:r>
              <a:rPr lang="en-US" dirty="0"/>
              <a:t>Cornish-Fisher expansion is calculated as follows</a:t>
            </a:r>
            <a:r>
              <a:rPr lang="en-US" dirty="0" smtClean="0"/>
              <a:t>:</a:t>
            </a:r>
          </a:p>
          <a:p>
            <a:endParaRPr lang="en-US" dirty="0"/>
          </a:p>
          <a:p>
            <a:endParaRPr lang="en-US" dirty="0" smtClean="0"/>
          </a:p>
          <a:p>
            <a:endParaRPr lang="en-US" dirty="0"/>
          </a:p>
          <a:p>
            <a:endParaRPr lang="en-US" dirty="0" smtClean="0"/>
          </a:p>
          <a:p>
            <a:pPr lvl="1"/>
            <a:r>
              <a:rPr lang="en-US" dirty="0" smtClean="0"/>
              <a:t>where </a:t>
            </a:r>
            <a:r>
              <a:rPr lang="en-US" dirty="0"/>
              <a:t>Si denotes </a:t>
            </a:r>
            <a:r>
              <a:rPr lang="en-US" dirty="0" err="1"/>
              <a:t>skewness</a:t>
            </a:r>
            <a:r>
              <a:rPr lang="en-US" dirty="0"/>
              <a:t> and  </a:t>
            </a:r>
            <a:r>
              <a:rPr lang="en-US" dirty="0" smtClean="0"/>
              <a:t>       the excess </a:t>
            </a:r>
            <a:r>
              <a:rPr lang="en-US" dirty="0"/>
              <a:t>kurtosis for security </a:t>
            </a:r>
            <a:r>
              <a:rPr lang="en-US" i="1" dirty="0" err="1"/>
              <a:t>i</a:t>
            </a:r>
            <a:r>
              <a:rPr lang="en-US" dirty="0"/>
              <a:t> (Favre and </a:t>
            </a:r>
            <a:r>
              <a:rPr lang="en-US" dirty="0" err="1"/>
              <a:t>Galeano</a:t>
            </a:r>
            <a:r>
              <a:rPr lang="en-US" dirty="0"/>
              <a:t>, 2002</a:t>
            </a:r>
            <a:r>
              <a:rPr lang="en-US" dirty="0" smtClean="0"/>
              <a:t>).</a:t>
            </a:r>
          </a:p>
          <a:p>
            <a:r>
              <a:rPr lang="en-US" dirty="0"/>
              <a:t>Suitable for non-normal returns.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59928783"/>
              </p:ext>
            </p:extLst>
          </p:nvPr>
        </p:nvGraphicFramePr>
        <p:xfrm>
          <a:off x="678024" y="2057400"/>
          <a:ext cx="3284376" cy="838200"/>
        </p:xfrm>
        <a:graphic>
          <a:graphicData uri="http://schemas.openxmlformats.org/presentationml/2006/ole">
            <mc:AlternateContent xmlns:mc="http://schemas.openxmlformats.org/markup-compatibility/2006">
              <mc:Choice xmlns:v="urn:schemas-microsoft-com:vml" Requires="v">
                <p:oleObj spid="_x0000_s32863" name="Equation" r:id="rId3" imgW="1828800" imgH="457200" progId="Equation.3">
                  <p:embed/>
                </p:oleObj>
              </mc:Choice>
              <mc:Fallback>
                <p:oleObj name="Equation" r:id="rId3" imgW="1828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24" y="2057400"/>
                        <a:ext cx="3284376" cy="8382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257568459"/>
              </p:ext>
            </p:extLst>
          </p:nvPr>
        </p:nvGraphicFramePr>
        <p:xfrm>
          <a:off x="762000" y="3429000"/>
          <a:ext cx="6649529" cy="1232255"/>
        </p:xfrm>
        <a:graphic>
          <a:graphicData uri="http://schemas.openxmlformats.org/presentationml/2006/ole">
            <mc:AlternateContent xmlns:mc="http://schemas.openxmlformats.org/markup-compatibility/2006">
              <mc:Choice xmlns:v="urn:schemas-microsoft-com:vml" Requires="v">
                <p:oleObj spid="_x0000_s32864" name="Equation" r:id="rId5" imgW="2717800" imgH="508000" progId="Equation.3">
                  <p:embed/>
                </p:oleObj>
              </mc:Choice>
              <mc:Fallback>
                <p:oleObj name="Equation" r:id="rId5" imgW="27178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429000"/>
                        <a:ext cx="6649529" cy="1232255"/>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143462464"/>
              </p:ext>
            </p:extLst>
          </p:nvPr>
        </p:nvGraphicFramePr>
        <p:xfrm>
          <a:off x="5181600" y="4800600"/>
          <a:ext cx="552450" cy="457200"/>
        </p:xfrm>
        <a:graphic>
          <a:graphicData uri="http://schemas.openxmlformats.org/presentationml/2006/ole">
            <mc:AlternateContent xmlns:mc="http://schemas.openxmlformats.org/markup-compatibility/2006">
              <mc:Choice xmlns:v="urn:schemas-microsoft-com:vml" Requires="v">
                <p:oleObj spid="_x0000_s32865" name="Equation" r:id="rId7" imgW="279400" imgH="228600" progId="Equation.3">
                  <p:embed/>
                </p:oleObj>
              </mc:Choice>
              <mc:Fallback>
                <p:oleObj name="Equation" r:id="rId7" imgW="2794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800600"/>
                        <a:ext cx="552450" cy="457200"/>
                      </a:xfrm>
                      <a:prstGeom prst="rect">
                        <a:avLst/>
                      </a:prstGeom>
                      <a:noFill/>
                    </p:spPr>
                  </p:pic>
                </p:oleObj>
              </mc:Fallback>
            </mc:AlternateContent>
          </a:graphicData>
        </a:graphic>
      </p:graphicFrame>
    </p:spTree>
    <p:extLst>
      <p:ext uri="{BB962C8B-B14F-4D97-AF65-F5344CB8AC3E}">
        <p14:creationId xmlns:p14="http://schemas.microsoft.com/office/powerpoint/2010/main" val="2126374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Quantitative Analysis?</a:t>
            </a:r>
          </a:p>
          <a:p>
            <a:pPr marL="514350" indent="-514350">
              <a:buFont typeface="+mj-lt"/>
              <a:buAutoNum type="arabicPeriod"/>
            </a:pPr>
            <a:endParaRPr lang="en-US" b="1" dirty="0" smtClean="0"/>
          </a:p>
          <a:p>
            <a:pPr marL="514350" indent="-514350">
              <a:buFont typeface="+mj-lt"/>
              <a:buAutoNum type="arabicPeriod"/>
            </a:pPr>
            <a:r>
              <a:rPr lang="en-US" b="1" dirty="0" smtClean="0"/>
              <a:t>Quantitative strategies</a:t>
            </a:r>
          </a:p>
          <a:p>
            <a:pPr marL="914400" lvl="1" indent="-457200">
              <a:buFont typeface="+mj-lt"/>
              <a:buAutoNum type="arabicPeriod"/>
            </a:pPr>
            <a:r>
              <a:rPr lang="en-US" dirty="0" smtClean="0"/>
              <a:t>Momentum</a:t>
            </a:r>
          </a:p>
          <a:p>
            <a:pPr marL="1188720" lvl="2" indent="-457200">
              <a:buFont typeface="+mj-lt"/>
              <a:buAutoNum type="arabicPeriod"/>
            </a:pPr>
            <a:r>
              <a:rPr lang="en-US" dirty="0" smtClean="0"/>
              <a:t>Trend following</a:t>
            </a:r>
          </a:p>
          <a:p>
            <a:pPr marL="1188720" lvl="2" indent="-457200">
              <a:buFont typeface="+mj-lt"/>
              <a:buAutoNum type="arabicPeriod"/>
            </a:pPr>
            <a:r>
              <a:rPr lang="en-US" dirty="0" smtClean="0"/>
              <a:t>Event trading</a:t>
            </a:r>
          </a:p>
          <a:p>
            <a:pPr marL="914400" lvl="1" indent="-457200">
              <a:buFont typeface="+mj-lt"/>
              <a:buAutoNum type="arabicPeriod"/>
            </a:pPr>
            <a:r>
              <a:rPr lang="en-US" dirty="0" smtClean="0"/>
              <a:t>Mean reversion = statistical arbitrage</a:t>
            </a:r>
          </a:p>
          <a:p>
            <a:pPr marL="1188720" lvl="2" indent="-457200">
              <a:buFont typeface="+mj-lt"/>
              <a:buAutoNum type="arabicPeriod"/>
            </a:pPr>
            <a:r>
              <a:rPr lang="en-US" dirty="0" smtClean="0"/>
              <a:t>Basic case</a:t>
            </a:r>
          </a:p>
          <a:p>
            <a:pPr marL="1188720" lvl="2" indent="-457200">
              <a:buFont typeface="+mj-lt"/>
              <a:buAutoNum type="arabicPeriod"/>
            </a:pPr>
            <a:r>
              <a:rPr lang="en-US" dirty="0" smtClean="0"/>
              <a:t>Relative value</a:t>
            </a:r>
          </a:p>
          <a:p>
            <a:pPr marL="1188720" lvl="2" indent="-457200">
              <a:buFont typeface="+mj-lt"/>
              <a:buAutoNum type="arabicPeriod"/>
            </a:pPr>
            <a:r>
              <a:rPr lang="en-US" dirty="0" smtClean="0"/>
              <a:t>Basket tracking</a:t>
            </a:r>
          </a:p>
          <a:p>
            <a:pPr marL="514350" indent="-514350">
              <a:buFont typeface="+mj-lt"/>
              <a:buAutoNum type="arabicPeriod"/>
            </a:pPr>
            <a:endParaRPr lang="en-US" dirty="0" smtClean="0"/>
          </a:p>
          <a:p>
            <a:pPr marL="514350" indent="-514350">
              <a:buFont typeface="+mj-lt"/>
              <a:buAutoNum type="arabicPeriod"/>
            </a:pPr>
            <a:r>
              <a:rPr lang="en-US" dirty="0" smtClean="0"/>
              <a:t>High frequency strategies</a:t>
            </a:r>
          </a:p>
          <a:p>
            <a:pPr marL="914400" lvl="1" indent="-457200">
              <a:buFont typeface="+mj-lt"/>
              <a:buAutoNum type="arabicPeriod"/>
            </a:pPr>
            <a:r>
              <a:rPr lang="en-US" dirty="0" smtClean="0"/>
              <a:t>Trend following</a:t>
            </a:r>
          </a:p>
          <a:p>
            <a:pPr marL="914400" lvl="1" indent="-457200">
              <a:buFont typeface="+mj-lt"/>
              <a:buAutoNum type="arabicPeriod"/>
            </a:pPr>
            <a:r>
              <a:rPr lang="en-US" dirty="0" smtClean="0"/>
              <a:t>Statistical arbitrage</a:t>
            </a:r>
          </a:p>
          <a:p>
            <a:pPr marL="914400" lvl="1" indent="-457200">
              <a:buFont typeface="+mj-lt"/>
              <a:buAutoNum type="arabicPeriod"/>
            </a:pPr>
            <a:r>
              <a:rPr lang="en-US" dirty="0" smtClean="0"/>
              <a:t>Market making</a:t>
            </a:r>
          </a:p>
        </p:txBody>
      </p:sp>
    </p:spTree>
    <p:extLst>
      <p:ext uri="{BB962C8B-B14F-4D97-AF65-F5344CB8AC3E}">
        <p14:creationId xmlns:p14="http://schemas.microsoft.com/office/powerpoint/2010/main" val="6102475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Low-frequency Quant Strategies</a:t>
            </a:r>
            <a:endParaRPr lang="en-US" dirty="0"/>
          </a:p>
        </p:txBody>
      </p:sp>
      <p:sp>
        <p:nvSpPr>
          <p:cNvPr id="3" name="Text Placeholder 2"/>
          <p:cNvSpPr>
            <a:spLocks noGrp="1"/>
          </p:cNvSpPr>
          <p:nvPr>
            <p:ph type="body" idx="1"/>
          </p:nvPr>
        </p:nvSpPr>
        <p:spPr/>
        <p:txBody>
          <a:bodyPr/>
          <a:lstStyle/>
          <a:p>
            <a:r>
              <a:rPr lang="en-US" dirty="0" smtClean="0"/>
              <a:t>2.1. Momentum</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2.2. Mean-Reversion</a:t>
            </a:r>
            <a:endParaRPr lang="en-US" dirty="0"/>
          </a:p>
        </p:txBody>
      </p:sp>
      <p:sp>
        <p:nvSpPr>
          <p:cNvPr id="6" name="Content Placeholder 5"/>
          <p:cNvSpPr>
            <a:spLocks noGrp="1"/>
          </p:cNvSpPr>
          <p:nvPr>
            <p:ph sz="quarter" idx="4"/>
          </p:nvPr>
        </p:nvSpPr>
        <p:spPr/>
        <p:txBody>
          <a:bodyPr/>
          <a:lstStyle/>
          <a:p>
            <a:endParaRPr lang="en-US"/>
          </a:p>
        </p:txBody>
      </p:sp>
      <p:cxnSp>
        <p:nvCxnSpPr>
          <p:cNvPr id="8" name="Straight Arrow Connector 7"/>
          <p:cNvCxnSpPr/>
          <p:nvPr/>
        </p:nvCxnSpPr>
        <p:spPr>
          <a:xfrm>
            <a:off x="685800" y="5715000"/>
            <a:ext cx="3657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85800" y="2667000"/>
            <a:ext cx="0" cy="304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692727" y="2806498"/>
            <a:ext cx="3602182" cy="2555211"/>
          </a:xfrm>
          <a:custGeom>
            <a:avLst/>
            <a:gdLst>
              <a:gd name="connsiteX0" fmla="*/ 0 w 3602182"/>
              <a:gd name="connsiteY0" fmla="*/ 2555211 h 2555211"/>
              <a:gd name="connsiteX1" fmla="*/ 332509 w 3602182"/>
              <a:gd name="connsiteY1" fmla="*/ 1917902 h 2555211"/>
              <a:gd name="connsiteX2" fmla="*/ 914400 w 3602182"/>
              <a:gd name="connsiteY2" fmla="*/ 2278120 h 2555211"/>
              <a:gd name="connsiteX3" fmla="*/ 1177637 w 3602182"/>
              <a:gd name="connsiteY3" fmla="*/ 1973320 h 2555211"/>
              <a:gd name="connsiteX4" fmla="*/ 1607128 w 3602182"/>
              <a:gd name="connsiteY4" fmla="*/ 1820920 h 2555211"/>
              <a:gd name="connsiteX5" fmla="*/ 1828800 w 3602182"/>
              <a:gd name="connsiteY5" fmla="*/ 1391429 h 2555211"/>
              <a:gd name="connsiteX6" fmla="*/ 2563091 w 3602182"/>
              <a:gd name="connsiteY6" fmla="*/ 1045066 h 2555211"/>
              <a:gd name="connsiteX7" fmla="*/ 2521528 w 3602182"/>
              <a:gd name="connsiteY7" fmla="*/ 504738 h 2555211"/>
              <a:gd name="connsiteX8" fmla="*/ 3117273 w 3602182"/>
              <a:gd name="connsiteY8" fmla="*/ 532447 h 2555211"/>
              <a:gd name="connsiteX9" fmla="*/ 3519055 w 3602182"/>
              <a:gd name="connsiteY9" fmla="*/ 61393 h 2555211"/>
              <a:gd name="connsiteX10" fmla="*/ 3602182 w 3602182"/>
              <a:gd name="connsiteY10" fmla="*/ 19829 h 2555211"/>
              <a:gd name="connsiteX0" fmla="*/ 0 w 3602182"/>
              <a:gd name="connsiteY0" fmla="*/ 2555211 h 2555211"/>
              <a:gd name="connsiteX1" fmla="*/ 332509 w 3602182"/>
              <a:gd name="connsiteY1" fmla="*/ 1917902 h 2555211"/>
              <a:gd name="connsiteX2" fmla="*/ 914400 w 3602182"/>
              <a:gd name="connsiteY2" fmla="*/ 2278120 h 2555211"/>
              <a:gd name="connsiteX3" fmla="*/ 1177637 w 3602182"/>
              <a:gd name="connsiteY3" fmla="*/ 1973320 h 2555211"/>
              <a:gd name="connsiteX4" fmla="*/ 1607128 w 3602182"/>
              <a:gd name="connsiteY4" fmla="*/ 1820920 h 2555211"/>
              <a:gd name="connsiteX5" fmla="*/ 1828800 w 3602182"/>
              <a:gd name="connsiteY5" fmla="*/ 1391429 h 2555211"/>
              <a:gd name="connsiteX6" fmla="*/ 2563091 w 3602182"/>
              <a:gd name="connsiteY6" fmla="*/ 1045066 h 2555211"/>
              <a:gd name="connsiteX7" fmla="*/ 2770910 w 3602182"/>
              <a:gd name="connsiteY7" fmla="*/ 504738 h 2555211"/>
              <a:gd name="connsiteX8" fmla="*/ 3117273 w 3602182"/>
              <a:gd name="connsiteY8" fmla="*/ 532447 h 2555211"/>
              <a:gd name="connsiteX9" fmla="*/ 3519055 w 3602182"/>
              <a:gd name="connsiteY9" fmla="*/ 61393 h 2555211"/>
              <a:gd name="connsiteX10" fmla="*/ 3602182 w 3602182"/>
              <a:gd name="connsiteY10" fmla="*/ 19829 h 255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2182" h="2555211">
                <a:moveTo>
                  <a:pt x="0" y="2555211"/>
                </a:moveTo>
                <a:cubicBezTo>
                  <a:pt x="90054" y="2259647"/>
                  <a:pt x="180109" y="1964084"/>
                  <a:pt x="332509" y="1917902"/>
                </a:cubicBezTo>
                <a:cubicBezTo>
                  <a:pt x="484909" y="1871720"/>
                  <a:pt x="773545" y="2268884"/>
                  <a:pt x="914400" y="2278120"/>
                </a:cubicBezTo>
                <a:cubicBezTo>
                  <a:pt x="1055255" y="2287356"/>
                  <a:pt x="1062182" y="2049520"/>
                  <a:pt x="1177637" y="1973320"/>
                </a:cubicBezTo>
                <a:cubicBezTo>
                  <a:pt x="1293092" y="1897120"/>
                  <a:pt x="1498601" y="1917902"/>
                  <a:pt x="1607128" y="1820920"/>
                </a:cubicBezTo>
                <a:cubicBezTo>
                  <a:pt x="1715655" y="1723938"/>
                  <a:pt x="1669473" y="1520738"/>
                  <a:pt x="1828800" y="1391429"/>
                </a:cubicBezTo>
                <a:cubicBezTo>
                  <a:pt x="1988127" y="1262120"/>
                  <a:pt x="2406073" y="1192848"/>
                  <a:pt x="2563091" y="1045066"/>
                </a:cubicBezTo>
                <a:cubicBezTo>
                  <a:pt x="2720109" y="897284"/>
                  <a:pt x="2678546" y="590175"/>
                  <a:pt x="2770910" y="504738"/>
                </a:cubicBezTo>
                <a:cubicBezTo>
                  <a:pt x="2863274" y="419301"/>
                  <a:pt x="2992582" y="606338"/>
                  <a:pt x="3117273" y="532447"/>
                </a:cubicBezTo>
                <a:cubicBezTo>
                  <a:pt x="3241964" y="458556"/>
                  <a:pt x="3438237" y="146829"/>
                  <a:pt x="3519055" y="61393"/>
                </a:cubicBezTo>
                <a:cubicBezTo>
                  <a:pt x="3599873" y="-24043"/>
                  <a:pt x="3601027" y="-2107"/>
                  <a:pt x="3602182" y="19829"/>
                </a:cubicBezTo>
              </a:path>
            </a:pathLst>
          </a:cu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654365" y="5726668"/>
            <a:ext cx="689035" cy="369332"/>
          </a:xfrm>
          <a:prstGeom prst="rect">
            <a:avLst/>
          </a:prstGeom>
          <a:noFill/>
        </p:spPr>
        <p:txBody>
          <a:bodyPr wrap="none" rtlCol="0">
            <a:spAutoFit/>
          </a:bodyPr>
          <a:lstStyle/>
          <a:p>
            <a:r>
              <a:rPr lang="en-US" dirty="0" smtClean="0"/>
              <a:t>Time</a:t>
            </a:r>
            <a:endParaRPr lang="en-US" dirty="0"/>
          </a:p>
        </p:txBody>
      </p:sp>
      <p:sp>
        <p:nvSpPr>
          <p:cNvPr id="13" name="TextBox 12"/>
          <p:cNvSpPr txBox="1"/>
          <p:nvPr/>
        </p:nvSpPr>
        <p:spPr>
          <a:xfrm>
            <a:off x="762000" y="2819400"/>
            <a:ext cx="710451" cy="369332"/>
          </a:xfrm>
          <a:prstGeom prst="rect">
            <a:avLst/>
          </a:prstGeom>
          <a:noFill/>
        </p:spPr>
        <p:txBody>
          <a:bodyPr wrap="none" rtlCol="0">
            <a:spAutoFit/>
          </a:bodyPr>
          <a:lstStyle/>
          <a:p>
            <a:r>
              <a:rPr lang="en-US" dirty="0" smtClean="0"/>
              <a:t>Price</a:t>
            </a:r>
            <a:endParaRPr lang="en-US" dirty="0"/>
          </a:p>
        </p:txBody>
      </p:sp>
      <p:cxnSp>
        <p:nvCxnSpPr>
          <p:cNvPr id="14" name="Straight Arrow Connector 13"/>
          <p:cNvCxnSpPr/>
          <p:nvPr/>
        </p:nvCxnSpPr>
        <p:spPr>
          <a:xfrm>
            <a:off x="4800600" y="5726668"/>
            <a:ext cx="3657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800600" y="2678668"/>
            <a:ext cx="0" cy="304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69165" y="5738336"/>
            <a:ext cx="689035" cy="369332"/>
          </a:xfrm>
          <a:prstGeom prst="rect">
            <a:avLst/>
          </a:prstGeom>
          <a:noFill/>
        </p:spPr>
        <p:txBody>
          <a:bodyPr wrap="none" rtlCol="0">
            <a:spAutoFit/>
          </a:bodyPr>
          <a:lstStyle/>
          <a:p>
            <a:r>
              <a:rPr lang="en-US" dirty="0" smtClean="0"/>
              <a:t>Time</a:t>
            </a:r>
            <a:endParaRPr lang="en-US" dirty="0"/>
          </a:p>
        </p:txBody>
      </p:sp>
      <p:sp>
        <p:nvSpPr>
          <p:cNvPr id="17" name="TextBox 16"/>
          <p:cNvSpPr txBox="1"/>
          <p:nvPr/>
        </p:nvSpPr>
        <p:spPr>
          <a:xfrm>
            <a:off x="4876800" y="2831068"/>
            <a:ext cx="710451" cy="369332"/>
          </a:xfrm>
          <a:prstGeom prst="rect">
            <a:avLst/>
          </a:prstGeom>
          <a:noFill/>
        </p:spPr>
        <p:txBody>
          <a:bodyPr wrap="none" rtlCol="0">
            <a:spAutoFit/>
          </a:bodyPr>
          <a:lstStyle/>
          <a:p>
            <a:r>
              <a:rPr lang="en-US" dirty="0" smtClean="0"/>
              <a:t>Price</a:t>
            </a:r>
            <a:endParaRPr lang="en-US" dirty="0"/>
          </a:p>
        </p:txBody>
      </p:sp>
      <p:sp>
        <p:nvSpPr>
          <p:cNvPr id="18" name="Freeform 17"/>
          <p:cNvSpPr/>
          <p:nvPr/>
        </p:nvSpPr>
        <p:spPr>
          <a:xfrm>
            <a:off x="4821382" y="3815902"/>
            <a:ext cx="3636818" cy="1379553"/>
          </a:xfrm>
          <a:custGeom>
            <a:avLst/>
            <a:gdLst>
              <a:gd name="connsiteX0" fmla="*/ 0 w 4128654"/>
              <a:gd name="connsiteY0" fmla="*/ 714534 h 1379553"/>
              <a:gd name="connsiteX1" fmla="*/ 526473 w 4128654"/>
              <a:gd name="connsiteY1" fmla="*/ 146498 h 1379553"/>
              <a:gd name="connsiteX2" fmla="*/ 942109 w 4128654"/>
              <a:gd name="connsiteY2" fmla="*/ 936207 h 1379553"/>
              <a:gd name="connsiteX3" fmla="*/ 1330036 w 4128654"/>
              <a:gd name="connsiteY3" fmla="*/ 1365698 h 1379553"/>
              <a:gd name="connsiteX4" fmla="*/ 1524000 w 4128654"/>
              <a:gd name="connsiteY4" fmla="*/ 866934 h 1379553"/>
              <a:gd name="connsiteX5" fmla="*/ 2050473 w 4128654"/>
              <a:gd name="connsiteY5" fmla="*/ 1005480 h 1379553"/>
              <a:gd name="connsiteX6" fmla="*/ 2507673 w 4128654"/>
              <a:gd name="connsiteY6" fmla="*/ 326607 h 1379553"/>
              <a:gd name="connsiteX7" fmla="*/ 2770909 w 4128654"/>
              <a:gd name="connsiteY7" fmla="*/ 229625 h 1379553"/>
              <a:gd name="connsiteX8" fmla="*/ 2964873 w 4128654"/>
              <a:gd name="connsiteY8" fmla="*/ 520571 h 1379553"/>
              <a:gd name="connsiteX9" fmla="*/ 3463636 w 4128654"/>
              <a:gd name="connsiteY9" fmla="*/ 21807 h 1379553"/>
              <a:gd name="connsiteX10" fmla="*/ 4128654 w 4128654"/>
              <a:gd name="connsiteY10" fmla="*/ 1379553 h 1379553"/>
              <a:gd name="connsiteX11" fmla="*/ 4128654 w 4128654"/>
              <a:gd name="connsiteY11" fmla="*/ 1379553 h 137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28654" h="1379553">
                <a:moveTo>
                  <a:pt x="0" y="714534"/>
                </a:moveTo>
                <a:cubicBezTo>
                  <a:pt x="184727" y="412043"/>
                  <a:pt x="369455" y="109553"/>
                  <a:pt x="526473" y="146498"/>
                </a:cubicBezTo>
                <a:cubicBezTo>
                  <a:pt x="683491" y="183443"/>
                  <a:pt x="808182" y="733007"/>
                  <a:pt x="942109" y="936207"/>
                </a:cubicBezTo>
                <a:cubicBezTo>
                  <a:pt x="1076036" y="1139407"/>
                  <a:pt x="1233054" y="1377243"/>
                  <a:pt x="1330036" y="1365698"/>
                </a:cubicBezTo>
                <a:cubicBezTo>
                  <a:pt x="1427018" y="1354153"/>
                  <a:pt x="1403927" y="926970"/>
                  <a:pt x="1524000" y="866934"/>
                </a:cubicBezTo>
                <a:cubicBezTo>
                  <a:pt x="1644073" y="806898"/>
                  <a:pt x="1886528" y="1095535"/>
                  <a:pt x="2050473" y="1005480"/>
                </a:cubicBezTo>
                <a:cubicBezTo>
                  <a:pt x="2214419" y="915426"/>
                  <a:pt x="2387600" y="455916"/>
                  <a:pt x="2507673" y="326607"/>
                </a:cubicBezTo>
                <a:cubicBezTo>
                  <a:pt x="2627746" y="197298"/>
                  <a:pt x="2694709" y="197298"/>
                  <a:pt x="2770909" y="229625"/>
                </a:cubicBezTo>
                <a:cubicBezTo>
                  <a:pt x="2847109" y="261952"/>
                  <a:pt x="2849419" y="555207"/>
                  <a:pt x="2964873" y="520571"/>
                </a:cubicBezTo>
                <a:cubicBezTo>
                  <a:pt x="3080328" y="485935"/>
                  <a:pt x="3269673" y="-121357"/>
                  <a:pt x="3463636" y="21807"/>
                </a:cubicBezTo>
                <a:cubicBezTo>
                  <a:pt x="3657599" y="164971"/>
                  <a:pt x="4128654" y="1379553"/>
                  <a:pt x="4128654" y="1379553"/>
                </a:cubicBezTo>
                <a:lnTo>
                  <a:pt x="4128654" y="1379553"/>
                </a:lnTo>
              </a:path>
            </a:pathLst>
          </a:cu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a:stCxn id="11" idx="0"/>
            <a:endCxn id="11" idx="9"/>
          </p:cNvCxnSpPr>
          <p:nvPr/>
        </p:nvCxnSpPr>
        <p:spPr>
          <a:xfrm flipV="1">
            <a:off x="692727" y="2867891"/>
            <a:ext cx="3519055" cy="24938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10256" y="2641661"/>
            <a:ext cx="710451" cy="369332"/>
          </a:xfrm>
          <a:prstGeom prst="rect">
            <a:avLst/>
          </a:prstGeom>
          <a:noFill/>
        </p:spPr>
        <p:txBody>
          <a:bodyPr wrap="none" rtlCol="0">
            <a:spAutoFit/>
          </a:bodyPr>
          <a:lstStyle/>
          <a:p>
            <a:r>
              <a:rPr lang="en-US" dirty="0" smtClean="0"/>
              <a:t>trend</a:t>
            </a:r>
            <a:endParaRPr lang="en-US" dirty="0"/>
          </a:p>
        </p:txBody>
      </p:sp>
      <p:cxnSp>
        <p:nvCxnSpPr>
          <p:cNvPr id="24" name="Straight Connector 23"/>
          <p:cNvCxnSpPr/>
          <p:nvPr/>
        </p:nvCxnSpPr>
        <p:spPr>
          <a:xfrm>
            <a:off x="4800600" y="4495800"/>
            <a:ext cx="3657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11813" y="4078128"/>
            <a:ext cx="761747" cy="369332"/>
          </a:xfrm>
          <a:prstGeom prst="rect">
            <a:avLst/>
          </a:prstGeom>
          <a:noFill/>
        </p:spPr>
        <p:txBody>
          <a:bodyPr wrap="none" rtlCol="0">
            <a:spAutoFit/>
          </a:bodyPr>
          <a:lstStyle/>
          <a:p>
            <a:r>
              <a:rPr lang="en-US" dirty="0" smtClean="0"/>
              <a:t>mean</a:t>
            </a:r>
            <a:endParaRPr lang="en-US" dirty="0"/>
          </a:p>
        </p:txBody>
      </p:sp>
      <p:sp>
        <p:nvSpPr>
          <p:cNvPr id="27" name="TextBox 26"/>
          <p:cNvSpPr txBox="1"/>
          <p:nvPr/>
        </p:nvSpPr>
        <p:spPr>
          <a:xfrm>
            <a:off x="1524000" y="6183868"/>
            <a:ext cx="5908541" cy="369332"/>
          </a:xfrm>
          <a:prstGeom prst="rect">
            <a:avLst/>
          </a:prstGeom>
          <a:noFill/>
        </p:spPr>
        <p:txBody>
          <a:bodyPr wrap="none" rtlCol="0">
            <a:spAutoFit/>
          </a:bodyPr>
          <a:lstStyle/>
          <a:p>
            <a:r>
              <a:rPr lang="en-US" dirty="0" smtClean="0"/>
              <a:t>EVERYTHING IS RELATIVE: mean can be time-varying</a:t>
            </a:r>
            <a:endParaRPr lang="en-US" dirty="0"/>
          </a:p>
        </p:txBody>
      </p:sp>
    </p:spTree>
    <p:extLst>
      <p:ext uri="{BB962C8B-B14F-4D97-AF65-F5344CB8AC3E}">
        <p14:creationId xmlns:p14="http://schemas.microsoft.com/office/powerpoint/2010/main" val="10264801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Momentum</a:t>
            </a:r>
            <a:endParaRPr lang="en-US" dirty="0"/>
          </a:p>
        </p:txBody>
      </p:sp>
      <p:sp>
        <p:nvSpPr>
          <p:cNvPr id="3" name="Text Placeholder 2"/>
          <p:cNvSpPr>
            <a:spLocks noGrp="1"/>
          </p:cNvSpPr>
          <p:nvPr>
            <p:ph type="body" idx="1"/>
          </p:nvPr>
        </p:nvSpPr>
        <p:spPr/>
        <p:txBody>
          <a:bodyPr/>
          <a:lstStyle/>
          <a:p>
            <a:r>
              <a:rPr lang="en-US" dirty="0" smtClean="0"/>
              <a:t>Momentum = Trend following</a:t>
            </a:r>
            <a:endParaRPr lang="en-US" dirty="0"/>
          </a:p>
        </p:txBody>
      </p:sp>
      <p:sp>
        <p:nvSpPr>
          <p:cNvPr id="4" name="Content Placeholder 3"/>
          <p:cNvSpPr>
            <a:spLocks noGrp="1"/>
          </p:cNvSpPr>
          <p:nvPr>
            <p:ph sz="half" idx="2"/>
          </p:nvPr>
        </p:nvSpPr>
        <p:spPr/>
        <p:txBody>
          <a:bodyPr/>
          <a:lstStyle/>
          <a:p>
            <a:r>
              <a:rPr lang="en-US" dirty="0" smtClean="0"/>
              <a:t>If something is rising, </a:t>
            </a:r>
          </a:p>
          <a:p>
            <a:pPr lvl="1"/>
            <a:r>
              <a:rPr lang="en-US" dirty="0" smtClean="0"/>
              <a:t>Chances are it will continue rising</a:t>
            </a:r>
          </a:p>
          <a:p>
            <a:r>
              <a:rPr lang="en-US" dirty="0" smtClean="0"/>
              <a:t>If something is falling,</a:t>
            </a:r>
          </a:p>
          <a:p>
            <a:pPr lvl="1"/>
            <a:r>
              <a:rPr lang="en-US" dirty="0" smtClean="0"/>
              <a:t>Chances are it will continue falling</a:t>
            </a:r>
          </a:p>
          <a:p>
            <a:pPr lvl="1"/>
            <a:endParaRPr lang="en-US" dirty="0"/>
          </a:p>
          <a:p>
            <a:pPr lvl="1"/>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Famous 1993 momentum</a:t>
            </a:r>
            <a:endParaRPr lang="en-US" dirty="0"/>
          </a:p>
        </p:txBody>
      </p:sp>
      <p:sp>
        <p:nvSpPr>
          <p:cNvPr id="6" name="Content Placeholder 5"/>
          <p:cNvSpPr>
            <a:spLocks noGrp="1"/>
          </p:cNvSpPr>
          <p:nvPr>
            <p:ph sz="quarter" idx="4"/>
          </p:nvPr>
        </p:nvSpPr>
        <p:spPr/>
        <p:txBody>
          <a:bodyPr>
            <a:normAutofit fontScale="92500" lnSpcReduction="10000"/>
          </a:bodyPr>
          <a:lstStyle/>
          <a:p>
            <a:pPr marL="457200" indent="-457200">
              <a:buFont typeface="+mj-lt"/>
              <a:buAutoNum type="arabicPeriod"/>
            </a:pPr>
            <a:r>
              <a:rPr lang="en-US" dirty="0" smtClean="0"/>
              <a:t>Take all stocks </a:t>
            </a:r>
          </a:p>
          <a:p>
            <a:pPr marL="457200" indent="-457200">
              <a:buFont typeface="+mj-lt"/>
              <a:buAutoNum type="arabicPeriod"/>
            </a:pPr>
            <a:r>
              <a:rPr lang="en-US" dirty="0" smtClean="0"/>
              <a:t>Identify those that rose the most in the past month (“winners”)</a:t>
            </a:r>
          </a:p>
          <a:p>
            <a:pPr marL="457200" indent="-457200">
              <a:buFont typeface="+mj-lt"/>
              <a:buAutoNum type="arabicPeriod"/>
            </a:pPr>
            <a:r>
              <a:rPr lang="en-US" dirty="0" smtClean="0"/>
              <a:t>Identify those that fell most in the past month (“losers”)</a:t>
            </a:r>
          </a:p>
          <a:p>
            <a:pPr marL="457200" indent="-457200">
              <a:buFont typeface="+mj-lt"/>
              <a:buAutoNum type="arabicPeriod"/>
            </a:pPr>
            <a:r>
              <a:rPr lang="en-US" dirty="0" smtClean="0"/>
              <a:t>Buy winners, sell losers.</a:t>
            </a:r>
          </a:p>
          <a:p>
            <a:pPr marL="457200" indent="-457200">
              <a:buFont typeface="+mj-lt"/>
              <a:buAutoNum type="arabicPeriod"/>
            </a:pPr>
            <a:r>
              <a:rPr lang="en-US" dirty="0" smtClean="0"/>
              <a:t>Close out positions 2 months later.</a:t>
            </a:r>
          </a:p>
          <a:p>
            <a:pPr marL="457200" indent="-457200">
              <a:buFont typeface="+mj-lt"/>
              <a:buAutoNum type="arabicPeriod"/>
            </a:pPr>
            <a:r>
              <a:rPr lang="en-US" dirty="0" smtClean="0"/>
              <a:t>Realize gain (in 1993).</a:t>
            </a:r>
            <a:endParaRPr lang="en-US" dirty="0"/>
          </a:p>
        </p:txBody>
      </p:sp>
      <p:sp>
        <p:nvSpPr>
          <p:cNvPr id="7" name="Rectangle 6"/>
          <p:cNvSpPr/>
          <p:nvPr/>
        </p:nvSpPr>
        <p:spPr>
          <a:xfrm>
            <a:off x="457200" y="4724400"/>
            <a:ext cx="3886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an example of behavioral herding strategy</a:t>
            </a:r>
            <a:endParaRPr lang="en-US" dirty="0"/>
          </a:p>
        </p:txBody>
      </p:sp>
    </p:spTree>
    <p:extLst>
      <p:ext uri="{BB962C8B-B14F-4D97-AF65-F5344CB8AC3E}">
        <p14:creationId xmlns:p14="http://schemas.microsoft.com/office/powerpoint/2010/main" val="39083320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Identification of Momentum </a:t>
            </a:r>
            <a:endParaRPr lang="en-US" dirty="0"/>
          </a:p>
        </p:txBody>
      </p:sp>
      <p:sp>
        <p:nvSpPr>
          <p:cNvPr id="3" name="Text Placeholder 2"/>
          <p:cNvSpPr>
            <a:spLocks noGrp="1"/>
          </p:cNvSpPr>
          <p:nvPr>
            <p:ph type="body" idx="1"/>
          </p:nvPr>
        </p:nvSpPr>
        <p:spPr/>
        <p:txBody>
          <a:bodyPr/>
          <a:lstStyle/>
          <a:p>
            <a:r>
              <a:rPr lang="en-US" dirty="0" smtClean="0"/>
              <a:t>Basic Way</a:t>
            </a:r>
            <a:endParaRPr lang="en-US" dirty="0"/>
          </a:p>
        </p:txBody>
      </p:sp>
      <p:sp>
        <p:nvSpPr>
          <p:cNvPr id="4" name="Content Placeholder 3"/>
          <p:cNvSpPr>
            <a:spLocks noGrp="1"/>
          </p:cNvSpPr>
          <p:nvPr>
            <p:ph sz="half" idx="2"/>
          </p:nvPr>
        </p:nvSpPr>
        <p:spPr/>
        <p:txBody>
          <a:bodyPr/>
          <a:lstStyle/>
          <a:p>
            <a:r>
              <a:rPr lang="en-US" dirty="0" smtClean="0"/>
              <a:t>Moving average (MA) cross-overs in technical analysis</a:t>
            </a:r>
          </a:p>
          <a:p>
            <a:r>
              <a:rPr lang="en-US" dirty="0" smtClean="0"/>
              <a:t>If shorter-term MA crosses over longer-term (MA), then there is a potential trend developing.</a:t>
            </a:r>
            <a:endParaRPr lang="en-US" dirty="0"/>
          </a:p>
          <a:p>
            <a:endParaRPr lang="en-US" dirty="0" smtClean="0"/>
          </a:p>
          <a:p>
            <a:pPr lvl="1"/>
            <a:endParaRPr lang="en-US" dirty="0"/>
          </a:p>
        </p:txBody>
      </p:sp>
      <p:sp>
        <p:nvSpPr>
          <p:cNvPr id="5" name="Text Placeholder 4"/>
          <p:cNvSpPr>
            <a:spLocks noGrp="1"/>
          </p:cNvSpPr>
          <p:nvPr>
            <p:ph type="body" sz="quarter" idx="3"/>
          </p:nvPr>
        </p:nvSpPr>
        <p:spPr/>
        <p:txBody>
          <a:bodyPr/>
          <a:lstStyle/>
          <a:p>
            <a:r>
              <a:rPr lang="en-US" dirty="0" smtClean="0"/>
              <a:t>Sophisticated way</a:t>
            </a:r>
            <a:endParaRPr lang="en-US" dirty="0"/>
          </a:p>
        </p:txBody>
      </p:sp>
      <p:sp>
        <p:nvSpPr>
          <p:cNvPr id="6" name="Content Placeholder 5"/>
          <p:cNvSpPr>
            <a:spLocks noGrp="1"/>
          </p:cNvSpPr>
          <p:nvPr>
            <p:ph sz="quarter" idx="4"/>
          </p:nvPr>
        </p:nvSpPr>
        <p:spPr/>
        <p:txBody>
          <a:bodyPr/>
          <a:lstStyle/>
          <a:p>
            <a:r>
              <a:rPr lang="en-US" dirty="0" smtClean="0"/>
              <a:t>Compute a Hurst coefficient</a:t>
            </a:r>
          </a:p>
          <a:p>
            <a:pPr lvl="1"/>
            <a:r>
              <a:rPr lang="en-US" dirty="0" smtClean="0"/>
              <a:t>Hurst coefficient drives fractals </a:t>
            </a:r>
          </a:p>
          <a:p>
            <a:pPr lvl="1"/>
            <a:r>
              <a:rPr lang="en-US" dirty="0" smtClean="0"/>
              <a:t>If Hurst &gt; 0.5, momentum is present</a:t>
            </a:r>
            <a:endParaRPr lang="en-US" dirty="0"/>
          </a:p>
        </p:txBody>
      </p:sp>
      <p:pic>
        <p:nvPicPr>
          <p:cNvPr id="1026" name="Picture 2" descr="http://sprott.physics.wisc.edu/fractals/carlson/blumeta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4591050"/>
            <a:ext cx="25146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1992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Trade autocorrelation</a:t>
            </a:r>
            <a:endParaRPr lang="en-US" dirty="0"/>
          </a:p>
        </p:txBody>
      </p:sp>
      <p:sp>
        <p:nvSpPr>
          <p:cNvPr id="3" name="Text Placeholder 2"/>
          <p:cNvSpPr>
            <a:spLocks noGrp="1"/>
          </p:cNvSpPr>
          <p:nvPr>
            <p:ph type="body" idx="1"/>
          </p:nvPr>
        </p:nvSpPr>
        <p:spPr/>
        <p:txBody>
          <a:bodyPr/>
          <a:lstStyle/>
          <a:p>
            <a:r>
              <a:rPr lang="en-US" dirty="0" smtClean="0"/>
              <a:t>Basic premise</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Trade signs are </a:t>
            </a:r>
            <a:r>
              <a:rPr lang="en-US" dirty="0" err="1" smtClean="0"/>
              <a:t>autocorrelated</a:t>
            </a:r>
            <a:r>
              <a:rPr lang="en-US" dirty="0" smtClean="0"/>
              <a:t> within a short horizon</a:t>
            </a:r>
          </a:p>
          <a:p>
            <a:r>
              <a:rPr lang="en-US" dirty="0" smtClean="0"/>
              <a:t>This is due to order slicing</a:t>
            </a:r>
          </a:p>
          <a:p>
            <a:pPr lvl="1"/>
            <a:r>
              <a:rPr lang="en-US" dirty="0" smtClean="0"/>
              <a:t>a large buy order results in a sequence  of small buy orders</a:t>
            </a:r>
          </a:p>
          <a:p>
            <a:pPr lvl="1"/>
            <a:r>
              <a:rPr lang="en-US" dirty="0" smtClean="0"/>
              <a:t>=&gt; </a:t>
            </a:r>
            <a:r>
              <a:rPr lang="en-US" dirty="0" err="1" smtClean="0"/>
              <a:t>autocorrelated</a:t>
            </a:r>
            <a:r>
              <a:rPr lang="en-US" dirty="0" smtClean="0"/>
              <a:t> order flow</a:t>
            </a:r>
          </a:p>
          <a:p>
            <a:pPr lvl="1"/>
            <a:r>
              <a:rPr lang="en-US" dirty="0" err="1" smtClean="0"/>
              <a:t>Toth</a:t>
            </a:r>
            <a:r>
              <a:rPr lang="en-US" dirty="0" smtClean="0"/>
              <a:t> et al (2011)</a:t>
            </a:r>
          </a:p>
          <a:p>
            <a:r>
              <a:rPr lang="en-US" dirty="0" smtClean="0"/>
              <a:t>Exploit persistence of the order flow</a:t>
            </a:r>
          </a:p>
          <a:p>
            <a:pPr lvl="1"/>
            <a:endParaRPr lang="en-US" dirty="0"/>
          </a:p>
        </p:txBody>
      </p:sp>
      <p:sp>
        <p:nvSpPr>
          <p:cNvPr id="5" name="Text Placeholder 4"/>
          <p:cNvSpPr>
            <a:spLocks noGrp="1"/>
          </p:cNvSpPr>
          <p:nvPr>
            <p:ph type="body" sz="quarter" idx="3"/>
          </p:nvPr>
        </p:nvSpPr>
        <p:spPr/>
        <p:txBody>
          <a:bodyPr/>
          <a:lstStyle/>
          <a:p>
            <a:r>
              <a:rPr lang="en-US" dirty="0" smtClean="0"/>
              <a:t>How does it work?</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Classify all trades into buys and sells </a:t>
            </a:r>
          </a:p>
          <a:p>
            <a:pPr lvl="1"/>
            <a:r>
              <a:rPr lang="en-US" dirty="0" smtClean="0"/>
              <a:t>Use Lee-Ready or tick rule</a:t>
            </a:r>
          </a:p>
          <a:p>
            <a:pPr lvl="1"/>
            <a:r>
              <a:rPr lang="en-US" dirty="0" smtClean="0"/>
              <a:t>Buy = +1</a:t>
            </a:r>
          </a:p>
          <a:p>
            <a:pPr lvl="1"/>
            <a:r>
              <a:rPr lang="en-US" dirty="0" smtClean="0"/>
              <a:t>Sell = -1</a:t>
            </a:r>
          </a:p>
          <a:p>
            <a:r>
              <a:rPr lang="en-US" dirty="0" smtClean="0"/>
              <a:t>Compute the autocorrelation function (ACF) for lagged trade directions</a:t>
            </a:r>
          </a:p>
          <a:p>
            <a:r>
              <a:rPr lang="en-US" dirty="0" smtClean="0"/>
              <a:t>No trade sign persistence: 0 mean autocorrelation</a:t>
            </a:r>
            <a:endParaRPr lang="en-US" dirty="0"/>
          </a:p>
        </p:txBody>
      </p:sp>
    </p:spTree>
    <p:extLst>
      <p:ext uri="{BB962C8B-B14F-4D97-AF65-F5344CB8AC3E}">
        <p14:creationId xmlns:p14="http://schemas.microsoft.com/office/powerpoint/2010/main" val="29074157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Trade autocorrelation</a:t>
            </a:r>
            <a:endParaRPr lang="en-US" dirty="0"/>
          </a:p>
        </p:txBody>
      </p:sp>
      <p:sp>
        <p:nvSpPr>
          <p:cNvPr id="3" name="Text Placeholder 2"/>
          <p:cNvSpPr>
            <a:spLocks noGrp="1"/>
          </p:cNvSpPr>
          <p:nvPr>
            <p:ph type="body" idx="1"/>
          </p:nvPr>
        </p:nvSpPr>
        <p:spPr/>
        <p:txBody>
          <a:bodyPr/>
          <a:lstStyle/>
          <a:p>
            <a:r>
              <a:rPr lang="en-US" dirty="0" smtClean="0"/>
              <a:t>ACF of trade direction</a:t>
            </a:r>
            <a:endParaRPr lang="en-US" dirty="0"/>
          </a:p>
        </p:txBody>
      </p:sp>
      <p:sp>
        <p:nvSpPr>
          <p:cNvPr id="4" name="Content Placeholder 3"/>
          <p:cNvSpPr>
            <a:spLocks noGrp="1"/>
          </p:cNvSpPr>
          <p:nvPr>
            <p:ph sz="half" idx="2"/>
          </p:nvPr>
        </p:nvSpPr>
        <p:spPr>
          <a:xfrm>
            <a:off x="457200" y="2174875"/>
            <a:ext cx="8245388" cy="3951288"/>
          </a:xfrm>
        </p:spPr>
        <p:txBody>
          <a:bodyPr/>
          <a:lstStyle/>
          <a:p>
            <a:r>
              <a:rPr lang="en-US" dirty="0" smtClean="0"/>
              <a:t>Source: Bank of America Merrill Lynch</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8473988" cy="307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4328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Trade autocorrelation</a:t>
            </a:r>
            <a:endParaRPr lang="en-US" dirty="0"/>
          </a:p>
        </p:txBody>
      </p:sp>
      <p:sp>
        <p:nvSpPr>
          <p:cNvPr id="3" name="Text Placeholder 2"/>
          <p:cNvSpPr>
            <a:spLocks noGrp="1"/>
          </p:cNvSpPr>
          <p:nvPr>
            <p:ph type="body" idx="1"/>
          </p:nvPr>
        </p:nvSpPr>
        <p:spPr>
          <a:xfrm>
            <a:off x="457200" y="1535113"/>
            <a:ext cx="8229600" cy="639762"/>
          </a:xfrm>
        </p:spPr>
        <p:txBody>
          <a:bodyPr/>
          <a:lstStyle/>
          <a:p>
            <a:r>
              <a:rPr lang="en-US" dirty="0"/>
              <a:t>Log-log plot of the autocorrelation of trade </a:t>
            </a:r>
            <a:r>
              <a:rPr lang="en-US" dirty="0" smtClean="0"/>
              <a:t>signs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57200" y="2174875"/>
                <a:ext cx="4191000" cy="3951288"/>
              </a:xfrm>
            </p:spPr>
            <p:txBody>
              <a:bodyPr>
                <a:normAutofit fontScale="92500" lnSpcReduction="10000"/>
              </a:bodyPr>
              <a:lstStyle/>
              <a:p>
                <a:r>
                  <a:rPr lang="en-US" dirty="0" smtClean="0"/>
                  <a:t>Source: Bank of America ML</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a:ea typeface="Cambria Math"/>
                      </a:rPr>
                      <m:t>𝛾</m:t>
                    </m:r>
                  </m:oMath>
                </a14:m>
                <a:r>
                  <a:rPr lang="en-US" dirty="0" smtClean="0"/>
                  <a:t>=0.5</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57200" y="2174875"/>
                <a:ext cx="4191000" cy="3951288"/>
              </a:xfrm>
              <a:blipFill rotWithShape="1">
                <a:blip r:embed="rId2"/>
                <a:stretch>
                  <a:fillRect l="-1890" t="-1235" b="-15123"/>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fontScale="92500" lnSpcReduction="10000"/>
              </a:bodyPr>
              <a:lstStyle/>
              <a:p>
                <a:r>
                  <a:rPr lang="en-US" dirty="0"/>
                  <a:t>Power law decay: </a:t>
                </a:r>
                <a14:m>
                  <m:oMath xmlns:m="http://schemas.openxmlformats.org/officeDocument/2006/math">
                    <m:r>
                      <a:rPr lang="en-US" i="1">
                        <a:latin typeface="Cambria Math"/>
                        <a:ea typeface="Cambria Math"/>
                      </a:rPr>
                      <m:t>𝜌</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h</m:t>
                        </m:r>
                      </m:e>
                      <m:sup>
                        <m:r>
                          <a:rPr lang="en-US" i="1">
                            <a:latin typeface="Cambria Math"/>
                            <a:ea typeface="Cambria Math"/>
                          </a:rPr>
                          <m:t>−</m:t>
                        </m:r>
                        <m:r>
                          <a:rPr lang="en-US" i="1">
                            <a:latin typeface="Cambria Math"/>
                            <a:ea typeface="Cambria Math"/>
                          </a:rPr>
                          <m:t>𝛾</m:t>
                        </m:r>
                      </m:sup>
                    </m:sSup>
                  </m:oMath>
                </a14:m>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14:m>
                  <m:oMath xmlns:m="http://schemas.openxmlformats.org/officeDocument/2006/math">
                    <m:r>
                      <a:rPr lang="en-US" i="1">
                        <a:latin typeface="Cambria Math"/>
                        <a:ea typeface="Cambria Math"/>
                      </a:rPr>
                      <m:t>𝛾</m:t>
                    </m:r>
                  </m:oMath>
                </a14:m>
                <a:r>
                  <a:rPr lang="en-US" dirty="0" smtClean="0"/>
                  <a:t>=0.65</a:t>
                </a:r>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3"/>
                <a:stretch>
                  <a:fillRect l="-2112" t="-1235" b="-15123"/>
                </a:stretch>
              </a:blipFill>
            </p:spPr>
            <p:txBody>
              <a:bodyPr/>
              <a:lstStyle/>
              <a:p>
                <a:r>
                  <a:rPr lang="en-US">
                    <a:noFill/>
                  </a:rPr>
                  <a:t> </a:t>
                </a:r>
              </a:p>
            </p:txBody>
          </p:sp>
        </mc:Fallback>
      </mc:AlternateContent>
      <p:pic>
        <p:nvPicPr>
          <p:cNvPr id="501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91" y="2590800"/>
            <a:ext cx="928502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519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Accuracy of a Quantitative Model</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Quant model = </a:t>
            </a:r>
            <a:r>
              <a:rPr lang="en-US" i="1" dirty="0" smtClean="0"/>
              <a:t>Close </a:t>
            </a:r>
            <a:r>
              <a:rPr lang="en-US" dirty="0" smtClean="0"/>
              <a:t>representation</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Quantitative models predict data of interest</a:t>
            </a:r>
          </a:p>
          <a:p>
            <a:pPr lvl="1"/>
            <a:r>
              <a:rPr lang="en-US" dirty="0" smtClean="0"/>
              <a:t>Will the price on IBM go up or down?</a:t>
            </a:r>
          </a:p>
          <a:p>
            <a:r>
              <a:rPr lang="en-US" dirty="0" smtClean="0"/>
              <a:t>Errors exist</a:t>
            </a:r>
          </a:p>
          <a:p>
            <a:pPr lvl="1"/>
            <a:r>
              <a:rPr lang="en-US" dirty="0" smtClean="0"/>
              <a:t>Example: IBM price may be consistent with a given forecast only 87% of the time</a:t>
            </a:r>
          </a:p>
          <a:p>
            <a:r>
              <a:rPr lang="en-US" dirty="0" smtClean="0"/>
              <a:t>An objective of a quantitative analyst is to minimize prediction errors</a:t>
            </a:r>
          </a:p>
          <a:p>
            <a:endParaRPr lang="en-US" dirty="0"/>
          </a:p>
        </p:txBody>
      </p:sp>
      <p:sp>
        <p:nvSpPr>
          <p:cNvPr id="5" name="Text Placeholder 4"/>
          <p:cNvSpPr>
            <a:spLocks noGrp="1"/>
          </p:cNvSpPr>
          <p:nvPr>
            <p:ph type="body" sz="quarter" idx="3"/>
          </p:nvPr>
        </p:nvSpPr>
        <p:spPr/>
        <p:txBody>
          <a:bodyPr/>
          <a:lstStyle/>
          <a:p>
            <a:r>
              <a:rPr lang="en-US" dirty="0" smtClean="0"/>
              <a:t>What model is a good model? </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a:bodyPr>
              <a:lstStyle/>
              <a:p>
                <a:r>
                  <a:rPr lang="en-US" dirty="0" smtClean="0"/>
                  <a:t>A good quantitative model generates lots of money!</a:t>
                </a:r>
              </a:p>
              <a:p>
                <a:pPr lvl="1"/>
                <a:r>
                  <a:rPr lang="en-US" dirty="0" smtClean="0"/>
                  <a:t>Buy when model says price is going up, sell when model says price is going down</a:t>
                </a:r>
              </a:p>
              <a:p>
                <a:pPr lvl="1"/>
                <a:r>
                  <a:rPr lang="en-US" dirty="0" smtClean="0"/>
                  <a:t>Has low errors (typically, is at least 90% correct in “</a:t>
                </a:r>
                <a:r>
                  <a:rPr lang="en-US" dirty="0" err="1" smtClean="0"/>
                  <a:t>backtest</a:t>
                </a:r>
                <a:r>
                  <a:rPr lang="en-US" dirty="0" smtClean="0"/>
                  <a:t>”), but never perfect</a:t>
                </a:r>
              </a:p>
              <a:p>
                <a:pPr lvl="1"/>
                <a:r>
                  <a:rPr lang="en-US" dirty="0" smtClean="0"/>
                  <a:t>Generates consistently positive returns </a:t>
                </a:r>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𝑡</m:t>
                        </m:r>
                      </m:sub>
                    </m:sSub>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𝑃</m:t>
                            </m:r>
                          </m:e>
                          <m:sub>
                            <m:r>
                              <a:rPr lang="en-US" b="0" i="1" smtClean="0">
                                <a:latin typeface="Cambria Math"/>
                              </a:rPr>
                              <m:t>𝑡</m:t>
                            </m:r>
                          </m:sub>
                        </m:sSub>
                      </m:num>
                      <m:den>
                        <m:sSub>
                          <m:sSubPr>
                            <m:ctrlPr>
                              <a:rPr lang="en-US" i="1">
                                <a:latin typeface="Cambria Math"/>
                              </a:rPr>
                            </m:ctrlPr>
                          </m:sSubPr>
                          <m:e>
                            <m:r>
                              <a:rPr lang="en-US" i="1">
                                <a:latin typeface="Cambria Math"/>
                              </a:rPr>
                              <m:t>𝑃</m:t>
                            </m:r>
                          </m:e>
                          <m:sub>
                            <m:r>
                              <a:rPr lang="en-US" i="1">
                                <a:latin typeface="Cambria Math"/>
                              </a:rPr>
                              <m:t>𝑡</m:t>
                            </m:r>
                            <m:r>
                              <a:rPr lang="en-US" b="0" i="1" smtClean="0">
                                <a:latin typeface="Cambria Math"/>
                              </a:rPr>
                              <m:t>−1</m:t>
                            </m:r>
                          </m:sub>
                        </m:sSub>
                      </m:den>
                    </m:f>
                    <m:r>
                      <a:rPr lang="en-US" b="0" i="1" smtClean="0">
                        <a:latin typeface="Cambria Math"/>
                      </a:rPr>
                      <m:t>−1</m:t>
                    </m:r>
                  </m:oMath>
                </a14:m>
                <a:r>
                  <a:rPr lang="en-US" dirty="0" smtClean="0"/>
                  <a:t> where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𝑡</m:t>
                        </m:r>
                      </m:sub>
                    </m:sSub>
                  </m:oMath>
                </a14:m>
                <a:r>
                  <a:rPr lang="en-US" dirty="0" smtClean="0"/>
                  <a:t> is price at time </a:t>
                </a:r>
                <a:r>
                  <a:rPr lang="en-US" i="1" dirty="0" smtClean="0"/>
                  <a:t>t</a:t>
                </a:r>
                <a:endParaRPr lang="en-US" dirty="0" smtClean="0"/>
              </a:p>
              <a:p>
                <a:pPr marL="274320" lvl="1"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1240" t="-1080" r="-3101" b="-2006"/>
                </a:stretch>
              </a:blipFill>
            </p:spPr>
            <p:txBody>
              <a:bodyPr/>
              <a:lstStyle/>
              <a:p>
                <a:r>
                  <a:rPr lang="en-US">
                    <a:noFill/>
                  </a:rPr>
                  <a:t> </a:t>
                </a:r>
              </a:p>
            </p:txBody>
          </p:sp>
        </mc:Fallback>
      </mc:AlternateContent>
    </p:spTree>
    <p:extLst>
      <p:ext uri="{BB962C8B-B14F-4D97-AF65-F5344CB8AC3E}">
        <p14:creationId xmlns:p14="http://schemas.microsoft.com/office/powerpoint/2010/main" val="10505305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2.1.1</a:t>
            </a:r>
            <a:r>
              <a:rPr lang="en-US" dirty="0" smtClean="0"/>
              <a:t>. Trade autocorrelation</a:t>
            </a:r>
            <a:endParaRPr lang="en-US" dirty="0"/>
          </a:p>
        </p:txBody>
      </p:sp>
      <p:sp>
        <p:nvSpPr>
          <p:cNvPr id="3" name="Text Placeholder 2"/>
          <p:cNvSpPr>
            <a:spLocks noGrp="1"/>
          </p:cNvSpPr>
          <p:nvPr>
            <p:ph type="body" idx="1"/>
          </p:nvPr>
        </p:nvSpPr>
        <p:spPr/>
        <p:txBody>
          <a:bodyPr/>
          <a:lstStyle/>
          <a:p>
            <a:r>
              <a:rPr lang="en-US" dirty="0" smtClean="0"/>
              <a:t>How to use it?</a:t>
            </a:r>
            <a:endParaRPr lang="en-US" dirty="0"/>
          </a:p>
        </p:txBody>
      </p:sp>
      <p:sp>
        <p:nvSpPr>
          <p:cNvPr id="4" name="Content Placeholder 3"/>
          <p:cNvSpPr>
            <a:spLocks noGrp="1"/>
          </p:cNvSpPr>
          <p:nvPr>
            <p:ph sz="half" idx="2"/>
          </p:nvPr>
        </p:nvSpPr>
        <p:spPr/>
        <p:txBody>
          <a:bodyPr/>
          <a:lstStyle/>
          <a:p>
            <a:r>
              <a:rPr lang="en-US" dirty="0" smtClean="0"/>
              <a:t>If we want to execute a large buy order:</a:t>
            </a:r>
          </a:p>
          <a:p>
            <a:pPr lvl="1"/>
            <a:r>
              <a:rPr lang="en-US" dirty="0" smtClean="0"/>
              <a:t>Trade more aggressively when someone else is executing many sell orders</a:t>
            </a:r>
          </a:p>
          <a:p>
            <a:pPr lvl="1"/>
            <a:r>
              <a:rPr lang="en-US" dirty="0" smtClean="0"/>
              <a:t>Trade less when everyone </a:t>
            </a:r>
            <a:r>
              <a:rPr lang="en-US" smtClean="0"/>
              <a:t>is buying</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6670377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Event trading = special case </a:t>
            </a:r>
            <a:endParaRPr lang="en-US" dirty="0"/>
          </a:p>
        </p:txBody>
      </p:sp>
      <p:sp>
        <p:nvSpPr>
          <p:cNvPr id="3" name="Text Placeholder 2"/>
          <p:cNvSpPr>
            <a:spLocks noGrp="1"/>
          </p:cNvSpPr>
          <p:nvPr>
            <p:ph type="body" idx="1"/>
          </p:nvPr>
        </p:nvSpPr>
        <p:spPr>
          <a:xfrm>
            <a:off x="4724400" y="1676400"/>
            <a:ext cx="3931920" cy="639762"/>
          </a:xfrm>
        </p:spPr>
        <p:txBody>
          <a:bodyPr/>
          <a:lstStyle/>
          <a:p>
            <a:r>
              <a:rPr lang="en-US" dirty="0" smtClean="0"/>
              <a:t>Event arbitrage step-by-step</a:t>
            </a:r>
            <a:endParaRPr lang="en-US" dirty="0"/>
          </a:p>
        </p:txBody>
      </p:sp>
      <p:sp>
        <p:nvSpPr>
          <p:cNvPr id="4" name="Content Placeholder 3"/>
          <p:cNvSpPr>
            <a:spLocks noGrp="1"/>
          </p:cNvSpPr>
          <p:nvPr>
            <p:ph sz="half" idx="2"/>
          </p:nvPr>
        </p:nvSpPr>
        <p:spPr>
          <a:xfrm>
            <a:off x="4724400" y="2438400"/>
            <a:ext cx="3931920" cy="3951288"/>
          </a:xfrm>
        </p:spPr>
        <p:txBody>
          <a:bodyPr>
            <a:normAutofit/>
          </a:bodyPr>
          <a:lstStyle/>
          <a:p>
            <a:pPr lvl="0"/>
            <a:r>
              <a:rPr lang="en-US" sz="1600" dirty="0" smtClean="0"/>
              <a:t>To construct event time series, follow a three-step process for event type of interest:</a:t>
            </a:r>
          </a:p>
          <a:p>
            <a:pPr marL="342900" lvl="0" indent="-342900">
              <a:buFont typeface="+mj-lt"/>
              <a:buAutoNum type="arabicPeriod"/>
            </a:pPr>
            <a:r>
              <a:rPr lang="en-US" sz="1600" dirty="0" smtClean="0"/>
              <a:t>Identify dates and times of past events</a:t>
            </a:r>
          </a:p>
          <a:p>
            <a:pPr marL="342900" lvl="0" indent="-342900">
              <a:buFont typeface="+mj-lt"/>
              <a:buAutoNum type="arabicPeriod"/>
            </a:pPr>
            <a:r>
              <a:rPr lang="en-US" sz="1600" dirty="0" smtClean="0"/>
              <a:t>Compute historical price changes for securities of interest</a:t>
            </a:r>
          </a:p>
          <a:p>
            <a:pPr marL="342900" lvl="0" indent="-342900">
              <a:buFont typeface="+mj-lt"/>
              <a:buAutoNum type="arabicPeriod"/>
            </a:pPr>
            <a:r>
              <a:rPr lang="en-US" sz="1600" dirty="0" smtClean="0"/>
              <a:t>Estimate expected price response</a:t>
            </a:r>
          </a:p>
          <a:p>
            <a:pPr marL="342900" lvl="0" indent="-342900">
              <a:buFont typeface="+mj-lt"/>
              <a:buAutoNum type="arabicPeriod"/>
            </a:pPr>
            <a:r>
              <a:rPr lang="en-US" sz="1600" dirty="0" smtClean="0"/>
              <a:t>Test response “out-of-sample”</a:t>
            </a:r>
          </a:p>
          <a:p>
            <a:pPr marL="342900" lvl="0" indent="-342900">
              <a:buFont typeface="+mj-lt"/>
              <a:buAutoNum type="arabicPeriod"/>
            </a:pPr>
            <a:r>
              <a:rPr lang="en-US" sz="1600" dirty="0" smtClean="0"/>
              <a:t>Trade upon results</a:t>
            </a:r>
          </a:p>
          <a:p>
            <a:pPr marL="342900" lvl="0" indent="-342900">
              <a:buFont typeface="+mj-lt"/>
              <a:buAutoNum type="arabicPeriod"/>
            </a:pPr>
            <a:endParaRPr lang="en-US" sz="1600" dirty="0" smtClean="0"/>
          </a:p>
          <a:p>
            <a:pPr marL="342900" lvl="0" indent="-342900">
              <a:buFont typeface="+mj-lt"/>
              <a:buAutoNum type="arabicPeriod"/>
            </a:pPr>
            <a:endParaRPr lang="en-US" sz="1600" dirty="0"/>
          </a:p>
          <a:p>
            <a:endParaRPr lang="en-US" dirty="0"/>
          </a:p>
        </p:txBody>
      </p:sp>
      <p:sp>
        <p:nvSpPr>
          <p:cNvPr id="18" name="Text Placeholder 4"/>
          <p:cNvSpPr>
            <a:spLocks noGrp="1"/>
          </p:cNvSpPr>
          <p:nvPr>
            <p:ph type="body" sz="quarter" idx="3"/>
          </p:nvPr>
        </p:nvSpPr>
        <p:spPr>
          <a:xfrm>
            <a:off x="411480" y="1676400"/>
            <a:ext cx="3931920" cy="639762"/>
          </a:xfrm>
        </p:spPr>
        <p:txBody>
          <a:bodyPr/>
          <a:lstStyle/>
          <a:p>
            <a:r>
              <a:rPr lang="en-US" dirty="0" smtClean="0"/>
              <a:t>The basics of events</a:t>
            </a:r>
            <a:endParaRPr lang="en-US" dirty="0"/>
          </a:p>
        </p:txBody>
      </p:sp>
      <p:sp>
        <p:nvSpPr>
          <p:cNvPr id="19" name="Content Placeholder 5"/>
          <p:cNvSpPr>
            <a:spLocks noGrp="1"/>
          </p:cNvSpPr>
          <p:nvPr>
            <p:ph sz="quarter" idx="4"/>
          </p:nvPr>
        </p:nvSpPr>
        <p:spPr>
          <a:xfrm>
            <a:off x="411480" y="2438400"/>
            <a:ext cx="3931920" cy="4419600"/>
          </a:xfrm>
        </p:spPr>
        <p:txBody>
          <a:bodyPr>
            <a:normAutofit/>
          </a:bodyPr>
          <a:lstStyle/>
          <a:p>
            <a:r>
              <a:rPr lang="en-US" sz="1600" dirty="0" smtClean="0"/>
              <a:t>Definition </a:t>
            </a:r>
            <a:endParaRPr lang="en-US" sz="1800" dirty="0" smtClean="0"/>
          </a:p>
          <a:p>
            <a:pPr lvl="1"/>
            <a:r>
              <a:rPr lang="en-US" sz="1600" b="1" dirty="0" smtClean="0"/>
              <a:t>An event is a recurrent news that moves the markets</a:t>
            </a:r>
            <a:endParaRPr lang="en-US" sz="1200" b="1" dirty="0" smtClean="0"/>
          </a:p>
          <a:p>
            <a:r>
              <a:rPr lang="en-US" sz="1600" dirty="0" smtClean="0"/>
              <a:t>Types of news suitable for event arbitrage</a:t>
            </a:r>
          </a:p>
          <a:p>
            <a:pPr lvl="1"/>
            <a:r>
              <a:rPr lang="en-US" sz="1600" dirty="0" smtClean="0"/>
              <a:t>Corporate news</a:t>
            </a:r>
          </a:p>
          <a:p>
            <a:pPr lvl="2"/>
            <a:r>
              <a:rPr lang="en-US" sz="1400" dirty="0" smtClean="0"/>
              <a:t>Analysts’ forecasts, earnings releases, a combination of the two (earnings surprises)</a:t>
            </a:r>
          </a:p>
          <a:p>
            <a:pPr lvl="1"/>
            <a:r>
              <a:rPr lang="en-US" sz="1600" dirty="0" smtClean="0"/>
              <a:t>Industry news</a:t>
            </a:r>
          </a:p>
          <a:p>
            <a:pPr lvl="2"/>
            <a:r>
              <a:rPr lang="en-US" sz="1400" dirty="0" smtClean="0"/>
              <a:t>Legal decisions, regulatory changes, announcements of new products</a:t>
            </a:r>
          </a:p>
          <a:p>
            <a:pPr lvl="1"/>
            <a:r>
              <a:rPr lang="en-US" sz="1600" dirty="0" smtClean="0"/>
              <a:t>Macroeconomic news</a:t>
            </a:r>
          </a:p>
          <a:p>
            <a:pPr lvl="2"/>
            <a:r>
              <a:rPr lang="en-US" sz="1400" dirty="0" smtClean="0"/>
              <a:t>Government statistics, monetary and fiscal policy decisions,  private sector statistics</a:t>
            </a:r>
            <a:endParaRPr lang="en-US" sz="1400" dirty="0"/>
          </a:p>
        </p:txBody>
      </p:sp>
    </p:spTree>
    <p:extLst>
      <p:ext uri="{BB962C8B-B14F-4D97-AF65-F5344CB8AC3E}">
        <p14:creationId xmlns:p14="http://schemas.microsoft.com/office/powerpoint/2010/main" val="787684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Macro Events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7383690"/>
              </p:ext>
            </p:extLst>
          </p:nvPr>
        </p:nvGraphicFramePr>
        <p:xfrm>
          <a:off x="533401" y="1219200"/>
          <a:ext cx="8229599" cy="6583680"/>
        </p:xfrm>
        <a:graphic>
          <a:graphicData uri="http://schemas.openxmlformats.org/drawingml/2006/table">
            <a:tbl>
              <a:tblPr firstRow="1" firstCol="1" bandRow="1">
                <a:tableStyleId>{5C22544A-7EE6-4342-B048-85BDC9FD1C3A}</a:tableStyleId>
              </a:tblPr>
              <a:tblGrid>
                <a:gridCol w="1260986"/>
                <a:gridCol w="3318387"/>
                <a:gridCol w="1010263"/>
                <a:gridCol w="1146689"/>
                <a:gridCol w="1493274"/>
              </a:tblGrid>
              <a:tr h="419100">
                <a:tc>
                  <a:txBody>
                    <a:bodyPr/>
                    <a:lstStyle/>
                    <a:p>
                      <a:pPr marL="0" marR="0">
                        <a:lnSpc>
                          <a:spcPct val="115000"/>
                        </a:lnSpc>
                        <a:spcBef>
                          <a:spcPts val="0"/>
                        </a:spcBef>
                        <a:spcAft>
                          <a:spcPts val="0"/>
                        </a:spcAft>
                      </a:pPr>
                      <a:r>
                        <a:rPr lang="en-US" sz="1400" dirty="0">
                          <a:effectLst/>
                        </a:rPr>
                        <a:t>Time (ET)</a:t>
                      </a:r>
                      <a:endParaRPr lang="en-US" sz="1400" b="1"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0"/>
                        </a:spcAft>
                      </a:pPr>
                      <a:r>
                        <a:rPr lang="en-US" sz="1400">
                          <a:effectLst/>
                        </a:rPr>
                        <a:t>Event</a:t>
                      </a:r>
                      <a:endParaRPr lang="en-US" sz="1400" b="1">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0"/>
                        </a:spcAft>
                      </a:pPr>
                      <a:r>
                        <a:rPr lang="en-US" sz="1400">
                          <a:effectLst/>
                        </a:rPr>
                        <a:t>Prior Value</a:t>
                      </a:r>
                      <a:endParaRPr lang="en-US" sz="1400" b="1">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0"/>
                        </a:spcAft>
                      </a:pPr>
                      <a:r>
                        <a:rPr lang="en-US" sz="1400">
                          <a:effectLst/>
                        </a:rPr>
                        <a:t>Consensus Forecast</a:t>
                      </a:r>
                      <a:endParaRPr lang="en-US" sz="1400" b="1">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0"/>
                        </a:spcAft>
                      </a:pPr>
                      <a:r>
                        <a:rPr lang="en-US" sz="1400">
                          <a:effectLst/>
                        </a:rPr>
                        <a:t>Country</a:t>
                      </a:r>
                      <a:endParaRPr lang="en-US" sz="1400" b="1">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1:00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Norway Consumer Confidence</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–13.3</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Norway</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1:45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GDP Q/Q</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0.0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–0.8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Switzerland</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1:45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GDP Y/Y</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1.6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–0.1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Switzerland</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2:00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Wholesale Price Index M/M</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–3.0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–2.0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Germany</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2:00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Wholesale Price Index Y/Y</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–3.3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–6.3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Germany</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3:00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Norway PMI SA</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40.8</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40.2</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Norway</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4:30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PMI Construction</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34.5</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34.2</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UK</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7:45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ICSC Goldman Store Sales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8:55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Redbook</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9:00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Bank of Canada Rate</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1.0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0.5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Canada</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10:00 </a:t>
                      </a:r>
                      <a:r>
                        <a:rPr lang="en-US" sz="1400" cap="small" dirty="0">
                          <a:effectLst/>
                        </a:rPr>
                        <a:t>a.m.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Pending Home Sales</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6.3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–3.0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1:00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Four-Week Bill Auction</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2:00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Total Car Sales</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9.6M</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9.6M</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2:00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Domestic Car Sales</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6.8M</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6.9M</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5:00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ABC/Washington Post Consumer Confidence</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v48</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–47</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U.S.</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5:30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AIG Performance of Service Index</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41</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 </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Australia</a:t>
                      </a:r>
                      <a:endParaRPr lang="en-US" sz="1400">
                        <a:effectLst/>
                        <a:latin typeface="Arial"/>
                        <a:ea typeface="Times New Roman"/>
                        <a:cs typeface="Times New Roman"/>
                      </a:endParaRPr>
                    </a:p>
                  </a:txBody>
                  <a:tcPr marL="48789" marR="48789" marT="0" marB="0"/>
                </a:tc>
              </a:tr>
              <a:tr h="139700">
                <a:tc>
                  <a:txBody>
                    <a:bodyPr/>
                    <a:lstStyle/>
                    <a:p>
                      <a:pPr marL="0" marR="0">
                        <a:lnSpc>
                          <a:spcPct val="115000"/>
                        </a:lnSpc>
                        <a:spcBef>
                          <a:spcPts val="0"/>
                        </a:spcBef>
                        <a:spcAft>
                          <a:spcPts val="300"/>
                        </a:spcAft>
                      </a:pPr>
                      <a:r>
                        <a:rPr lang="en-US" sz="1400" dirty="0">
                          <a:effectLst/>
                        </a:rPr>
                        <a:t>7:00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Nationwide Consumer Confidence</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40</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38</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UK</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7:30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GDP Q/Q</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0.1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0.1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Australia</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7:30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GDP Y/Y</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1.9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1.1 percent</a:t>
                      </a:r>
                      <a:endParaRPr lang="en-US" sz="140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a:effectLst/>
                        </a:rPr>
                        <a:t>Australia</a:t>
                      </a:r>
                      <a:endParaRPr lang="en-US" sz="1400">
                        <a:effectLst/>
                        <a:latin typeface="Arial"/>
                        <a:ea typeface="Times New Roman"/>
                        <a:cs typeface="Times New Roman"/>
                      </a:endParaRPr>
                    </a:p>
                  </a:txBody>
                  <a:tcPr marL="48789" marR="48789" marT="0" marB="0"/>
                </a:tc>
              </a:tr>
              <a:tr h="279400">
                <a:tc>
                  <a:txBody>
                    <a:bodyPr/>
                    <a:lstStyle/>
                    <a:p>
                      <a:pPr marL="0" marR="0">
                        <a:lnSpc>
                          <a:spcPct val="115000"/>
                        </a:lnSpc>
                        <a:spcBef>
                          <a:spcPts val="0"/>
                        </a:spcBef>
                        <a:spcAft>
                          <a:spcPts val="300"/>
                        </a:spcAft>
                      </a:pPr>
                      <a:r>
                        <a:rPr lang="en-US" sz="1400" dirty="0">
                          <a:effectLst/>
                        </a:rPr>
                        <a:t>9:00 </a:t>
                      </a:r>
                      <a:r>
                        <a:rPr lang="en-US" sz="1400" cap="small" dirty="0">
                          <a:effectLst/>
                        </a:rPr>
                        <a:t>p.m.</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dirty="0">
                          <a:effectLst/>
                        </a:rPr>
                        <a:t>ANZ Commodity Prices</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dirty="0">
                          <a:effectLst/>
                        </a:rPr>
                        <a:t>–4.3 percent</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dirty="0">
                          <a:effectLst/>
                        </a:rPr>
                        <a:t> </a:t>
                      </a:r>
                      <a:endParaRPr lang="en-US" sz="1400" dirty="0">
                        <a:effectLst/>
                        <a:latin typeface="Arial"/>
                        <a:ea typeface="Times New Roman"/>
                        <a:cs typeface="Times New Roman"/>
                      </a:endParaRPr>
                    </a:p>
                  </a:txBody>
                  <a:tcPr marL="48789" marR="48789" marT="0" marB="0"/>
                </a:tc>
                <a:tc>
                  <a:txBody>
                    <a:bodyPr/>
                    <a:lstStyle/>
                    <a:p>
                      <a:pPr marL="0" marR="0">
                        <a:lnSpc>
                          <a:spcPct val="115000"/>
                        </a:lnSpc>
                        <a:spcBef>
                          <a:spcPts val="0"/>
                        </a:spcBef>
                        <a:spcAft>
                          <a:spcPts val="300"/>
                        </a:spcAft>
                      </a:pPr>
                      <a:r>
                        <a:rPr lang="en-US" sz="1400" dirty="0">
                          <a:effectLst/>
                        </a:rPr>
                        <a:t>New Zealand</a:t>
                      </a:r>
                      <a:endParaRPr lang="en-US" sz="1400" dirty="0">
                        <a:effectLst/>
                        <a:latin typeface="Arial"/>
                        <a:ea typeface="Times New Roman"/>
                        <a:cs typeface="Times New Roman"/>
                      </a:endParaRPr>
                    </a:p>
                  </a:txBody>
                  <a:tcPr marL="48789" marR="48789" marT="0" marB="0"/>
                </a:tc>
              </a:tr>
            </a:tbl>
          </a:graphicData>
        </a:graphic>
      </p:graphicFrame>
    </p:spTree>
    <p:extLst>
      <p:ext uri="{BB962C8B-B14F-4D97-AF65-F5344CB8AC3E}">
        <p14:creationId xmlns:p14="http://schemas.microsoft.com/office/powerpoint/2010/main" val="1047539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Methodology</a:t>
            </a:r>
            <a:endParaRPr lang="en-US" dirty="0"/>
          </a:p>
        </p:txBody>
      </p:sp>
      <p:sp>
        <p:nvSpPr>
          <p:cNvPr id="3" name="Text Placeholder 2"/>
          <p:cNvSpPr>
            <a:spLocks noGrp="1"/>
          </p:cNvSpPr>
          <p:nvPr>
            <p:ph type="body" idx="1"/>
          </p:nvPr>
        </p:nvSpPr>
        <p:spPr/>
        <p:txBody>
          <a:bodyPr/>
          <a:lstStyle/>
          <a:p>
            <a:r>
              <a:rPr lang="en-US" dirty="0" smtClean="0"/>
              <a:t>Directional forecasts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r>
                  <a:rPr lang="en-US" sz="1600" dirty="0" smtClean="0"/>
                  <a:t>Research question:</a:t>
                </a:r>
              </a:p>
              <a:p>
                <a:pPr marL="0" indent="0">
                  <a:buNone/>
                </a:pPr>
                <a:r>
                  <a:rPr lang="en-US" sz="1600" dirty="0" smtClean="0"/>
                  <a:t>Does the security consistently move up or down following the event?</a:t>
                </a:r>
              </a:p>
              <a:p>
                <a:pPr marL="0" indent="0">
                  <a:buNone/>
                </a:pPr>
                <a:endParaRPr lang="en-US" sz="1600" dirty="0" smtClean="0"/>
              </a:p>
              <a:p>
                <a:r>
                  <a:rPr lang="en-US" sz="1600" dirty="0" smtClean="0"/>
                  <a:t>Methodology: Sign test</a:t>
                </a:r>
              </a:p>
              <a:p>
                <a:pPr marL="0" indent="0">
                  <a:buNone/>
                </a:pPr>
                <a:endParaRPr lang="en-US" sz="1600" dirty="0"/>
              </a:p>
              <a:p>
                <a:r>
                  <a:rPr lang="en-US" sz="1600" dirty="0" smtClean="0"/>
                  <a:t>The event causes consistent response if:</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a:rPr>
                          </m:ctrlPr>
                        </m:dPr>
                        <m:e>
                          <m:d>
                            <m:dPr>
                              <m:begChr m:val="["/>
                              <m:endChr m:val="]"/>
                              <m:ctrlPr>
                                <a:rPr lang="en-US" sz="1600" i="1">
                                  <a:latin typeface="Cambria Math"/>
                                </a:rPr>
                              </m:ctrlPr>
                            </m:dPr>
                            <m:e>
                              <m:f>
                                <m:fPr>
                                  <m:ctrlPr>
                                    <a:rPr lang="en-US" sz="1600" i="1">
                                      <a:latin typeface="Cambria Math"/>
                                    </a:rPr>
                                  </m:ctrlPr>
                                </m:fPr>
                                <m:num>
                                  <m:sSup>
                                    <m:sSupPr>
                                      <m:ctrlPr>
                                        <a:rPr lang="en-US" sz="1600" i="1">
                                          <a:latin typeface="Cambria Math"/>
                                        </a:rPr>
                                      </m:ctrlPr>
                                    </m:sSupPr>
                                    <m:e>
                                      <m:r>
                                        <a:rPr lang="en-US" sz="1600" i="1">
                                          <a:latin typeface="Cambria Math"/>
                                        </a:rPr>
                                        <m:t>𝑁</m:t>
                                      </m:r>
                                    </m:e>
                                    <m:sup>
                                      <m:r>
                                        <a:rPr lang="en-US" sz="1600" i="1">
                                          <a:latin typeface="Cambria Math"/>
                                        </a:rPr>
                                        <m:t>+</m:t>
                                      </m:r>
                                    </m:sup>
                                  </m:sSup>
                                </m:num>
                                <m:den>
                                  <m:r>
                                    <a:rPr lang="en-US" sz="1600" i="1">
                                      <a:latin typeface="Cambria Math"/>
                                    </a:rPr>
                                    <m:t>𝑁</m:t>
                                  </m:r>
                                </m:den>
                              </m:f>
                              <m:r>
                                <a:rPr lang="en-US" sz="1600" i="1">
                                  <a:latin typeface="Cambria Math"/>
                                </a:rPr>
                                <m:t>−0.5</m:t>
                              </m:r>
                            </m:e>
                          </m:d>
                          <m:f>
                            <m:fPr>
                              <m:ctrlPr>
                                <a:rPr lang="en-US" sz="1600" i="1">
                                  <a:latin typeface="Cambria Math"/>
                                </a:rPr>
                              </m:ctrlPr>
                            </m:fPr>
                            <m:num>
                              <m:rad>
                                <m:radPr>
                                  <m:degHide m:val="on"/>
                                  <m:ctrlPr>
                                    <a:rPr lang="en-US" sz="1600" i="1">
                                      <a:latin typeface="Cambria Math"/>
                                    </a:rPr>
                                  </m:ctrlPr>
                                </m:radPr>
                                <m:deg/>
                                <m:e>
                                  <m:r>
                                    <a:rPr lang="en-US" sz="1600" i="1">
                                      <a:latin typeface="Cambria Math"/>
                                    </a:rPr>
                                    <m:t>𝑁</m:t>
                                  </m:r>
                                </m:e>
                              </m:rad>
                            </m:num>
                            <m:den>
                              <m:r>
                                <a:rPr lang="en-US" sz="1600" i="1">
                                  <a:latin typeface="Cambria Math"/>
                                </a:rPr>
                                <m:t>0.5</m:t>
                              </m:r>
                            </m:den>
                          </m:f>
                        </m:e>
                      </m:d>
                      <m:r>
                        <a:rPr lang="en-US" sz="1600" i="1">
                          <a:latin typeface="Cambria Math"/>
                        </a:rPr>
                        <m:t>≥1.96</m:t>
                      </m:r>
                    </m:oMath>
                  </m:oMathPara>
                </a14:m>
                <a:endParaRPr lang="en-US" sz="1600" dirty="0" smtClean="0"/>
              </a:p>
              <a:p>
                <a:pPr marL="0" indent="0">
                  <a:buNone/>
                </a:pPr>
                <a:r>
                  <a:rPr lang="en-US" sz="1400" dirty="0" smtClean="0"/>
                  <a:t>where </a:t>
                </a:r>
                <a14:m>
                  <m:oMath xmlns:m="http://schemas.openxmlformats.org/officeDocument/2006/math">
                    <m:sSup>
                      <m:sSupPr>
                        <m:ctrlPr>
                          <a:rPr lang="en-US" sz="1400" i="1">
                            <a:latin typeface="Cambria Math"/>
                          </a:rPr>
                        </m:ctrlPr>
                      </m:sSupPr>
                      <m:e>
                        <m:r>
                          <a:rPr lang="en-US" sz="1400" b="0" i="1" smtClean="0">
                            <a:latin typeface="Cambria Math"/>
                          </a:rPr>
                          <m:t> </m:t>
                        </m:r>
                        <m:r>
                          <a:rPr lang="en-US" sz="1400" i="1">
                            <a:latin typeface="Cambria Math"/>
                          </a:rPr>
                          <m:t>𝑁</m:t>
                        </m:r>
                      </m:e>
                      <m:sup>
                        <m:r>
                          <a:rPr lang="en-US" sz="1400" i="1">
                            <a:latin typeface="Cambria Math"/>
                          </a:rPr>
                          <m:t>+</m:t>
                        </m:r>
                      </m:sup>
                    </m:sSup>
                  </m:oMath>
                </a14:m>
                <a:r>
                  <a:rPr lang="en-US" sz="1400" dirty="0" smtClean="0"/>
                  <a:t> is the number of events that were accompanied by a positive security response.  </a:t>
                </a:r>
                <a:r>
                  <a:rPr lang="en-US" sz="1400" i="1" dirty="0" smtClean="0"/>
                  <a:t>N</a:t>
                </a:r>
                <a:r>
                  <a:rPr lang="en-US" sz="1400" dirty="0" smtClean="0"/>
                  <a:t> is the total number of events.  </a:t>
                </a:r>
              </a:p>
              <a:p>
                <a:pPr marL="0" indent="0">
                  <a:buNone/>
                </a:pPr>
                <a:r>
                  <a:rPr lang="en-US" sz="1400" dirty="0" smtClean="0"/>
                  <a:t>The test is due to </a:t>
                </a:r>
                <a:r>
                  <a:rPr lang="en-US" sz="1400" dirty="0" err="1" smtClean="0"/>
                  <a:t>MacKinlay</a:t>
                </a:r>
                <a:r>
                  <a:rPr lang="en-US" sz="1400" dirty="0" smtClean="0"/>
                  <a:t> (1997).</a:t>
                </a:r>
              </a:p>
              <a:p>
                <a:pPr marL="0" indent="0">
                  <a:buNone/>
                </a:pPr>
                <a:endParaRPr lang="en-US" sz="1600"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1">
                <a:blip r:embed="rId2"/>
                <a:stretch>
                  <a:fillRect l="-775" t="-463"/>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Point forecasts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a:bodyPr>
              <a:lstStyle/>
              <a:p>
                <a:r>
                  <a:rPr lang="en-US" sz="1600" dirty="0" smtClean="0"/>
                  <a:t>Research question:</a:t>
                </a:r>
              </a:p>
              <a:p>
                <a:pPr marL="0" indent="0">
                  <a:buNone/>
                </a:pPr>
                <a:r>
                  <a:rPr lang="en-US" sz="1600" dirty="0" smtClean="0"/>
                  <a:t>What is the future value of the price in equilibrium following the event?</a:t>
                </a:r>
              </a:p>
              <a:p>
                <a:pPr marL="0" indent="0">
                  <a:buNone/>
                </a:pPr>
                <a:endParaRPr lang="en-US" sz="1600" dirty="0"/>
              </a:p>
              <a:p>
                <a:r>
                  <a:rPr lang="en-US" sz="1600" dirty="0" smtClean="0"/>
                  <a:t>Methodology: linear regression</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a:rPr>
                          </m:ctrlPr>
                        </m:sSubPr>
                        <m:e>
                          <m:r>
                            <a:rPr lang="en-US" sz="1600" i="1">
                              <a:latin typeface="Cambria Math"/>
                            </a:rPr>
                            <m:t>𝑅</m:t>
                          </m:r>
                        </m:e>
                        <m:sub>
                          <m:r>
                            <a:rPr lang="en-US" sz="1600" i="1">
                              <a:latin typeface="Cambria Math"/>
                            </a:rPr>
                            <m:t>𝑡</m:t>
                          </m:r>
                        </m:sub>
                      </m:sSub>
                      <m:r>
                        <a:rPr lang="en-US" sz="1600" i="1">
                          <a:latin typeface="Cambria Math"/>
                        </a:rPr>
                        <m:t>=</m:t>
                      </m:r>
                      <m:r>
                        <a:rPr lang="en-US" sz="1600" i="1">
                          <a:latin typeface="Cambria Math"/>
                        </a:rPr>
                        <m:t>𝛼</m:t>
                      </m:r>
                      <m:r>
                        <a:rPr lang="en-US" sz="1600" i="1">
                          <a:latin typeface="Cambria Math"/>
                        </a:rPr>
                        <m:t>+</m:t>
                      </m:r>
                      <m:r>
                        <a:rPr lang="en-US" sz="1600" i="1">
                          <a:latin typeface="Cambria Math"/>
                        </a:rPr>
                        <m:t>𝛽</m:t>
                      </m:r>
                      <m:sSub>
                        <m:sSubPr>
                          <m:ctrlPr>
                            <a:rPr lang="en-US" sz="1600" i="1">
                              <a:latin typeface="Cambria Math"/>
                            </a:rPr>
                          </m:ctrlPr>
                        </m:sSubPr>
                        <m:e>
                          <m:r>
                            <a:rPr lang="en-US" sz="1600" i="1">
                              <a:latin typeface="Cambria Math"/>
                            </a:rPr>
                            <m:t>𝑋</m:t>
                          </m:r>
                        </m:e>
                        <m:sub>
                          <m:r>
                            <a:rPr lang="en-US" sz="1600" i="1">
                              <a:latin typeface="Cambria Math"/>
                            </a:rPr>
                            <m:t>𝑡</m:t>
                          </m:r>
                        </m:sub>
                      </m:sSub>
                      <m:r>
                        <a:rPr lang="en-US" sz="1600" i="1">
                          <a:latin typeface="Cambria Math"/>
                        </a:rPr>
                        <m:t>+</m:t>
                      </m:r>
                      <m:sSub>
                        <m:sSubPr>
                          <m:ctrlPr>
                            <a:rPr lang="en-US" sz="1600" i="1">
                              <a:latin typeface="Cambria Math"/>
                            </a:rPr>
                          </m:ctrlPr>
                        </m:sSubPr>
                        <m:e>
                          <m:r>
                            <a:rPr lang="en-US" sz="1600" i="1">
                              <a:latin typeface="Cambria Math"/>
                            </a:rPr>
                            <m:t>𝜀</m:t>
                          </m:r>
                        </m:e>
                        <m:sub>
                          <m:r>
                            <a:rPr lang="en-US" sz="1600" i="1">
                              <a:latin typeface="Cambria Math"/>
                            </a:rPr>
                            <m:t>𝑡</m:t>
                          </m:r>
                        </m:sub>
                      </m:sSub>
                    </m:oMath>
                  </m:oMathPara>
                </a14:m>
                <a:endParaRPr lang="en-US" sz="1600" dirty="0"/>
              </a:p>
              <a:p>
                <a:pPr marL="0" indent="0">
                  <a:buNone/>
                </a:pPr>
                <a:r>
                  <a:rPr lang="en-US" sz="1600" dirty="0"/>
                  <a:t>w</a:t>
                </a:r>
                <a:r>
                  <a:rPr lang="en-US" sz="1600" dirty="0" smtClean="0"/>
                  <a:t>here </a:t>
                </a:r>
                <a14:m>
                  <m:oMath xmlns:m="http://schemas.openxmlformats.org/officeDocument/2006/math">
                    <m:sSub>
                      <m:sSubPr>
                        <m:ctrlPr>
                          <a:rPr lang="en-US" sz="1600" i="1">
                            <a:latin typeface="Cambria Math"/>
                          </a:rPr>
                        </m:ctrlPr>
                      </m:sSubPr>
                      <m:e>
                        <m:r>
                          <a:rPr lang="en-US" sz="1600" i="1">
                            <a:latin typeface="Cambria Math"/>
                          </a:rPr>
                          <m:t>𝑅</m:t>
                        </m:r>
                      </m:e>
                      <m:sub>
                        <m:r>
                          <a:rPr lang="en-US" sz="1600" i="1">
                            <a:latin typeface="Cambria Math"/>
                          </a:rPr>
                          <m:t>𝑡</m:t>
                        </m:r>
                      </m:sub>
                    </m:sSub>
                  </m:oMath>
                </a14:m>
                <a:r>
                  <a:rPr lang="en-US" sz="1600" dirty="0" smtClean="0"/>
                  <a:t> can be: </a:t>
                </a:r>
              </a:p>
              <a:p>
                <a:r>
                  <a:rPr lang="en-US" sz="1600" dirty="0" smtClean="0"/>
                  <a:t>The raw return on the security in the estimation window</a:t>
                </a:r>
              </a:p>
              <a:p>
                <a:r>
                  <a:rPr lang="en-US" sz="1600" dirty="0" smtClean="0"/>
                  <a:t>The abnormal return in excess of market:</a:t>
                </a:r>
              </a:p>
              <a:p>
                <a:pPr marL="0" indent="0">
                  <a:buNone/>
                </a:pPr>
                <a14:m>
                  <m:oMathPara xmlns:m="http://schemas.openxmlformats.org/officeDocument/2006/math">
                    <m:oMathParaPr>
                      <m:jc m:val="centerGroup"/>
                    </m:oMathParaPr>
                    <m:oMath xmlns:m="http://schemas.openxmlformats.org/officeDocument/2006/math">
                      <m:sSubSup>
                        <m:sSubSupPr>
                          <m:ctrlPr>
                            <a:rPr lang="en-US" sz="1400" i="1">
                              <a:latin typeface="Cambria Math"/>
                            </a:rPr>
                          </m:ctrlPr>
                        </m:sSubSupPr>
                        <m:e>
                          <m:r>
                            <a:rPr lang="en-US" sz="1400" i="1">
                              <a:latin typeface="Cambria Math"/>
                            </a:rPr>
                            <m:t>𝑅</m:t>
                          </m:r>
                        </m:e>
                        <m:sub>
                          <m:r>
                            <a:rPr lang="en-US" sz="1400" i="1">
                              <a:latin typeface="Cambria Math"/>
                            </a:rPr>
                            <m:t>𝑡</m:t>
                          </m:r>
                        </m:sub>
                        <m:sup>
                          <m:r>
                            <a:rPr lang="en-US" sz="1400" i="1">
                              <a:latin typeface="Cambria Math"/>
                            </a:rPr>
                            <m:t>𝑎</m:t>
                          </m:r>
                        </m:sup>
                      </m:sSubSup>
                      <m:r>
                        <a:rPr lang="en-US" sz="1400" i="1">
                          <a:latin typeface="Cambria Math"/>
                        </a:rPr>
                        <m:t>=</m:t>
                      </m:r>
                      <m:sSub>
                        <m:sSubPr>
                          <m:ctrlPr>
                            <a:rPr lang="en-US" sz="1400" i="1">
                              <a:latin typeface="Cambria Math"/>
                            </a:rPr>
                          </m:ctrlPr>
                        </m:sSubPr>
                        <m:e>
                          <m:r>
                            <a:rPr lang="en-US" sz="1400" i="1">
                              <a:latin typeface="Cambria Math"/>
                            </a:rPr>
                            <m:t>𝑅</m:t>
                          </m:r>
                        </m:e>
                        <m:sub>
                          <m:r>
                            <a:rPr lang="en-US" sz="1400" i="1">
                              <a:latin typeface="Cambria Math"/>
                            </a:rPr>
                            <m:t>𝑡</m:t>
                          </m:r>
                        </m:sub>
                      </m:sSub>
                      <m:r>
                        <a:rPr lang="en-US" sz="1400" i="1">
                          <a:latin typeface="Cambria Math"/>
                        </a:rPr>
                        <m:t>−</m:t>
                      </m:r>
                      <m:acc>
                        <m:accPr>
                          <m:chr m:val="̂"/>
                          <m:ctrlPr>
                            <a:rPr lang="en-US" sz="1400" i="1">
                              <a:latin typeface="Cambria Math"/>
                            </a:rPr>
                          </m:ctrlPr>
                        </m:accPr>
                        <m:e>
                          <m:sSub>
                            <m:sSubPr>
                              <m:ctrlPr>
                                <a:rPr lang="en-US" sz="1400" i="1">
                                  <a:latin typeface="Cambria Math"/>
                                </a:rPr>
                              </m:ctrlPr>
                            </m:sSubPr>
                            <m:e>
                              <m:r>
                                <a:rPr lang="en-US" sz="1400" i="1">
                                  <a:latin typeface="Cambria Math"/>
                                </a:rPr>
                                <m:t>𝑅</m:t>
                              </m:r>
                            </m:e>
                            <m:sub>
                              <m:r>
                                <a:rPr lang="en-US" sz="1400" i="1">
                                  <a:latin typeface="Cambria Math"/>
                                </a:rPr>
                                <m:t>𝑡</m:t>
                              </m:r>
                            </m:sub>
                          </m:sSub>
                        </m:e>
                      </m:acc>
                    </m:oMath>
                  </m:oMathPara>
                </a14:m>
                <a:endParaRPr lang="en-US" sz="1400" dirty="0"/>
              </a:p>
              <a:p>
                <a:pPr marL="0" indent="0">
                  <a:buNone/>
                </a:pPr>
                <a:r>
                  <a:rPr lang="en-US" sz="1400" dirty="0" smtClean="0"/>
                  <a:t>where </a:t>
                </a:r>
                <a14:m>
                  <m:oMath xmlns:m="http://schemas.openxmlformats.org/officeDocument/2006/math">
                    <m:acc>
                      <m:accPr>
                        <m:chr m:val="̂"/>
                        <m:ctrlPr>
                          <a:rPr lang="en-US" sz="1400" i="1">
                            <a:latin typeface="Cambria Math"/>
                          </a:rPr>
                        </m:ctrlPr>
                      </m:accPr>
                      <m:e>
                        <m:sSub>
                          <m:sSubPr>
                            <m:ctrlPr>
                              <a:rPr lang="en-US" sz="1400" i="1">
                                <a:latin typeface="Cambria Math"/>
                              </a:rPr>
                            </m:ctrlPr>
                          </m:sSubPr>
                          <m:e>
                            <m:r>
                              <a:rPr lang="en-US" sz="1400" i="1">
                                <a:latin typeface="Cambria Math"/>
                              </a:rPr>
                              <m:t>𝑅</m:t>
                            </m:r>
                          </m:e>
                          <m:sub>
                            <m:r>
                              <a:rPr lang="en-US" sz="1400" i="1">
                                <a:latin typeface="Cambria Math"/>
                              </a:rPr>
                              <m:t>𝑡</m:t>
                            </m:r>
                          </m:sub>
                        </m:sSub>
                      </m:e>
                    </m:acc>
                  </m:oMath>
                </a14:m>
                <a:r>
                  <a:rPr lang="en-US" sz="1400" dirty="0" smtClean="0"/>
                  <a:t> is estimated from </a:t>
                </a: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r>
                            <a:rPr lang="en-US" sz="1400" i="1">
                              <a:latin typeface="Cambria Math"/>
                            </a:rPr>
                            <m:t>𝑅</m:t>
                          </m:r>
                        </m:e>
                        <m:sub>
                          <m:r>
                            <a:rPr lang="en-US" sz="1400" i="1">
                              <a:latin typeface="Cambria Math"/>
                            </a:rPr>
                            <m:t>𝑡</m:t>
                          </m:r>
                        </m:sub>
                      </m:sSub>
                      <m:r>
                        <a:rPr lang="en-US" sz="1400" i="1">
                          <a:latin typeface="Cambria Math"/>
                        </a:rPr>
                        <m:t>=</m:t>
                      </m:r>
                      <m:r>
                        <a:rPr lang="en-US" sz="1400" i="1">
                          <a:latin typeface="Cambria Math"/>
                        </a:rPr>
                        <m:t>𝛼</m:t>
                      </m:r>
                      <m:r>
                        <a:rPr lang="en-US" sz="1400" i="1">
                          <a:latin typeface="Cambria Math"/>
                        </a:rPr>
                        <m:t>+</m:t>
                      </m:r>
                      <m:r>
                        <a:rPr lang="en-US" sz="1400" i="1">
                          <a:latin typeface="Cambria Math"/>
                        </a:rPr>
                        <m:t>𝛽</m:t>
                      </m:r>
                      <m:sSub>
                        <m:sSubPr>
                          <m:ctrlPr>
                            <a:rPr lang="en-US" sz="1400" i="1">
                              <a:latin typeface="Cambria Math"/>
                            </a:rPr>
                          </m:ctrlPr>
                        </m:sSubPr>
                        <m:e>
                          <m:r>
                            <a:rPr lang="en-US" sz="1400" i="1">
                              <a:latin typeface="Cambria Math"/>
                            </a:rPr>
                            <m:t>𝑅</m:t>
                          </m:r>
                        </m:e>
                        <m:sub>
                          <m:r>
                            <a:rPr lang="en-US" sz="1400" i="1">
                              <a:latin typeface="Cambria Math"/>
                            </a:rPr>
                            <m:t>𝑚</m:t>
                          </m:r>
                          <m:r>
                            <a:rPr lang="en-US" sz="1400" i="1">
                              <a:latin typeface="Cambria Math"/>
                            </a:rPr>
                            <m:t>,</m:t>
                          </m:r>
                          <m:r>
                            <a:rPr lang="en-US" sz="1400" i="1">
                              <a:latin typeface="Cambria Math"/>
                            </a:rPr>
                            <m:t>𝑡</m:t>
                          </m:r>
                        </m:sub>
                      </m:sSub>
                      <m:r>
                        <a:rPr lang="en-US" sz="1400" i="1">
                          <a:latin typeface="Cambria Math"/>
                        </a:rPr>
                        <m:t>+</m:t>
                      </m:r>
                      <m:sSub>
                        <m:sSubPr>
                          <m:ctrlPr>
                            <a:rPr lang="en-US" sz="1400" i="1">
                              <a:latin typeface="Cambria Math"/>
                            </a:rPr>
                          </m:ctrlPr>
                        </m:sSubPr>
                        <m:e>
                          <m:r>
                            <a:rPr lang="en-US" sz="1400" i="1">
                              <a:latin typeface="Cambria Math"/>
                            </a:rPr>
                            <m:t>𝜀</m:t>
                          </m:r>
                        </m:e>
                        <m:sub>
                          <m:r>
                            <a:rPr lang="en-US" sz="1400" i="1">
                              <a:latin typeface="Cambria Math"/>
                            </a:rPr>
                            <m:t>𝑡</m:t>
                          </m:r>
                        </m:sub>
                      </m:sSub>
                    </m:oMath>
                  </m:oMathPara>
                </a14:m>
                <a:endParaRPr lang="en-US" sz="1600" dirty="0"/>
              </a:p>
              <a:p>
                <a:pPr marL="0" indent="0">
                  <a:buNone/>
                </a:pPr>
                <a:endParaRPr lang="en-US" sz="1600" dirty="0"/>
              </a:p>
              <a:p>
                <a:pPr marL="0" indent="0">
                  <a:buNone/>
                </a:pPr>
                <a:endParaRPr lang="en-US" sz="16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3"/>
                <a:stretch>
                  <a:fillRect l="-775" t="-463"/>
                </a:stretch>
              </a:blipFill>
            </p:spPr>
            <p:txBody>
              <a:bodyPr/>
              <a:lstStyle/>
              <a:p>
                <a:r>
                  <a:rPr lang="en-US">
                    <a:noFill/>
                  </a:rPr>
                  <a:t> </a:t>
                </a:r>
              </a:p>
            </p:txBody>
          </p:sp>
        </mc:Fallback>
      </mc:AlternateContent>
    </p:spTree>
    <p:extLst>
      <p:ext uri="{BB962C8B-B14F-4D97-AF65-F5344CB8AC3E}">
        <p14:creationId xmlns:p14="http://schemas.microsoft.com/office/powerpoint/2010/main" val="2028711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Step-by-step</a:t>
            </a:r>
            <a:endParaRPr lang="en-US" dirty="0"/>
          </a:p>
        </p:txBody>
      </p:sp>
      <p:sp>
        <p:nvSpPr>
          <p:cNvPr id="3" name="Text Placeholder 2"/>
          <p:cNvSpPr>
            <a:spLocks noGrp="1"/>
          </p:cNvSpPr>
          <p:nvPr>
            <p:ph type="body" idx="1"/>
          </p:nvPr>
        </p:nvSpPr>
        <p:spPr/>
        <p:txBody>
          <a:bodyPr/>
          <a:lstStyle/>
          <a:p>
            <a:r>
              <a:rPr lang="en-US" dirty="0" smtClean="0"/>
              <a:t>Assemble data</a:t>
            </a:r>
            <a:endParaRPr lang="en-US" dirty="0"/>
          </a:p>
        </p:txBody>
      </p:sp>
      <p:sp>
        <p:nvSpPr>
          <p:cNvPr id="4" name="Content Placeholder 3"/>
          <p:cNvSpPr>
            <a:spLocks noGrp="1"/>
          </p:cNvSpPr>
          <p:nvPr>
            <p:ph sz="half" idx="2"/>
          </p:nvPr>
        </p:nvSpPr>
        <p:spPr/>
        <p:txBody>
          <a:bodyPr/>
          <a:lstStyle/>
          <a:p>
            <a:r>
              <a:rPr lang="en-US" dirty="0" smtClean="0"/>
              <a:t>Find most recent events</a:t>
            </a:r>
          </a:p>
          <a:p>
            <a:pPr lvl="1"/>
            <a:r>
              <a:rPr lang="en-US" dirty="0" smtClean="0"/>
              <a:t>Rule of thumb: at least 30</a:t>
            </a:r>
          </a:p>
          <a:p>
            <a:pPr lvl="1"/>
            <a:r>
              <a:rPr lang="en-US" dirty="0" smtClean="0"/>
              <a:t>Can change the number depending on model, results</a:t>
            </a:r>
          </a:p>
          <a:p>
            <a:r>
              <a:rPr lang="en-US" dirty="0" smtClean="0"/>
              <a:t>Find the data surrounding the events</a:t>
            </a:r>
          </a:p>
          <a:p>
            <a:pPr lvl="1"/>
            <a:r>
              <a:rPr lang="en-US" dirty="0" smtClean="0"/>
              <a:t>Tick data around each event</a:t>
            </a:r>
          </a:p>
          <a:p>
            <a:pPr lvl="1"/>
            <a:r>
              <a:rPr lang="en-US" dirty="0" smtClean="0"/>
              <a:t>+/- 30 minutes “windows”</a:t>
            </a:r>
            <a:endParaRPr lang="en-US" dirty="0"/>
          </a:p>
        </p:txBody>
      </p:sp>
      <p:sp>
        <p:nvSpPr>
          <p:cNvPr id="5" name="Text Placeholder 4"/>
          <p:cNvSpPr>
            <a:spLocks noGrp="1"/>
          </p:cNvSpPr>
          <p:nvPr>
            <p:ph type="body" sz="quarter" idx="3"/>
          </p:nvPr>
        </p:nvSpPr>
        <p:spPr/>
        <p:txBody>
          <a:bodyPr/>
          <a:lstStyle/>
          <a:p>
            <a:r>
              <a:rPr lang="en-US" dirty="0" smtClean="0"/>
              <a:t>Run analysis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14:m>
                  <m:oMath xmlns:m="http://schemas.openxmlformats.org/officeDocument/2006/math">
                    <m:sSub>
                      <m:sSubPr>
                        <m:ctrlPr>
                          <a:rPr lang="en-US" i="1">
                            <a:latin typeface="Cambria Math"/>
                          </a:rPr>
                        </m:ctrlPr>
                      </m:sSubPr>
                      <m:e>
                        <m:r>
                          <a:rPr lang="en-US" i="1">
                            <a:latin typeface="Cambria Math"/>
                          </a:rPr>
                          <m:t>𝑅</m:t>
                        </m:r>
                      </m:e>
                      <m:sub>
                        <m:r>
                          <a:rPr lang="en-US" i="1">
                            <a:latin typeface="Cambria Math"/>
                          </a:rPr>
                          <m:t>𝑡</m:t>
                        </m:r>
                      </m:sub>
                    </m:sSub>
                    <m:r>
                      <a:rPr lang="en-US" i="1">
                        <a:latin typeface="Cambria Math"/>
                      </a:rPr>
                      <m:t>=</m:t>
                    </m:r>
                    <m:r>
                      <a:rPr lang="en-US" i="1">
                        <a:latin typeface="Cambria Math"/>
                      </a:rPr>
                      <m:t>𝛼</m:t>
                    </m:r>
                    <m:r>
                      <a:rPr lang="en-US" i="1">
                        <a:latin typeface="Cambria Math"/>
                      </a:rPr>
                      <m:t>+</m:t>
                    </m:r>
                    <m:r>
                      <a:rPr lang="en-US" i="1">
                        <a:latin typeface="Cambria Math"/>
                      </a:rPr>
                      <m:t>𝛽</m:t>
                    </m:r>
                    <m:sSub>
                      <m:sSubPr>
                        <m:ctrlPr>
                          <a:rPr lang="en-US" i="1">
                            <a:latin typeface="Cambria Math"/>
                          </a:rPr>
                        </m:ctrlPr>
                      </m:sSubPr>
                      <m:e>
                        <m:r>
                          <a:rPr lang="en-US" i="1">
                            <a:latin typeface="Cambria Math"/>
                          </a:rPr>
                          <m:t>𝑋</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𝜀</m:t>
                        </m:r>
                      </m:e>
                      <m:sub>
                        <m:r>
                          <a:rPr lang="en-US" i="1">
                            <a:latin typeface="Cambria Math"/>
                          </a:rPr>
                          <m:t>𝑡</m:t>
                        </m:r>
                      </m:sub>
                    </m:sSub>
                  </m:oMath>
                </a14:m>
                <a:endParaRPr lang="en-US" dirty="0" smtClean="0"/>
              </a:p>
              <a:p>
                <a:pPr lvl="1"/>
                <a:r>
                  <a:rPr lang="en-US" dirty="0" smtClean="0"/>
                  <a:t>X is the value of the event</a:t>
                </a:r>
              </a:p>
              <a:p>
                <a:pPr lvl="1"/>
                <a:r>
                  <a:rPr lang="en-US" dirty="0" smtClean="0"/>
                  <a:t>Many news have X in %</a:t>
                </a:r>
              </a:p>
              <a:p>
                <a:pPr lvl="1"/>
                <a:r>
                  <a:rPr lang="en-US" dirty="0" smtClean="0"/>
                  <a:t>See if there is a statistically significant pattern of data around the event</a:t>
                </a:r>
              </a:p>
              <a:p>
                <a:pPr lvl="2"/>
                <a:r>
                  <a:rPr lang="en-US" dirty="0" smtClean="0"/>
                  <a:t>E.g., does price on average  go up when X &gt; 0?</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2112" t="-772"/>
                </a:stretch>
              </a:blipFill>
            </p:spPr>
            <p:txBody>
              <a:bodyPr/>
              <a:lstStyle/>
              <a:p>
                <a:r>
                  <a:rPr lang="en-US">
                    <a:noFill/>
                  </a:rPr>
                  <a:t> </a:t>
                </a:r>
              </a:p>
            </p:txBody>
          </p:sp>
        </mc:Fallback>
      </mc:AlternateContent>
    </p:spTree>
    <p:extLst>
      <p:ext uri="{BB962C8B-B14F-4D97-AF65-F5344CB8AC3E}">
        <p14:creationId xmlns:p14="http://schemas.microsoft.com/office/powerpoint/2010/main" val="10690462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Applications</a:t>
            </a:r>
            <a:endParaRPr lang="en-US" dirty="0"/>
          </a:p>
        </p:txBody>
      </p:sp>
      <p:sp>
        <p:nvSpPr>
          <p:cNvPr id="3" name="Text Placeholder 2"/>
          <p:cNvSpPr>
            <a:spLocks noGrp="1"/>
          </p:cNvSpPr>
          <p:nvPr>
            <p:ph type="body" idx="1"/>
          </p:nvPr>
        </p:nvSpPr>
        <p:spPr/>
        <p:txBody>
          <a:bodyPr/>
          <a:lstStyle/>
          <a:p>
            <a:r>
              <a:rPr lang="en-US" dirty="0" smtClean="0"/>
              <a:t>Nearly all securities markets</a:t>
            </a:r>
            <a:endParaRPr lang="en-US" dirty="0"/>
          </a:p>
        </p:txBody>
      </p:sp>
      <p:sp>
        <p:nvSpPr>
          <p:cNvPr id="4" name="Content Placeholder 3"/>
          <p:cNvSpPr>
            <a:spLocks noGrp="1"/>
          </p:cNvSpPr>
          <p:nvPr>
            <p:ph sz="half" idx="2"/>
          </p:nvPr>
        </p:nvSpPr>
        <p:spPr/>
        <p:txBody>
          <a:bodyPr/>
          <a:lstStyle/>
          <a:p>
            <a:r>
              <a:rPr lang="en-US" sz="1600" dirty="0" smtClean="0"/>
              <a:t>Documented event studies on:</a:t>
            </a:r>
          </a:p>
          <a:p>
            <a:pPr lvl="1"/>
            <a:r>
              <a:rPr lang="en-US" sz="1600" dirty="0" smtClean="0"/>
              <a:t>Foreign exchange</a:t>
            </a:r>
          </a:p>
          <a:p>
            <a:pPr lvl="1"/>
            <a:r>
              <a:rPr lang="en-US" sz="1600" dirty="0" smtClean="0"/>
              <a:t>Equities and ETFs</a:t>
            </a:r>
          </a:p>
          <a:p>
            <a:pPr lvl="1"/>
            <a:r>
              <a:rPr lang="en-US" sz="1600" dirty="0" smtClean="0"/>
              <a:t>Fixed-income</a:t>
            </a:r>
          </a:p>
          <a:p>
            <a:pPr lvl="1"/>
            <a:r>
              <a:rPr lang="en-US" sz="1600" dirty="0" smtClean="0"/>
              <a:t>Futures</a:t>
            </a:r>
          </a:p>
          <a:p>
            <a:pPr lvl="1"/>
            <a:r>
              <a:rPr lang="en-US" sz="1600" dirty="0" smtClean="0"/>
              <a:t>Emerging markets</a:t>
            </a:r>
          </a:p>
          <a:p>
            <a:pPr lvl="1"/>
            <a:r>
              <a:rPr lang="en-US" sz="1600" dirty="0" smtClean="0"/>
              <a:t>Commodities </a:t>
            </a:r>
          </a:p>
          <a:p>
            <a:pPr marL="274320" lvl="1" indent="0">
              <a:buNone/>
            </a:pPr>
            <a:endParaRPr lang="en-US" sz="1400" dirty="0"/>
          </a:p>
        </p:txBody>
      </p:sp>
      <p:sp>
        <p:nvSpPr>
          <p:cNvPr id="5" name="Text Placeholder 4"/>
          <p:cNvSpPr>
            <a:spLocks noGrp="1"/>
          </p:cNvSpPr>
          <p:nvPr>
            <p:ph type="body" sz="quarter" idx="3"/>
          </p:nvPr>
        </p:nvSpPr>
        <p:spPr/>
        <p:txBody>
          <a:bodyPr/>
          <a:lstStyle/>
          <a:p>
            <a:r>
              <a:rPr lang="en-US" dirty="0" smtClean="0"/>
              <a:t>Foreign exchange</a:t>
            </a:r>
            <a:endParaRPr lang="en-US" dirty="0"/>
          </a:p>
        </p:txBody>
      </p:sp>
      <p:sp>
        <p:nvSpPr>
          <p:cNvPr id="6" name="Content Placeholder 5"/>
          <p:cNvSpPr>
            <a:spLocks noGrp="1"/>
          </p:cNvSpPr>
          <p:nvPr>
            <p:ph sz="quarter" idx="4"/>
          </p:nvPr>
        </p:nvSpPr>
        <p:spPr/>
        <p:txBody>
          <a:bodyPr>
            <a:normAutofit lnSpcReduction="10000"/>
          </a:bodyPr>
          <a:lstStyle/>
          <a:p>
            <a:r>
              <a:rPr lang="en-US" sz="1600" dirty="0" smtClean="0"/>
              <a:t>Responds to:</a:t>
            </a:r>
          </a:p>
          <a:p>
            <a:pPr lvl="1"/>
            <a:r>
              <a:rPr lang="en-US" sz="1600" dirty="0" smtClean="0"/>
              <a:t>GDP</a:t>
            </a:r>
          </a:p>
          <a:p>
            <a:pPr lvl="1"/>
            <a:r>
              <a:rPr lang="en-US" sz="1600" dirty="0" smtClean="0"/>
              <a:t>Non-farm payroll</a:t>
            </a:r>
          </a:p>
          <a:p>
            <a:pPr lvl="1"/>
            <a:r>
              <a:rPr lang="en-US" sz="1600" dirty="0" smtClean="0"/>
              <a:t>Retail sales</a:t>
            </a:r>
          </a:p>
          <a:p>
            <a:pPr lvl="1"/>
            <a:r>
              <a:rPr lang="en-US" sz="1600" dirty="0" smtClean="0"/>
              <a:t>Industrial production</a:t>
            </a:r>
          </a:p>
          <a:p>
            <a:pPr lvl="1"/>
            <a:r>
              <a:rPr lang="en-US" sz="1600" dirty="0" smtClean="0"/>
              <a:t>Capacity utilization</a:t>
            </a:r>
          </a:p>
          <a:p>
            <a:pPr lvl="1"/>
            <a:r>
              <a:rPr lang="en-US" sz="1600" dirty="0" smtClean="0"/>
              <a:t>Personal income</a:t>
            </a:r>
          </a:p>
          <a:p>
            <a:pPr lvl="1"/>
            <a:r>
              <a:rPr lang="en-US" sz="1600" dirty="0" smtClean="0"/>
              <a:t>Consumer credit</a:t>
            </a:r>
          </a:p>
          <a:p>
            <a:pPr lvl="1"/>
            <a:r>
              <a:rPr lang="en-US" sz="1600" dirty="0" smtClean="0"/>
              <a:t>Personal consumption expenditures</a:t>
            </a:r>
          </a:p>
          <a:p>
            <a:pPr lvl="1"/>
            <a:r>
              <a:rPr lang="en-US" sz="1600" dirty="0" smtClean="0"/>
              <a:t>New home sales</a:t>
            </a:r>
          </a:p>
          <a:p>
            <a:pPr lvl="1"/>
            <a:r>
              <a:rPr lang="en-US" sz="1600" dirty="0" smtClean="0"/>
              <a:t>Durable goods orders</a:t>
            </a:r>
          </a:p>
          <a:p>
            <a:pPr lvl="1"/>
            <a:r>
              <a:rPr lang="en-US" sz="1600" dirty="0" smtClean="0"/>
              <a:t>Construction spending</a:t>
            </a:r>
          </a:p>
          <a:p>
            <a:pPr lvl="1"/>
            <a:r>
              <a:rPr lang="en-US" sz="1600" dirty="0" smtClean="0"/>
              <a:t>Factory orders</a:t>
            </a:r>
          </a:p>
          <a:p>
            <a:pPr lvl="1"/>
            <a:r>
              <a:rPr lang="en-US" sz="1600" dirty="0" smtClean="0"/>
              <a:t>…</a:t>
            </a:r>
            <a:endParaRPr lang="en-US" sz="1600" dirty="0"/>
          </a:p>
        </p:txBody>
      </p:sp>
    </p:spTree>
    <p:extLst>
      <p:ext uri="{BB962C8B-B14F-4D97-AF65-F5344CB8AC3E}">
        <p14:creationId xmlns:p14="http://schemas.microsoft.com/office/powerpoint/2010/main" val="18801600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Applications (cont.)</a:t>
            </a:r>
            <a:endParaRPr lang="en-US" dirty="0"/>
          </a:p>
        </p:txBody>
      </p:sp>
      <p:sp>
        <p:nvSpPr>
          <p:cNvPr id="3" name="Text Placeholder 2"/>
          <p:cNvSpPr>
            <a:spLocks noGrp="1"/>
          </p:cNvSpPr>
          <p:nvPr>
            <p:ph type="body" idx="1"/>
          </p:nvPr>
        </p:nvSpPr>
        <p:spPr/>
        <p:txBody>
          <a:bodyPr/>
          <a:lstStyle/>
          <a:p>
            <a:r>
              <a:rPr lang="en-US" dirty="0" smtClean="0"/>
              <a:t>Equities and ETFs</a:t>
            </a:r>
            <a:endParaRPr lang="en-US" dirty="0"/>
          </a:p>
        </p:txBody>
      </p:sp>
      <p:sp>
        <p:nvSpPr>
          <p:cNvPr id="4" name="Content Placeholder 3"/>
          <p:cNvSpPr>
            <a:spLocks noGrp="1"/>
          </p:cNvSpPr>
          <p:nvPr>
            <p:ph sz="half" idx="2"/>
          </p:nvPr>
        </p:nvSpPr>
        <p:spPr/>
        <p:txBody>
          <a:bodyPr>
            <a:normAutofit lnSpcReduction="10000"/>
          </a:bodyPr>
          <a:lstStyle/>
          <a:p>
            <a:r>
              <a:rPr lang="en-US" sz="1600" dirty="0" smtClean="0"/>
              <a:t>Respond to:</a:t>
            </a:r>
          </a:p>
          <a:p>
            <a:pPr lvl="1"/>
            <a:r>
              <a:rPr lang="en-US" sz="1600" dirty="0" smtClean="0"/>
              <a:t>Earnings announcements</a:t>
            </a:r>
          </a:p>
          <a:p>
            <a:pPr lvl="1"/>
            <a:r>
              <a:rPr lang="en-US" sz="1600" dirty="0" smtClean="0"/>
              <a:t>Interest rate announcements</a:t>
            </a:r>
          </a:p>
          <a:p>
            <a:pPr lvl="1"/>
            <a:r>
              <a:rPr lang="en-US" sz="1600" dirty="0" smtClean="0"/>
              <a:t>Inflation (higher inflation = lower stock returns)</a:t>
            </a:r>
          </a:p>
          <a:p>
            <a:pPr lvl="1"/>
            <a:r>
              <a:rPr lang="en-US" sz="1600" dirty="0" smtClean="0"/>
              <a:t>Industrial production (higher industrial production = good news in recession, bad news in economic expansion)</a:t>
            </a:r>
          </a:p>
          <a:p>
            <a:pPr lvl="1"/>
            <a:r>
              <a:rPr lang="en-US" sz="1600" dirty="0" smtClean="0"/>
              <a:t>Unemployment (higher unemployment = good news in economic expansions)</a:t>
            </a:r>
          </a:p>
          <a:p>
            <a:pPr lvl="1"/>
            <a:r>
              <a:rPr lang="en-US" sz="1600" dirty="0" smtClean="0"/>
              <a:t>…</a:t>
            </a:r>
          </a:p>
          <a:p>
            <a:pPr lvl="1"/>
            <a:r>
              <a:rPr lang="en-US" sz="1600" dirty="0" smtClean="0"/>
              <a:t>Many events contribute to equity volatility</a:t>
            </a:r>
            <a:endParaRPr lang="en-US" sz="1600" dirty="0"/>
          </a:p>
        </p:txBody>
      </p:sp>
      <p:sp>
        <p:nvSpPr>
          <p:cNvPr id="5" name="Text Placeholder 4"/>
          <p:cNvSpPr>
            <a:spLocks noGrp="1"/>
          </p:cNvSpPr>
          <p:nvPr>
            <p:ph type="body" sz="quarter" idx="3"/>
          </p:nvPr>
        </p:nvSpPr>
        <p:spPr/>
        <p:txBody>
          <a:bodyPr/>
          <a:lstStyle/>
          <a:p>
            <a:r>
              <a:rPr lang="en-US" dirty="0" smtClean="0"/>
              <a:t>Fixed Income</a:t>
            </a:r>
            <a:endParaRPr lang="en-US" dirty="0"/>
          </a:p>
        </p:txBody>
      </p:sp>
      <p:sp>
        <p:nvSpPr>
          <p:cNvPr id="6" name="Content Placeholder 5"/>
          <p:cNvSpPr>
            <a:spLocks noGrp="1"/>
          </p:cNvSpPr>
          <p:nvPr>
            <p:ph sz="quarter" idx="4"/>
          </p:nvPr>
        </p:nvSpPr>
        <p:spPr/>
        <p:txBody>
          <a:bodyPr/>
          <a:lstStyle/>
          <a:p>
            <a:r>
              <a:rPr lang="en-US" sz="1600" dirty="0" smtClean="0"/>
              <a:t>Bond prices respond to:</a:t>
            </a:r>
            <a:endParaRPr lang="en-US" dirty="0" smtClean="0"/>
          </a:p>
          <a:p>
            <a:pPr lvl="1"/>
            <a:r>
              <a:rPr lang="en-US" sz="1600" dirty="0" smtClean="0"/>
              <a:t>Employment figures</a:t>
            </a:r>
          </a:p>
          <a:p>
            <a:pPr lvl="1"/>
            <a:r>
              <a:rPr lang="en-US" sz="1600" dirty="0" smtClean="0"/>
              <a:t>Producer price index</a:t>
            </a:r>
          </a:p>
          <a:p>
            <a:pPr lvl="1"/>
            <a:r>
              <a:rPr lang="en-US" sz="1600" dirty="0" smtClean="0"/>
              <a:t>Consumer price index</a:t>
            </a:r>
          </a:p>
          <a:p>
            <a:r>
              <a:rPr lang="en-US" sz="1600" dirty="0" smtClean="0"/>
              <a:t>Within two minutes of the news release, bond prices respond to:</a:t>
            </a:r>
          </a:p>
          <a:p>
            <a:pPr lvl="1"/>
            <a:r>
              <a:rPr lang="en-US" sz="1600" dirty="0" smtClean="0"/>
              <a:t>Durable goods orders</a:t>
            </a:r>
          </a:p>
          <a:p>
            <a:pPr lvl="1"/>
            <a:r>
              <a:rPr lang="en-US" sz="1600" dirty="0" smtClean="0"/>
              <a:t>GDP</a:t>
            </a:r>
          </a:p>
          <a:p>
            <a:pPr lvl="1"/>
            <a:r>
              <a:rPr lang="en-US" sz="1600" dirty="0" smtClean="0"/>
              <a:t>Housing starts</a:t>
            </a:r>
          </a:p>
          <a:p>
            <a:pPr lvl="1"/>
            <a:r>
              <a:rPr lang="en-US" sz="1600" dirty="0" smtClean="0"/>
              <a:t>Leading indicators</a:t>
            </a:r>
          </a:p>
          <a:p>
            <a:pPr lvl="1"/>
            <a:r>
              <a:rPr lang="en-US" sz="1600" dirty="0" smtClean="0"/>
              <a:t>Non-farm payroll</a:t>
            </a:r>
          </a:p>
          <a:p>
            <a:pPr lvl="1"/>
            <a:r>
              <a:rPr lang="en-US" sz="1600" dirty="0" smtClean="0"/>
              <a:t>Retail sales</a:t>
            </a:r>
          </a:p>
          <a:p>
            <a:pPr lvl="1"/>
            <a:r>
              <a:rPr lang="en-US" sz="1600" dirty="0" smtClean="0"/>
              <a:t>Trade balance</a:t>
            </a:r>
          </a:p>
          <a:p>
            <a:pPr lvl="1"/>
            <a:endParaRPr lang="en-US" sz="1600" dirty="0" smtClean="0"/>
          </a:p>
        </p:txBody>
      </p:sp>
    </p:spTree>
    <p:extLst>
      <p:ext uri="{BB962C8B-B14F-4D97-AF65-F5344CB8AC3E}">
        <p14:creationId xmlns:p14="http://schemas.microsoft.com/office/powerpoint/2010/main" val="18363825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Applications (cont.)</a:t>
            </a:r>
            <a:endParaRPr lang="en-US" dirty="0"/>
          </a:p>
        </p:txBody>
      </p:sp>
      <p:sp>
        <p:nvSpPr>
          <p:cNvPr id="3" name="Text Placeholder 2"/>
          <p:cNvSpPr>
            <a:spLocks noGrp="1"/>
          </p:cNvSpPr>
          <p:nvPr>
            <p:ph type="body" idx="1"/>
          </p:nvPr>
        </p:nvSpPr>
        <p:spPr/>
        <p:txBody>
          <a:bodyPr/>
          <a:lstStyle/>
          <a:p>
            <a:r>
              <a:rPr lang="en-US" dirty="0" smtClean="0"/>
              <a:t>Commodities and Futures</a:t>
            </a:r>
            <a:endParaRPr lang="en-US" dirty="0"/>
          </a:p>
        </p:txBody>
      </p:sp>
      <p:sp>
        <p:nvSpPr>
          <p:cNvPr id="4" name="Content Placeholder 3"/>
          <p:cNvSpPr>
            <a:spLocks noGrp="1"/>
          </p:cNvSpPr>
          <p:nvPr>
            <p:ph sz="half" idx="2"/>
          </p:nvPr>
        </p:nvSpPr>
        <p:spPr/>
        <p:txBody>
          <a:bodyPr/>
          <a:lstStyle/>
          <a:p>
            <a:r>
              <a:rPr lang="en-US" sz="1600" dirty="0" smtClean="0"/>
              <a:t>Commodities respond to:</a:t>
            </a:r>
          </a:p>
          <a:p>
            <a:pPr lvl="1"/>
            <a:r>
              <a:rPr lang="en-US" sz="1600" dirty="0"/>
              <a:t>GDP</a:t>
            </a:r>
          </a:p>
          <a:p>
            <a:pPr lvl="1"/>
            <a:r>
              <a:rPr lang="en-US" sz="1600" dirty="0"/>
              <a:t>Inflation</a:t>
            </a:r>
          </a:p>
          <a:p>
            <a:pPr lvl="1"/>
            <a:r>
              <a:rPr lang="en-US" sz="1600" dirty="0"/>
              <a:t>Interest rates</a:t>
            </a:r>
            <a:endParaRPr lang="en-US" dirty="0"/>
          </a:p>
          <a:p>
            <a:r>
              <a:rPr lang="en-US" sz="1600" dirty="0" smtClean="0"/>
              <a:t>Bond futures respond to:</a:t>
            </a:r>
            <a:r>
              <a:rPr lang="en-US" dirty="0" smtClean="0"/>
              <a:t> </a:t>
            </a:r>
          </a:p>
          <a:p>
            <a:pPr lvl="1"/>
            <a:r>
              <a:rPr lang="en-US" sz="1600" dirty="0" smtClean="0"/>
              <a:t>Producer price index</a:t>
            </a:r>
          </a:p>
          <a:p>
            <a:pPr lvl="1"/>
            <a:r>
              <a:rPr lang="en-US" sz="1600" dirty="0" smtClean="0"/>
              <a:t>Merchandise trade</a:t>
            </a:r>
          </a:p>
          <a:p>
            <a:pPr lvl="1"/>
            <a:r>
              <a:rPr lang="en-US" sz="1600" dirty="0" smtClean="0"/>
              <a:t>Non-farm payrolls</a:t>
            </a:r>
          </a:p>
          <a:p>
            <a:pPr lvl="1"/>
            <a:r>
              <a:rPr lang="en-US" sz="1600" dirty="0" smtClean="0"/>
              <a:t>Consumer price index</a:t>
            </a:r>
          </a:p>
          <a:p>
            <a:r>
              <a:rPr lang="en-US" sz="1600" dirty="0" smtClean="0"/>
              <a:t>Futures prices respond within 1 minute</a:t>
            </a:r>
            <a:endParaRPr lang="en-US" sz="1600" dirty="0"/>
          </a:p>
          <a:p>
            <a:r>
              <a:rPr lang="en-US" sz="1600" dirty="0" smtClean="0"/>
              <a:t>Futures volatility persists for 15 minutes post-announcement</a:t>
            </a:r>
          </a:p>
          <a:p>
            <a:pPr lvl="1"/>
            <a:endParaRPr lang="en-US" sz="1600" dirty="0"/>
          </a:p>
        </p:txBody>
      </p:sp>
      <p:sp>
        <p:nvSpPr>
          <p:cNvPr id="5" name="Text Placeholder 4"/>
          <p:cNvSpPr>
            <a:spLocks noGrp="1"/>
          </p:cNvSpPr>
          <p:nvPr>
            <p:ph type="body" sz="quarter" idx="3"/>
          </p:nvPr>
        </p:nvSpPr>
        <p:spPr/>
        <p:txBody>
          <a:bodyPr/>
          <a:lstStyle/>
          <a:p>
            <a:r>
              <a:rPr lang="en-US" dirty="0" smtClean="0"/>
              <a:t>Emerging markets</a:t>
            </a:r>
            <a:endParaRPr lang="en-US" dirty="0"/>
          </a:p>
        </p:txBody>
      </p:sp>
      <p:sp>
        <p:nvSpPr>
          <p:cNvPr id="6" name="Content Placeholder 5"/>
          <p:cNvSpPr>
            <a:spLocks noGrp="1"/>
          </p:cNvSpPr>
          <p:nvPr>
            <p:ph sz="quarter" idx="4"/>
          </p:nvPr>
        </p:nvSpPr>
        <p:spPr/>
        <p:txBody>
          <a:bodyPr/>
          <a:lstStyle/>
          <a:p>
            <a:r>
              <a:rPr lang="en-US" sz="1600" dirty="0" smtClean="0"/>
              <a:t>Emerging market equities respond to:</a:t>
            </a:r>
          </a:p>
          <a:p>
            <a:pPr lvl="1"/>
            <a:r>
              <a:rPr lang="en-US" sz="1600" dirty="0" smtClean="0"/>
              <a:t>U.S. macroeconomic news</a:t>
            </a:r>
          </a:p>
          <a:p>
            <a:pPr lvl="1"/>
            <a:r>
              <a:rPr lang="en-US" sz="1600" dirty="0" smtClean="0"/>
              <a:t>USD-based exchange rate</a:t>
            </a:r>
          </a:p>
          <a:p>
            <a:pPr lvl="1"/>
            <a:r>
              <a:rPr lang="en-US" sz="1600" dirty="0" smtClean="0"/>
              <a:t>Domestic interest rates</a:t>
            </a:r>
          </a:p>
          <a:p>
            <a:pPr lvl="1"/>
            <a:r>
              <a:rPr lang="en-US" sz="1600" dirty="0" smtClean="0"/>
              <a:t>ASEAN equities are influenced by domestic variables: </a:t>
            </a:r>
          </a:p>
          <a:p>
            <a:pPr lvl="2"/>
            <a:r>
              <a:rPr lang="en-US" sz="1400" dirty="0" smtClean="0"/>
              <a:t>GNP</a:t>
            </a:r>
          </a:p>
          <a:p>
            <a:pPr lvl="2"/>
            <a:r>
              <a:rPr lang="en-US" sz="1400" dirty="0" smtClean="0"/>
              <a:t>CPI</a:t>
            </a:r>
          </a:p>
          <a:p>
            <a:pPr lvl="2"/>
            <a:r>
              <a:rPr lang="en-US" sz="1400" dirty="0" smtClean="0"/>
              <a:t>Money supplies</a:t>
            </a:r>
          </a:p>
          <a:p>
            <a:pPr marL="0" indent="0">
              <a:buNone/>
            </a:pPr>
            <a:endParaRPr lang="en-US" dirty="0" smtClean="0"/>
          </a:p>
        </p:txBody>
      </p:sp>
    </p:spTree>
    <p:extLst>
      <p:ext uri="{BB962C8B-B14F-4D97-AF65-F5344CB8AC3E}">
        <p14:creationId xmlns:p14="http://schemas.microsoft.com/office/powerpoint/2010/main" val="3712544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a:t>
            </a:r>
            <a:r>
              <a:rPr lang="en-US" dirty="0" err="1" smtClean="0"/>
              <a:t>Forex</a:t>
            </a:r>
            <a:r>
              <a:rPr lang="en-US" dirty="0" smtClean="0"/>
              <a:t>: EUR, GBP, USD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9403681"/>
              </p:ext>
            </p:extLst>
          </p:nvPr>
        </p:nvGraphicFramePr>
        <p:xfrm>
          <a:off x="457200" y="1600200"/>
          <a:ext cx="8229600" cy="3811150"/>
        </p:xfrm>
        <a:graphic>
          <a:graphicData uri="http://schemas.openxmlformats.org/drawingml/2006/table">
            <a:tbl>
              <a:tblPr firstRow="1" firstCol="1" bandRow="1">
                <a:tableStyleId>{5C22544A-7EE6-4342-B048-85BDC9FD1C3A}</a:tableStyleId>
              </a:tblPr>
              <a:tblGrid>
                <a:gridCol w="2057400"/>
                <a:gridCol w="2057400"/>
                <a:gridCol w="2057400"/>
                <a:gridCol w="2057400"/>
              </a:tblGrid>
              <a:tr h="442382">
                <a:tc>
                  <a:txBody>
                    <a:bodyPr/>
                    <a:lstStyle/>
                    <a:p>
                      <a:pPr marL="0" marR="0">
                        <a:lnSpc>
                          <a:spcPct val="115000"/>
                        </a:lnSpc>
                        <a:spcBef>
                          <a:spcPts val="0"/>
                        </a:spcBef>
                        <a:spcAft>
                          <a:spcPts val="0"/>
                        </a:spcAft>
                      </a:pPr>
                      <a:r>
                        <a:rPr lang="en-US" sz="2000" dirty="0">
                          <a:effectLst/>
                        </a:rPr>
                        <a:t> </a:t>
                      </a:r>
                      <a:endParaRPr lang="en-US" sz="2000" b="1" dirty="0">
                        <a:effectLst/>
                        <a:latin typeface="Arial"/>
                        <a:ea typeface="Times New Roman"/>
                        <a:cs typeface="Times New Roman"/>
                      </a:endParaRPr>
                    </a:p>
                  </a:txBody>
                  <a:tcPr marL="77153" marR="77153" marT="0" marB="0"/>
                </a:tc>
                <a:tc gridSpan="3">
                  <a:txBody>
                    <a:bodyPr/>
                    <a:lstStyle/>
                    <a:p>
                      <a:pPr marL="0" marR="0">
                        <a:lnSpc>
                          <a:spcPct val="115000"/>
                        </a:lnSpc>
                        <a:spcBef>
                          <a:spcPts val="0"/>
                        </a:spcBef>
                        <a:spcAft>
                          <a:spcPts val="0"/>
                        </a:spcAft>
                      </a:pPr>
                      <a:r>
                        <a:rPr lang="en-US" sz="2000">
                          <a:effectLst/>
                        </a:rPr>
                        <a:t>News Announcement Type</a:t>
                      </a:r>
                      <a:endParaRPr lang="en-US" sz="2000" b="1">
                        <a:effectLst/>
                        <a:latin typeface="Arial"/>
                        <a:ea typeface="Times New Roman"/>
                        <a:cs typeface="Times New Roman"/>
                      </a:endParaRPr>
                    </a:p>
                  </a:txBody>
                  <a:tcPr marL="77153" marR="77153" marT="0" marB="0"/>
                </a:tc>
                <a:tc hMerge="1">
                  <a:txBody>
                    <a:bodyPr/>
                    <a:lstStyle/>
                    <a:p>
                      <a:endParaRPr lang="en-US"/>
                    </a:p>
                  </a:txBody>
                  <a:tcPr/>
                </a:tc>
                <a:tc hMerge="1">
                  <a:txBody>
                    <a:bodyPr/>
                    <a:lstStyle/>
                    <a:p>
                      <a:endParaRPr lang="en-US"/>
                    </a:p>
                  </a:txBody>
                  <a:tcPr/>
                </a:tc>
              </a:tr>
              <a:tr h="915128">
                <a:tc>
                  <a:txBody>
                    <a:bodyPr/>
                    <a:lstStyle/>
                    <a:p>
                      <a:pPr marL="0" marR="0">
                        <a:lnSpc>
                          <a:spcPct val="115000"/>
                        </a:lnSpc>
                        <a:spcBef>
                          <a:spcPts val="0"/>
                        </a:spcBef>
                        <a:spcAft>
                          <a:spcPts val="0"/>
                        </a:spcAft>
                      </a:pPr>
                      <a:r>
                        <a:rPr lang="en-US" sz="2000">
                          <a:effectLst/>
                        </a:rPr>
                        <a:t>Region of News Origination</a:t>
                      </a:r>
                      <a:endParaRPr lang="en-US" sz="2000" b="1">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dirty="0">
                          <a:effectLst/>
                        </a:rPr>
                        <a:t>Increase in Prices or Money</a:t>
                      </a:r>
                      <a:endParaRPr lang="en-US" sz="2000" dirty="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Increase of Output</a:t>
                      </a:r>
                      <a:endParaRPr lang="en-US" sz="200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Increase in Trade Balance</a:t>
                      </a:r>
                      <a:endParaRPr lang="en-US" sz="2000">
                        <a:effectLst/>
                        <a:latin typeface="Arial"/>
                        <a:ea typeface="Times New Roman"/>
                        <a:cs typeface="Times New Roman"/>
                      </a:endParaRPr>
                    </a:p>
                  </a:txBody>
                  <a:tcPr marL="77153" marR="77153" marT="0" marB="0"/>
                </a:tc>
              </a:tr>
              <a:tr h="915128">
                <a:tc>
                  <a:txBody>
                    <a:bodyPr/>
                    <a:lstStyle/>
                    <a:p>
                      <a:pPr marL="0" marR="0">
                        <a:lnSpc>
                          <a:spcPct val="115000"/>
                        </a:lnSpc>
                        <a:spcBef>
                          <a:spcPts val="0"/>
                        </a:spcBef>
                        <a:spcAft>
                          <a:spcPts val="0"/>
                        </a:spcAft>
                      </a:pPr>
                      <a:r>
                        <a:rPr lang="en-US" sz="2000">
                          <a:effectLst/>
                        </a:rPr>
                        <a:t>Eurozone, Effect on EUR</a:t>
                      </a:r>
                      <a:endParaRPr lang="en-US" sz="2000" b="1">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Appreciation</a:t>
                      </a:r>
                      <a:endParaRPr lang="en-US" sz="200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dirty="0">
                          <a:effectLst/>
                        </a:rPr>
                        <a:t>Appreciation</a:t>
                      </a:r>
                      <a:endParaRPr lang="en-US" sz="2000" dirty="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dirty="0">
                          <a:effectLst/>
                        </a:rPr>
                        <a:t> </a:t>
                      </a:r>
                      <a:endParaRPr lang="en-US" sz="2000" dirty="0">
                        <a:effectLst/>
                        <a:latin typeface="Arial"/>
                        <a:ea typeface="Times New Roman"/>
                        <a:cs typeface="Times New Roman"/>
                      </a:endParaRPr>
                    </a:p>
                  </a:txBody>
                  <a:tcPr marL="77153" marR="77153" marT="0" marB="0"/>
                </a:tc>
              </a:tr>
              <a:tr h="692481">
                <a:tc>
                  <a:txBody>
                    <a:bodyPr/>
                    <a:lstStyle/>
                    <a:p>
                      <a:pPr marL="0" marR="0">
                        <a:lnSpc>
                          <a:spcPct val="115000"/>
                        </a:lnSpc>
                        <a:spcBef>
                          <a:spcPts val="0"/>
                        </a:spcBef>
                        <a:spcAft>
                          <a:spcPts val="0"/>
                        </a:spcAft>
                      </a:pPr>
                      <a:r>
                        <a:rPr lang="en-US" sz="2000">
                          <a:effectLst/>
                        </a:rPr>
                        <a:t>UK, Effect on GBP</a:t>
                      </a:r>
                      <a:endParaRPr lang="en-US" sz="2000" b="1">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Appreciation</a:t>
                      </a:r>
                      <a:endParaRPr lang="en-US" sz="200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Appreciation</a:t>
                      </a:r>
                      <a:endParaRPr lang="en-US" sz="200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dirty="0">
                          <a:effectLst/>
                        </a:rPr>
                        <a:t>Appreciation</a:t>
                      </a:r>
                      <a:endParaRPr lang="en-US" sz="2000" dirty="0">
                        <a:effectLst/>
                        <a:latin typeface="Arial"/>
                        <a:ea typeface="Times New Roman"/>
                        <a:cs typeface="Times New Roman"/>
                      </a:endParaRPr>
                    </a:p>
                  </a:txBody>
                  <a:tcPr marL="77153" marR="77153" marT="0" marB="0"/>
                </a:tc>
              </a:tr>
              <a:tr h="692481">
                <a:tc>
                  <a:txBody>
                    <a:bodyPr/>
                    <a:lstStyle/>
                    <a:p>
                      <a:pPr marL="0" marR="0">
                        <a:lnSpc>
                          <a:spcPct val="115000"/>
                        </a:lnSpc>
                        <a:spcBef>
                          <a:spcPts val="0"/>
                        </a:spcBef>
                        <a:spcAft>
                          <a:spcPts val="0"/>
                        </a:spcAft>
                      </a:pPr>
                      <a:r>
                        <a:rPr lang="en-US" sz="2000" dirty="0">
                          <a:effectLst/>
                        </a:rPr>
                        <a:t>U.S., Effect on USD</a:t>
                      </a:r>
                      <a:endParaRPr lang="en-US" sz="2000" b="1" dirty="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Depreciation</a:t>
                      </a:r>
                      <a:endParaRPr lang="en-US" sz="200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a:effectLst/>
                        </a:rPr>
                        <a:t>Appreciation</a:t>
                      </a:r>
                      <a:endParaRPr lang="en-US" sz="2000">
                        <a:effectLst/>
                        <a:latin typeface="Arial"/>
                        <a:ea typeface="Times New Roman"/>
                        <a:cs typeface="Times New Roman"/>
                      </a:endParaRPr>
                    </a:p>
                  </a:txBody>
                  <a:tcPr marL="77153" marR="77153" marT="0" marB="0"/>
                </a:tc>
                <a:tc>
                  <a:txBody>
                    <a:bodyPr/>
                    <a:lstStyle/>
                    <a:p>
                      <a:pPr marL="0" marR="0">
                        <a:lnSpc>
                          <a:spcPct val="115000"/>
                        </a:lnSpc>
                        <a:spcBef>
                          <a:spcPts val="0"/>
                        </a:spcBef>
                        <a:spcAft>
                          <a:spcPts val="300"/>
                        </a:spcAft>
                      </a:pPr>
                      <a:r>
                        <a:rPr lang="en-US" sz="2000" dirty="0">
                          <a:effectLst/>
                        </a:rPr>
                        <a:t>Appreciation</a:t>
                      </a:r>
                      <a:endParaRPr lang="en-US" sz="2000" dirty="0">
                        <a:effectLst/>
                        <a:latin typeface="Arial"/>
                        <a:ea typeface="Times New Roman"/>
                        <a:cs typeface="Times New Roman"/>
                      </a:endParaRPr>
                    </a:p>
                  </a:txBody>
                  <a:tcPr marL="77153" marR="77153" marT="0" marB="0"/>
                </a:tc>
              </a:tr>
            </a:tbl>
          </a:graphicData>
        </a:graphic>
      </p:graphicFrame>
      <p:sp>
        <p:nvSpPr>
          <p:cNvPr id="6" name="TextBox 5"/>
          <p:cNvSpPr txBox="1"/>
          <p:nvPr/>
        </p:nvSpPr>
        <p:spPr>
          <a:xfrm>
            <a:off x="457200" y="5791200"/>
            <a:ext cx="8674106" cy="923330"/>
          </a:xfrm>
          <a:prstGeom prst="rect">
            <a:avLst/>
          </a:prstGeom>
          <a:noFill/>
        </p:spPr>
        <p:txBody>
          <a:bodyPr wrap="none" rtlCol="0">
            <a:spAutoFit/>
          </a:bodyPr>
          <a:lstStyle/>
          <a:p>
            <a:pPr lvl="0"/>
            <a:r>
              <a:rPr lang="en-US" b="1" dirty="0">
                <a:latin typeface="Arial" pitchFamily="34" charset="0"/>
                <a:ea typeface="Times New Roman" pitchFamily="18" charset="0"/>
                <a:cs typeface="Times New Roman" pitchFamily="18" charset="0"/>
              </a:rPr>
              <a:t>Effect of Region-Specific News Announcements on the Respective Currency, </a:t>
            </a:r>
            <a:endParaRPr lang="en-US" b="1" dirty="0" smtClean="0">
              <a:latin typeface="Arial" pitchFamily="34" charset="0"/>
              <a:ea typeface="Times New Roman" pitchFamily="18" charset="0"/>
              <a:cs typeface="Times New Roman" pitchFamily="18" charset="0"/>
            </a:endParaRPr>
          </a:p>
          <a:p>
            <a:pPr lvl="0"/>
            <a:r>
              <a:rPr lang="en-US" b="1" dirty="0" smtClean="0">
                <a:latin typeface="Arial" pitchFamily="34" charset="0"/>
                <a:ea typeface="Times New Roman" pitchFamily="18" charset="0"/>
                <a:cs typeface="Times New Roman" pitchFamily="18" charset="0"/>
              </a:rPr>
              <a:t>per </a:t>
            </a:r>
            <a:r>
              <a:rPr lang="en-US" b="1" dirty="0">
                <a:latin typeface="Arial" pitchFamily="34" charset="0"/>
                <a:ea typeface="Times New Roman" pitchFamily="18" charset="0"/>
                <a:cs typeface="Times New Roman" pitchFamily="18" charset="0"/>
              </a:rPr>
              <a:t>Love and Payne (2008)</a:t>
            </a:r>
            <a:endParaRPr lang="en-US" sz="28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1605471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Fixed Income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5246453"/>
              </p:ext>
            </p:extLst>
          </p:nvPr>
        </p:nvGraphicFramePr>
        <p:xfrm>
          <a:off x="457200" y="1600200"/>
          <a:ext cx="8229600" cy="5184995"/>
        </p:xfrm>
        <a:graphic>
          <a:graphicData uri="http://schemas.openxmlformats.org/drawingml/2006/table">
            <a:tbl>
              <a:tblPr firstRow="1" firstCol="1" bandRow="1">
                <a:tableStyleId>{5C22544A-7EE6-4342-B048-85BDC9FD1C3A}</a:tableStyleId>
              </a:tblPr>
              <a:tblGrid>
                <a:gridCol w="2057400"/>
                <a:gridCol w="2057400"/>
                <a:gridCol w="2057400"/>
                <a:gridCol w="2057400"/>
              </a:tblGrid>
              <a:tr h="375713">
                <a:tc>
                  <a:txBody>
                    <a:bodyPr/>
                    <a:lstStyle/>
                    <a:p>
                      <a:pPr marL="0" marR="0">
                        <a:lnSpc>
                          <a:spcPct val="115000"/>
                        </a:lnSpc>
                        <a:spcBef>
                          <a:spcPts val="0"/>
                        </a:spcBef>
                        <a:spcAft>
                          <a:spcPts val="0"/>
                        </a:spcAft>
                      </a:pPr>
                      <a:r>
                        <a:rPr lang="en-US" sz="2000" dirty="0">
                          <a:effectLst/>
                        </a:rPr>
                        <a:t>Announcement</a:t>
                      </a:r>
                      <a:endParaRPr lang="en-US" sz="2000" b="1"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0"/>
                        </a:spcAft>
                      </a:pPr>
                      <a:r>
                        <a:rPr lang="en-US" sz="2000">
                          <a:effectLst/>
                        </a:rPr>
                        <a:t>3-Month Bill</a:t>
                      </a:r>
                      <a:endParaRPr lang="en-US" sz="2000" b="1">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0"/>
                        </a:spcAft>
                      </a:pPr>
                      <a:r>
                        <a:rPr lang="en-US" sz="2000">
                          <a:effectLst/>
                        </a:rPr>
                        <a:t>2-Year Note</a:t>
                      </a:r>
                      <a:endParaRPr lang="en-US" sz="2000" b="1">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0"/>
                        </a:spcAft>
                      </a:pPr>
                      <a:r>
                        <a:rPr lang="en-US" sz="2000">
                          <a:effectLst/>
                        </a:rPr>
                        <a:t>30-Year Bond</a:t>
                      </a:r>
                      <a:endParaRPr lang="en-US" sz="2000" b="1">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CPI</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0.593*</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1.472**</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1.296**</a:t>
                      </a:r>
                      <a:endParaRPr lang="en-US" sz="2000">
                        <a:effectLst/>
                        <a:latin typeface="Arial"/>
                        <a:ea typeface="Times New Roman"/>
                        <a:cs typeface="Times New Roman"/>
                      </a:endParaRPr>
                    </a:p>
                  </a:txBody>
                  <a:tcPr marL="77965" marR="77965" marT="0" marB="0"/>
                </a:tc>
              </a:tr>
              <a:tr h="777211">
                <a:tc>
                  <a:txBody>
                    <a:bodyPr/>
                    <a:lstStyle/>
                    <a:p>
                      <a:pPr marL="0" marR="0">
                        <a:lnSpc>
                          <a:spcPct val="115000"/>
                        </a:lnSpc>
                        <a:spcBef>
                          <a:spcPts val="0"/>
                        </a:spcBef>
                        <a:spcAft>
                          <a:spcPts val="300"/>
                        </a:spcAft>
                      </a:pPr>
                      <a:r>
                        <a:rPr lang="en-US" sz="2000" dirty="0">
                          <a:effectLst/>
                        </a:rPr>
                        <a:t>Durable Goods Orders</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1.275**</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2.180**</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1.170**</a:t>
                      </a:r>
                      <a:endParaRPr lang="en-US" sz="2000">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GDP</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0.277</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0.379</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0.167</a:t>
                      </a:r>
                      <a:endParaRPr lang="en-US" sz="2000">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Housing Starts</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0.670**</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1.406**</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0.731**</a:t>
                      </a:r>
                      <a:endParaRPr lang="en-US" sz="2000">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Jobless Rate</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–0.939*</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–1.318**</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–0.158</a:t>
                      </a:r>
                      <a:endParaRPr lang="en-US" sz="2000">
                        <a:effectLst/>
                        <a:latin typeface="Arial"/>
                        <a:ea typeface="Times New Roman"/>
                        <a:cs typeface="Times New Roman"/>
                      </a:endParaRPr>
                    </a:p>
                  </a:txBody>
                  <a:tcPr marL="77965" marR="77965" marT="0" marB="0"/>
                </a:tc>
              </a:tr>
              <a:tr h="630852">
                <a:tc>
                  <a:txBody>
                    <a:bodyPr/>
                    <a:lstStyle/>
                    <a:p>
                      <a:pPr marL="0" marR="0">
                        <a:lnSpc>
                          <a:spcPct val="115000"/>
                        </a:lnSpc>
                        <a:spcBef>
                          <a:spcPts val="0"/>
                        </a:spcBef>
                        <a:spcAft>
                          <a:spcPts val="300"/>
                        </a:spcAft>
                      </a:pPr>
                      <a:r>
                        <a:rPr lang="en-US" sz="2000" dirty="0">
                          <a:effectLst/>
                        </a:rPr>
                        <a:t>Leading Indicators</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0.411**</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0.525*</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0.271*</a:t>
                      </a:r>
                      <a:endParaRPr lang="en-US" sz="2000">
                        <a:effectLst/>
                        <a:latin typeface="Arial"/>
                        <a:ea typeface="Times New Roman"/>
                        <a:cs typeface="Times New Roman"/>
                      </a:endParaRPr>
                    </a:p>
                  </a:txBody>
                  <a:tcPr marL="77965" marR="77965" marT="0" marB="0"/>
                </a:tc>
              </a:tr>
              <a:tr h="630852">
                <a:tc>
                  <a:txBody>
                    <a:bodyPr/>
                    <a:lstStyle/>
                    <a:p>
                      <a:pPr marL="0" marR="0">
                        <a:lnSpc>
                          <a:spcPct val="115000"/>
                        </a:lnSpc>
                        <a:spcBef>
                          <a:spcPts val="0"/>
                        </a:spcBef>
                        <a:spcAft>
                          <a:spcPts val="300"/>
                        </a:spcAft>
                      </a:pPr>
                      <a:r>
                        <a:rPr lang="en-US" sz="2000" dirty="0">
                          <a:effectLst/>
                        </a:rPr>
                        <a:t>Non-Farm Payrolls</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3.831**</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6.124**</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2.679*</a:t>
                      </a:r>
                      <a:endParaRPr lang="en-US" sz="2000">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PPI</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0.768**</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1.879**</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1.738</a:t>
                      </a:r>
                      <a:endParaRPr lang="en-US" sz="2000">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Retail Sales</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0.582*</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1.428**</a:t>
                      </a:r>
                      <a:endParaRPr lang="en-US" sz="200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a:effectLst/>
                        </a:rPr>
                        <a:t>0.766**</a:t>
                      </a:r>
                      <a:endParaRPr lang="en-US" sz="2000">
                        <a:effectLst/>
                        <a:latin typeface="Arial"/>
                        <a:ea typeface="Times New Roman"/>
                        <a:cs typeface="Times New Roman"/>
                      </a:endParaRPr>
                    </a:p>
                  </a:txBody>
                  <a:tcPr marL="77965" marR="77965" marT="0" marB="0"/>
                </a:tc>
              </a:tr>
              <a:tr h="375713">
                <a:tc>
                  <a:txBody>
                    <a:bodyPr/>
                    <a:lstStyle/>
                    <a:p>
                      <a:pPr marL="0" marR="0">
                        <a:lnSpc>
                          <a:spcPct val="115000"/>
                        </a:lnSpc>
                        <a:spcBef>
                          <a:spcPts val="0"/>
                        </a:spcBef>
                        <a:spcAft>
                          <a:spcPts val="300"/>
                        </a:spcAft>
                      </a:pPr>
                      <a:r>
                        <a:rPr lang="en-US" sz="2000" dirty="0">
                          <a:effectLst/>
                        </a:rPr>
                        <a:t>Trade Balance</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dirty="0">
                          <a:effectLst/>
                        </a:rPr>
                        <a:t>–0.138</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dirty="0">
                          <a:effectLst/>
                        </a:rPr>
                        <a:t>0.027</a:t>
                      </a:r>
                      <a:endParaRPr lang="en-US" sz="2000" dirty="0">
                        <a:effectLst/>
                        <a:latin typeface="Arial"/>
                        <a:ea typeface="Times New Roman"/>
                        <a:cs typeface="Times New Roman"/>
                      </a:endParaRPr>
                    </a:p>
                  </a:txBody>
                  <a:tcPr marL="77965" marR="77965" marT="0" marB="0"/>
                </a:tc>
                <a:tc>
                  <a:txBody>
                    <a:bodyPr/>
                    <a:lstStyle/>
                    <a:p>
                      <a:pPr marL="0" marR="0">
                        <a:lnSpc>
                          <a:spcPct val="115000"/>
                        </a:lnSpc>
                        <a:spcBef>
                          <a:spcPts val="0"/>
                        </a:spcBef>
                        <a:spcAft>
                          <a:spcPts val="300"/>
                        </a:spcAft>
                      </a:pPr>
                      <a:r>
                        <a:rPr lang="en-US" sz="2000" dirty="0">
                          <a:effectLst/>
                        </a:rPr>
                        <a:t>–0.062</a:t>
                      </a:r>
                      <a:endParaRPr lang="en-US" sz="2000" dirty="0">
                        <a:effectLst/>
                        <a:latin typeface="Arial"/>
                        <a:ea typeface="Times New Roman"/>
                        <a:cs typeface="Times New Roman"/>
                      </a:endParaRPr>
                    </a:p>
                  </a:txBody>
                  <a:tcPr marL="77965" marR="77965" marT="0" marB="0"/>
                </a:tc>
              </a:tr>
            </a:tbl>
          </a:graphicData>
        </a:graphic>
      </p:graphicFrame>
    </p:spTree>
    <p:extLst>
      <p:ext uri="{BB962C8B-B14F-4D97-AF65-F5344CB8AC3E}">
        <p14:creationId xmlns:p14="http://schemas.microsoft.com/office/powerpoint/2010/main" val="1670310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 good quantitative model…	</a:t>
            </a:r>
            <a:endParaRPr lang="en-US" dirty="0"/>
          </a:p>
        </p:txBody>
      </p:sp>
      <p:sp>
        <p:nvSpPr>
          <p:cNvPr id="3" name="Text Placeholder 2"/>
          <p:cNvSpPr>
            <a:spLocks noGrp="1"/>
          </p:cNvSpPr>
          <p:nvPr>
            <p:ph type="body" idx="1"/>
          </p:nvPr>
        </p:nvSpPr>
        <p:spPr/>
        <p:txBody>
          <a:bodyPr/>
          <a:lstStyle/>
          <a:p>
            <a:r>
              <a:rPr lang="en-US" dirty="0" smtClean="0"/>
              <a:t>Produces high, precise returns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lnSpcReduction="10000"/>
              </a:bodyPr>
              <a:lstStyle/>
              <a:p>
                <a:r>
                  <a:rPr lang="en-US" dirty="0" smtClean="0"/>
                  <a:t>Produces positive returns</a:t>
                </a:r>
              </a:p>
              <a:p>
                <a:r>
                  <a:rPr lang="en-US" dirty="0" smtClean="0"/>
                  <a:t>With little variation in returns</a:t>
                </a:r>
              </a:p>
              <a:p>
                <a:pPr lvl="1"/>
                <a:r>
                  <a:rPr lang="en-US" dirty="0" smtClean="0"/>
                  <a:t>I.e., few negative returns</a:t>
                </a:r>
              </a:p>
              <a:p>
                <a:r>
                  <a:rPr lang="en-US" dirty="0" smtClean="0"/>
                  <a:t>Results in a high “Sharpe ratio:”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𝑆h𝑎𝑟𝑝𝑒</m:t>
                      </m:r>
                      <m:r>
                        <a:rPr lang="en-US" b="0" i="1" smtClean="0">
                          <a:latin typeface="Cambria Math"/>
                        </a:rPr>
                        <m:t> </m:t>
                      </m:r>
                      <m:r>
                        <a:rPr lang="en-US" b="0" i="1" smtClean="0">
                          <a:latin typeface="Cambria Math"/>
                        </a:rPr>
                        <m:t>𝑅𝑎𝑡𝑖𝑜</m:t>
                      </m:r>
                      <m:r>
                        <a:rPr lang="en-US" b="0" i="1" smtClean="0">
                          <a:latin typeface="Cambria Math"/>
                        </a:rPr>
                        <m:t>= </m:t>
                      </m:r>
                      <m:f>
                        <m:fPr>
                          <m:ctrlPr>
                            <a:rPr lang="en-US" b="0" i="1" smtClean="0">
                              <a:latin typeface="Cambria Math"/>
                            </a:rPr>
                          </m:ctrlPr>
                        </m:fPr>
                        <m:num>
                          <m:r>
                            <a:rPr lang="en-US" b="0" i="1" smtClean="0">
                              <a:latin typeface="Cambria Math"/>
                            </a:rPr>
                            <m:t>𝐸</m:t>
                          </m:r>
                          <m:d>
                            <m:dPr>
                              <m:begChr m:val="["/>
                              <m:endChr m:val="]"/>
                              <m:ctrlPr>
                                <a:rPr lang="en-US" b="0" i="1" smtClean="0">
                                  <a:latin typeface="Cambria Math"/>
                                </a:rPr>
                              </m:ctrlPr>
                            </m:dPr>
                            <m:e>
                              <m:r>
                                <a:rPr lang="en-US" b="0" i="1" smtClean="0">
                                  <a:latin typeface="Cambria Math"/>
                                </a:rPr>
                                <m:t>𝑅</m:t>
                              </m:r>
                            </m:e>
                          </m:d>
                          <m:r>
                            <a:rPr lang="en-US" b="0" i="1" smtClean="0">
                              <a:latin typeface="Cambria Math"/>
                            </a:rPr>
                            <m:t>−</m:t>
                          </m:r>
                          <m:sSup>
                            <m:sSupPr>
                              <m:ctrlPr>
                                <a:rPr lang="en-US" b="0" i="1" smtClean="0">
                                  <a:latin typeface="Cambria Math"/>
                                </a:rPr>
                              </m:ctrlPr>
                            </m:sSupPr>
                            <m:e>
                              <m:r>
                                <a:rPr lang="en-US" b="0" i="1" smtClean="0">
                                  <a:latin typeface="Cambria Math"/>
                                </a:rPr>
                                <m:t>𝑅</m:t>
                              </m:r>
                            </m:e>
                            <m:sup>
                              <m:r>
                                <a:rPr lang="en-US" b="0" i="1" smtClean="0">
                                  <a:latin typeface="Cambria Math"/>
                                </a:rPr>
                                <m:t>𝐹</m:t>
                              </m:r>
                            </m:sup>
                          </m:sSup>
                        </m:num>
                        <m:den>
                          <m:r>
                            <a:rPr lang="en-US" b="0" i="1" smtClean="0">
                              <a:latin typeface="Cambria Math"/>
                              <a:ea typeface="Cambria Math"/>
                            </a:rPr>
                            <m:t>𝜎</m:t>
                          </m:r>
                          <m:r>
                            <a:rPr lang="en-US" b="0" i="1" smtClean="0">
                              <a:latin typeface="Cambria Math"/>
                              <a:ea typeface="Cambria Math"/>
                            </a:rPr>
                            <m:t>[</m:t>
                          </m:r>
                          <m:r>
                            <a:rPr lang="en-US" b="0" i="1" smtClean="0">
                              <a:latin typeface="Cambria Math"/>
                              <a:ea typeface="Cambria Math"/>
                            </a:rPr>
                            <m:t>𝑅</m:t>
                          </m:r>
                          <m:r>
                            <a:rPr lang="en-US" b="0" i="1" smtClean="0">
                              <a:latin typeface="Cambria Math"/>
                              <a:ea typeface="Cambria Math"/>
                            </a:rPr>
                            <m:t>]</m:t>
                          </m:r>
                        </m:den>
                      </m:f>
                    </m:oMath>
                  </m:oMathPara>
                </a14:m>
                <a:endParaRPr lang="en-US" dirty="0" smtClean="0"/>
              </a:p>
              <a:p>
                <a:pPr marL="0" indent="0">
                  <a:buNone/>
                </a:pPr>
                <a14:m>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𝐹</m:t>
                        </m:r>
                      </m:sup>
                    </m:sSup>
                  </m:oMath>
                </a14:m>
                <a:r>
                  <a:rPr lang="en-US" dirty="0" smtClean="0"/>
                  <a:t> = borrowing rate used to finance trading </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1">
                <a:blip r:embed="rId2"/>
                <a:stretch>
                  <a:fillRect l="-2326" t="-2006" r="-4186"/>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Return distributions</a:t>
            </a:r>
            <a:endParaRPr lang="en-US" dirty="0"/>
          </a:p>
        </p:txBody>
      </p:sp>
      <p:sp>
        <p:nvSpPr>
          <p:cNvPr id="6" name="Content Placeholder 5"/>
          <p:cNvSpPr>
            <a:spLocks noGrp="1"/>
          </p:cNvSpPr>
          <p:nvPr>
            <p:ph sz="quarter" idx="4"/>
          </p:nvPr>
        </p:nvSpPr>
        <p:spPr/>
        <p:txBody>
          <a:bodyPr/>
          <a:lstStyle/>
          <a:p>
            <a:endParaRPr lang="en-US" dirty="0"/>
          </a:p>
        </p:txBody>
      </p:sp>
      <p:sp>
        <p:nvSpPr>
          <p:cNvPr id="7" name="Freeform 6"/>
          <p:cNvSpPr/>
          <p:nvPr/>
        </p:nvSpPr>
        <p:spPr>
          <a:xfrm>
            <a:off x="5029200" y="4120757"/>
            <a:ext cx="4003964" cy="1878261"/>
          </a:xfrm>
          <a:custGeom>
            <a:avLst/>
            <a:gdLst>
              <a:gd name="connsiteX0" fmla="*/ 0 w 4225637"/>
              <a:gd name="connsiteY0" fmla="*/ 1878261 h 1878261"/>
              <a:gd name="connsiteX1" fmla="*/ 1288473 w 4225637"/>
              <a:gd name="connsiteY1" fmla="*/ 797607 h 1878261"/>
              <a:gd name="connsiteX2" fmla="*/ 1898073 w 4225637"/>
              <a:gd name="connsiteY2" fmla="*/ 7898 h 1878261"/>
              <a:gd name="connsiteX3" fmla="*/ 3214255 w 4225637"/>
              <a:gd name="connsiteY3" fmla="*/ 1282516 h 1878261"/>
              <a:gd name="connsiteX4" fmla="*/ 4225637 w 4225637"/>
              <a:gd name="connsiteY4" fmla="*/ 1739716 h 187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5637" h="1878261">
                <a:moveTo>
                  <a:pt x="0" y="1878261"/>
                </a:moveTo>
                <a:cubicBezTo>
                  <a:pt x="486064" y="1493797"/>
                  <a:pt x="972128" y="1109334"/>
                  <a:pt x="1288473" y="797607"/>
                </a:cubicBezTo>
                <a:cubicBezTo>
                  <a:pt x="1604818" y="485880"/>
                  <a:pt x="1577109" y="-72920"/>
                  <a:pt x="1898073" y="7898"/>
                </a:cubicBezTo>
                <a:cubicBezTo>
                  <a:pt x="2219037" y="88716"/>
                  <a:pt x="2826328" y="993880"/>
                  <a:pt x="3214255" y="1282516"/>
                </a:cubicBezTo>
                <a:cubicBezTo>
                  <a:pt x="3602182" y="1571152"/>
                  <a:pt x="3913909" y="1655434"/>
                  <a:pt x="4225637" y="173971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p:nvPr/>
        </p:nvCxnSpPr>
        <p:spPr>
          <a:xfrm>
            <a:off x="4807527" y="6248400"/>
            <a:ext cx="42256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1200" y="6336268"/>
            <a:ext cx="3433376" cy="369332"/>
          </a:xfrm>
          <a:prstGeom prst="rect">
            <a:avLst/>
          </a:prstGeom>
          <a:noFill/>
        </p:spPr>
        <p:txBody>
          <a:bodyPr wrap="none" rtlCol="0">
            <a:spAutoFit/>
          </a:bodyPr>
          <a:lstStyle/>
          <a:p>
            <a:r>
              <a:rPr lang="en-US" dirty="0" smtClean="0"/>
              <a:t>Trade, Daily or Monthly Returns</a:t>
            </a:r>
            <a:endParaRPr lang="en-US" dirty="0"/>
          </a:p>
        </p:txBody>
      </p:sp>
      <p:cxnSp>
        <p:nvCxnSpPr>
          <p:cNvPr id="12" name="Straight Arrow Connector 11"/>
          <p:cNvCxnSpPr/>
          <p:nvPr/>
        </p:nvCxnSpPr>
        <p:spPr>
          <a:xfrm flipV="1">
            <a:off x="5791200" y="3048000"/>
            <a:ext cx="0" cy="320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42249" y="3797532"/>
            <a:ext cx="1697901" cy="369332"/>
          </a:xfrm>
          <a:prstGeom prst="rect">
            <a:avLst/>
          </a:prstGeom>
          <a:noFill/>
        </p:spPr>
        <p:txBody>
          <a:bodyPr wrap="none" rtlCol="0">
            <a:spAutoFit/>
          </a:bodyPr>
          <a:lstStyle/>
          <a:p>
            <a:r>
              <a:rPr lang="en-US" dirty="0" smtClean="0"/>
              <a:t>1. Good model</a:t>
            </a:r>
            <a:endParaRPr lang="en-US" dirty="0"/>
          </a:p>
        </p:txBody>
      </p:sp>
      <p:sp>
        <p:nvSpPr>
          <p:cNvPr id="14" name="Freeform 13"/>
          <p:cNvSpPr/>
          <p:nvPr/>
        </p:nvSpPr>
        <p:spPr>
          <a:xfrm>
            <a:off x="5975474" y="3048000"/>
            <a:ext cx="2067089" cy="3408218"/>
          </a:xfrm>
          <a:custGeom>
            <a:avLst/>
            <a:gdLst>
              <a:gd name="connsiteX0" fmla="*/ 0 w 4225637"/>
              <a:gd name="connsiteY0" fmla="*/ 1878261 h 1878261"/>
              <a:gd name="connsiteX1" fmla="*/ 1288473 w 4225637"/>
              <a:gd name="connsiteY1" fmla="*/ 797607 h 1878261"/>
              <a:gd name="connsiteX2" fmla="*/ 1898073 w 4225637"/>
              <a:gd name="connsiteY2" fmla="*/ 7898 h 1878261"/>
              <a:gd name="connsiteX3" fmla="*/ 3214255 w 4225637"/>
              <a:gd name="connsiteY3" fmla="*/ 1282516 h 1878261"/>
              <a:gd name="connsiteX4" fmla="*/ 4225637 w 4225637"/>
              <a:gd name="connsiteY4" fmla="*/ 1739716 h 187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5637" h="1878261">
                <a:moveTo>
                  <a:pt x="0" y="1878261"/>
                </a:moveTo>
                <a:cubicBezTo>
                  <a:pt x="486064" y="1493797"/>
                  <a:pt x="972128" y="1109334"/>
                  <a:pt x="1288473" y="797607"/>
                </a:cubicBezTo>
                <a:cubicBezTo>
                  <a:pt x="1604818" y="485880"/>
                  <a:pt x="1577109" y="-72920"/>
                  <a:pt x="1898073" y="7898"/>
                </a:cubicBezTo>
                <a:cubicBezTo>
                  <a:pt x="2219037" y="88716"/>
                  <a:pt x="2826328" y="993880"/>
                  <a:pt x="3214255" y="1282516"/>
                </a:cubicBezTo>
                <a:cubicBezTo>
                  <a:pt x="3602182" y="1571152"/>
                  <a:pt x="3913909" y="1655434"/>
                  <a:pt x="4225637" y="1739716"/>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920345" y="2961518"/>
            <a:ext cx="1749197" cy="369332"/>
          </a:xfrm>
          <a:prstGeom prst="rect">
            <a:avLst/>
          </a:prstGeom>
          <a:noFill/>
        </p:spPr>
        <p:txBody>
          <a:bodyPr wrap="none" rtlCol="0">
            <a:spAutoFit/>
          </a:bodyPr>
          <a:lstStyle/>
          <a:p>
            <a:r>
              <a:rPr lang="en-US" dirty="0" smtClean="0"/>
              <a:t>2. Better model</a:t>
            </a:r>
            <a:endParaRPr lang="en-US" dirty="0"/>
          </a:p>
        </p:txBody>
      </p:sp>
      <p:sp>
        <p:nvSpPr>
          <p:cNvPr id="16" name="Freeform 15"/>
          <p:cNvSpPr/>
          <p:nvPr/>
        </p:nvSpPr>
        <p:spPr>
          <a:xfrm flipH="1">
            <a:off x="4648200" y="4291662"/>
            <a:ext cx="4537364" cy="1707357"/>
          </a:xfrm>
          <a:custGeom>
            <a:avLst/>
            <a:gdLst>
              <a:gd name="connsiteX0" fmla="*/ 0 w 4364182"/>
              <a:gd name="connsiteY0" fmla="*/ 1593876 h 1593876"/>
              <a:gd name="connsiteX1" fmla="*/ 526473 w 4364182"/>
              <a:gd name="connsiteY1" fmla="*/ 603 h 1593876"/>
              <a:gd name="connsiteX2" fmla="*/ 2299854 w 4364182"/>
              <a:gd name="connsiteY2" fmla="*/ 1399913 h 1593876"/>
              <a:gd name="connsiteX3" fmla="*/ 3657600 w 4364182"/>
              <a:gd name="connsiteY3" fmla="*/ 928858 h 1593876"/>
              <a:gd name="connsiteX4" fmla="*/ 4364182 w 4364182"/>
              <a:gd name="connsiteY4" fmla="*/ 1233658 h 1593876"/>
              <a:gd name="connsiteX0" fmla="*/ 0 w 4364182"/>
              <a:gd name="connsiteY0" fmla="*/ 1077507 h 1077507"/>
              <a:gd name="connsiteX1" fmla="*/ 1019526 w 4364182"/>
              <a:gd name="connsiteY1" fmla="*/ 903 h 1077507"/>
              <a:gd name="connsiteX2" fmla="*/ 2299854 w 4364182"/>
              <a:gd name="connsiteY2" fmla="*/ 883544 h 1077507"/>
              <a:gd name="connsiteX3" fmla="*/ 3657600 w 4364182"/>
              <a:gd name="connsiteY3" fmla="*/ 412489 h 1077507"/>
              <a:gd name="connsiteX4" fmla="*/ 4364182 w 4364182"/>
              <a:gd name="connsiteY4" fmla="*/ 717289 h 1077507"/>
              <a:gd name="connsiteX0" fmla="*/ 0 w 4364182"/>
              <a:gd name="connsiteY0" fmla="*/ 1077456 h 1077456"/>
              <a:gd name="connsiteX1" fmla="*/ 1019526 w 4364182"/>
              <a:gd name="connsiteY1" fmla="*/ 852 h 1077456"/>
              <a:gd name="connsiteX2" fmla="*/ 2299854 w 4364182"/>
              <a:gd name="connsiteY2" fmla="*/ 883493 h 1077456"/>
              <a:gd name="connsiteX3" fmla="*/ 3750880 w 4364182"/>
              <a:gd name="connsiteY3" fmla="*/ 100487 h 1077456"/>
              <a:gd name="connsiteX4" fmla="*/ 4364182 w 4364182"/>
              <a:gd name="connsiteY4" fmla="*/ 717238 h 1077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4182" h="1077456">
                <a:moveTo>
                  <a:pt x="0" y="1077456"/>
                </a:moveTo>
                <a:cubicBezTo>
                  <a:pt x="71582" y="296983"/>
                  <a:pt x="636217" y="33179"/>
                  <a:pt x="1019526" y="852"/>
                </a:cubicBezTo>
                <a:cubicBezTo>
                  <a:pt x="1402835" y="-31475"/>
                  <a:pt x="1844628" y="866887"/>
                  <a:pt x="2299854" y="883493"/>
                </a:cubicBezTo>
                <a:cubicBezTo>
                  <a:pt x="2755080" y="900099"/>
                  <a:pt x="3406825" y="128196"/>
                  <a:pt x="3750880" y="100487"/>
                </a:cubicBezTo>
                <a:cubicBezTo>
                  <a:pt x="4094935" y="72778"/>
                  <a:pt x="4182918" y="550983"/>
                  <a:pt x="4364182" y="717238"/>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a:stCxn id="13" idx="2"/>
          </p:cNvCxnSpPr>
          <p:nvPr/>
        </p:nvCxnSpPr>
        <p:spPr>
          <a:xfrm>
            <a:off x="5791200" y="4166864"/>
            <a:ext cx="533400" cy="655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p:cNvCxnSpPr>
          <p:nvPr/>
        </p:nvCxnSpPr>
        <p:spPr>
          <a:xfrm flipH="1">
            <a:off x="7111205" y="3330850"/>
            <a:ext cx="683739" cy="460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976052" y="3301062"/>
            <a:ext cx="1167948" cy="646331"/>
          </a:xfrm>
          <a:prstGeom prst="rect">
            <a:avLst/>
          </a:prstGeom>
          <a:noFill/>
        </p:spPr>
        <p:txBody>
          <a:bodyPr wrap="none" rtlCol="0">
            <a:spAutoFit/>
          </a:bodyPr>
          <a:lstStyle/>
          <a:p>
            <a:r>
              <a:rPr lang="en-US" dirty="0" smtClean="0"/>
              <a:t>3. Worse </a:t>
            </a:r>
          </a:p>
          <a:p>
            <a:r>
              <a:rPr lang="en-US" dirty="0" smtClean="0"/>
              <a:t>model</a:t>
            </a:r>
            <a:endParaRPr lang="en-US" dirty="0"/>
          </a:p>
        </p:txBody>
      </p:sp>
      <p:cxnSp>
        <p:nvCxnSpPr>
          <p:cNvPr id="24" name="Straight Arrow Connector 23"/>
          <p:cNvCxnSpPr>
            <a:stCxn id="22" idx="2"/>
          </p:cNvCxnSpPr>
          <p:nvPr/>
        </p:nvCxnSpPr>
        <p:spPr>
          <a:xfrm flipH="1">
            <a:off x="8121525" y="3947393"/>
            <a:ext cx="438501" cy="344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78293" y="5865214"/>
            <a:ext cx="31290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0202964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Quantitative Analysis?</a:t>
            </a:r>
          </a:p>
          <a:p>
            <a:pPr marL="514350" indent="-514350">
              <a:buFont typeface="+mj-lt"/>
              <a:buAutoNum type="arabicPeriod"/>
            </a:pPr>
            <a:endParaRPr lang="en-US" b="1" dirty="0" smtClean="0"/>
          </a:p>
          <a:p>
            <a:pPr marL="514350" indent="-514350">
              <a:buFont typeface="+mj-lt"/>
              <a:buAutoNum type="arabicPeriod"/>
            </a:pPr>
            <a:r>
              <a:rPr lang="en-US" dirty="0" smtClean="0"/>
              <a:t>Quantitative strategies</a:t>
            </a:r>
          </a:p>
          <a:p>
            <a:pPr marL="914400" lvl="1" indent="-457200">
              <a:buFont typeface="+mj-lt"/>
              <a:buAutoNum type="arabicPeriod"/>
            </a:pPr>
            <a:r>
              <a:rPr lang="en-US" dirty="0" smtClean="0"/>
              <a:t>Momentum</a:t>
            </a:r>
          </a:p>
          <a:p>
            <a:pPr marL="1188720" lvl="2" indent="-457200">
              <a:buFont typeface="+mj-lt"/>
              <a:buAutoNum type="arabicPeriod"/>
            </a:pPr>
            <a:r>
              <a:rPr lang="en-US" dirty="0" smtClean="0"/>
              <a:t>Trend following</a:t>
            </a:r>
          </a:p>
          <a:p>
            <a:pPr marL="1188720" lvl="2" indent="-457200">
              <a:buFont typeface="+mj-lt"/>
              <a:buAutoNum type="arabicPeriod"/>
            </a:pPr>
            <a:r>
              <a:rPr lang="en-US" dirty="0" smtClean="0"/>
              <a:t>Event trading</a:t>
            </a:r>
          </a:p>
          <a:p>
            <a:pPr marL="914400" lvl="1" indent="-457200">
              <a:buFont typeface="+mj-lt"/>
              <a:buAutoNum type="arabicPeriod"/>
            </a:pPr>
            <a:r>
              <a:rPr lang="en-US" b="1" dirty="0" smtClean="0"/>
              <a:t>Mean reversion = statistical arbitrage</a:t>
            </a:r>
          </a:p>
          <a:p>
            <a:pPr marL="1188720" lvl="2" indent="-457200">
              <a:buFont typeface="+mj-lt"/>
              <a:buAutoNum type="arabicPeriod"/>
            </a:pPr>
            <a:r>
              <a:rPr lang="en-US" dirty="0" smtClean="0"/>
              <a:t>Basic case</a:t>
            </a:r>
          </a:p>
          <a:p>
            <a:pPr marL="1188720" lvl="2" indent="-457200">
              <a:buFont typeface="+mj-lt"/>
              <a:buAutoNum type="arabicPeriod"/>
            </a:pPr>
            <a:r>
              <a:rPr lang="en-US" dirty="0" smtClean="0"/>
              <a:t>Relative value</a:t>
            </a:r>
          </a:p>
          <a:p>
            <a:pPr marL="1188720" lvl="2" indent="-457200">
              <a:buFont typeface="+mj-lt"/>
              <a:buAutoNum type="arabicPeriod"/>
            </a:pPr>
            <a:r>
              <a:rPr lang="en-US" dirty="0" smtClean="0"/>
              <a:t>Basket tracking</a:t>
            </a:r>
          </a:p>
          <a:p>
            <a:pPr marL="514350" indent="-514350">
              <a:buFont typeface="+mj-lt"/>
              <a:buAutoNum type="arabicPeriod"/>
            </a:pPr>
            <a:endParaRPr lang="en-US" dirty="0" smtClean="0"/>
          </a:p>
          <a:p>
            <a:pPr marL="514350" indent="-514350">
              <a:buFont typeface="+mj-lt"/>
              <a:buAutoNum type="arabicPeriod"/>
            </a:pPr>
            <a:r>
              <a:rPr lang="en-US" dirty="0" smtClean="0"/>
              <a:t>High frequency strategies</a:t>
            </a:r>
          </a:p>
          <a:p>
            <a:pPr marL="914400" lvl="1" indent="-457200">
              <a:buFont typeface="+mj-lt"/>
              <a:buAutoNum type="arabicPeriod"/>
            </a:pPr>
            <a:r>
              <a:rPr lang="en-US" dirty="0" smtClean="0"/>
              <a:t>Trend following</a:t>
            </a:r>
          </a:p>
          <a:p>
            <a:pPr marL="914400" lvl="1" indent="-457200">
              <a:buFont typeface="+mj-lt"/>
              <a:buAutoNum type="arabicPeriod"/>
            </a:pPr>
            <a:r>
              <a:rPr lang="en-US" dirty="0" smtClean="0"/>
              <a:t>Statistical arbitrage</a:t>
            </a:r>
          </a:p>
          <a:p>
            <a:pPr marL="914400" lvl="1" indent="-457200">
              <a:buFont typeface="+mj-lt"/>
              <a:buAutoNum type="arabicPeriod"/>
            </a:pPr>
            <a:r>
              <a:rPr lang="en-US" dirty="0" smtClean="0"/>
              <a:t>Market making</a:t>
            </a:r>
          </a:p>
        </p:txBody>
      </p:sp>
    </p:spTree>
    <p:extLst>
      <p:ext uri="{BB962C8B-B14F-4D97-AF65-F5344CB8AC3E}">
        <p14:creationId xmlns:p14="http://schemas.microsoft.com/office/powerpoint/2010/main" val="37619258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2.2. Mean-reversion = Stat </a:t>
            </a:r>
            <a:r>
              <a:rPr lang="en-US" dirty="0" err="1" smtClean="0"/>
              <a:t>Arb</a:t>
            </a:r>
            <a:endParaRPr lang="en-US" dirty="0"/>
          </a:p>
        </p:txBody>
      </p:sp>
      <p:sp>
        <p:nvSpPr>
          <p:cNvPr id="3" name="Text Placeholder 2"/>
          <p:cNvSpPr>
            <a:spLocks noGrp="1"/>
          </p:cNvSpPr>
          <p:nvPr>
            <p:ph type="body" idx="1"/>
          </p:nvPr>
        </p:nvSpPr>
        <p:spPr/>
        <p:txBody>
          <a:bodyPr/>
          <a:lstStyle/>
          <a:p>
            <a:r>
              <a:rPr lang="en-US" dirty="0" smtClean="0"/>
              <a:t>Definition</a:t>
            </a:r>
            <a:endParaRPr lang="en-US" dirty="0"/>
          </a:p>
        </p:txBody>
      </p:sp>
      <p:sp>
        <p:nvSpPr>
          <p:cNvPr id="4" name="Content Placeholder 3"/>
          <p:cNvSpPr>
            <a:spLocks noGrp="1"/>
          </p:cNvSpPr>
          <p:nvPr>
            <p:ph sz="half" idx="2"/>
          </p:nvPr>
        </p:nvSpPr>
        <p:spPr>
          <a:xfrm>
            <a:off x="457200" y="2449512"/>
            <a:ext cx="3931920" cy="3951288"/>
          </a:xfrm>
        </p:spPr>
        <p:txBody>
          <a:bodyPr>
            <a:noAutofit/>
          </a:bodyPr>
          <a:lstStyle/>
          <a:p>
            <a:r>
              <a:rPr lang="en-US" sz="2000" dirty="0" smtClean="0"/>
              <a:t>Statistical arbitrage = trading on deviations from persistent statistical phenomena</a:t>
            </a:r>
          </a:p>
          <a:p>
            <a:r>
              <a:rPr lang="en-US" sz="2000" dirty="0" smtClean="0"/>
              <a:t>Notes:</a:t>
            </a:r>
          </a:p>
          <a:p>
            <a:pPr lvl="1"/>
            <a:r>
              <a:rPr lang="en-US" sz="1800" dirty="0" smtClean="0"/>
              <a:t>Phenomena can be spurious (the number of sun spots has been shown to influence stock returns)</a:t>
            </a:r>
          </a:p>
          <a:p>
            <a:pPr lvl="1"/>
            <a:r>
              <a:rPr lang="en-US" sz="1800" dirty="0" smtClean="0"/>
              <a:t>Main criteria: the statistical phenomenon has to hold with probability of 90% or higher</a:t>
            </a:r>
          </a:p>
          <a:p>
            <a:pPr lvl="1"/>
            <a:r>
              <a:rPr lang="en-US" sz="1800" dirty="0" smtClean="0"/>
              <a:t>In technical analysis, Bollinger Bands</a:t>
            </a:r>
            <a:endParaRPr lang="en-US" sz="1800" dirty="0"/>
          </a:p>
        </p:txBody>
      </p:sp>
      <p:sp>
        <p:nvSpPr>
          <p:cNvPr id="5" name="Text Placeholder 4"/>
          <p:cNvSpPr>
            <a:spLocks noGrp="1"/>
          </p:cNvSpPr>
          <p:nvPr>
            <p:ph type="body" sz="quarter" idx="3"/>
          </p:nvPr>
        </p:nvSpPr>
        <p:spPr/>
        <p:txBody>
          <a:bodyPr/>
          <a:lstStyle/>
          <a:p>
            <a:r>
              <a:rPr lang="en-US" dirty="0" smtClean="0"/>
              <a:t>Basic Methodology</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Autofit/>
              </a:bodyPr>
              <a:lstStyle/>
              <a:p>
                <a:r>
                  <a:rPr lang="en-US" sz="1800" dirty="0" smtClean="0"/>
                  <a:t>For stat </a:t>
                </a:r>
                <a:r>
                  <a:rPr lang="en-US" sz="1800" dirty="0" err="1" smtClean="0"/>
                  <a:t>arb</a:t>
                </a:r>
                <a:r>
                  <a:rPr lang="en-US" sz="1800" dirty="0" smtClean="0"/>
                  <a:t> between any two securities:</a:t>
                </a:r>
              </a:p>
              <a:p>
                <a:pPr lvl="1"/>
                <a:r>
                  <a:rPr lang="en-US" sz="1600" dirty="0" smtClean="0"/>
                  <a:t>Specify a relationship, e.g. </a:t>
                </a:r>
                <a14:m>
                  <m:oMath xmlns:m="http://schemas.openxmlformats.org/officeDocument/2006/math">
                    <m:r>
                      <m:rPr>
                        <m:sty m:val="p"/>
                      </m:rPr>
                      <a:rPr lang="en-US" sz="1400">
                        <a:latin typeface="Cambria Math"/>
                      </a:rPr>
                      <m:t>Δ</m:t>
                    </m:r>
                    <m:sSub>
                      <m:sSubPr>
                        <m:ctrlPr>
                          <a:rPr lang="en-US" sz="1400" i="1">
                            <a:latin typeface="Cambria Math"/>
                          </a:rPr>
                        </m:ctrlPr>
                      </m:sSubPr>
                      <m:e>
                        <m:r>
                          <a:rPr lang="en-US" sz="1400" i="1">
                            <a:latin typeface="Cambria Math"/>
                          </a:rPr>
                          <m:t>𝑆</m:t>
                        </m:r>
                      </m:e>
                      <m:sub>
                        <m:r>
                          <a:rPr lang="en-US" sz="1400" i="1">
                            <a:latin typeface="Cambria Math"/>
                          </a:rPr>
                          <m:t>𝑖</m:t>
                        </m:r>
                        <m:r>
                          <a:rPr lang="en-US" sz="1400" i="1">
                            <a:latin typeface="Cambria Math"/>
                          </a:rPr>
                          <m:t>,</m:t>
                        </m:r>
                        <m:r>
                          <a:rPr lang="en-US" sz="1400" i="1">
                            <a:latin typeface="Cambria Math"/>
                          </a:rPr>
                          <m:t>𝑗</m:t>
                        </m:r>
                        <m:r>
                          <a:rPr lang="en-US" sz="1400" i="1">
                            <a:latin typeface="Cambria Math"/>
                          </a:rPr>
                          <m:t>,</m:t>
                        </m:r>
                        <m:r>
                          <a:rPr lang="en-US" sz="1400" i="1">
                            <a:latin typeface="Cambria Math"/>
                          </a:rPr>
                          <m:t>𝑡</m:t>
                        </m:r>
                      </m:sub>
                    </m:sSub>
                    <m:r>
                      <a:rPr lang="en-US" sz="1400" i="1">
                        <a:latin typeface="Cambria Math"/>
                      </a:rPr>
                      <m:t>=</m:t>
                    </m:r>
                    <m:sSub>
                      <m:sSubPr>
                        <m:ctrlPr>
                          <a:rPr lang="en-US" sz="1400" i="1">
                            <a:latin typeface="Cambria Math"/>
                          </a:rPr>
                        </m:ctrlPr>
                      </m:sSubPr>
                      <m:e>
                        <m:r>
                          <a:rPr lang="en-US" sz="1400" i="1">
                            <a:latin typeface="Cambria Math"/>
                          </a:rPr>
                          <m:t>𝑆</m:t>
                        </m:r>
                      </m:e>
                      <m:sub>
                        <m:r>
                          <a:rPr lang="en-US" sz="1400" i="1">
                            <a:latin typeface="Cambria Math"/>
                          </a:rPr>
                          <m:t>𝑖</m:t>
                        </m:r>
                        <m:r>
                          <a:rPr lang="en-US" sz="1400" i="1">
                            <a:latin typeface="Cambria Math"/>
                          </a:rPr>
                          <m:t>,</m:t>
                        </m:r>
                        <m:r>
                          <a:rPr lang="en-US" sz="1400" i="1">
                            <a:latin typeface="Cambria Math"/>
                          </a:rPr>
                          <m:t>𝑡</m:t>
                        </m:r>
                      </m:sub>
                    </m:sSub>
                    <m:r>
                      <a:rPr lang="en-US" sz="1400" i="1">
                        <a:latin typeface="Cambria Math"/>
                      </a:rPr>
                      <m:t>−</m:t>
                    </m:r>
                    <m:sSub>
                      <m:sSubPr>
                        <m:ctrlPr>
                          <a:rPr lang="en-US" sz="1400" i="1">
                            <a:latin typeface="Cambria Math"/>
                          </a:rPr>
                        </m:ctrlPr>
                      </m:sSubPr>
                      <m:e>
                        <m:r>
                          <a:rPr lang="en-US" sz="1400" i="1">
                            <a:latin typeface="Cambria Math"/>
                          </a:rPr>
                          <m:t>𝑆</m:t>
                        </m:r>
                      </m:e>
                      <m:sub>
                        <m:r>
                          <a:rPr lang="en-US" sz="1400" i="1">
                            <a:latin typeface="Cambria Math"/>
                          </a:rPr>
                          <m:t>𝑗</m:t>
                        </m:r>
                        <m:r>
                          <a:rPr lang="en-US" sz="1400" i="1">
                            <a:latin typeface="Cambria Math"/>
                          </a:rPr>
                          <m:t>,</m:t>
                        </m:r>
                        <m:r>
                          <a:rPr lang="en-US" sz="1400" i="1">
                            <a:latin typeface="Cambria Math"/>
                          </a:rPr>
                          <m:t>𝑡</m:t>
                        </m:r>
                      </m:sub>
                    </m:sSub>
                  </m:oMath>
                </a14:m>
                <a:endParaRPr lang="en-US" sz="1400" dirty="0"/>
              </a:p>
              <a:p>
                <a:pPr lvl="1"/>
                <a:r>
                  <a:rPr lang="en-US" sz="1600" dirty="0" smtClean="0"/>
                  <a:t>Find the most statistically stable relationship: </a:t>
                </a:r>
                <a14:m>
                  <m:oMath xmlns:m="http://schemas.openxmlformats.org/officeDocument/2006/math">
                    <m:func>
                      <m:funcPr>
                        <m:ctrlPr>
                          <a:rPr lang="en-US" sz="1400" i="1">
                            <a:latin typeface="Cambria Math"/>
                          </a:rPr>
                        </m:ctrlPr>
                      </m:funcPr>
                      <m:fName>
                        <m:limLow>
                          <m:limLowPr>
                            <m:ctrlPr>
                              <a:rPr lang="en-US" sz="1400" i="1">
                                <a:latin typeface="Cambria Math"/>
                              </a:rPr>
                            </m:ctrlPr>
                          </m:limLowPr>
                          <m:e>
                            <m:r>
                              <m:rPr>
                                <m:sty m:val="p"/>
                              </m:rPr>
                              <a:rPr lang="en-US" sz="1400">
                                <a:latin typeface="Cambria Math"/>
                              </a:rPr>
                              <m:t>min</m:t>
                            </m:r>
                          </m:e>
                          <m:lim>
                            <m:r>
                              <a:rPr lang="en-US" sz="1400" i="1">
                                <a:latin typeface="Cambria Math"/>
                              </a:rPr>
                              <m:t>𝑖</m:t>
                            </m:r>
                            <m:r>
                              <a:rPr lang="en-US" sz="1400" i="1">
                                <a:latin typeface="Cambria Math"/>
                              </a:rPr>
                              <m:t>,</m:t>
                            </m:r>
                            <m:r>
                              <a:rPr lang="en-US" sz="1400" i="1">
                                <a:latin typeface="Cambria Math"/>
                              </a:rPr>
                              <m:t>𝑗</m:t>
                            </m:r>
                          </m:lim>
                        </m:limLow>
                      </m:fName>
                      <m:e>
                        <m:nary>
                          <m:naryPr>
                            <m:chr m:val="∑"/>
                            <m:limLoc m:val="undOvr"/>
                            <m:ctrlPr>
                              <a:rPr lang="en-US" sz="1400" i="1">
                                <a:latin typeface="Cambria Math"/>
                              </a:rPr>
                            </m:ctrlPr>
                          </m:naryPr>
                          <m:sub>
                            <m:r>
                              <a:rPr lang="en-US" sz="1400" i="1">
                                <a:latin typeface="Cambria Math"/>
                              </a:rPr>
                              <m:t>𝑡</m:t>
                            </m:r>
                            <m:r>
                              <a:rPr lang="en-US" sz="1400" i="1">
                                <a:latin typeface="Cambria Math"/>
                              </a:rPr>
                              <m:t>=1</m:t>
                            </m:r>
                          </m:sub>
                          <m:sup>
                            <m:r>
                              <a:rPr lang="en-US" sz="1400" i="1">
                                <a:latin typeface="Cambria Math"/>
                              </a:rPr>
                              <m:t>𝑇</m:t>
                            </m:r>
                          </m:sup>
                          <m:e>
                            <m:sSup>
                              <m:sSupPr>
                                <m:ctrlPr>
                                  <a:rPr lang="en-US" sz="1400" i="1">
                                    <a:latin typeface="Cambria Math"/>
                                  </a:rPr>
                                </m:ctrlPr>
                              </m:sSupPr>
                              <m:e>
                                <m:d>
                                  <m:dPr>
                                    <m:ctrlPr>
                                      <a:rPr lang="en-US" sz="1400" i="1">
                                        <a:latin typeface="Cambria Math"/>
                                      </a:rPr>
                                    </m:ctrlPr>
                                  </m:dPr>
                                  <m:e>
                                    <m:r>
                                      <a:rPr lang="en-US" sz="1400" i="1">
                                        <a:latin typeface="Cambria Math"/>
                                      </a:rPr>
                                      <m:t>∆</m:t>
                                    </m:r>
                                    <m:sSub>
                                      <m:sSubPr>
                                        <m:ctrlPr>
                                          <a:rPr lang="en-US" sz="1400" i="1">
                                            <a:latin typeface="Cambria Math"/>
                                          </a:rPr>
                                        </m:ctrlPr>
                                      </m:sSubPr>
                                      <m:e>
                                        <m:r>
                                          <a:rPr lang="en-US" sz="1400" i="1">
                                            <a:latin typeface="Cambria Math"/>
                                          </a:rPr>
                                          <m:t>𝑆</m:t>
                                        </m:r>
                                      </m:e>
                                      <m:sub>
                                        <m:r>
                                          <a:rPr lang="en-US" sz="1400" i="1">
                                            <a:latin typeface="Cambria Math"/>
                                          </a:rPr>
                                          <m:t>𝑖𝑗</m:t>
                                        </m:r>
                                        <m:r>
                                          <a:rPr lang="en-US" sz="1400" i="1">
                                            <a:latin typeface="Cambria Math"/>
                                          </a:rPr>
                                          <m:t>,</m:t>
                                        </m:r>
                                        <m:r>
                                          <a:rPr lang="en-US" sz="1400" i="1">
                                            <a:latin typeface="Cambria Math"/>
                                          </a:rPr>
                                          <m:t>𝑡</m:t>
                                        </m:r>
                                      </m:sub>
                                    </m:sSub>
                                  </m:e>
                                </m:d>
                              </m:e>
                              <m:sup>
                                <m:r>
                                  <a:rPr lang="en-US" sz="1400" i="1">
                                    <a:latin typeface="Cambria Math"/>
                                  </a:rPr>
                                  <m:t>2</m:t>
                                </m:r>
                              </m:sup>
                            </m:sSup>
                          </m:e>
                        </m:nary>
                      </m:e>
                    </m:func>
                  </m:oMath>
                </a14:m>
                <a:endParaRPr lang="en-US" sz="1400" dirty="0"/>
              </a:p>
              <a:p>
                <a:pPr lvl="1"/>
                <a:r>
                  <a:rPr lang="en-US" sz="1600" dirty="0" smtClean="0"/>
                  <a:t>Estimate distributional properties of the difference: </a:t>
                </a:r>
                <a14:m>
                  <m:oMath xmlns:m="http://schemas.openxmlformats.org/officeDocument/2006/math">
                    <m:r>
                      <a:rPr lang="en-US" sz="1400" i="1">
                        <a:latin typeface="Cambria Math"/>
                      </a:rPr>
                      <m:t>𝐸</m:t>
                    </m:r>
                    <m:r>
                      <a:rPr lang="en-US" sz="1400" i="1">
                        <a:latin typeface="Cambria Math"/>
                      </a:rPr>
                      <m:t>=</m:t>
                    </m:r>
                    <m:f>
                      <m:fPr>
                        <m:ctrlPr>
                          <a:rPr lang="en-US" sz="1400" i="1">
                            <a:latin typeface="Cambria Math"/>
                          </a:rPr>
                        </m:ctrlPr>
                      </m:fPr>
                      <m:num>
                        <m:r>
                          <a:rPr lang="en-US" sz="1400" i="1">
                            <a:latin typeface="Cambria Math"/>
                          </a:rPr>
                          <m:t>1</m:t>
                        </m:r>
                      </m:num>
                      <m:den>
                        <m:r>
                          <a:rPr lang="en-US" sz="1400" i="1">
                            <a:latin typeface="Cambria Math"/>
                          </a:rPr>
                          <m:t>𝑇</m:t>
                        </m:r>
                      </m:den>
                    </m:f>
                    <m:nary>
                      <m:naryPr>
                        <m:chr m:val="∑"/>
                        <m:limLoc m:val="undOvr"/>
                        <m:ctrlPr>
                          <a:rPr lang="en-US" sz="1400" i="1">
                            <a:latin typeface="Cambria Math"/>
                          </a:rPr>
                        </m:ctrlPr>
                      </m:naryPr>
                      <m:sub>
                        <m:r>
                          <a:rPr lang="en-US" sz="1400" i="1">
                            <a:latin typeface="Cambria Math"/>
                          </a:rPr>
                          <m:t>𝑡</m:t>
                        </m:r>
                        <m:r>
                          <a:rPr lang="en-US" sz="1400" i="1">
                            <a:latin typeface="Cambria Math"/>
                          </a:rPr>
                          <m:t>=1</m:t>
                        </m:r>
                      </m:sub>
                      <m:sup>
                        <m:r>
                          <a:rPr lang="en-US" sz="1400" i="1">
                            <a:latin typeface="Cambria Math"/>
                          </a:rPr>
                          <m:t>𝑇</m:t>
                        </m:r>
                      </m:sup>
                      <m:e>
                        <m:r>
                          <a:rPr lang="en-US" sz="1400" i="1">
                            <a:latin typeface="Cambria Math"/>
                          </a:rPr>
                          <m:t>∆</m:t>
                        </m:r>
                        <m:sSub>
                          <m:sSubPr>
                            <m:ctrlPr>
                              <a:rPr lang="en-US" sz="1400" i="1">
                                <a:latin typeface="Cambria Math"/>
                              </a:rPr>
                            </m:ctrlPr>
                          </m:sSubPr>
                          <m:e>
                            <m:r>
                              <a:rPr lang="en-US" sz="1400" i="1">
                                <a:latin typeface="Cambria Math"/>
                              </a:rPr>
                              <m:t>𝑆</m:t>
                            </m:r>
                          </m:e>
                          <m:sub>
                            <m:r>
                              <a:rPr lang="en-US" sz="1400" i="1">
                                <a:latin typeface="Cambria Math"/>
                              </a:rPr>
                              <m:t>𝑡</m:t>
                            </m:r>
                          </m:sub>
                        </m:sSub>
                      </m:e>
                    </m:nary>
                  </m:oMath>
                </a14:m>
                <a:r>
                  <a:rPr lang="en-US" sz="1400" dirty="0" smtClean="0"/>
                  <a:t>, </a:t>
                </a:r>
                <a14:m>
                  <m:oMath xmlns:m="http://schemas.openxmlformats.org/officeDocument/2006/math">
                    <m:sSup>
                      <m:sSupPr>
                        <m:ctrlPr>
                          <a:rPr lang="en-US" sz="1400" i="1">
                            <a:latin typeface="Cambria Math"/>
                          </a:rPr>
                        </m:ctrlPr>
                      </m:sSupPr>
                      <m:e>
                        <m:r>
                          <a:rPr lang="en-US" sz="1400" i="1">
                            <a:latin typeface="Cambria Math"/>
                          </a:rPr>
                          <m:t>𝜎</m:t>
                        </m:r>
                      </m:e>
                      <m:sup>
                        <m:r>
                          <a:rPr lang="en-US" sz="1400" i="1">
                            <a:latin typeface="Cambria Math"/>
                          </a:rPr>
                          <m:t>2</m:t>
                        </m:r>
                      </m:sup>
                    </m:sSup>
                    <m:r>
                      <a:rPr lang="en-US" sz="1400" i="1">
                        <a:latin typeface="Cambria Math"/>
                      </a:rPr>
                      <m:t>=</m:t>
                    </m:r>
                    <m:f>
                      <m:fPr>
                        <m:ctrlPr>
                          <a:rPr lang="en-US" sz="1400" i="1">
                            <a:latin typeface="Cambria Math"/>
                          </a:rPr>
                        </m:ctrlPr>
                      </m:fPr>
                      <m:num>
                        <m:r>
                          <a:rPr lang="en-US" sz="1400" i="1">
                            <a:latin typeface="Cambria Math"/>
                          </a:rPr>
                          <m:t>1</m:t>
                        </m:r>
                      </m:num>
                      <m:den>
                        <m:r>
                          <a:rPr lang="en-US" sz="1400" i="1">
                            <a:latin typeface="Cambria Math"/>
                          </a:rPr>
                          <m:t>𝑇</m:t>
                        </m:r>
                        <m:r>
                          <a:rPr lang="en-US" sz="1400" i="1">
                            <a:latin typeface="Cambria Math"/>
                          </a:rPr>
                          <m:t>−1</m:t>
                        </m:r>
                      </m:den>
                    </m:f>
                    <m:nary>
                      <m:naryPr>
                        <m:chr m:val="∑"/>
                        <m:limLoc m:val="undOvr"/>
                        <m:ctrlPr>
                          <a:rPr lang="en-US" sz="1400" i="1">
                            <a:latin typeface="Cambria Math"/>
                          </a:rPr>
                        </m:ctrlPr>
                      </m:naryPr>
                      <m:sub>
                        <m:r>
                          <a:rPr lang="en-US" sz="1400" i="1">
                            <a:latin typeface="Cambria Math"/>
                          </a:rPr>
                          <m:t>𝑡</m:t>
                        </m:r>
                        <m:r>
                          <a:rPr lang="en-US" sz="1400" i="1">
                            <a:latin typeface="Cambria Math"/>
                          </a:rPr>
                          <m:t>=1</m:t>
                        </m:r>
                      </m:sub>
                      <m:sup>
                        <m:r>
                          <a:rPr lang="en-US" sz="1400" i="1">
                            <a:latin typeface="Cambria Math"/>
                          </a:rPr>
                          <m:t>𝑇</m:t>
                        </m:r>
                      </m:sup>
                      <m:e>
                        <m:sSup>
                          <m:sSupPr>
                            <m:ctrlPr>
                              <a:rPr lang="en-US" sz="1400" i="1">
                                <a:latin typeface="Cambria Math"/>
                              </a:rPr>
                            </m:ctrlPr>
                          </m:sSupPr>
                          <m:e>
                            <m:d>
                              <m:dPr>
                                <m:ctrlPr>
                                  <a:rPr lang="en-US" sz="1400" i="1">
                                    <a:latin typeface="Cambria Math"/>
                                  </a:rPr>
                                </m:ctrlPr>
                              </m:dPr>
                              <m:e>
                                <m:r>
                                  <a:rPr lang="en-US" sz="1400" i="1">
                                    <a:latin typeface="Cambria Math"/>
                                  </a:rPr>
                                  <m:t>∆</m:t>
                                </m:r>
                                <m:sSub>
                                  <m:sSubPr>
                                    <m:ctrlPr>
                                      <a:rPr lang="en-US" sz="1400" i="1">
                                        <a:latin typeface="Cambria Math"/>
                                      </a:rPr>
                                    </m:ctrlPr>
                                  </m:sSubPr>
                                  <m:e>
                                    <m:r>
                                      <a:rPr lang="en-US" sz="1400" i="1">
                                        <a:latin typeface="Cambria Math"/>
                                      </a:rPr>
                                      <m:t>𝑆</m:t>
                                    </m:r>
                                  </m:e>
                                  <m:sub>
                                    <m:r>
                                      <a:rPr lang="en-US" sz="1400" i="1">
                                        <a:latin typeface="Cambria Math"/>
                                      </a:rPr>
                                      <m:t>𝑡</m:t>
                                    </m:r>
                                  </m:sub>
                                </m:sSub>
                                <m:r>
                                  <a:rPr lang="en-US" sz="1400" i="1">
                                    <a:latin typeface="Cambria Math"/>
                                  </a:rPr>
                                  <m:t>−</m:t>
                                </m:r>
                                <m:r>
                                  <a:rPr lang="en-US" sz="1400" i="1">
                                    <a:latin typeface="Cambria Math"/>
                                  </a:rPr>
                                  <m:t>𝐸</m:t>
                                </m:r>
                              </m:e>
                            </m:d>
                          </m:e>
                          <m:sup>
                            <m:r>
                              <a:rPr lang="en-US" sz="1400" i="1">
                                <a:latin typeface="Cambria Math"/>
                              </a:rPr>
                              <m:t>2</m:t>
                            </m:r>
                          </m:sup>
                        </m:sSup>
                      </m:e>
                    </m:nary>
                  </m:oMath>
                </a14:m>
                <a:endParaRPr lang="en-US" sz="1400" dirty="0" smtClean="0"/>
              </a:p>
              <a:p>
                <a:pPr lvl="1"/>
                <a:r>
                  <a:rPr lang="en-US" sz="1600" dirty="0" smtClean="0"/>
                  <a:t>Monitor and trade upon statistical deviations from parameters:</a:t>
                </a:r>
              </a:p>
              <a:p>
                <a:pPr lvl="2"/>
                <a:r>
                  <a:rPr lang="en-US" sz="1600" dirty="0" smtClean="0"/>
                  <a:t>Sell </a:t>
                </a:r>
                <a:r>
                  <a:rPr lang="en-US" sz="1600" i="1" dirty="0" smtClean="0"/>
                  <a:t>i</a:t>
                </a:r>
                <a:r>
                  <a:rPr lang="en-US" sz="1600" dirty="0" smtClean="0"/>
                  <a:t> and buy </a:t>
                </a:r>
                <a:r>
                  <a:rPr lang="en-US" sz="1600" i="1" dirty="0" smtClean="0"/>
                  <a:t>j</a:t>
                </a:r>
                <a:r>
                  <a:rPr lang="en-US" sz="1600" dirty="0" smtClean="0"/>
                  <a:t> if </a:t>
                </a:r>
                <a14:m>
                  <m:oMath xmlns:m="http://schemas.openxmlformats.org/officeDocument/2006/math">
                    <m:sSub>
                      <m:sSubPr>
                        <m:ctrlPr>
                          <a:rPr lang="en-US" sz="1600" i="1">
                            <a:latin typeface="Cambria Math"/>
                          </a:rPr>
                        </m:ctrlPr>
                      </m:sSubPr>
                      <m:e>
                        <m:r>
                          <a:rPr lang="en-US" sz="1600" i="1">
                            <a:latin typeface="Cambria Math"/>
                          </a:rPr>
                          <m:t>𝑆</m:t>
                        </m:r>
                      </m:e>
                      <m:sub>
                        <m:r>
                          <a:rPr lang="en-US" sz="1600" i="1">
                            <a:latin typeface="Cambria Math"/>
                          </a:rPr>
                          <m:t>𝑖</m:t>
                        </m:r>
                        <m:r>
                          <a:rPr lang="en-US" sz="1600" i="1">
                            <a:latin typeface="Cambria Math"/>
                          </a:rPr>
                          <m:t>,</m:t>
                        </m:r>
                        <m:r>
                          <a:rPr lang="en-US" sz="1600" i="1">
                            <a:latin typeface="Cambria Math"/>
                          </a:rPr>
                          <m:t>𝑡</m:t>
                        </m:r>
                      </m:sub>
                    </m:sSub>
                    <m:r>
                      <a:rPr lang="en-US" sz="1600" i="1">
                        <a:latin typeface="Cambria Math"/>
                      </a:rPr>
                      <m:t>−</m:t>
                    </m:r>
                    <m:sSub>
                      <m:sSubPr>
                        <m:ctrlPr>
                          <a:rPr lang="en-US" sz="1600" i="1">
                            <a:latin typeface="Cambria Math"/>
                          </a:rPr>
                        </m:ctrlPr>
                      </m:sSubPr>
                      <m:e>
                        <m:r>
                          <a:rPr lang="en-US" sz="1600" i="1">
                            <a:latin typeface="Cambria Math"/>
                          </a:rPr>
                          <m:t>𝑆</m:t>
                        </m:r>
                      </m:e>
                      <m:sub>
                        <m:r>
                          <a:rPr lang="en-US" sz="1600" i="1">
                            <a:latin typeface="Cambria Math"/>
                          </a:rPr>
                          <m:t>𝑗</m:t>
                        </m:r>
                        <m:r>
                          <a:rPr lang="en-US" sz="1600" i="1">
                            <a:latin typeface="Cambria Math"/>
                          </a:rPr>
                          <m:t>,</m:t>
                        </m:r>
                        <m:r>
                          <a:rPr lang="en-US" sz="1600" i="1">
                            <a:latin typeface="Cambria Math"/>
                          </a:rPr>
                          <m:t>𝑡</m:t>
                        </m:r>
                      </m:sub>
                    </m:sSub>
                    <m:r>
                      <a:rPr lang="en-US" sz="1600" b="0" i="1" smtClean="0">
                        <a:latin typeface="Cambria Math"/>
                      </a:rPr>
                      <m:t>&gt;</m:t>
                    </m:r>
                    <m:r>
                      <a:rPr lang="en-US" sz="1600" b="0" i="1" smtClean="0">
                        <a:latin typeface="Cambria Math"/>
                      </a:rPr>
                      <m:t>𝐸</m:t>
                    </m:r>
                    <m:r>
                      <a:rPr lang="en-US" sz="1600" b="0" i="1" smtClean="0">
                        <a:latin typeface="Cambria Math"/>
                      </a:rPr>
                      <m:t>+2</m:t>
                    </m:r>
                    <m:r>
                      <a:rPr lang="en-US" sz="1600" b="0" i="1" smtClean="0">
                        <a:latin typeface="Cambria Math"/>
                        <a:ea typeface="Cambria Math"/>
                      </a:rPr>
                      <m:t>𝜎</m:t>
                    </m:r>
                  </m:oMath>
                </a14:m>
                <a:endParaRPr lang="en-US" sz="1600" b="0" dirty="0" smtClean="0">
                  <a:ea typeface="Cambria Math"/>
                </a:endParaRPr>
              </a:p>
              <a:p>
                <a:pPr lvl="2"/>
                <a:r>
                  <a:rPr lang="en-US" sz="1600" dirty="0" smtClean="0"/>
                  <a:t>Buy </a:t>
                </a:r>
                <a:r>
                  <a:rPr lang="en-US" sz="1600" i="1" dirty="0"/>
                  <a:t>i</a:t>
                </a:r>
                <a:r>
                  <a:rPr lang="en-US" sz="1600" dirty="0"/>
                  <a:t> and </a:t>
                </a:r>
                <a:r>
                  <a:rPr lang="en-US" sz="1600" dirty="0" smtClean="0"/>
                  <a:t>sell </a:t>
                </a:r>
                <a:r>
                  <a:rPr lang="en-US" sz="1600" i="1" dirty="0"/>
                  <a:t>j</a:t>
                </a:r>
                <a:r>
                  <a:rPr lang="en-US" sz="1600" dirty="0"/>
                  <a:t> if </a:t>
                </a:r>
                <a14:m>
                  <m:oMath xmlns:m="http://schemas.openxmlformats.org/officeDocument/2006/math">
                    <m:sSub>
                      <m:sSubPr>
                        <m:ctrlPr>
                          <a:rPr lang="en-US" sz="1600" i="1">
                            <a:latin typeface="Cambria Math"/>
                          </a:rPr>
                        </m:ctrlPr>
                      </m:sSubPr>
                      <m:e>
                        <m:r>
                          <a:rPr lang="en-US" sz="1600" i="1">
                            <a:latin typeface="Cambria Math"/>
                          </a:rPr>
                          <m:t>𝑆</m:t>
                        </m:r>
                      </m:e>
                      <m:sub>
                        <m:r>
                          <a:rPr lang="en-US" sz="1600" i="1">
                            <a:latin typeface="Cambria Math"/>
                          </a:rPr>
                          <m:t>𝑖</m:t>
                        </m:r>
                        <m:r>
                          <a:rPr lang="en-US" sz="1600" i="1">
                            <a:latin typeface="Cambria Math"/>
                          </a:rPr>
                          <m:t>,</m:t>
                        </m:r>
                        <m:r>
                          <a:rPr lang="en-US" sz="1600" i="1">
                            <a:latin typeface="Cambria Math"/>
                          </a:rPr>
                          <m:t>𝑡</m:t>
                        </m:r>
                      </m:sub>
                    </m:sSub>
                    <m:r>
                      <a:rPr lang="en-US" sz="1600" i="1">
                        <a:latin typeface="Cambria Math"/>
                      </a:rPr>
                      <m:t>−</m:t>
                    </m:r>
                    <m:sSub>
                      <m:sSubPr>
                        <m:ctrlPr>
                          <a:rPr lang="en-US" sz="1600" i="1">
                            <a:latin typeface="Cambria Math"/>
                          </a:rPr>
                        </m:ctrlPr>
                      </m:sSubPr>
                      <m:e>
                        <m:r>
                          <a:rPr lang="en-US" sz="1600" i="1">
                            <a:latin typeface="Cambria Math"/>
                          </a:rPr>
                          <m:t>𝑆</m:t>
                        </m:r>
                      </m:e>
                      <m:sub>
                        <m:r>
                          <a:rPr lang="en-US" sz="1600" i="1">
                            <a:latin typeface="Cambria Math"/>
                          </a:rPr>
                          <m:t>𝑗</m:t>
                        </m:r>
                        <m:r>
                          <a:rPr lang="en-US" sz="1600" i="1">
                            <a:latin typeface="Cambria Math"/>
                          </a:rPr>
                          <m:t>,</m:t>
                        </m:r>
                        <m:r>
                          <a:rPr lang="en-US" sz="1600" i="1">
                            <a:latin typeface="Cambria Math"/>
                          </a:rPr>
                          <m:t>𝑡</m:t>
                        </m:r>
                      </m:sub>
                    </m:sSub>
                    <m:r>
                      <a:rPr lang="en-US" sz="1600" b="0" i="1" smtClean="0">
                        <a:latin typeface="Cambria Math"/>
                      </a:rPr>
                      <m:t>&lt;</m:t>
                    </m:r>
                    <m:r>
                      <a:rPr lang="en-US" sz="1600" i="1">
                        <a:latin typeface="Cambria Math"/>
                      </a:rPr>
                      <m:t>𝐸</m:t>
                    </m:r>
                    <m:r>
                      <a:rPr lang="en-US" sz="1600" b="0" i="1" smtClean="0">
                        <a:latin typeface="Cambria Math"/>
                      </a:rPr>
                      <m:t>−</m:t>
                    </m:r>
                    <m:r>
                      <a:rPr lang="en-US" sz="1600" i="1">
                        <a:latin typeface="Cambria Math"/>
                      </a:rPr>
                      <m:t>2</m:t>
                    </m:r>
                    <m:r>
                      <a:rPr lang="en-US" sz="1600" i="1">
                        <a:latin typeface="Cambria Math"/>
                        <a:ea typeface="Cambria Math"/>
                      </a:rPr>
                      <m:t>𝜎</m:t>
                    </m:r>
                  </m:oMath>
                </a14:m>
                <a:endParaRPr lang="en-US" sz="1600" dirty="0">
                  <a:ea typeface="Cambria Math"/>
                </a:endParaRPr>
              </a:p>
              <a:p>
                <a:pPr lvl="2"/>
                <a:endParaRPr lang="en-US" sz="1600" b="0" dirty="0" smtClean="0">
                  <a:ea typeface="Cambria Math"/>
                </a:endParaRPr>
              </a:p>
              <a:p>
                <a:pPr lvl="1"/>
                <a:endParaRPr lang="en-US" sz="1600" dirty="0"/>
              </a:p>
              <a:p>
                <a:pPr lvl="1"/>
                <a:endParaRPr lang="en-US" sz="1400" dirty="0" smtClean="0"/>
              </a:p>
              <a:p>
                <a:endParaRPr lang="en-US" sz="1800"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1056" t="-772" b="-9877"/>
                </a:stretch>
              </a:blipFill>
            </p:spPr>
            <p:txBody>
              <a:bodyPr/>
              <a:lstStyle/>
              <a:p>
                <a:r>
                  <a:rPr lang="en-US">
                    <a:noFill/>
                  </a:rPr>
                  <a:t> </a:t>
                </a:r>
              </a:p>
            </p:txBody>
          </p:sp>
        </mc:Fallback>
      </mc:AlternateContent>
    </p:spTree>
    <p:extLst>
      <p:ext uri="{BB962C8B-B14F-4D97-AF65-F5344CB8AC3E}">
        <p14:creationId xmlns:p14="http://schemas.microsoft.com/office/powerpoint/2010/main" val="23655410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What is Stat </a:t>
            </a:r>
            <a:r>
              <a:rPr lang="en-US" dirty="0" err="1" smtClean="0"/>
              <a:t>Arb</a:t>
            </a:r>
            <a:r>
              <a:rPr lang="en-US" dirty="0" smtClean="0"/>
              <a:t>?</a:t>
            </a:r>
            <a:endParaRPr lang="en-US" dirty="0"/>
          </a:p>
        </p:txBody>
      </p:sp>
      <p:sp>
        <p:nvSpPr>
          <p:cNvPr id="3" name="Text Placeholder 2"/>
          <p:cNvSpPr>
            <a:spLocks noGrp="1"/>
          </p:cNvSpPr>
          <p:nvPr>
            <p:ph idx="1"/>
          </p:nvPr>
        </p:nvSpPr>
        <p:spPr/>
        <p:txBody>
          <a:bodyPr/>
          <a:lstStyle/>
          <a:p>
            <a:r>
              <a:rPr lang="en-US" dirty="0" smtClean="0"/>
              <a:t>Example</a:t>
            </a:r>
            <a:endParaRPr lang="en-US" dirty="0"/>
          </a:p>
        </p:txBody>
      </p:sp>
      <p:grpSp>
        <p:nvGrpSpPr>
          <p:cNvPr id="31" name="Group 30"/>
          <p:cNvGrpSpPr/>
          <p:nvPr/>
        </p:nvGrpSpPr>
        <p:grpSpPr>
          <a:xfrm>
            <a:off x="838200" y="2209800"/>
            <a:ext cx="7783286" cy="3505200"/>
            <a:chOff x="838200" y="2209800"/>
            <a:chExt cx="7783286" cy="3505200"/>
          </a:xfrm>
        </p:grpSpPr>
        <p:sp>
          <p:nvSpPr>
            <p:cNvPr id="7" name="Freeform 6"/>
            <p:cNvSpPr/>
            <p:nvPr/>
          </p:nvSpPr>
          <p:spPr>
            <a:xfrm>
              <a:off x="914400" y="2362200"/>
              <a:ext cx="7277878" cy="800652"/>
            </a:xfrm>
            <a:custGeom>
              <a:avLst/>
              <a:gdLst>
                <a:gd name="connsiteX0" fmla="*/ 0 w 7277878"/>
                <a:gd name="connsiteY0" fmla="*/ 669253 h 800652"/>
                <a:gd name="connsiteX1" fmla="*/ 877078 w 7277878"/>
                <a:gd name="connsiteY1" fmla="*/ 333351 h 800652"/>
                <a:gd name="connsiteX2" fmla="*/ 1660849 w 7277878"/>
                <a:gd name="connsiteY2" fmla="*/ 706575 h 800652"/>
                <a:gd name="connsiteX3" fmla="*/ 2743200 w 7277878"/>
                <a:gd name="connsiteY3" fmla="*/ 109416 h 800652"/>
                <a:gd name="connsiteX4" fmla="*/ 3545633 w 7277878"/>
                <a:gd name="connsiteY4" fmla="*/ 258706 h 800652"/>
                <a:gd name="connsiteX5" fmla="*/ 4572000 w 7277878"/>
                <a:gd name="connsiteY5" fmla="*/ 16110 h 800652"/>
                <a:gd name="connsiteX6" fmla="*/ 5952931 w 7277878"/>
                <a:gd name="connsiteY6" fmla="*/ 799881 h 800652"/>
                <a:gd name="connsiteX7" fmla="*/ 6923314 w 7277878"/>
                <a:gd name="connsiteY7" fmla="*/ 165400 h 800652"/>
                <a:gd name="connsiteX8" fmla="*/ 7277878 w 7277878"/>
                <a:gd name="connsiteY8" fmla="*/ 352012 h 80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7878" h="800652">
                  <a:moveTo>
                    <a:pt x="0" y="669253"/>
                  </a:moveTo>
                  <a:cubicBezTo>
                    <a:pt x="300135" y="498192"/>
                    <a:pt x="600270" y="327131"/>
                    <a:pt x="877078" y="333351"/>
                  </a:cubicBezTo>
                  <a:cubicBezTo>
                    <a:pt x="1153886" y="339571"/>
                    <a:pt x="1349829" y="743898"/>
                    <a:pt x="1660849" y="706575"/>
                  </a:cubicBezTo>
                  <a:cubicBezTo>
                    <a:pt x="1971869" y="669252"/>
                    <a:pt x="2429069" y="184061"/>
                    <a:pt x="2743200" y="109416"/>
                  </a:cubicBezTo>
                  <a:cubicBezTo>
                    <a:pt x="3057331" y="34771"/>
                    <a:pt x="3240833" y="274257"/>
                    <a:pt x="3545633" y="258706"/>
                  </a:cubicBezTo>
                  <a:cubicBezTo>
                    <a:pt x="3850433" y="243155"/>
                    <a:pt x="4170784" y="-74086"/>
                    <a:pt x="4572000" y="16110"/>
                  </a:cubicBezTo>
                  <a:cubicBezTo>
                    <a:pt x="4973216" y="106306"/>
                    <a:pt x="5561045" y="774999"/>
                    <a:pt x="5952931" y="799881"/>
                  </a:cubicBezTo>
                  <a:cubicBezTo>
                    <a:pt x="6344817" y="824763"/>
                    <a:pt x="6702490" y="240045"/>
                    <a:pt x="6923314" y="165400"/>
                  </a:cubicBezTo>
                  <a:cubicBezTo>
                    <a:pt x="7144138" y="90755"/>
                    <a:pt x="7211008" y="221383"/>
                    <a:pt x="7277878" y="3520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95739" y="2971800"/>
              <a:ext cx="7725747" cy="843517"/>
            </a:xfrm>
            <a:custGeom>
              <a:avLst/>
              <a:gdLst>
                <a:gd name="connsiteX0" fmla="*/ 0 w 7725747"/>
                <a:gd name="connsiteY0" fmla="*/ 192764 h 843517"/>
                <a:gd name="connsiteX1" fmla="*/ 933061 w 7725747"/>
                <a:gd name="connsiteY1" fmla="*/ 118119 h 843517"/>
                <a:gd name="connsiteX2" fmla="*/ 2295330 w 7725747"/>
                <a:gd name="connsiteY2" fmla="*/ 435360 h 843517"/>
                <a:gd name="connsiteX3" fmla="*/ 3769567 w 7725747"/>
                <a:gd name="connsiteY3" fmla="*/ 6152 h 843517"/>
                <a:gd name="connsiteX4" fmla="*/ 6438122 w 7725747"/>
                <a:gd name="connsiteY4" fmla="*/ 827246 h 843517"/>
                <a:gd name="connsiteX5" fmla="*/ 7277877 w 7725747"/>
                <a:gd name="connsiteY5" fmla="*/ 528666 h 843517"/>
                <a:gd name="connsiteX6" fmla="*/ 7725747 w 7725747"/>
                <a:gd name="connsiteY6" fmla="*/ 230086 h 84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5747" h="843517">
                  <a:moveTo>
                    <a:pt x="0" y="192764"/>
                  </a:moveTo>
                  <a:cubicBezTo>
                    <a:pt x="275253" y="135225"/>
                    <a:pt x="550506" y="77686"/>
                    <a:pt x="933061" y="118119"/>
                  </a:cubicBezTo>
                  <a:cubicBezTo>
                    <a:pt x="1315616" y="158552"/>
                    <a:pt x="1822579" y="454021"/>
                    <a:pt x="2295330" y="435360"/>
                  </a:cubicBezTo>
                  <a:cubicBezTo>
                    <a:pt x="2768081" y="416699"/>
                    <a:pt x="3079102" y="-59162"/>
                    <a:pt x="3769567" y="6152"/>
                  </a:cubicBezTo>
                  <a:cubicBezTo>
                    <a:pt x="4460032" y="71466"/>
                    <a:pt x="5853404" y="740160"/>
                    <a:pt x="6438122" y="827246"/>
                  </a:cubicBezTo>
                  <a:cubicBezTo>
                    <a:pt x="7022840" y="914332"/>
                    <a:pt x="7063273" y="628193"/>
                    <a:pt x="7277877" y="528666"/>
                  </a:cubicBezTo>
                  <a:cubicBezTo>
                    <a:pt x="7492481" y="429139"/>
                    <a:pt x="7609114" y="329612"/>
                    <a:pt x="7725747" y="2300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838200" y="4810118"/>
              <a:ext cx="7503367" cy="904882"/>
              <a:chOff x="838200" y="4810118"/>
              <a:chExt cx="7503367" cy="904882"/>
            </a:xfrm>
          </p:grpSpPr>
          <p:sp>
            <p:nvSpPr>
              <p:cNvPr id="12" name="Freeform 11"/>
              <p:cNvSpPr/>
              <p:nvPr/>
            </p:nvSpPr>
            <p:spPr>
              <a:xfrm>
                <a:off x="877078" y="4810118"/>
                <a:ext cx="7333861" cy="843072"/>
              </a:xfrm>
              <a:custGeom>
                <a:avLst/>
                <a:gdLst>
                  <a:gd name="connsiteX0" fmla="*/ 0 w 7333861"/>
                  <a:gd name="connsiteY0" fmla="*/ 721380 h 843072"/>
                  <a:gd name="connsiteX1" fmla="*/ 727787 w 7333861"/>
                  <a:gd name="connsiteY1" fmla="*/ 553429 h 843072"/>
                  <a:gd name="connsiteX2" fmla="*/ 1586204 w 7333861"/>
                  <a:gd name="connsiteY2" fmla="*/ 684058 h 843072"/>
                  <a:gd name="connsiteX3" fmla="*/ 2183363 w 7333861"/>
                  <a:gd name="connsiteY3" fmla="*/ 142882 h 843072"/>
                  <a:gd name="connsiteX4" fmla="*/ 3191069 w 7333861"/>
                  <a:gd name="connsiteY4" fmla="*/ 646735 h 843072"/>
                  <a:gd name="connsiteX5" fmla="*/ 4161453 w 7333861"/>
                  <a:gd name="connsiteY5" fmla="*/ 292172 h 843072"/>
                  <a:gd name="connsiteX6" fmla="*/ 5094514 w 7333861"/>
                  <a:gd name="connsiteY6" fmla="*/ 628074 h 843072"/>
                  <a:gd name="connsiteX7" fmla="*/ 5915608 w 7333861"/>
                  <a:gd name="connsiteY7" fmla="*/ 814686 h 843072"/>
                  <a:gd name="connsiteX8" fmla="*/ 6792685 w 7333861"/>
                  <a:gd name="connsiteY8" fmla="*/ 12253 h 843072"/>
                  <a:gd name="connsiteX9" fmla="*/ 7333861 w 7333861"/>
                  <a:gd name="connsiteY9" fmla="*/ 404139 h 84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33861" h="843072">
                    <a:moveTo>
                      <a:pt x="0" y="721380"/>
                    </a:moveTo>
                    <a:cubicBezTo>
                      <a:pt x="231710" y="640514"/>
                      <a:pt x="463420" y="559649"/>
                      <a:pt x="727787" y="553429"/>
                    </a:cubicBezTo>
                    <a:cubicBezTo>
                      <a:pt x="992154" y="547209"/>
                      <a:pt x="1343608" y="752483"/>
                      <a:pt x="1586204" y="684058"/>
                    </a:cubicBezTo>
                    <a:cubicBezTo>
                      <a:pt x="1828800" y="615633"/>
                      <a:pt x="1915886" y="149102"/>
                      <a:pt x="2183363" y="142882"/>
                    </a:cubicBezTo>
                    <a:cubicBezTo>
                      <a:pt x="2450840" y="136662"/>
                      <a:pt x="2861387" y="621853"/>
                      <a:pt x="3191069" y="646735"/>
                    </a:cubicBezTo>
                    <a:cubicBezTo>
                      <a:pt x="3520751" y="671617"/>
                      <a:pt x="3844212" y="295282"/>
                      <a:pt x="4161453" y="292172"/>
                    </a:cubicBezTo>
                    <a:cubicBezTo>
                      <a:pt x="4478694" y="289062"/>
                      <a:pt x="4802155" y="540988"/>
                      <a:pt x="5094514" y="628074"/>
                    </a:cubicBezTo>
                    <a:cubicBezTo>
                      <a:pt x="5386873" y="715160"/>
                      <a:pt x="5632580" y="917323"/>
                      <a:pt x="5915608" y="814686"/>
                    </a:cubicBezTo>
                    <a:cubicBezTo>
                      <a:pt x="6198636" y="712049"/>
                      <a:pt x="6556310" y="80677"/>
                      <a:pt x="6792685" y="12253"/>
                    </a:cubicBezTo>
                    <a:cubicBezTo>
                      <a:pt x="7029061" y="-56172"/>
                      <a:pt x="7181461" y="173983"/>
                      <a:pt x="7333861" y="4041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58416" y="5176884"/>
                <a:ext cx="7483151" cy="242647"/>
              </a:xfrm>
              <a:custGeom>
                <a:avLst/>
                <a:gdLst>
                  <a:gd name="connsiteX0" fmla="*/ 0 w 7483151"/>
                  <a:gd name="connsiteY0" fmla="*/ 223985 h 242647"/>
                  <a:gd name="connsiteX1" fmla="*/ 1922106 w 7483151"/>
                  <a:gd name="connsiteY1" fmla="*/ 186663 h 242647"/>
                  <a:gd name="connsiteX2" fmla="*/ 2537927 w 7483151"/>
                  <a:gd name="connsiteY2" fmla="*/ 51 h 242647"/>
                  <a:gd name="connsiteX3" fmla="*/ 3284376 w 7483151"/>
                  <a:gd name="connsiteY3" fmla="*/ 168002 h 242647"/>
                  <a:gd name="connsiteX4" fmla="*/ 4180115 w 7483151"/>
                  <a:gd name="connsiteY4" fmla="*/ 186663 h 242647"/>
                  <a:gd name="connsiteX5" fmla="*/ 5710335 w 7483151"/>
                  <a:gd name="connsiteY5" fmla="*/ 74696 h 242647"/>
                  <a:gd name="connsiteX6" fmla="*/ 7296539 w 7483151"/>
                  <a:gd name="connsiteY6" fmla="*/ 223985 h 242647"/>
                  <a:gd name="connsiteX7" fmla="*/ 7483151 w 7483151"/>
                  <a:gd name="connsiteY7" fmla="*/ 242647 h 24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3151" h="242647">
                    <a:moveTo>
                      <a:pt x="0" y="223985"/>
                    </a:moveTo>
                    <a:cubicBezTo>
                      <a:pt x="749559" y="223985"/>
                      <a:pt x="1499118" y="223985"/>
                      <a:pt x="1922106" y="186663"/>
                    </a:cubicBezTo>
                    <a:cubicBezTo>
                      <a:pt x="2345094" y="149341"/>
                      <a:pt x="2310882" y="3161"/>
                      <a:pt x="2537927" y="51"/>
                    </a:cubicBezTo>
                    <a:cubicBezTo>
                      <a:pt x="2764972" y="-3059"/>
                      <a:pt x="3010678" y="136900"/>
                      <a:pt x="3284376" y="168002"/>
                    </a:cubicBezTo>
                    <a:cubicBezTo>
                      <a:pt x="3558074" y="199104"/>
                      <a:pt x="3775789" y="202214"/>
                      <a:pt x="4180115" y="186663"/>
                    </a:cubicBezTo>
                    <a:cubicBezTo>
                      <a:pt x="4584441" y="171112"/>
                      <a:pt x="5190931" y="68476"/>
                      <a:pt x="5710335" y="74696"/>
                    </a:cubicBezTo>
                    <a:cubicBezTo>
                      <a:pt x="6229739" y="80916"/>
                      <a:pt x="7296539" y="223985"/>
                      <a:pt x="7296539" y="223985"/>
                    </a:cubicBezTo>
                    <a:lnTo>
                      <a:pt x="7483151" y="242647"/>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838200" y="4862753"/>
                <a:ext cx="7483151" cy="242647"/>
              </a:xfrm>
              <a:custGeom>
                <a:avLst/>
                <a:gdLst>
                  <a:gd name="connsiteX0" fmla="*/ 0 w 7483151"/>
                  <a:gd name="connsiteY0" fmla="*/ 223985 h 242647"/>
                  <a:gd name="connsiteX1" fmla="*/ 1922106 w 7483151"/>
                  <a:gd name="connsiteY1" fmla="*/ 186663 h 242647"/>
                  <a:gd name="connsiteX2" fmla="*/ 2537927 w 7483151"/>
                  <a:gd name="connsiteY2" fmla="*/ 51 h 242647"/>
                  <a:gd name="connsiteX3" fmla="*/ 3284376 w 7483151"/>
                  <a:gd name="connsiteY3" fmla="*/ 168002 h 242647"/>
                  <a:gd name="connsiteX4" fmla="*/ 4180115 w 7483151"/>
                  <a:gd name="connsiteY4" fmla="*/ 186663 h 242647"/>
                  <a:gd name="connsiteX5" fmla="*/ 5710335 w 7483151"/>
                  <a:gd name="connsiteY5" fmla="*/ 74696 h 242647"/>
                  <a:gd name="connsiteX6" fmla="*/ 7296539 w 7483151"/>
                  <a:gd name="connsiteY6" fmla="*/ 223985 h 242647"/>
                  <a:gd name="connsiteX7" fmla="*/ 7483151 w 7483151"/>
                  <a:gd name="connsiteY7" fmla="*/ 242647 h 24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3151" h="242647">
                    <a:moveTo>
                      <a:pt x="0" y="223985"/>
                    </a:moveTo>
                    <a:cubicBezTo>
                      <a:pt x="749559" y="223985"/>
                      <a:pt x="1499118" y="223985"/>
                      <a:pt x="1922106" y="186663"/>
                    </a:cubicBezTo>
                    <a:cubicBezTo>
                      <a:pt x="2345094" y="149341"/>
                      <a:pt x="2310882" y="3161"/>
                      <a:pt x="2537927" y="51"/>
                    </a:cubicBezTo>
                    <a:cubicBezTo>
                      <a:pt x="2764972" y="-3059"/>
                      <a:pt x="3010678" y="136900"/>
                      <a:pt x="3284376" y="168002"/>
                    </a:cubicBezTo>
                    <a:cubicBezTo>
                      <a:pt x="3558074" y="199104"/>
                      <a:pt x="3775789" y="202214"/>
                      <a:pt x="4180115" y="186663"/>
                    </a:cubicBezTo>
                    <a:cubicBezTo>
                      <a:pt x="4584441" y="171112"/>
                      <a:pt x="5190931" y="68476"/>
                      <a:pt x="5710335" y="74696"/>
                    </a:cubicBezTo>
                    <a:cubicBezTo>
                      <a:pt x="6229739" y="80916"/>
                      <a:pt x="7296539" y="223985"/>
                      <a:pt x="7296539" y="223985"/>
                    </a:cubicBezTo>
                    <a:lnTo>
                      <a:pt x="7483151" y="242647"/>
                    </a:lnTo>
                  </a:path>
                </a:pathLst>
              </a:cu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838200" y="5472353"/>
                <a:ext cx="7483151" cy="242647"/>
              </a:xfrm>
              <a:custGeom>
                <a:avLst/>
                <a:gdLst>
                  <a:gd name="connsiteX0" fmla="*/ 0 w 7483151"/>
                  <a:gd name="connsiteY0" fmla="*/ 223985 h 242647"/>
                  <a:gd name="connsiteX1" fmla="*/ 1922106 w 7483151"/>
                  <a:gd name="connsiteY1" fmla="*/ 186663 h 242647"/>
                  <a:gd name="connsiteX2" fmla="*/ 2537927 w 7483151"/>
                  <a:gd name="connsiteY2" fmla="*/ 51 h 242647"/>
                  <a:gd name="connsiteX3" fmla="*/ 3284376 w 7483151"/>
                  <a:gd name="connsiteY3" fmla="*/ 168002 h 242647"/>
                  <a:gd name="connsiteX4" fmla="*/ 4180115 w 7483151"/>
                  <a:gd name="connsiteY4" fmla="*/ 186663 h 242647"/>
                  <a:gd name="connsiteX5" fmla="*/ 5710335 w 7483151"/>
                  <a:gd name="connsiteY5" fmla="*/ 74696 h 242647"/>
                  <a:gd name="connsiteX6" fmla="*/ 7296539 w 7483151"/>
                  <a:gd name="connsiteY6" fmla="*/ 223985 h 242647"/>
                  <a:gd name="connsiteX7" fmla="*/ 7483151 w 7483151"/>
                  <a:gd name="connsiteY7" fmla="*/ 242647 h 24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3151" h="242647">
                    <a:moveTo>
                      <a:pt x="0" y="223985"/>
                    </a:moveTo>
                    <a:cubicBezTo>
                      <a:pt x="749559" y="223985"/>
                      <a:pt x="1499118" y="223985"/>
                      <a:pt x="1922106" y="186663"/>
                    </a:cubicBezTo>
                    <a:cubicBezTo>
                      <a:pt x="2345094" y="149341"/>
                      <a:pt x="2310882" y="3161"/>
                      <a:pt x="2537927" y="51"/>
                    </a:cubicBezTo>
                    <a:cubicBezTo>
                      <a:pt x="2764972" y="-3059"/>
                      <a:pt x="3010678" y="136900"/>
                      <a:pt x="3284376" y="168002"/>
                    </a:cubicBezTo>
                    <a:cubicBezTo>
                      <a:pt x="3558074" y="199104"/>
                      <a:pt x="3775789" y="202214"/>
                      <a:pt x="4180115" y="186663"/>
                    </a:cubicBezTo>
                    <a:cubicBezTo>
                      <a:pt x="4584441" y="171112"/>
                      <a:pt x="5190931" y="68476"/>
                      <a:pt x="5710335" y="74696"/>
                    </a:cubicBezTo>
                    <a:cubicBezTo>
                      <a:pt x="6229739" y="80916"/>
                      <a:pt x="7296539" y="223985"/>
                      <a:pt x="7296539" y="223985"/>
                    </a:cubicBezTo>
                    <a:lnTo>
                      <a:pt x="7483151" y="242647"/>
                    </a:lnTo>
                  </a:path>
                </a:pathLst>
              </a:cu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Down Arrow 17"/>
            <p:cNvSpPr/>
            <p:nvPr/>
          </p:nvSpPr>
          <p:spPr>
            <a:xfrm>
              <a:off x="3581400" y="3657600"/>
              <a:ext cx="2286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848600" y="2209800"/>
              <a:ext cx="420308" cy="369332"/>
            </a:xfrm>
            <a:prstGeom prst="rect">
              <a:avLst/>
            </a:prstGeom>
            <a:noFill/>
          </p:spPr>
          <p:txBody>
            <a:bodyPr wrap="none" rtlCol="0">
              <a:spAutoFit/>
            </a:bodyPr>
            <a:lstStyle/>
            <a:p>
              <a:r>
                <a:rPr lang="en-US" dirty="0" smtClean="0"/>
                <a:t>P1</a:t>
              </a:r>
              <a:endParaRPr lang="en-US" dirty="0"/>
            </a:p>
          </p:txBody>
        </p:sp>
        <p:sp>
          <p:nvSpPr>
            <p:cNvPr id="20" name="TextBox 19"/>
            <p:cNvSpPr txBox="1"/>
            <p:nvPr/>
          </p:nvSpPr>
          <p:spPr>
            <a:xfrm>
              <a:off x="7848600" y="3135868"/>
              <a:ext cx="420308" cy="369332"/>
            </a:xfrm>
            <a:prstGeom prst="rect">
              <a:avLst/>
            </a:prstGeom>
            <a:noFill/>
          </p:spPr>
          <p:txBody>
            <a:bodyPr wrap="none" rtlCol="0">
              <a:spAutoFit/>
            </a:bodyPr>
            <a:lstStyle/>
            <a:p>
              <a:r>
                <a:rPr lang="en-US" dirty="0" smtClean="0"/>
                <a:t>P2</a:t>
              </a:r>
              <a:endParaRPr lang="en-US" dirty="0"/>
            </a:p>
          </p:txBody>
        </p:sp>
        <p:sp>
          <p:nvSpPr>
            <p:cNvPr id="21" name="TextBox 20"/>
            <p:cNvSpPr txBox="1"/>
            <p:nvPr/>
          </p:nvSpPr>
          <p:spPr>
            <a:xfrm>
              <a:off x="5140919" y="4478267"/>
              <a:ext cx="726481" cy="369332"/>
            </a:xfrm>
            <a:prstGeom prst="rect">
              <a:avLst/>
            </a:prstGeom>
            <a:noFill/>
          </p:spPr>
          <p:txBody>
            <a:bodyPr wrap="none" rtlCol="0">
              <a:spAutoFit/>
            </a:bodyPr>
            <a:lstStyle/>
            <a:p>
              <a:r>
                <a:rPr lang="en-US" dirty="0" smtClean="0"/>
                <a:t>P1-P2</a:t>
              </a:r>
              <a:endParaRPr lang="en-US" dirty="0"/>
            </a:p>
          </p:txBody>
        </p:sp>
        <p:sp>
          <p:nvSpPr>
            <p:cNvPr id="22" name="TextBox 21"/>
            <p:cNvSpPr txBox="1"/>
            <p:nvPr/>
          </p:nvSpPr>
          <p:spPr>
            <a:xfrm>
              <a:off x="1143000" y="4442315"/>
              <a:ext cx="848309" cy="369332"/>
            </a:xfrm>
            <a:prstGeom prst="rect">
              <a:avLst/>
            </a:prstGeom>
            <a:noFill/>
          </p:spPr>
          <p:txBody>
            <a:bodyPr wrap="none" rtlCol="0">
              <a:spAutoFit/>
            </a:bodyPr>
            <a:lstStyle/>
            <a:p>
              <a:r>
                <a:rPr lang="en-US" dirty="0" smtClean="0"/>
                <a:t>MA = E</a:t>
              </a:r>
              <a:endParaRPr lang="en-US" dirty="0"/>
            </a:p>
          </p:txBody>
        </p:sp>
        <p:cxnSp>
          <p:nvCxnSpPr>
            <p:cNvPr id="24" name="Straight Arrow Connector 23"/>
            <p:cNvCxnSpPr>
              <a:stCxn id="22" idx="2"/>
              <a:endCxn id="12" idx="1"/>
            </p:cNvCxnSpPr>
            <p:nvPr/>
          </p:nvCxnSpPr>
          <p:spPr>
            <a:xfrm>
              <a:off x="1567155" y="4811647"/>
              <a:ext cx="37710" cy="551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62200" y="4261703"/>
              <a:ext cx="814647" cy="369332"/>
            </a:xfrm>
            <a:prstGeom prst="rect">
              <a:avLst/>
            </a:prstGeom>
            <a:noFill/>
          </p:spPr>
          <p:txBody>
            <a:bodyPr wrap="none" rtlCol="0">
              <a:spAutoFit/>
            </a:bodyPr>
            <a:lstStyle/>
            <a:p>
              <a:r>
                <a:rPr lang="en-US" dirty="0" smtClean="0"/>
                <a:t>E + k </a:t>
              </a:r>
              <a:r>
                <a:rPr lang="en-US" dirty="0" smtClean="0">
                  <a:sym typeface="Symbol"/>
                </a:rPr>
                <a:t></a:t>
              </a:r>
              <a:endParaRPr lang="en-US" dirty="0"/>
            </a:p>
          </p:txBody>
        </p:sp>
        <p:cxnSp>
          <p:nvCxnSpPr>
            <p:cNvPr id="28" name="Straight Arrow Connector 27"/>
            <p:cNvCxnSpPr>
              <a:stCxn id="26" idx="2"/>
            </p:cNvCxnSpPr>
            <p:nvPr/>
          </p:nvCxnSpPr>
          <p:spPr>
            <a:xfrm flipH="1">
              <a:off x="2362200" y="4631035"/>
              <a:ext cx="407324" cy="456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2"/>
            </p:cNvCxnSpPr>
            <p:nvPr/>
          </p:nvCxnSpPr>
          <p:spPr>
            <a:xfrm>
              <a:off x="2769524" y="4631035"/>
              <a:ext cx="126076" cy="962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943600" y="5715000"/>
            <a:ext cx="1550424" cy="369332"/>
          </a:xfrm>
          <a:prstGeom prst="rect">
            <a:avLst/>
          </a:prstGeom>
          <a:noFill/>
        </p:spPr>
        <p:txBody>
          <a:bodyPr wrap="none" rtlCol="0">
            <a:spAutoFit/>
          </a:bodyPr>
          <a:lstStyle/>
          <a:p>
            <a:r>
              <a:rPr lang="en-US" dirty="0" smtClean="0"/>
              <a:t>Buy P1, Sell P2</a:t>
            </a:r>
            <a:endParaRPr lang="en-US" dirty="0"/>
          </a:p>
        </p:txBody>
      </p:sp>
      <p:cxnSp>
        <p:nvCxnSpPr>
          <p:cNvPr id="34" name="Straight Arrow Connector 33"/>
          <p:cNvCxnSpPr>
            <a:stCxn id="21" idx="2"/>
          </p:cNvCxnSpPr>
          <p:nvPr/>
        </p:nvCxnSpPr>
        <p:spPr>
          <a:xfrm flipH="1">
            <a:off x="5504159" y="4847599"/>
            <a:ext cx="1" cy="384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07776" y="4419600"/>
            <a:ext cx="1550424" cy="369332"/>
          </a:xfrm>
          <a:prstGeom prst="rect">
            <a:avLst/>
          </a:prstGeom>
          <a:noFill/>
        </p:spPr>
        <p:txBody>
          <a:bodyPr wrap="none" rtlCol="0">
            <a:spAutoFit/>
          </a:bodyPr>
          <a:lstStyle/>
          <a:p>
            <a:r>
              <a:rPr lang="en-US" dirty="0" smtClean="0"/>
              <a:t>Buy P2, Sell P1</a:t>
            </a:r>
            <a:endParaRPr lang="en-US" dirty="0"/>
          </a:p>
        </p:txBody>
      </p:sp>
    </p:spTree>
    <p:extLst>
      <p:ext uri="{BB962C8B-B14F-4D97-AF65-F5344CB8AC3E}">
        <p14:creationId xmlns:p14="http://schemas.microsoft.com/office/powerpoint/2010/main" val="35556531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Methodology</a:t>
            </a:r>
            <a:endParaRPr lang="en-US" dirty="0"/>
          </a:p>
        </p:txBody>
      </p:sp>
      <p:sp>
        <p:nvSpPr>
          <p:cNvPr id="3" name="Text Placeholder 2"/>
          <p:cNvSpPr>
            <a:spLocks noGrp="1"/>
          </p:cNvSpPr>
          <p:nvPr>
            <p:ph type="body" idx="1"/>
          </p:nvPr>
        </p:nvSpPr>
        <p:spPr/>
        <p:txBody>
          <a:bodyPr/>
          <a:lstStyle/>
          <a:p>
            <a:r>
              <a:rPr lang="en-US" dirty="0" err="1" smtClean="0"/>
              <a:t>Cointegration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b="0" i="1" dirty="0" smtClean="0">
                    <a:latin typeface="Cambria Math"/>
                  </a:rPr>
                  <a:t>Two instruments:</a:t>
                </a:r>
              </a:p>
              <a:p>
                <a:pPr lvl="1"/>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1</m:t>
                        </m:r>
                      </m:sub>
                    </m:sSub>
                  </m:oMath>
                </a14:m>
                <a:endParaRPr lang="en-US" dirty="0" smtClean="0"/>
              </a:p>
              <a:p>
                <a:pPr lvl="1"/>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2</m:t>
                        </m:r>
                      </m:sub>
                    </m:sSub>
                  </m:oMath>
                </a14:m>
                <a:endParaRPr lang="en-US" dirty="0"/>
              </a:p>
              <a:p>
                <a:r>
                  <a:rPr lang="en-US" dirty="0" smtClean="0"/>
                  <a:t>Three instruments:</a:t>
                </a:r>
              </a:p>
              <a:p>
                <a:pPr lvl="1"/>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3</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1</m:t>
                        </m:r>
                      </m:sub>
                    </m:sSub>
                  </m:oMath>
                </a14:m>
                <a:endParaRPr lang="en-US" dirty="0" smtClean="0"/>
              </a:p>
              <a:p>
                <a:pPr lvl="1"/>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1</m:t>
                        </m:r>
                      </m:sub>
                    </m:sSub>
                  </m:oMath>
                </a14:m>
                <a:endParaRPr lang="en-US" dirty="0" smtClean="0"/>
              </a:p>
              <a:p>
                <a:pPr lvl="1"/>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3</m:t>
                        </m:r>
                      </m:sub>
                    </m:sSub>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ea typeface="Cambria Math"/>
                      </a:rPr>
                      <m:t>+</m:t>
                    </m:r>
                    <m:r>
                      <a:rPr lang="en-US" b="0" i="1" smtClean="0">
                        <a:latin typeface="Cambria Math"/>
                        <a:ea typeface="Cambria Math"/>
                      </a:rPr>
                      <m:t>𝛽</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1</m:t>
                        </m:r>
                      </m:sub>
                    </m:sSub>
                  </m:oMath>
                </a14:m>
                <a:endParaRPr lang="en-US" dirty="0" smtClean="0"/>
              </a:p>
              <a:p>
                <a:r>
                  <a:rPr lang="en-US" dirty="0" smtClean="0"/>
                  <a:t>Portfolio</a:t>
                </a:r>
              </a:p>
              <a:p>
                <a:pPr lvl="1"/>
                <a:r>
                  <a:rPr lang="en-US" dirty="0" smtClean="0"/>
                  <a:t>2,000 stocks, for example</a:t>
                </a:r>
              </a:p>
              <a:p>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1">
                <a:blip r:embed="rId2"/>
                <a:stretch>
                  <a:fillRect l="-1961" t="-1235"/>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Trading</a:t>
            </a:r>
            <a:endParaRPr lang="en-US" dirty="0"/>
          </a:p>
        </p:txBody>
      </p:sp>
      <p:sp>
        <p:nvSpPr>
          <p:cNvPr id="6" name="Content Placeholder 5"/>
          <p:cNvSpPr>
            <a:spLocks noGrp="1"/>
          </p:cNvSpPr>
          <p:nvPr>
            <p:ph sz="quarter" idx="4"/>
          </p:nvPr>
        </p:nvSpPr>
        <p:spPr>
          <a:xfrm>
            <a:off x="4768735" y="2438400"/>
            <a:ext cx="3931920" cy="3951288"/>
          </a:xfrm>
        </p:spPr>
        <p:txBody>
          <a:bodyPr/>
          <a:lstStyle/>
          <a:p>
            <a:r>
              <a:rPr lang="en-US" dirty="0" smtClean="0"/>
              <a:t>By Law of One Price:</a:t>
            </a:r>
          </a:p>
          <a:p>
            <a:pPr lvl="1"/>
            <a:r>
              <a:rPr lang="en-US" dirty="0" smtClean="0"/>
              <a:t>The price of a basket has to equal the weighted sum price of the underlying</a:t>
            </a:r>
          </a:p>
          <a:p>
            <a:r>
              <a:rPr lang="en-US" dirty="0" smtClean="0"/>
              <a:t>If left-hand side of the equation is greater than right-hand side:</a:t>
            </a:r>
          </a:p>
          <a:p>
            <a:pPr lvl="1"/>
            <a:r>
              <a:rPr lang="en-US" dirty="0" smtClean="0"/>
              <a:t>Sell left-hand side</a:t>
            </a:r>
          </a:p>
          <a:p>
            <a:pPr lvl="1"/>
            <a:r>
              <a:rPr lang="en-US" dirty="0" smtClean="0"/>
              <a:t>Buy right-hand side</a:t>
            </a:r>
          </a:p>
          <a:p>
            <a:r>
              <a:rPr lang="en-US" dirty="0" smtClean="0"/>
              <a:t>And vice versa</a:t>
            </a:r>
            <a:endParaRPr lang="en-US" dirty="0"/>
          </a:p>
        </p:txBody>
      </p:sp>
    </p:spTree>
    <p:extLst>
      <p:ext uri="{BB962C8B-B14F-4D97-AF65-F5344CB8AC3E}">
        <p14:creationId xmlns:p14="http://schemas.microsoft.com/office/powerpoint/2010/main" val="28773596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Stat-</a:t>
            </a:r>
            <a:r>
              <a:rPr lang="en-US" dirty="0" err="1" smtClean="0"/>
              <a:t>Arb</a:t>
            </a:r>
            <a:r>
              <a:rPr lang="en-US" dirty="0" smtClean="0"/>
              <a:t> Applications</a:t>
            </a:r>
            <a:endParaRPr lang="en-US" dirty="0"/>
          </a:p>
        </p:txBody>
      </p:sp>
      <p:sp>
        <p:nvSpPr>
          <p:cNvPr id="3" name="Text Placeholder 2"/>
          <p:cNvSpPr>
            <a:spLocks noGrp="1"/>
          </p:cNvSpPr>
          <p:nvPr>
            <p:ph type="body" idx="1"/>
          </p:nvPr>
        </p:nvSpPr>
        <p:spPr/>
        <p:txBody>
          <a:bodyPr/>
          <a:lstStyle/>
          <a:p>
            <a:r>
              <a:rPr lang="en-US" dirty="0" smtClean="0"/>
              <a:t>Equities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57200" y="2438400"/>
                <a:ext cx="3931920" cy="4267200"/>
              </a:xfrm>
            </p:spPr>
            <p:txBody>
              <a:bodyPr>
                <a:normAutofit lnSpcReduction="10000"/>
              </a:bodyPr>
              <a:lstStyle/>
              <a:p>
                <a:r>
                  <a:rPr lang="en-US" sz="1600" dirty="0" smtClean="0"/>
                  <a:t>Different equity classes of the same issuer</a:t>
                </a:r>
              </a:p>
              <a:p>
                <a:pPr lvl="1"/>
                <a:r>
                  <a:rPr lang="en-US" sz="1400" dirty="0" smtClean="0"/>
                  <a:t>Same issuer, different equity classes</a:t>
                </a:r>
                <a:endParaRPr lang="en-US" sz="1200" dirty="0" smtClean="0"/>
              </a:p>
              <a:p>
                <a:r>
                  <a:rPr lang="en-US" sz="1600" dirty="0" smtClean="0"/>
                  <a:t>Market-neutral arbitrage</a:t>
                </a:r>
              </a:p>
              <a:p>
                <a:pPr lvl="1"/>
                <a:r>
                  <a:rPr lang="en-US" sz="1400" dirty="0" smtClean="0"/>
                  <a:t>Use CAPM, neutralize beta, add alpha</a:t>
                </a:r>
              </a:p>
              <a:p>
                <a:pPr lvl="1"/>
                <a:r>
                  <a:rPr lang="en-US" sz="1400" dirty="0" smtClean="0"/>
                  <a:t>Use </a:t>
                </a:r>
                <a:r>
                  <a:rPr lang="en-US" sz="1400" dirty="0" err="1" smtClean="0"/>
                  <a:t>Fama</a:t>
                </a:r>
                <a:r>
                  <a:rPr lang="en-US" sz="1400" dirty="0" smtClean="0"/>
                  <a:t>-French factors (market index, small cap minus big cap portfolio, high book-to-market minus low book-to-market portfolio) in the same fashion</a:t>
                </a:r>
              </a:p>
              <a:p>
                <a:r>
                  <a:rPr lang="en-US" sz="1600" dirty="0" smtClean="0"/>
                  <a:t>Liquidity arbitrage</a:t>
                </a:r>
              </a:p>
              <a:p>
                <a:pPr lvl="1"/>
                <a:r>
                  <a:rPr lang="en-US" sz="1400" dirty="0" smtClean="0"/>
                  <a:t>Estimate sensitivity of the stock to market-wide liquidity, </a:t>
                </a:r>
                <a:r>
                  <a:rPr lang="en-US" sz="1400" dirty="0" smtClean="0">
                    <a:sym typeface="Symbol"/>
                  </a:rPr>
                  <a:t></a:t>
                </a:r>
                <a:endParaRPr lang="en-US" sz="1400" dirty="0" smtClean="0"/>
              </a:p>
              <a:p>
                <a:pPr lvl="1"/>
                <a:r>
                  <a:rPr lang="en-US" sz="1400" dirty="0" smtClean="0"/>
                  <a:t>Buy stocks that are more sensitive to market-wide liquidity, sell stocks that are less sensitive</a:t>
                </a:r>
              </a:p>
              <a:p>
                <a:pPr marL="274320" lvl="1" indent="0">
                  <a:buNone/>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r>
                            <a:rPr lang="en-US" sz="1400" i="1">
                              <a:latin typeface="Cambria Math"/>
                            </a:rPr>
                            <m:t>𝑟</m:t>
                          </m:r>
                        </m:e>
                        <m:sub>
                          <m:r>
                            <a:rPr lang="en-US" sz="1400" i="1">
                              <a:latin typeface="Cambria Math"/>
                            </a:rPr>
                            <m:t>𝑖</m:t>
                          </m:r>
                          <m:r>
                            <a:rPr lang="en-US" sz="1400" i="1">
                              <a:latin typeface="Cambria Math"/>
                            </a:rPr>
                            <m:t>,</m:t>
                          </m:r>
                          <m:r>
                            <a:rPr lang="en-US" sz="1400" i="1">
                              <a:latin typeface="Cambria Math"/>
                            </a:rPr>
                            <m:t>𝑡</m:t>
                          </m:r>
                        </m:sub>
                      </m:sSub>
                      <m:r>
                        <a:rPr lang="en-US" sz="1400" i="1">
                          <a:latin typeface="Cambria Math"/>
                        </a:rPr>
                        <m:t>−</m:t>
                      </m:r>
                      <m:sSubSup>
                        <m:sSubSupPr>
                          <m:ctrlPr>
                            <a:rPr lang="en-US" sz="1400" i="1">
                              <a:latin typeface="Cambria Math"/>
                            </a:rPr>
                          </m:ctrlPr>
                        </m:sSubSupPr>
                        <m:e>
                          <m:r>
                            <a:rPr lang="en-US" sz="1400" i="1">
                              <a:latin typeface="Cambria Math"/>
                            </a:rPr>
                            <m:t>𝑟</m:t>
                          </m:r>
                        </m:e>
                        <m:sub>
                          <m:r>
                            <a:rPr lang="en-US" sz="1400" i="1">
                              <a:latin typeface="Cambria Math"/>
                            </a:rPr>
                            <m:t>𝑖</m:t>
                          </m:r>
                          <m:r>
                            <a:rPr lang="en-US" sz="1400" i="1">
                              <a:latin typeface="Cambria Math"/>
                            </a:rPr>
                            <m:t>,</m:t>
                          </m:r>
                          <m:r>
                            <a:rPr lang="en-US" sz="1400" i="1">
                              <a:latin typeface="Cambria Math"/>
                            </a:rPr>
                            <m:t>𝑡</m:t>
                          </m:r>
                        </m:sub>
                        <m:sup>
                          <m:r>
                            <a:rPr lang="en-US" sz="1400" i="1">
                              <a:latin typeface="Cambria Math"/>
                            </a:rPr>
                            <m:t>𝑚</m:t>
                          </m:r>
                        </m:sup>
                      </m:sSubSup>
                      <m:r>
                        <a:rPr lang="en-US" sz="1400" i="1">
                          <a:latin typeface="Cambria Math"/>
                        </a:rPr>
                        <m:t>=</m:t>
                      </m:r>
                      <m:r>
                        <a:rPr lang="en-US" sz="1400" i="1">
                          <a:latin typeface="Cambria Math"/>
                        </a:rPr>
                        <m:t>𝛼</m:t>
                      </m:r>
                      <m:r>
                        <a:rPr lang="en-US" sz="1400" i="1">
                          <a:latin typeface="Cambria Math"/>
                        </a:rPr>
                        <m:t>+</m:t>
                      </m:r>
                      <m:r>
                        <a:rPr lang="en-US" sz="1400" i="1">
                          <a:latin typeface="Cambria Math"/>
                        </a:rPr>
                        <m:t>𝛽</m:t>
                      </m:r>
                      <m:sSub>
                        <m:sSubPr>
                          <m:ctrlPr>
                            <a:rPr lang="en-US" sz="1400" i="1">
                              <a:latin typeface="Cambria Math"/>
                            </a:rPr>
                          </m:ctrlPr>
                        </m:sSubPr>
                        <m:e>
                          <m:r>
                            <a:rPr lang="en-US" sz="1400" i="1">
                              <a:latin typeface="Cambria Math"/>
                            </a:rPr>
                            <m:t>𝑟</m:t>
                          </m:r>
                        </m:e>
                        <m:sub>
                          <m:r>
                            <a:rPr lang="en-US" sz="1400" i="1">
                              <a:latin typeface="Cambria Math"/>
                            </a:rPr>
                            <m:t>𝑖</m:t>
                          </m:r>
                          <m:r>
                            <a:rPr lang="en-US" sz="1400" i="1">
                              <a:latin typeface="Cambria Math"/>
                            </a:rPr>
                            <m:t>,</m:t>
                          </m:r>
                          <m:r>
                            <a:rPr lang="en-US" sz="1400" i="1">
                              <a:latin typeface="Cambria Math"/>
                            </a:rPr>
                            <m:t>𝑡</m:t>
                          </m:r>
                          <m:r>
                            <a:rPr lang="en-US" sz="1400" i="1">
                              <a:latin typeface="Cambria Math"/>
                            </a:rPr>
                            <m:t>−1</m:t>
                          </m:r>
                        </m:sub>
                      </m:sSub>
                      <m:r>
                        <a:rPr lang="en-US" sz="1400" i="1">
                          <a:latin typeface="Cambria Math"/>
                        </a:rPr>
                        <m:t>+</m:t>
                      </m:r>
                      <m:r>
                        <a:rPr lang="en-US" sz="1400" i="1">
                          <a:latin typeface="Cambria Math"/>
                        </a:rPr>
                        <m:t>𝛾</m:t>
                      </m:r>
                      <m:r>
                        <a:rPr lang="en-US" sz="1400" i="1">
                          <a:latin typeface="Cambria Math"/>
                        </a:rPr>
                        <m:t>𝑠𝑖𝑔𝑛</m:t>
                      </m:r>
                      <m:d>
                        <m:dPr>
                          <m:ctrlPr>
                            <a:rPr lang="en-US" sz="1400" i="1">
                              <a:latin typeface="Cambria Math"/>
                            </a:rPr>
                          </m:ctrlPr>
                        </m:dPr>
                        <m:e>
                          <m:sSub>
                            <m:sSubPr>
                              <m:ctrlPr>
                                <a:rPr lang="en-US" sz="1400" i="1">
                                  <a:latin typeface="Cambria Math"/>
                                </a:rPr>
                              </m:ctrlPr>
                            </m:sSubPr>
                            <m:e>
                              <m:r>
                                <a:rPr lang="en-US" sz="1400" i="1">
                                  <a:latin typeface="Cambria Math"/>
                                </a:rPr>
                                <m:t>𝑟</m:t>
                              </m:r>
                            </m:e>
                            <m:sub>
                              <m:r>
                                <a:rPr lang="en-US" sz="1400" i="1">
                                  <a:latin typeface="Cambria Math"/>
                                </a:rPr>
                                <m:t>𝑖</m:t>
                              </m:r>
                              <m:r>
                                <a:rPr lang="en-US" sz="1400" i="1">
                                  <a:latin typeface="Cambria Math"/>
                                </a:rPr>
                                <m:t>,</m:t>
                              </m:r>
                              <m:r>
                                <a:rPr lang="en-US" sz="1400" i="1">
                                  <a:latin typeface="Cambria Math"/>
                                </a:rPr>
                                <m:t>𝑡</m:t>
                              </m:r>
                              <m:r>
                                <a:rPr lang="en-US" sz="1400" i="1">
                                  <a:latin typeface="Cambria Math"/>
                                </a:rPr>
                                <m:t>−1</m:t>
                              </m:r>
                            </m:sub>
                          </m:sSub>
                          <m:r>
                            <a:rPr lang="en-US" sz="1400" i="1">
                              <a:latin typeface="Cambria Math"/>
                            </a:rPr>
                            <m:t>−</m:t>
                          </m:r>
                          <m:sSubSup>
                            <m:sSubSupPr>
                              <m:ctrlPr>
                                <a:rPr lang="en-US" sz="1400" i="1">
                                  <a:latin typeface="Cambria Math"/>
                                </a:rPr>
                              </m:ctrlPr>
                            </m:sSubSupPr>
                            <m:e>
                              <m:r>
                                <a:rPr lang="en-US" sz="1400" i="1">
                                  <a:latin typeface="Cambria Math"/>
                                </a:rPr>
                                <m:t>𝑟</m:t>
                              </m:r>
                            </m:e>
                            <m:sub>
                              <m:r>
                                <a:rPr lang="en-US" sz="1400" i="1">
                                  <a:latin typeface="Cambria Math"/>
                                </a:rPr>
                                <m:t>𝑖</m:t>
                              </m:r>
                              <m:r>
                                <a:rPr lang="en-US" sz="1400" i="1">
                                  <a:latin typeface="Cambria Math"/>
                                </a:rPr>
                                <m:t>,</m:t>
                              </m:r>
                              <m:r>
                                <a:rPr lang="en-US" sz="1400" i="1">
                                  <a:latin typeface="Cambria Math"/>
                                </a:rPr>
                                <m:t>𝑡</m:t>
                              </m:r>
                              <m:r>
                                <a:rPr lang="en-US" sz="1400" i="1">
                                  <a:latin typeface="Cambria Math"/>
                                </a:rPr>
                                <m:t>−1</m:t>
                              </m:r>
                            </m:sub>
                            <m:sup>
                              <m:r>
                                <a:rPr lang="en-US" sz="1400" i="1">
                                  <a:latin typeface="Cambria Math"/>
                                </a:rPr>
                                <m:t>𝑚</m:t>
                              </m:r>
                            </m:sup>
                          </m:sSubSup>
                        </m:e>
                      </m:d>
                      <m:sSub>
                        <m:sSubPr>
                          <m:ctrlPr>
                            <a:rPr lang="en-US" sz="1400" i="1">
                              <a:latin typeface="Cambria Math"/>
                            </a:rPr>
                          </m:ctrlPr>
                        </m:sSubPr>
                        <m:e>
                          <m:r>
                            <a:rPr lang="en-US" sz="1400" i="1">
                              <a:latin typeface="Cambria Math"/>
                            </a:rPr>
                            <m:t>𝑣</m:t>
                          </m:r>
                        </m:e>
                        <m:sub>
                          <m:r>
                            <a:rPr lang="en-US" sz="1400" i="1">
                              <a:latin typeface="Cambria Math"/>
                            </a:rPr>
                            <m:t>𝑖</m:t>
                          </m:r>
                          <m:r>
                            <a:rPr lang="en-US" sz="1400" i="1">
                              <a:latin typeface="Cambria Math"/>
                            </a:rPr>
                            <m:t>,</m:t>
                          </m:r>
                          <m:r>
                            <a:rPr lang="en-US" sz="1400" i="1">
                              <a:latin typeface="Cambria Math"/>
                            </a:rPr>
                            <m:t>𝑡</m:t>
                          </m:r>
                          <m:r>
                            <a:rPr lang="en-US" sz="1400" i="1">
                              <a:latin typeface="Cambria Math"/>
                            </a:rPr>
                            <m:t>−1</m:t>
                          </m:r>
                        </m:sub>
                      </m:sSub>
                      <m:r>
                        <a:rPr lang="en-US" sz="1400" i="1">
                          <a:latin typeface="Cambria Math"/>
                        </a:rPr>
                        <m:t>+</m:t>
                      </m:r>
                      <m:sSub>
                        <m:sSubPr>
                          <m:ctrlPr>
                            <a:rPr lang="en-US" sz="1400" i="1">
                              <a:latin typeface="Cambria Math"/>
                            </a:rPr>
                          </m:ctrlPr>
                        </m:sSubPr>
                        <m:e>
                          <m:r>
                            <a:rPr lang="en-US" sz="1400" i="1">
                              <a:latin typeface="Cambria Math"/>
                            </a:rPr>
                            <m:t>𝜀</m:t>
                          </m:r>
                        </m:e>
                        <m:sub>
                          <m:r>
                            <a:rPr lang="en-US" sz="1400" i="1">
                              <a:latin typeface="Cambria Math"/>
                            </a:rPr>
                            <m:t>𝑡</m:t>
                          </m:r>
                        </m:sub>
                      </m:sSub>
                    </m:oMath>
                  </m:oMathPara>
                </a14:m>
                <a:endParaRPr lang="en-US" sz="1400"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57200" y="2438400"/>
                <a:ext cx="3931920" cy="4267200"/>
              </a:xfrm>
              <a:blipFill rotWithShape="1">
                <a:blip r:embed="rId2"/>
                <a:stretch>
                  <a:fillRect t="-429" r="-1085"/>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Other Securities</a:t>
            </a:r>
            <a:endParaRPr lang="en-US" dirty="0"/>
          </a:p>
        </p:txBody>
      </p:sp>
      <p:sp>
        <p:nvSpPr>
          <p:cNvPr id="6" name="Content Placeholder 5"/>
          <p:cNvSpPr>
            <a:spLocks noGrp="1"/>
          </p:cNvSpPr>
          <p:nvPr>
            <p:ph sz="quarter" idx="4"/>
          </p:nvPr>
        </p:nvSpPr>
        <p:spPr/>
        <p:txBody>
          <a:bodyPr/>
          <a:lstStyle/>
          <a:p>
            <a:r>
              <a:rPr lang="en-US" sz="1600" dirty="0" smtClean="0"/>
              <a:t>Futures:</a:t>
            </a:r>
          </a:p>
          <a:p>
            <a:pPr lvl="1"/>
            <a:r>
              <a:rPr lang="en-US" sz="1400" dirty="0" smtClean="0"/>
              <a:t>Futures/equity arbitrage</a:t>
            </a:r>
          </a:p>
          <a:p>
            <a:pPr lvl="2"/>
            <a:r>
              <a:rPr lang="en-US" sz="1400" dirty="0" smtClean="0"/>
              <a:t>Equity futures adjust to macro events quicker than spot</a:t>
            </a:r>
          </a:p>
          <a:p>
            <a:pPr marL="548640" lvl="2" indent="0">
              <a:buNone/>
            </a:pPr>
            <a:endParaRPr lang="en-US" sz="1400" dirty="0" smtClean="0"/>
          </a:p>
          <a:p>
            <a:r>
              <a:rPr lang="en-US" sz="1600" dirty="0" smtClean="0"/>
              <a:t>ETFs and other indices</a:t>
            </a:r>
            <a:endParaRPr lang="en-US" dirty="0" smtClean="0"/>
          </a:p>
          <a:p>
            <a:pPr lvl="1"/>
            <a:r>
              <a:rPr lang="en-US" sz="1400" dirty="0" smtClean="0"/>
              <a:t>Index/basket arbitrage</a:t>
            </a:r>
          </a:p>
          <a:p>
            <a:pPr lvl="2"/>
            <a:r>
              <a:rPr lang="en-US" sz="1400" dirty="0" smtClean="0"/>
              <a:t>A basket of securities included in the index should have the same returns as the index (by the Law of One Price)</a:t>
            </a:r>
          </a:p>
          <a:p>
            <a:pPr lvl="2"/>
            <a:r>
              <a:rPr lang="en-US" sz="1400" dirty="0" smtClean="0"/>
              <a:t>If the prices diverge, sell more expensive one, buy cheaper one.</a:t>
            </a:r>
          </a:p>
          <a:p>
            <a:pPr lvl="1"/>
            <a:endParaRPr lang="en-US" sz="1600" dirty="0"/>
          </a:p>
        </p:txBody>
      </p:sp>
    </p:spTree>
    <p:extLst>
      <p:ext uri="{BB962C8B-B14F-4D97-AF65-F5344CB8AC3E}">
        <p14:creationId xmlns:p14="http://schemas.microsoft.com/office/powerpoint/2010/main" val="3288731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Example: Dual-class shares </a:t>
            </a:r>
            <a:endParaRPr lang="en-US" dirty="0"/>
          </a:p>
        </p:txBody>
      </p:sp>
      <p:sp>
        <p:nvSpPr>
          <p:cNvPr id="4" name="Text Placeholder 3"/>
          <p:cNvSpPr>
            <a:spLocks noGrp="1"/>
          </p:cNvSpPr>
          <p:nvPr>
            <p:ph type="body" idx="1"/>
          </p:nvPr>
        </p:nvSpPr>
        <p:spPr/>
        <p:txBody>
          <a:bodyPr/>
          <a:lstStyle/>
          <a:p>
            <a:r>
              <a:rPr lang="en-US" dirty="0" smtClean="0"/>
              <a:t>Principle</a:t>
            </a:r>
            <a:endParaRPr lang="en-US" dirty="0"/>
          </a:p>
        </p:txBody>
      </p:sp>
      <p:sp>
        <p:nvSpPr>
          <p:cNvPr id="5" name="Content Placeholder 4"/>
          <p:cNvSpPr>
            <a:spLocks noGrp="1"/>
          </p:cNvSpPr>
          <p:nvPr>
            <p:ph sz="half" idx="2"/>
          </p:nvPr>
        </p:nvSpPr>
        <p:spPr/>
        <p:txBody>
          <a:bodyPr>
            <a:normAutofit lnSpcReduction="10000"/>
          </a:bodyPr>
          <a:lstStyle/>
          <a:p>
            <a:r>
              <a:rPr lang="en-US" dirty="0" smtClean="0"/>
              <a:t>Two </a:t>
            </a:r>
            <a:r>
              <a:rPr lang="en-US" dirty="0"/>
              <a:t>common equity classes issued by the same company </a:t>
            </a:r>
            <a:r>
              <a:rPr lang="en-US" dirty="0" smtClean="0"/>
              <a:t>trade </a:t>
            </a:r>
            <a:r>
              <a:rPr lang="en-US" dirty="0"/>
              <a:t>within a relatively constant price range from each </a:t>
            </a:r>
            <a:r>
              <a:rPr lang="en-US" dirty="0" smtClean="0"/>
              <a:t>other</a:t>
            </a:r>
          </a:p>
          <a:p>
            <a:r>
              <a:rPr lang="en-US" dirty="0" smtClean="0"/>
              <a:t>Different </a:t>
            </a:r>
            <a:r>
              <a:rPr lang="en-US" dirty="0"/>
              <a:t>classes of common equity </a:t>
            </a:r>
            <a:r>
              <a:rPr lang="en-US" dirty="0" smtClean="0"/>
              <a:t>diverge in:</a:t>
            </a:r>
          </a:p>
          <a:p>
            <a:pPr lvl="1"/>
            <a:r>
              <a:rPr lang="en-US" dirty="0" smtClean="0"/>
              <a:t>voting </a:t>
            </a:r>
            <a:r>
              <a:rPr lang="en-US" dirty="0"/>
              <a:t>rights </a:t>
            </a:r>
            <a:endParaRPr lang="en-US" dirty="0" smtClean="0"/>
          </a:p>
          <a:p>
            <a:pPr lvl="1"/>
            <a:r>
              <a:rPr lang="en-US" dirty="0" smtClean="0"/>
              <a:t>number </a:t>
            </a:r>
            <a:r>
              <a:rPr lang="en-US" dirty="0"/>
              <a:t>of shares outstanding.</a:t>
            </a:r>
          </a:p>
        </p:txBody>
      </p:sp>
      <p:sp>
        <p:nvSpPr>
          <p:cNvPr id="6" name="Text Placeholder 5"/>
          <p:cNvSpPr>
            <a:spLocks noGrp="1"/>
          </p:cNvSpPr>
          <p:nvPr>
            <p:ph type="body" sz="quarter" idx="3"/>
          </p:nvPr>
        </p:nvSpPr>
        <p:spPr/>
        <p:txBody>
          <a:bodyPr/>
          <a:lstStyle/>
          <a:p>
            <a:endParaRPr lang="en-US"/>
          </a:p>
        </p:txBody>
      </p:sp>
      <p:sp>
        <p:nvSpPr>
          <p:cNvPr id="7" name="Content Placeholder 6"/>
          <p:cNvSpPr>
            <a:spLocks noGrp="1"/>
          </p:cNvSpPr>
          <p:nvPr>
            <p:ph sz="quarter" idx="4"/>
          </p:nvPr>
        </p:nvSpPr>
        <p:spPr/>
        <p:txBody>
          <a:bodyPr>
            <a:normAutofit lnSpcReduction="10000"/>
          </a:bodyPr>
          <a:lstStyle/>
          <a:p>
            <a:r>
              <a:rPr lang="en-US" dirty="0" smtClean="0"/>
              <a:t>Better voting rights =&gt; higher price</a:t>
            </a:r>
          </a:p>
          <a:p>
            <a:r>
              <a:rPr lang="en-US" dirty="0" smtClean="0"/>
              <a:t>More shares =&gt; higher price</a:t>
            </a:r>
          </a:p>
          <a:p>
            <a:r>
              <a:rPr lang="en-US" dirty="0" smtClean="0"/>
              <a:t>Differences are stable</a:t>
            </a:r>
          </a:p>
          <a:p>
            <a:r>
              <a:rPr lang="en-US" dirty="0"/>
              <a:t>Blockbuster, Inc.; Chipotle; Forest City Entertainment; Greif, Inc.; John Wiley &amp; Sons; K V </a:t>
            </a:r>
            <a:r>
              <a:rPr lang="en-US" dirty="0" err="1"/>
              <a:t>Pharma</a:t>
            </a:r>
            <a:r>
              <a:rPr lang="en-US" dirty="0"/>
              <a:t>; Lennar Corp.; and Moog, Inc.</a:t>
            </a:r>
          </a:p>
        </p:txBody>
      </p:sp>
    </p:spTree>
    <p:extLst>
      <p:ext uri="{BB962C8B-B14F-4D97-AF65-F5344CB8AC3E}">
        <p14:creationId xmlns:p14="http://schemas.microsoft.com/office/powerpoint/2010/main" val="9007549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Dual-class shares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1930664"/>
              </p:ext>
            </p:extLst>
          </p:nvPr>
        </p:nvGraphicFramePr>
        <p:xfrm>
          <a:off x="762001" y="1295400"/>
          <a:ext cx="7848599" cy="5753483"/>
        </p:xfrm>
        <a:graphic>
          <a:graphicData uri="http://schemas.openxmlformats.org/drawingml/2006/table">
            <a:tbl>
              <a:tblPr firstRow="1" firstCol="1" bandRow="1">
                <a:tableStyleId>{5C22544A-7EE6-4342-B048-85BDC9FD1C3A}</a:tableStyleId>
              </a:tblPr>
              <a:tblGrid>
                <a:gridCol w="1417458"/>
                <a:gridCol w="1101069"/>
                <a:gridCol w="976131"/>
                <a:gridCol w="1149606"/>
                <a:gridCol w="1073205"/>
                <a:gridCol w="960851"/>
                <a:gridCol w="1170279"/>
              </a:tblGrid>
              <a:tr h="1310091">
                <a:tc>
                  <a:txBody>
                    <a:bodyPr/>
                    <a:lstStyle/>
                    <a:p>
                      <a:pPr marL="0" marR="0">
                        <a:lnSpc>
                          <a:spcPct val="115000"/>
                        </a:lnSpc>
                        <a:spcBef>
                          <a:spcPts val="0"/>
                        </a:spcBef>
                        <a:spcAft>
                          <a:spcPts val="0"/>
                        </a:spcAft>
                      </a:pPr>
                      <a:r>
                        <a:rPr lang="en-US" sz="1800" dirty="0">
                          <a:effectLst/>
                        </a:rPr>
                        <a:t>Company Name</a:t>
                      </a:r>
                      <a:endParaRPr lang="en-US" sz="1800" b="1"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Ticker Class A</a:t>
                      </a:r>
                      <a:endParaRPr lang="en-US" sz="1800" b="1">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Class A Close</a:t>
                      </a:r>
                      <a:endParaRPr lang="en-US" sz="1800" b="1">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Class A Volume</a:t>
                      </a:r>
                    </a:p>
                    <a:p>
                      <a:pPr marL="0" marR="0">
                        <a:lnSpc>
                          <a:spcPct val="115000"/>
                        </a:lnSpc>
                        <a:spcBef>
                          <a:spcPts val="0"/>
                        </a:spcBef>
                        <a:spcAft>
                          <a:spcPts val="0"/>
                        </a:spcAft>
                      </a:pPr>
                      <a:r>
                        <a:rPr lang="en-US" sz="1800">
                          <a:effectLst/>
                        </a:rPr>
                        <a:t>(MM Shares)</a:t>
                      </a:r>
                      <a:endParaRPr lang="en-US" sz="1800" b="1">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Ticker Class B</a:t>
                      </a:r>
                      <a:endParaRPr lang="en-US" sz="1800" b="1">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Class B Close</a:t>
                      </a:r>
                      <a:endParaRPr lang="en-US" sz="1800" b="1">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Class B Volume (MM Shares)</a:t>
                      </a:r>
                      <a:endParaRPr lang="en-US" sz="1800" b="1" dirty="0">
                        <a:effectLst/>
                        <a:latin typeface="Arial"/>
                        <a:ea typeface="Times New Roman"/>
                        <a:cs typeface="Times New Roman"/>
                      </a:endParaRPr>
                    </a:p>
                  </a:txBody>
                  <a:tcPr marL="68580" marR="68580" marT="0" marB="0"/>
                </a:tc>
              </a:tr>
              <a:tr h="644356">
                <a:tc>
                  <a:txBody>
                    <a:bodyPr/>
                    <a:lstStyle/>
                    <a:p>
                      <a:pPr marL="0" marR="0">
                        <a:lnSpc>
                          <a:spcPct val="115000"/>
                        </a:lnSpc>
                        <a:spcBef>
                          <a:spcPts val="0"/>
                        </a:spcBef>
                        <a:spcAft>
                          <a:spcPts val="300"/>
                        </a:spcAft>
                      </a:pPr>
                      <a:r>
                        <a:rPr lang="en-US" sz="1800" dirty="0">
                          <a:effectLst/>
                        </a:rPr>
                        <a:t>Blockbuster, Inc.</a:t>
                      </a:r>
                      <a:endParaRPr lang="en-US" sz="1800"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BBI</a:t>
                      </a:r>
                      <a:endParaRPr lang="en-US" sz="1800"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1.59</a:t>
                      </a:r>
                      <a:endParaRPr lang="en-US" sz="1800"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2.947</a:t>
                      </a:r>
                      <a:endParaRPr lang="en-US" sz="1800"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BBI-B</a:t>
                      </a:r>
                      <a:endParaRPr lang="en-US" sz="1800"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0.88</a:t>
                      </a:r>
                      <a:endParaRPr lang="en-US" sz="1800" dirty="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0.423</a:t>
                      </a:r>
                      <a:endParaRPr lang="en-US" sz="1800" dirty="0">
                        <a:effectLst/>
                        <a:latin typeface="Arial"/>
                        <a:ea typeface="Times New Roman"/>
                        <a:cs typeface="Times New Roman"/>
                      </a:endParaRPr>
                    </a:p>
                  </a:txBody>
                  <a:tcPr marL="68580" marR="68580" marT="0" marB="0"/>
                </a:tc>
              </a:tr>
              <a:tr h="311488">
                <a:tc>
                  <a:txBody>
                    <a:bodyPr/>
                    <a:lstStyle/>
                    <a:p>
                      <a:pPr marL="0" marR="0">
                        <a:lnSpc>
                          <a:spcPct val="115000"/>
                        </a:lnSpc>
                        <a:spcBef>
                          <a:spcPts val="0"/>
                        </a:spcBef>
                        <a:spcAft>
                          <a:spcPts val="300"/>
                        </a:spcAft>
                      </a:pPr>
                      <a:r>
                        <a:rPr lang="en-US" sz="1800">
                          <a:effectLst/>
                        </a:rPr>
                        <a:t>Chipotle</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CMG</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60.38</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0.659</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CMG-B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55.87</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0.156</a:t>
                      </a:r>
                      <a:endParaRPr lang="en-US" sz="1800" dirty="0">
                        <a:effectLst/>
                        <a:latin typeface="Arial"/>
                        <a:ea typeface="Times New Roman"/>
                        <a:cs typeface="Times New Roman"/>
                      </a:endParaRPr>
                    </a:p>
                  </a:txBody>
                  <a:tcPr marL="68580" marR="68580" marT="0" marB="0"/>
                </a:tc>
              </a:tr>
              <a:tr h="644356">
                <a:tc>
                  <a:txBody>
                    <a:bodyPr/>
                    <a:lstStyle/>
                    <a:p>
                      <a:pPr marL="0" marR="0">
                        <a:lnSpc>
                          <a:spcPct val="115000"/>
                        </a:lnSpc>
                        <a:spcBef>
                          <a:spcPts val="0"/>
                        </a:spcBef>
                        <a:spcAft>
                          <a:spcPts val="300"/>
                        </a:spcAft>
                      </a:pPr>
                      <a:r>
                        <a:rPr lang="en-US" sz="1800">
                          <a:effectLst/>
                        </a:rPr>
                        <a:t>Forest City Entertainment</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FCE-A</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8.49</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1.573</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FCE-B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8.41</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0.008</a:t>
                      </a:r>
                      <a:endParaRPr lang="en-US" sz="1800" dirty="0">
                        <a:effectLst/>
                        <a:latin typeface="Arial"/>
                        <a:ea typeface="Times New Roman"/>
                        <a:cs typeface="Times New Roman"/>
                      </a:endParaRPr>
                    </a:p>
                  </a:txBody>
                  <a:tcPr marL="68580" marR="68580" marT="0" marB="0"/>
                </a:tc>
              </a:tr>
              <a:tr h="311488">
                <a:tc>
                  <a:txBody>
                    <a:bodyPr/>
                    <a:lstStyle/>
                    <a:p>
                      <a:pPr marL="0" marR="0">
                        <a:lnSpc>
                          <a:spcPct val="115000"/>
                        </a:lnSpc>
                        <a:spcBef>
                          <a:spcPts val="0"/>
                        </a:spcBef>
                        <a:spcAft>
                          <a:spcPts val="300"/>
                        </a:spcAft>
                      </a:pPr>
                      <a:r>
                        <a:rPr lang="en-US" sz="1800">
                          <a:effectLst/>
                        </a:rPr>
                        <a:t>Greif, Inc.</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GEF</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35.42</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0.378</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GEF-B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35.15</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0.016</a:t>
                      </a:r>
                      <a:endParaRPr lang="en-US" sz="1800" dirty="0">
                        <a:effectLst/>
                        <a:latin typeface="Arial"/>
                        <a:ea typeface="Times New Roman"/>
                        <a:cs typeface="Times New Roman"/>
                      </a:endParaRPr>
                    </a:p>
                  </a:txBody>
                  <a:tcPr marL="68580" marR="68580" marT="0" marB="0"/>
                </a:tc>
              </a:tr>
              <a:tr h="644356">
                <a:tc>
                  <a:txBody>
                    <a:bodyPr/>
                    <a:lstStyle/>
                    <a:p>
                      <a:pPr marL="0" marR="0">
                        <a:lnSpc>
                          <a:spcPct val="115000"/>
                        </a:lnSpc>
                        <a:spcBef>
                          <a:spcPts val="0"/>
                        </a:spcBef>
                        <a:spcAft>
                          <a:spcPts val="300"/>
                        </a:spcAft>
                      </a:pPr>
                      <a:r>
                        <a:rPr lang="en-US" sz="1800">
                          <a:effectLst/>
                        </a:rPr>
                        <a:t>John Wiley &amp; Sons</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JW-A</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36.82</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0.237</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JW-B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36.63</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0.005</a:t>
                      </a:r>
                      <a:endParaRPr lang="en-US" sz="1800" dirty="0">
                        <a:effectLst/>
                        <a:latin typeface="Arial"/>
                        <a:ea typeface="Times New Roman"/>
                        <a:cs typeface="Times New Roman"/>
                      </a:endParaRPr>
                    </a:p>
                  </a:txBody>
                  <a:tcPr marL="68580" marR="68580" marT="0" marB="0"/>
                </a:tc>
              </a:tr>
              <a:tr h="311488">
                <a:tc>
                  <a:txBody>
                    <a:bodyPr/>
                    <a:lstStyle/>
                    <a:p>
                      <a:pPr marL="0" marR="0">
                        <a:lnSpc>
                          <a:spcPct val="115000"/>
                        </a:lnSpc>
                        <a:spcBef>
                          <a:spcPts val="0"/>
                        </a:spcBef>
                        <a:spcAft>
                          <a:spcPts val="300"/>
                        </a:spcAft>
                      </a:pPr>
                      <a:r>
                        <a:rPr lang="en-US" sz="1800">
                          <a:effectLst/>
                        </a:rPr>
                        <a:t>K V Pharma</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KV-A</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3.68</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0.973</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KV-B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3.78</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0.007</a:t>
                      </a:r>
                      <a:endParaRPr lang="en-US" sz="1800" dirty="0">
                        <a:effectLst/>
                        <a:latin typeface="Arial"/>
                        <a:ea typeface="Times New Roman"/>
                        <a:cs typeface="Times New Roman"/>
                      </a:endParaRPr>
                    </a:p>
                  </a:txBody>
                  <a:tcPr marL="68580" marR="68580" marT="0" marB="0"/>
                </a:tc>
              </a:tr>
              <a:tr h="311488">
                <a:tc>
                  <a:txBody>
                    <a:bodyPr/>
                    <a:lstStyle/>
                    <a:p>
                      <a:pPr marL="0" marR="0">
                        <a:lnSpc>
                          <a:spcPct val="115000"/>
                        </a:lnSpc>
                        <a:spcBef>
                          <a:spcPts val="0"/>
                        </a:spcBef>
                        <a:spcAft>
                          <a:spcPts val="300"/>
                        </a:spcAft>
                      </a:pPr>
                      <a:r>
                        <a:rPr lang="en-US" sz="1800">
                          <a:effectLst/>
                        </a:rPr>
                        <a:t>Lennar Corp.</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LEN</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11.17</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8.743</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LEN-B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8.5</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0.074</a:t>
                      </a:r>
                      <a:endParaRPr lang="en-US" sz="1800" dirty="0">
                        <a:effectLst/>
                        <a:latin typeface="Arial"/>
                        <a:ea typeface="Times New Roman"/>
                        <a:cs typeface="Times New Roman"/>
                      </a:endParaRPr>
                    </a:p>
                  </a:txBody>
                  <a:tcPr marL="68580" marR="68580" marT="0" marB="0"/>
                </a:tc>
              </a:tr>
              <a:tr h="311488">
                <a:tc>
                  <a:txBody>
                    <a:bodyPr/>
                    <a:lstStyle/>
                    <a:p>
                      <a:pPr marL="0" marR="0">
                        <a:lnSpc>
                          <a:spcPct val="115000"/>
                        </a:lnSpc>
                        <a:spcBef>
                          <a:spcPts val="0"/>
                        </a:spcBef>
                        <a:spcAft>
                          <a:spcPts val="300"/>
                        </a:spcAft>
                      </a:pPr>
                      <a:r>
                        <a:rPr lang="en-US" sz="1800">
                          <a:effectLst/>
                        </a:rPr>
                        <a:t>Moog, Inc.</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MOG-A</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37.52</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0.242</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MOG-B</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a:effectLst/>
                        </a:rPr>
                        <a:t>37.9</a:t>
                      </a:r>
                      <a:endParaRPr lang="en-US" sz="1800">
                        <a:effectLst/>
                        <a:latin typeface="Arial"/>
                        <a:ea typeface="Times New Roman"/>
                        <a:cs typeface="Times New Roman"/>
                      </a:endParaRPr>
                    </a:p>
                  </a:txBody>
                  <a:tcPr marL="68580" marR="68580" marT="0" marB="0"/>
                </a:tc>
                <a:tc>
                  <a:txBody>
                    <a:bodyPr/>
                    <a:lstStyle/>
                    <a:p>
                      <a:pPr marL="0" marR="0">
                        <a:lnSpc>
                          <a:spcPct val="115000"/>
                        </a:lnSpc>
                        <a:spcBef>
                          <a:spcPts val="0"/>
                        </a:spcBef>
                        <a:spcAft>
                          <a:spcPts val="300"/>
                        </a:spcAft>
                      </a:pPr>
                      <a:r>
                        <a:rPr lang="en-US" sz="1800" dirty="0">
                          <a:effectLst/>
                        </a:rPr>
                        <a:t>0.000</a:t>
                      </a:r>
                      <a:endParaRPr lang="en-US" sz="1800" dirty="0">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7863589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Risk-neutral </a:t>
            </a:r>
            <a:r>
              <a:rPr lang="en-US" dirty="0" err="1" smtClean="0"/>
              <a:t>Arb</a:t>
            </a:r>
            <a:endParaRPr lang="en-US" dirty="0"/>
          </a:p>
        </p:txBody>
      </p:sp>
      <p:sp>
        <p:nvSpPr>
          <p:cNvPr id="3" name="Text Placeholder 2"/>
          <p:cNvSpPr>
            <a:spLocks noGrp="1"/>
          </p:cNvSpPr>
          <p:nvPr>
            <p:ph type="body" idx="1"/>
          </p:nvPr>
        </p:nvSpPr>
        <p:spPr/>
        <p:txBody>
          <a:bodyPr/>
          <a:lstStyle/>
          <a:p>
            <a:r>
              <a:rPr lang="en-US" dirty="0" smtClean="0"/>
              <a:t>Principle</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Capital Asset Pricing Model (CAPM):</a:t>
            </a:r>
          </a:p>
          <a:p>
            <a:endParaRPr lang="en-US" dirty="0"/>
          </a:p>
          <a:p>
            <a:endParaRPr lang="en-US" dirty="0" smtClean="0"/>
          </a:p>
          <a:p>
            <a:r>
              <a:rPr lang="en-US" dirty="0" smtClean="0"/>
              <a:t>      is </a:t>
            </a:r>
            <a:r>
              <a:rPr lang="en-US" dirty="0"/>
              <a:t>the return on security </a:t>
            </a:r>
            <a:r>
              <a:rPr lang="en-US" i="1" dirty="0" err="1"/>
              <a:t>i</a:t>
            </a:r>
            <a:r>
              <a:rPr lang="en-US" dirty="0"/>
              <a:t> at time </a:t>
            </a:r>
            <a:r>
              <a:rPr lang="en-US" i="1" dirty="0" smtClean="0"/>
              <a:t>t</a:t>
            </a:r>
          </a:p>
          <a:p>
            <a:r>
              <a:rPr lang="en-US" dirty="0" smtClean="0"/>
              <a:t>        is </a:t>
            </a:r>
            <a:r>
              <a:rPr lang="en-US" dirty="0"/>
              <a:t>the return on a broad market index achieved in time period </a:t>
            </a:r>
            <a:r>
              <a:rPr lang="en-US" i="1" dirty="0" smtClean="0"/>
              <a:t>t</a:t>
            </a:r>
          </a:p>
          <a:p>
            <a:r>
              <a:rPr lang="en-US" dirty="0" smtClean="0"/>
              <a:t>       is </a:t>
            </a:r>
            <a:r>
              <a:rPr lang="en-US" dirty="0"/>
              <a:t>the risk-free interest rate, such as Fed Funds rate</a:t>
            </a:r>
            <a:endParaRPr lang="en-US" dirty="0" smtClean="0"/>
          </a:p>
          <a:p>
            <a:endParaRPr lang="en-US" dirty="0" smtClean="0"/>
          </a:p>
          <a:p>
            <a:endParaRPr lang="en-US" dirty="0" smtClean="0"/>
          </a:p>
          <a:p>
            <a:pPr lvl="1"/>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a:t>The equation can be estimated using Ordinary Least Squares (OLS) </a:t>
            </a:r>
            <a:r>
              <a:rPr lang="en-US" dirty="0" smtClean="0"/>
              <a:t>regression</a:t>
            </a:r>
          </a:p>
          <a:p>
            <a:endParaRPr lang="en-US" dirty="0"/>
          </a:p>
          <a:p>
            <a:endParaRPr lang="en-US" dirty="0" smtClean="0"/>
          </a:p>
          <a:p>
            <a:endParaRPr lang="en-US" dirty="0"/>
          </a:p>
          <a:p>
            <a:r>
              <a:rPr lang="en-US" dirty="0" smtClean="0"/>
              <a:t>Want betas that are similar</a:t>
            </a:r>
          </a:p>
          <a:p>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76639519"/>
              </p:ext>
            </p:extLst>
          </p:nvPr>
        </p:nvGraphicFramePr>
        <p:xfrm>
          <a:off x="457200" y="2971800"/>
          <a:ext cx="3950208" cy="457200"/>
        </p:xfrm>
        <a:graphic>
          <a:graphicData uri="http://schemas.openxmlformats.org/presentationml/2006/ole">
            <mc:AlternateContent xmlns:mc="http://schemas.openxmlformats.org/markup-compatibility/2006">
              <mc:Choice xmlns:v="urn:schemas-microsoft-com:vml" Requires="v">
                <p:oleObj spid="_x0000_s2708" name="Equation" r:id="rId3" imgW="2057400" imgH="241300" progId="Equation.3">
                  <p:embed/>
                </p:oleObj>
              </mc:Choice>
              <mc:Fallback>
                <p:oleObj name="Equation" r:id="rId3" imgW="2057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71800"/>
                        <a:ext cx="3950208" cy="457200"/>
                      </a:xfrm>
                      <a:prstGeom prst="rect">
                        <a:avLst/>
                      </a:prstGeom>
                      <a:noFill/>
                    </p:spPr>
                  </p:pic>
                </p:oleObj>
              </mc:Fallback>
            </mc:AlternateContent>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556400390"/>
              </p:ext>
            </p:extLst>
          </p:nvPr>
        </p:nvGraphicFramePr>
        <p:xfrm>
          <a:off x="844550" y="3581400"/>
          <a:ext cx="374650" cy="501763"/>
        </p:xfrm>
        <a:graphic>
          <a:graphicData uri="http://schemas.openxmlformats.org/presentationml/2006/ole">
            <mc:AlternateContent xmlns:mc="http://schemas.openxmlformats.org/markup-compatibility/2006">
              <mc:Choice xmlns:v="urn:schemas-microsoft-com:vml" Requires="v">
                <p:oleObj spid="_x0000_s2709" name="Equation" r:id="rId5" imgW="177480" imgH="241200" progId="Equation.3">
                  <p:embed/>
                </p:oleObj>
              </mc:Choice>
              <mc:Fallback>
                <p:oleObj name="Equation" r:id="rId5" imgW="177480" imgH="241200" progId="Equation.3">
                  <p:embed/>
                  <p:pic>
                    <p:nvPicPr>
                      <p:cNvPr id="0" name=""/>
                      <p:cNvPicPr>
                        <a:picLocks noChangeAspect="1" noChangeArrowheads="1"/>
                      </p:cNvPicPr>
                      <p:nvPr/>
                    </p:nvPicPr>
                    <p:blipFill>
                      <a:blip r:embed="rId6"/>
                      <a:srcRect/>
                      <a:stretch>
                        <a:fillRect/>
                      </a:stretch>
                    </p:blipFill>
                    <p:spPr bwMode="auto">
                      <a:xfrm>
                        <a:off x="844550" y="3581400"/>
                        <a:ext cx="374650" cy="501763"/>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781426873"/>
              </p:ext>
            </p:extLst>
          </p:nvPr>
        </p:nvGraphicFramePr>
        <p:xfrm>
          <a:off x="877824" y="4267200"/>
          <a:ext cx="493776" cy="457200"/>
        </p:xfrm>
        <a:graphic>
          <a:graphicData uri="http://schemas.openxmlformats.org/presentationml/2006/ole">
            <mc:AlternateContent xmlns:mc="http://schemas.openxmlformats.org/markup-compatibility/2006">
              <mc:Choice xmlns:v="urn:schemas-microsoft-com:vml" Requires="v">
                <p:oleObj spid="_x0000_s2710" name="Equation" r:id="rId7" imgW="253890" imgH="241195" progId="Equation.3">
                  <p:embed/>
                </p:oleObj>
              </mc:Choice>
              <mc:Fallback>
                <p:oleObj name="Equation" r:id="rId7" imgW="253890"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824" y="4267200"/>
                        <a:ext cx="493776" cy="457200"/>
                      </a:xfrm>
                      <a:prstGeom prst="rect">
                        <a:avLst/>
                      </a:prstGeom>
                      <a:noFill/>
                    </p:spPr>
                  </p:pic>
                </p:oleObj>
              </mc:Fallback>
            </mc:AlternateContent>
          </a:graphicData>
        </a:graphic>
      </p:graphicFrame>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969757847"/>
              </p:ext>
            </p:extLst>
          </p:nvPr>
        </p:nvGraphicFramePr>
        <p:xfrm>
          <a:off x="838200" y="5181600"/>
          <a:ext cx="438912" cy="457200"/>
        </p:xfrm>
        <a:graphic>
          <a:graphicData uri="http://schemas.openxmlformats.org/presentationml/2006/ole">
            <mc:AlternateContent xmlns:mc="http://schemas.openxmlformats.org/markup-compatibility/2006">
              <mc:Choice xmlns:v="urn:schemas-microsoft-com:vml" Requires="v">
                <p:oleObj spid="_x0000_s2711" name="Equation" r:id="rId9" imgW="228600" imgH="241300" progId="Equation.3">
                  <p:embed/>
                </p:oleObj>
              </mc:Choice>
              <mc:Fallback>
                <p:oleObj name="Equation" r:id="rId9" imgW="2286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181600"/>
                        <a:ext cx="438912" cy="457200"/>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40563898"/>
              </p:ext>
            </p:extLst>
          </p:nvPr>
        </p:nvGraphicFramePr>
        <p:xfrm>
          <a:off x="5105401" y="3771900"/>
          <a:ext cx="1676400" cy="527407"/>
        </p:xfrm>
        <a:graphic>
          <a:graphicData uri="http://schemas.openxmlformats.org/presentationml/2006/ole">
            <mc:AlternateContent xmlns:mc="http://schemas.openxmlformats.org/markup-compatibility/2006">
              <mc:Choice xmlns:v="urn:schemas-microsoft-com:vml" Requires="v">
                <p:oleObj spid="_x0000_s2712" name="Equation" r:id="rId11" imgW="850531" imgH="266584" progId="Equation.3">
                  <p:embed/>
                </p:oleObj>
              </mc:Choice>
              <mc:Fallback>
                <p:oleObj name="Equation" r:id="rId11" imgW="850531"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3771900"/>
                        <a:ext cx="1676400" cy="527407"/>
                      </a:xfrm>
                      <a:prstGeom prst="rect">
                        <a:avLst/>
                      </a:prstGeom>
                      <a:noFill/>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988858774"/>
              </p:ext>
            </p:extLst>
          </p:nvPr>
        </p:nvGraphicFramePr>
        <p:xfrm>
          <a:off x="5105401" y="4191610"/>
          <a:ext cx="2209800" cy="989990"/>
        </p:xfrm>
        <a:graphic>
          <a:graphicData uri="http://schemas.openxmlformats.org/presentationml/2006/ole">
            <mc:AlternateContent xmlns:mc="http://schemas.openxmlformats.org/markup-compatibility/2006">
              <mc:Choice xmlns:v="urn:schemas-microsoft-com:vml" Requires="v">
                <p:oleObj spid="_x0000_s2713" name="Equation" r:id="rId13" imgW="1193800" imgH="533400" progId="Equation.3">
                  <p:embed/>
                </p:oleObj>
              </mc:Choice>
              <mc:Fallback>
                <p:oleObj name="Equation" r:id="rId13" imgW="1193800" imgH="533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1" y="4191610"/>
                        <a:ext cx="2209800" cy="989990"/>
                      </a:xfrm>
                      <a:prstGeom prst="rect">
                        <a:avLst/>
                      </a:prstGeom>
                      <a:noFill/>
                    </p:spPr>
                  </p:pic>
                </p:oleObj>
              </mc:Fallback>
            </mc:AlternateContent>
          </a:graphicData>
        </a:graphic>
      </p:graphicFrame>
      <p:sp>
        <p:nvSpPr>
          <p:cNvPr id="17" name="Rectangle 2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1981934978"/>
              </p:ext>
            </p:extLst>
          </p:nvPr>
        </p:nvGraphicFramePr>
        <p:xfrm>
          <a:off x="6172200" y="5562600"/>
          <a:ext cx="1819835" cy="800100"/>
        </p:xfrm>
        <a:graphic>
          <a:graphicData uri="http://schemas.openxmlformats.org/presentationml/2006/ole">
            <mc:AlternateContent xmlns:mc="http://schemas.openxmlformats.org/markup-compatibility/2006">
              <mc:Choice xmlns:v="urn:schemas-microsoft-com:vml" Requires="v">
                <p:oleObj spid="_x0000_s2714" name="Equation" r:id="rId15" imgW="1104900" imgH="482600" progId="Equation.3">
                  <p:embed/>
                </p:oleObj>
              </mc:Choice>
              <mc:Fallback>
                <p:oleObj name="Equation" r:id="rId15" imgW="1104900" imgH="482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5562600"/>
                        <a:ext cx="1819835" cy="800100"/>
                      </a:xfrm>
                      <a:prstGeom prst="rect">
                        <a:avLst/>
                      </a:prstGeom>
                      <a:noFill/>
                    </p:spPr>
                  </p:pic>
                </p:oleObj>
              </mc:Fallback>
            </mc:AlternateContent>
          </a:graphicData>
        </a:graphic>
      </p:graphicFrame>
    </p:spTree>
    <p:extLst>
      <p:ext uri="{BB962C8B-B14F-4D97-AF65-F5344CB8AC3E}">
        <p14:creationId xmlns:p14="http://schemas.microsoft.com/office/powerpoint/2010/main" val="35335582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Risk-neutral </a:t>
            </a:r>
            <a:r>
              <a:rPr lang="en-US" dirty="0" err="1" smtClean="0"/>
              <a:t>Arb</a:t>
            </a:r>
            <a:endParaRPr lang="en-US" dirty="0"/>
          </a:p>
        </p:txBody>
      </p:sp>
      <p:sp>
        <p:nvSpPr>
          <p:cNvPr id="4" name="Text Placeholder 3"/>
          <p:cNvSpPr>
            <a:spLocks noGrp="1"/>
          </p:cNvSpPr>
          <p:nvPr>
            <p:ph type="body" idx="1"/>
          </p:nvPr>
        </p:nvSpPr>
        <p:spPr/>
        <p:txBody>
          <a:bodyPr/>
          <a:lstStyle/>
          <a:p>
            <a:r>
              <a:rPr lang="en-US" dirty="0" smtClean="0"/>
              <a:t>Same betas, Different Alphas</a:t>
            </a:r>
            <a:endParaRPr lang="en-US" dirty="0"/>
          </a:p>
        </p:txBody>
      </p:sp>
      <p:sp>
        <p:nvSpPr>
          <p:cNvPr id="5" name="Content Placeholder 4"/>
          <p:cNvSpPr>
            <a:spLocks noGrp="1"/>
          </p:cNvSpPr>
          <p:nvPr>
            <p:ph sz="half" idx="2"/>
          </p:nvPr>
        </p:nvSpPr>
        <p:spPr/>
        <p:txBody>
          <a:bodyPr/>
          <a:lstStyle/>
          <a:p>
            <a:r>
              <a:rPr lang="en-US" dirty="0" smtClean="0"/>
              <a:t>Alpha difference:</a:t>
            </a:r>
          </a:p>
          <a:p>
            <a:pPr lvl="1"/>
            <a:r>
              <a:rPr lang="en-US" dirty="0" smtClean="0"/>
              <a:t>Statistically significant</a:t>
            </a:r>
          </a:p>
          <a:p>
            <a:pPr lvl="1"/>
            <a:r>
              <a:rPr lang="en-US" dirty="0" smtClean="0"/>
              <a:t>Exceeding trading costs</a:t>
            </a:r>
            <a:endParaRPr lang="en-US" dirty="0"/>
          </a:p>
        </p:txBody>
      </p:sp>
      <p:sp>
        <p:nvSpPr>
          <p:cNvPr id="6" name="Text Placeholder 5"/>
          <p:cNvSpPr>
            <a:spLocks noGrp="1"/>
          </p:cNvSpPr>
          <p:nvPr>
            <p:ph type="body" sz="quarter" idx="3"/>
          </p:nvPr>
        </p:nvSpPr>
        <p:spPr/>
        <p:txBody>
          <a:bodyPr/>
          <a:lstStyle/>
          <a:p>
            <a:r>
              <a:rPr lang="en-US" dirty="0" smtClean="0"/>
              <a:t>Variations</a:t>
            </a:r>
            <a:endParaRPr lang="en-US" dirty="0"/>
          </a:p>
        </p:txBody>
      </p:sp>
      <p:sp>
        <p:nvSpPr>
          <p:cNvPr id="7" name="Content Placeholder 6"/>
          <p:cNvSpPr>
            <a:spLocks noGrp="1"/>
          </p:cNvSpPr>
          <p:nvPr>
            <p:ph sz="quarter" idx="4"/>
          </p:nvPr>
        </p:nvSpPr>
        <p:spPr/>
        <p:txBody>
          <a:bodyPr/>
          <a:lstStyle/>
          <a:p>
            <a:r>
              <a:rPr lang="en-US" dirty="0" smtClean="0"/>
              <a:t>Other factors:</a:t>
            </a:r>
          </a:p>
          <a:p>
            <a:pPr lvl="1"/>
            <a:r>
              <a:rPr lang="en-US" dirty="0" smtClean="0"/>
              <a:t>Small Minus Big: difference </a:t>
            </a:r>
            <a:r>
              <a:rPr lang="en-US" dirty="0"/>
              <a:t>in returns between market indices or portfolios of small and </a:t>
            </a:r>
            <a:r>
              <a:rPr lang="en-US" dirty="0" smtClean="0"/>
              <a:t>big-cap stocks</a:t>
            </a:r>
          </a:p>
          <a:p>
            <a:pPr lvl="1"/>
            <a:r>
              <a:rPr lang="en-US" dirty="0" smtClean="0"/>
              <a:t>High </a:t>
            </a:r>
            <a:r>
              <a:rPr lang="en-US" dirty="0"/>
              <a:t>minus </a:t>
            </a:r>
            <a:r>
              <a:rPr lang="en-US" dirty="0" smtClean="0"/>
              <a:t>Low: return on </a:t>
            </a:r>
            <a:r>
              <a:rPr lang="en-US" dirty="0"/>
              <a:t>stocks with </a:t>
            </a:r>
            <a:r>
              <a:rPr lang="en-US" dirty="0" smtClean="0"/>
              <a:t>high </a:t>
            </a:r>
            <a:r>
              <a:rPr lang="en-US" dirty="0"/>
              <a:t>book-to-market ratios </a:t>
            </a:r>
            <a:r>
              <a:rPr lang="en-US" dirty="0" smtClean="0"/>
              <a:t>less returns on stocks with low </a:t>
            </a:r>
            <a:r>
              <a:rPr lang="en-US" dirty="0"/>
              <a:t>book-to-market ratios</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60704738"/>
              </p:ext>
            </p:extLst>
          </p:nvPr>
        </p:nvGraphicFramePr>
        <p:xfrm>
          <a:off x="838200" y="3429000"/>
          <a:ext cx="1440180" cy="457200"/>
        </p:xfrm>
        <a:graphic>
          <a:graphicData uri="http://schemas.openxmlformats.org/presentationml/2006/ole">
            <mc:AlternateContent xmlns:mc="http://schemas.openxmlformats.org/markup-compatibility/2006">
              <mc:Choice xmlns:v="urn:schemas-microsoft-com:vml" Requires="v">
                <p:oleObj spid="_x0000_s3356" name="Equation" r:id="rId3" imgW="596900" imgH="190500" progId="Equation.3">
                  <p:embed/>
                </p:oleObj>
              </mc:Choice>
              <mc:Fallback>
                <p:oleObj name="Equation" r:id="rId3" imgW="596900"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29000"/>
                        <a:ext cx="1440180" cy="457200"/>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248871029"/>
              </p:ext>
            </p:extLst>
          </p:nvPr>
        </p:nvGraphicFramePr>
        <p:xfrm>
          <a:off x="838200" y="3962400"/>
          <a:ext cx="2362200" cy="457200"/>
        </p:xfrm>
        <a:graphic>
          <a:graphicData uri="http://schemas.openxmlformats.org/presentationml/2006/ole">
            <mc:AlternateContent xmlns:mc="http://schemas.openxmlformats.org/markup-compatibility/2006">
              <mc:Choice xmlns:v="urn:schemas-microsoft-com:vml" Requires="v">
                <p:oleObj spid="_x0000_s3357" name="Equation" r:id="rId5" imgW="1181100" imgH="228600" progId="Equation.3">
                  <p:embed/>
                </p:oleObj>
              </mc:Choice>
              <mc:Fallback>
                <p:oleObj name="Equation" r:id="rId5" imgW="1181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962400"/>
                        <a:ext cx="2362200" cy="457200"/>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525801666"/>
              </p:ext>
            </p:extLst>
          </p:nvPr>
        </p:nvGraphicFramePr>
        <p:xfrm>
          <a:off x="3951111" y="5715000"/>
          <a:ext cx="4811889" cy="381000"/>
        </p:xfrm>
        <a:graphic>
          <a:graphicData uri="http://schemas.openxmlformats.org/presentationml/2006/ole">
            <mc:AlternateContent xmlns:mc="http://schemas.openxmlformats.org/markup-compatibility/2006">
              <mc:Choice xmlns:v="urn:schemas-microsoft-com:vml" Requires="v">
                <p:oleObj spid="_x0000_s3358" name="Equation" r:id="rId7" imgW="3251200" imgH="254000" progId="Equation.3">
                  <p:embed/>
                </p:oleObj>
              </mc:Choice>
              <mc:Fallback>
                <p:oleObj name="Equation" r:id="rId7" imgW="32512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1111" y="5715000"/>
                        <a:ext cx="4811889" cy="381000"/>
                      </a:xfrm>
                      <a:prstGeom prst="rect">
                        <a:avLst/>
                      </a:prstGeom>
                      <a:noFill/>
                    </p:spPr>
                  </p:pic>
                </p:oleObj>
              </mc:Fallback>
            </mc:AlternateContent>
          </a:graphicData>
        </a:graphic>
      </p:graphicFrame>
    </p:spTree>
    <p:extLst>
      <p:ext uri="{BB962C8B-B14F-4D97-AF65-F5344CB8AC3E}">
        <p14:creationId xmlns:p14="http://schemas.microsoft.com/office/powerpoint/2010/main" val="31439739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Liquidity Arbitrage</a:t>
            </a:r>
            <a:endParaRPr lang="en-US" dirty="0"/>
          </a:p>
        </p:txBody>
      </p:sp>
      <p:sp>
        <p:nvSpPr>
          <p:cNvPr id="3" name="Text Placeholder 2"/>
          <p:cNvSpPr>
            <a:spLocks noGrp="1"/>
          </p:cNvSpPr>
          <p:nvPr>
            <p:ph type="body" idx="1"/>
          </p:nvPr>
        </p:nvSpPr>
        <p:spPr/>
        <p:txBody>
          <a:bodyPr/>
          <a:lstStyle/>
          <a:p>
            <a:r>
              <a:rPr lang="en-US" dirty="0" smtClean="0"/>
              <a:t>Principle</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 </a:t>
            </a:r>
            <a:r>
              <a:rPr lang="en-US" dirty="0"/>
              <a:t>financial </a:t>
            </a:r>
            <a:r>
              <a:rPr lang="en-US" dirty="0" smtClean="0"/>
              <a:t>instrument </a:t>
            </a:r>
            <a:r>
              <a:rPr lang="en-US" dirty="0"/>
              <a:t>that offers some inconvenience to </a:t>
            </a:r>
            <a:r>
              <a:rPr lang="en-US" dirty="0" smtClean="0"/>
              <a:t>investors </a:t>
            </a:r>
            <a:r>
              <a:rPr lang="en-US" dirty="0"/>
              <a:t>should offer higher returns to compensate investors for the </a:t>
            </a:r>
            <a:r>
              <a:rPr lang="en-US" dirty="0" smtClean="0"/>
              <a:t>inconvenience</a:t>
            </a:r>
          </a:p>
          <a:p>
            <a:r>
              <a:rPr lang="en-US" dirty="0" smtClean="0"/>
              <a:t>Low liquidity = inconvenience</a:t>
            </a:r>
          </a:p>
          <a:p>
            <a:r>
              <a:rPr lang="en-US" dirty="0" smtClean="0"/>
              <a:t>May not be able to liquidate fast enough</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lnSpcReduction="10000"/>
          </a:bodyPr>
          <a:lstStyle/>
          <a:p>
            <a:r>
              <a:rPr lang="en-US" dirty="0" smtClean="0"/>
              <a:t>Trading on liquidity alone does not do much</a:t>
            </a:r>
          </a:p>
          <a:p>
            <a:r>
              <a:rPr lang="en-US" dirty="0" smtClean="0"/>
              <a:t>Have to first adjust for market movements:</a:t>
            </a:r>
          </a:p>
          <a:p>
            <a:pPr lvl="1"/>
            <a:r>
              <a:rPr lang="en-US" dirty="0" smtClean="0"/>
              <a:t>Excess return</a:t>
            </a:r>
          </a:p>
          <a:p>
            <a:pPr lvl="1"/>
            <a:endParaRPr lang="en-US" dirty="0"/>
          </a:p>
          <a:p>
            <a:pPr lvl="1"/>
            <a:endParaRPr lang="en-US" dirty="0" smtClean="0"/>
          </a:p>
          <a:p>
            <a:pPr lvl="1"/>
            <a:r>
              <a:rPr lang="en-US" dirty="0" smtClean="0"/>
              <a:t>Dependent variables:</a:t>
            </a:r>
          </a:p>
          <a:p>
            <a:pPr lvl="2"/>
            <a:r>
              <a:rPr lang="en-US" dirty="0" smtClean="0"/>
              <a:t>Return</a:t>
            </a:r>
          </a:p>
          <a:p>
            <a:pPr lvl="2"/>
            <a:r>
              <a:rPr lang="en-US" dirty="0" smtClean="0"/>
              <a:t>Volume</a:t>
            </a:r>
          </a:p>
          <a:p>
            <a:pPr lvl="2"/>
            <a:r>
              <a:rPr lang="en-US" dirty="0" smtClean="0"/>
              <a:t>Sign of return</a:t>
            </a:r>
          </a:p>
          <a:p>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96197512"/>
              </p:ext>
            </p:extLst>
          </p:nvPr>
        </p:nvGraphicFramePr>
        <p:xfrm>
          <a:off x="4724400" y="4114800"/>
          <a:ext cx="4080933" cy="457200"/>
        </p:xfrm>
        <a:graphic>
          <a:graphicData uri="http://schemas.openxmlformats.org/presentationml/2006/ole">
            <mc:AlternateContent xmlns:mc="http://schemas.openxmlformats.org/markup-compatibility/2006">
              <mc:Choice xmlns:v="urn:schemas-microsoft-com:vml" Requires="v">
                <p:oleObj spid="_x0000_s4192" name="Equation" r:id="rId3" imgW="2298700" imgH="254000" progId="Equation.3">
                  <p:embed/>
                </p:oleObj>
              </mc:Choice>
              <mc:Fallback>
                <p:oleObj name="Equation" r:id="rId3" imgW="22987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114800"/>
                        <a:ext cx="4080933" cy="457200"/>
                      </a:xfrm>
                      <a:prstGeom prst="rect">
                        <a:avLst/>
                      </a:prstGeom>
                      <a:noFill/>
                    </p:spPr>
                  </p:pic>
                </p:oleObj>
              </mc:Fallback>
            </mc:AlternateContent>
          </a:graphicData>
        </a:graphic>
      </p:graphicFrame>
    </p:spTree>
    <p:extLst>
      <p:ext uri="{BB962C8B-B14F-4D97-AF65-F5344CB8AC3E}">
        <p14:creationId xmlns:p14="http://schemas.microsoft.com/office/powerpoint/2010/main" val="426520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2.  Basic definitions </a:t>
            </a:r>
          </a:p>
        </p:txBody>
      </p:sp>
      <p:sp>
        <p:nvSpPr>
          <p:cNvPr id="7171" name="Rectangle 3"/>
          <p:cNvSpPr>
            <a:spLocks noGrp="1" noChangeArrowheads="1"/>
          </p:cNvSpPr>
          <p:nvPr>
            <p:ph type="body" sz="half" idx="1"/>
          </p:nvPr>
        </p:nvSpPr>
        <p:spPr/>
        <p:txBody>
          <a:bodyPr/>
          <a:lstStyle/>
          <a:p>
            <a:pPr marL="457200" indent="-457200">
              <a:buFontTx/>
              <a:buAutoNum type="arabicPeriod"/>
            </a:pPr>
            <a:r>
              <a:rPr lang="en-US" sz="2000"/>
              <a:t>Return</a:t>
            </a:r>
          </a:p>
          <a:p>
            <a:pPr marL="457200" indent="-457200">
              <a:buFontTx/>
              <a:buAutoNum type="arabicPeriod"/>
            </a:pPr>
            <a:r>
              <a:rPr lang="en-US" sz="2000"/>
              <a:t>Volatility</a:t>
            </a:r>
          </a:p>
          <a:p>
            <a:pPr marL="457200" indent="-457200">
              <a:buFontTx/>
              <a:buAutoNum type="arabicPeriod"/>
            </a:pPr>
            <a:r>
              <a:rPr lang="en-US" sz="2000"/>
              <a:t>Maximum drawdown</a:t>
            </a:r>
          </a:p>
          <a:p>
            <a:pPr marL="457200" indent="-457200">
              <a:buFontTx/>
              <a:buAutoNum type="arabicPeriod"/>
            </a:pPr>
            <a:r>
              <a:rPr lang="en-US" sz="2000"/>
              <a:t>Win ratio</a:t>
            </a:r>
          </a:p>
          <a:p>
            <a:pPr marL="457200" indent="-457200">
              <a:buFontTx/>
              <a:buAutoNum type="arabicPeriod"/>
            </a:pPr>
            <a:r>
              <a:rPr lang="en-US" sz="2000"/>
              <a:t>Avg gain/loss</a:t>
            </a:r>
          </a:p>
          <a:p>
            <a:pPr marL="457200" indent="-457200">
              <a:buFontTx/>
              <a:buAutoNum type="arabicPeriod"/>
            </a:pPr>
            <a:r>
              <a:rPr lang="en-US" sz="2000"/>
              <a:t>Correlation</a:t>
            </a:r>
          </a:p>
          <a:p>
            <a:pPr marL="457200" indent="-457200">
              <a:buFontTx/>
              <a:buAutoNum type="arabicPeriod"/>
            </a:pPr>
            <a:r>
              <a:rPr lang="en-US" sz="2000"/>
              <a:t>Alpha</a:t>
            </a:r>
          </a:p>
          <a:p>
            <a:pPr marL="457200" indent="-457200">
              <a:buFontTx/>
              <a:buAutoNum type="arabicPeriod"/>
            </a:pPr>
            <a:r>
              <a:rPr lang="en-US" sz="2000"/>
              <a:t>Beta</a:t>
            </a:r>
          </a:p>
          <a:p>
            <a:pPr marL="457200" indent="-457200">
              <a:buFontTx/>
              <a:buAutoNum type="arabicPeriod"/>
            </a:pPr>
            <a:r>
              <a:rPr lang="en-US" sz="2000"/>
              <a:t>Skewness</a:t>
            </a:r>
          </a:p>
          <a:p>
            <a:pPr marL="457200" indent="-457200">
              <a:buFontTx/>
              <a:buAutoNum type="arabicPeriod"/>
            </a:pPr>
            <a:r>
              <a:rPr lang="en-US" sz="2000"/>
              <a:t>Kurtosis</a:t>
            </a:r>
          </a:p>
          <a:p>
            <a:pPr marL="457200" indent="-457200"/>
            <a:endParaRPr lang="en-US" sz="2000"/>
          </a:p>
          <a:p>
            <a:pPr marL="457200" indent="-457200"/>
            <a:endParaRPr lang="en-US" sz="2000"/>
          </a:p>
        </p:txBody>
      </p:sp>
      <p:sp>
        <p:nvSpPr>
          <p:cNvPr id="7172" name="Rectangle 4"/>
          <p:cNvSpPr>
            <a:spLocks noGrp="1" noChangeArrowheads="1"/>
          </p:cNvSpPr>
          <p:nvPr>
            <p:ph type="body" sz="half" idx="2"/>
          </p:nvPr>
        </p:nvSpPr>
        <p:spPr/>
        <p:txBody>
          <a:bodyPr/>
          <a:lstStyle/>
          <a:p>
            <a:endParaRPr lang="en-US" sz="200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1981200"/>
            <a:ext cx="3733800" cy="213201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429000"/>
            <a:ext cx="2652713" cy="1042988"/>
          </a:xfrm>
          <a:prstGeom prst="rect">
            <a:avLst/>
          </a:prstGeom>
          <a:solidFill>
            <a:schemeClr val="bg1"/>
          </a:solidFill>
        </p:spPr>
      </p:pic>
      <p:pic>
        <p:nvPicPr>
          <p:cNvPr id="717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191000"/>
            <a:ext cx="2133600" cy="2028825"/>
          </a:xfrm>
          <a:prstGeom prst="rect">
            <a:avLst/>
          </a:prstGeom>
          <a:solidFill>
            <a:schemeClr val="bg1"/>
          </a:solidFill>
        </p:spPr>
      </p:pic>
    </p:spTree>
    <p:extLst>
      <p:ext uri="{BB962C8B-B14F-4D97-AF65-F5344CB8AC3E}">
        <p14:creationId xmlns:p14="http://schemas.microsoft.com/office/powerpoint/2010/main" val="35357346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Triangular </a:t>
            </a:r>
            <a:r>
              <a:rPr lang="en-US" dirty="0" err="1" smtClean="0"/>
              <a:t>Arb</a:t>
            </a:r>
            <a:endParaRPr lang="en-US" dirty="0"/>
          </a:p>
        </p:txBody>
      </p:sp>
      <p:sp>
        <p:nvSpPr>
          <p:cNvPr id="3" name="Text Placeholder 2"/>
          <p:cNvSpPr>
            <a:spLocks noGrp="1"/>
          </p:cNvSpPr>
          <p:nvPr>
            <p:ph idx="1"/>
          </p:nvPr>
        </p:nvSpPr>
        <p:spPr/>
        <p:txBody>
          <a:bodyPr>
            <a:normAutofit/>
          </a:bodyPr>
          <a:lstStyle/>
          <a:p>
            <a:r>
              <a:rPr lang="en-US" dirty="0" err="1" smtClean="0"/>
              <a:t>Forex</a:t>
            </a:r>
            <a:endParaRPr lang="en-US" dirty="0" smtClean="0"/>
          </a:p>
          <a:p>
            <a:endParaRPr lang="en-US" dirty="0"/>
          </a:p>
          <a:p>
            <a:endParaRPr lang="en-US" dirty="0" smtClean="0"/>
          </a:p>
          <a:p>
            <a:r>
              <a:rPr lang="en-US" sz="2800" dirty="0"/>
              <a:t>If market ask for EUR/CAD is lower than synthetic bid for </a:t>
            </a:r>
            <a:r>
              <a:rPr lang="en-US" sz="2800" dirty="0" smtClean="0"/>
              <a:t>EUR/CAD: </a:t>
            </a:r>
          </a:p>
          <a:p>
            <a:pPr lvl="1"/>
            <a:r>
              <a:rPr lang="en-US" sz="2400" dirty="0" smtClean="0"/>
              <a:t>buy </a:t>
            </a:r>
            <a:r>
              <a:rPr lang="en-US" sz="2400" dirty="0"/>
              <a:t>market EUR/CAD, </a:t>
            </a:r>
            <a:endParaRPr lang="en-US" sz="2400" dirty="0" smtClean="0"/>
          </a:p>
          <a:p>
            <a:pPr lvl="1"/>
            <a:r>
              <a:rPr lang="en-US" sz="2400" dirty="0" smtClean="0"/>
              <a:t>sell </a:t>
            </a:r>
            <a:r>
              <a:rPr lang="en-US" sz="2400" dirty="0"/>
              <a:t>synthetic EUR/CAD, </a:t>
            </a:r>
            <a:endParaRPr lang="en-US" sz="2400" dirty="0" smtClean="0"/>
          </a:p>
          <a:p>
            <a:pPr lvl="1"/>
            <a:r>
              <a:rPr lang="en-US" sz="2400" dirty="0" smtClean="0"/>
              <a:t>wait </a:t>
            </a:r>
            <a:r>
              <a:rPr lang="en-US" sz="2400" dirty="0"/>
              <a:t>for the market and synthetic prices to align, then reverse the position capturing the profit. </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428556347"/>
              </p:ext>
            </p:extLst>
          </p:nvPr>
        </p:nvGraphicFramePr>
        <p:xfrm>
          <a:off x="690563" y="2057400"/>
          <a:ext cx="7915275" cy="508000"/>
        </p:xfrm>
        <a:graphic>
          <a:graphicData uri="http://schemas.openxmlformats.org/presentationml/2006/ole">
            <mc:AlternateContent xmlns:mc="http://schemas.openxmlformats.org/markup-compatibility/2006">
              <mc:Choice xmlns:v="urn:schemas-microsoft-com:vml" Requires="v">
                <p:oleObj spid="_x0000_s5310" name="Equation" r:id="rId3" imgW="3708360" imgH="241200" progId="Equation.3">
                  <p:embed/>
                </p:oleObj>
              </mc:Choice>
              <mc:Fallback>
                <p:oleObj name="Equation" r:id="rId3" imgW="3708360" imgH="241200" progId="Equation.3">
                  <p:embed/>
                  <p:pic>
                    <p:nvPicPr>
                      <p:cNvPr id="0" name=""/>
                      <p:cNvPicPr>
                        <a:picLocks noChangeAspect="1" noChangeArrowheads="1"/>
                      </p:cNvPicPr>
                      <p:nvPr/>
                    </p:nvPicPr>
                    <p:blipFill>
                      <a:blip r:embed="rId4"/>
                      <a:srcRect/>
                      <a:stretch>
                        <a:fillRect/>
                      </a:stretch>
                    </p:blipFill>
                    <p:spPr bwMode="auto">
                      <a:xfrm>
                        <a:off x="690563" y="2057400"/>
                        <a:ext cx="7915275" cy="508000"/>
                      </a:xfrm>
                      <a:prstGeom prst="rect">
                        <a:avLst/>
                      </a:prstGeom>
                      <a:noFill/>
                    </p:spPr>
                  </p:pic>
                </p:oleObj>
              </mc:Fallback>
            </mc:AlternateContent>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454301526"/>
              </p:ext>
            </p:extLst>
          </p:nvPr>
        </p:nvGraphicFramePr>
        <p:xfrm>
          <a:off x="685800" y="2514600"/>
          <a:ext cx="7848600" cy="491767"/>
        </p:xfrm>
        <a:graphic>
          <a:graphicData uri="http://schemas.openxmlformats.org/presentationml/2006/ole">
            <mc:AlternateContent xmlns:mc="http://schemas.openxmlformats.org/markup-compatibility/2006">
              <mc:Choice xmlns:v="urn:schemas-microsoft-com:vml" Requires="v">
                <p:oleObj spid="_x0000_s5311" name="Equation" r:id="rId5" imgW="3797300" imgH="241300" progId="Equation.3">
                  <p:embed/>
                </p:oleObj>
              </mc:Choice>
              <mc:Fallback>
                <p:oleObj name="Equation" r:id="rId5" imgW="37973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14600"/>
                        <a:ext cx="7848600" cy="491767"/>
                      </a:xfrm>
                      <a:prstGeom prst="rect">
                        <a:avLst/>
                      </a:prstGeom>
                      <a:noFill/>
                    </p:spPr>
                  </p:pic>
                </p:oleObj>
              </mc:Fallback>
            </mc:AlternateContent>
          </a:graphicData>
        </a:graphic>
      </p:graphicFrame>
    </p:spTree>
    <p:extLst>
      <p:ext uri="{BB962C8B-B14F-4D97-AF65-F5344CB8AC3E}">
        <p14:creationId xmlns:p14="http://schemas.microsoft.com/office/powerpoint/2010/main" val="3860970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a:t>
            </a:r>
            <a:r>
              <a:rPr lang="en-US" dirty="0"/>
              <a:t>Uncovered Interest Parity </a:t>
            </a:r>
            <a:r>
              <a:rPr lang="en-US" dirty="0" smtClean="0"/>
              <a:t>Arbitrage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r>
              <a:rPr lang="en-US" sz="2800" dirty="0" smtClean="0"/>
              <a:t>Futures on anything: E[S_t+1] = futures price, </a:t>
            </a:r>
            <a:r>
              <a:rPr lang="en-US" sz="2800" dirty="0" err="1" smtClean="0"/>
              <a:t>S_t</a:t>
            </a:r>
            <a:r>
              <a:rPr lang="en-US" sz="2800" dirty="0" smtClean="0"/>
              <a:t> = price of underlying</a:t>
            </a:r>
          </a:p>
          <a:p>
            <a:endParaRPr lang="en-US" sz="2800" dirty="0" smtClean="0"/>
          </a:p>
          <a:p>
            <a:r>
              <a:rPr lang="en-US" sz="2800" dirty="0" smtClean="0"/>
              <a:t>To trade, estimate dependency:</a:t>
            </a:r>
          </a:p>
          <a:p>
            <a:endParaRPr lang="en-US" sz="2800" dirty="0"/>
          </a:p>
          <a:p>
            <a:endParaRPr lang="en-US" sz="2800" dirty="0" smtClean="0"/>
          </a:p>
          <a:p>
            <a:r>
              <a:rPr lang="en-US" sz="2800" dirty="0" smtClean="0"/>
              <a:t>When out of sync with alpha and beta, sell overpriced, buy underpriced</a:t>
            </a:r>
          </a:p>
          <a:p>
            <a:r>
              <a:rPr lang="en-US" sz="2800" dirty="0" smtClean="0"/>
              <a:t>Can also be a “calendar spread”</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57497974"/>
              </p:ext>
            </p:extLst>
          </p:nvPr>
        </p:nvGraphicFramePr>
        <p:xfrm>
          <a:off x="762000" y="1676400"/>
          <a:ext cx="2743200" cy="877078"/>
        </p:xfrm>
        <a:graphic>
          <a:graphicData uri="http://schemas.openxmlformats.org/presentationml/2006/ole">
            <mc:AlternateContent xmlns:mc="http://schemas.openxmlformats.org/markup-compatibility/2006">
              <mc:Choice xmlns:v="urn:schemas-microsoft-com:vml" Requires="v">
                <p:oleObj spid="_x0000_s6334" name="Equation" r:id="rId3" imgW="1396394" imgH="444307" progId="Equation.3">
                  <p:embed/>
                </p:oleObj>
              </mc:Choice>
              <mc:Fallback>
                <p:oleObj name="Equation" r:id="rId3" imgW="1396394"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76400"/>
                        <a:ext cx="2743200" cy="877078"/>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99009087"/>
              </p:ext>
            </p:extLst>
          </p:nvPr>
        </p:nvGraphicFramePr>
        <p:xfrm>
          <a:off x="651933" y="4114800"/>
          <a:ext cx="7840133" cy="457200"/>
        </p:xfrm>
        <a:graphic>
          <a:graphicData uri="http://schemas.openxmlformats.org/presentationml/2006/ole">
            <mc:AlternateContent xmlns:mc="http://schemas.openxmlformats.org/markup-compatibility/2006">
              <mc:Choice xmlns:v="urn:schemas-microsoft-com:vml" Requires="v">
                <p:oleObj spid="_x0000_s6335" name="Equation" r:id="rId5" imgW="4406900" imgH="254000" progId="Equation.3">
                  <p:embed/>
                </p:oleObj>
              </mc:Choice>
              <mc:Fallback>
                <p:oleObj name="Equation" r:id="rId5" imgW="44069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933" y="4114800"/>
                        <a:ext cx="7840133" cy="457200"/>
                      </a:xfrm>
                      <a:prstGeom prst="rect">
                        <a:avLst/>
                      </a:prstGeom>
                      <a:noFill/>
                    </p:spPr>
                  </p:pic>
                </p:oleObj>
              </mc:Fallback>
            </mc:AlternateContent>
          </a:graphicData>
        </a:graphic>
      </p:graphicFrame>
    </p:spTree>
    <p:extLst>
      <p:ext uri="{BB962C8B-B14F-4D97-AF65-F5344CB8AC3E}">
        <p14:creationId xmlns:p14="http://schemas.microsoft.com/office/powerpoint/2010/main" val="16316663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Index </a:t>
            </a:r>
            <a:r>
              <a:rPr lang="en-US" dirty="0" err="1" smtClean="0"/>
              <a:t>Arb</a:t>
            </a:r>
            <a:endParaRPr lang="en-US" dirty="0"/>
          </a:p>
        </p:txBody>
      </p:sp>
      <p:sp>
        <p:nvSpPr>
          <p:cNvPr id="3" name="Text Placeholder 2"/>
          <p:cNvSpPr>
            <a:spLocks noGrp="1"/>
          </p:cNvSpPr>
          <p:nvPr>
            <p:ph type="body" idx="1"/>
          </p:nvPr>
        </p:nvSpPr>
        <p:spPr/>
        <p:txBody>
          <a:bodyPr/>
          <a:lstStyle/>
          <a:p>
            <a:r>
              <a:rPr lang="en-US" dirty="0" smtClean="0"/>
              <a:t>Principles</a:t>
            </a:r>
            <a:endParaRPr lang="en-US" dirty="0"/>
          </a:p>
        </p:txBody>
      </p:sp>
      <p:sp>
        <p:nvSpPr>
          <p:cNvPr id="4" name="Content Placeholder 3"/>
          <p:cNvSpPr>
            <a:spLocks noGrp="1"/>
          </p:cNvSpPr>
          <p:nvPr>
            <p:ph sz="half" idx="2"/>
          </p:nvPr>
        </p:nvSpPr>
        <p:spPr/>
        <p:txBody>
          <a:bodyPr/>
          <a:lstStyle/>
          <a:p>
            <a:r>
              <a:rPr lang="en-US" dirty="0" smtClean="0"/>
              <a:t>Law of one price:</a:t>
            </a:r>
          </a:p>
          <a:p>
            <a:pPr lvl="1"/>
            <a:r>
              <a:rPr lang="en-US" dirty="0" smtClean="0"/>
              <a:t>A basket of many stocks should be priced as such</a:t>
            </a:r>
          </a:p>
          <a:p>
            <a:pPr lvl="1"/>
            <a:r>
              <a:rPr lang="en-US" dirty="0" err="1" smtClean="0"/>
              <a:t>P_all</a:t>
            </a:r>
            <a:r>
              <a:rPr lang="en-US" dirty="0" smtClean="0"/>
              <a:t> = P1+P2+P3+…+PN</a:t>
            </a:r>
            <a:endParaRPr lang="en-US" dirty="0"/>
          </a:p>
        </p:txBody>
      </p:sp>
      <p:sp>
        <p:nvSpPr>
          <p:cNvPr id="5" name="Text Placeholder 4"/>
          <p:cNvSpPr>
            <a:spLocks noGrp="1"/>
          </p:cNvSpPr>
          <p:nvPr>
            <p:ph type="body" sz="quarter" idx="3"/>
          </p:nvPr>
        </p:nvSpPr>
        <p:spPr/>
        <p:txBody>
          <a:bodyPr/>
          <a:lstStyle/>
          <a:p>
            <a:r>
              <a:rPr lang="en-US" dirty="0" smtClean="0"/>
              <a:t>Example</a:t>
            </a:r>
            <a:endParaRPr lang="en-US" dirty="0"/>
          </a:p>
        </p:txBody>
      </p:sp>
      <p:sp>
        <p:nvSpPr>
          <p:cNvPr id="6" name="Content Placeholder 5"/>
          <p:cNvSpPr>
            <a:spLocks noGrp="1"/>
          </p:cNvSpPr>
          <p:nvPr>
            <p:ph sz="quarter" idx="4"/>
          </p:nvPr>
        </p:nvSpPr>
        <p:spPr/>
        <p:txBody>
          <a:bodyPr/>
          <a:lstStyle/>
          <a:p>
            <a:endParaRPr lang="en-US" dirty="0" smtClean="0"/>
          </a:p>
          <a:p>
            <a:endParaRPr lang="en-US" dirty="0"/>
          </a:p>
          <a:p>
            <a:r>
              <a:rPr lang="en-US" dirty="0" smtClean="0"/>
              <a:t>If portfolio costs more than right-hand side:</a:t>
            </a:r>
          </a:p>
          <a:p>
            <a:pPr lvl="1"/>
            <a:r>
              <a:rPr lang="en-US" dirty="0" smtClean="0"/>
              <a:t>Sell portfolio</a:t>
            </a:r>
          </a:p>
          <a:p>
            <a:pPr lvl="1"/>
            <a:r>
              <a:rPr lang="en-US" dirty="0" smtClean="0"/>
              <a:t>Buy right-hand side</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99033625"/>
              </p:ext>
            </p:extLst>
          </p:nvPr>
        </p:nvGraphicFramePr>
        <p:xfrm>
          <a:off x="4876800" y="2286000"/>
          <a:ext cx="3611880" cy="381000"/>
        </p:xfrm>
        <a:graphic>
          <a:graphicData uri="http://schemas.openxmlformats.org/presentationml/2006/ole">
            <mc:AlternateContent xmlns:mc="http://schemas.openxmlformats.org/markup-compatibility/2006">
              <mc:Choice xmlns:v="urn:schemas-microsoft-com:vml" Requires="v">
                <p:oleObj spid="_x0000_s7264" name="Equation" r:id="rId3" imgW="2260600" imgH="241300" progId="Equation.3">
                  <p:embed/>
                </p:oleObj>
              </mc:Choice>
              <mc:Fallback>
                <p:oleObj name="Equation" r:id="rId3" imgW="2260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0"/>
                        <a:ext cx="3611880" cy="381000"/>
                      </a:xfrm>
                      <a:prstGeom prst="rect">
                        <a:avLst/>
                      </a:prstGeom>
                      <a:noFill/>
                    </p:spPr>
                  </p:pic>
                </p:oleObj>
              </mc:Fallback>
            </mc:AlternateContent>
          </a:graphicData>
        </a:graphic>
      </p:graphicFrame>
    </p:spTree>
    <p:extLst>
      <p:ext uri="{BB962C8B-B14F-4D97-AF65-F5344CB8AC3E}">
        <p14:creationId xmlns:p14="http://schemas.microsoft.com/office/powerpoint/2010/main" val="20041439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Quantitative Analysis?</a:t>
            </a:r>
          </a:p>
          <a:p>
            <a:pPr marL="514350" indent="-514350">
              <a:buFont typeface="+mj-lt"/>
              <a:buAutoNum type="arabicPeriod"/>
            </a:pPr>
            <a:endParaRPr lang="en-US" b="1" dirty="0" smtClean="0"/>
          </a:p>
          <a:p>
            <a:pPr marL="514350" indent="-514350">
              <a:buFont typeface="+mj-lt"/>
              <a:buAutoNum type="arabicPeriod"/>
            </a:pPr>
            <a:r>
              <a:rPr lang="en-US" dirty="0" smtClean="0"/>
              <a:t>Quantitative strategies</a:t>
            </a:r>
          </a:p>
          <a:p>
            <a:pPr marL="914400" lvl="1" indent="-457200">
              <a:buFont typeface="+mj-lt"/>
              <a:buAutoNum type="arabicPeriod"/>
            </a:pPr>
            <a:r>
              <a:rPr lang="en-US" dirty="0" smtClean="0"/>
              <a:t>Momentum</a:t>
            </a:r>
          </a:p>
          <a:p>
            <a:pPr marL="1188720" lvl="2" indent="-457200">
              <a:buFont typeface="+mj-lt"/>
              <a:buAutoNum type="arabicPeriod"/>
            </a:pPr>
            <a:r>
              <a:rPr lang="en-US" dirty="0" smtClean="0"/>
              <a:t>Trend following</a:t>
            </a:r>
          </a:p>
          <a:p>
            <a:pPr marL="1188720" lvl="2" indent="-457200">
              <a:buFont typeface="+mj-lt"/>
              <a:buAutoNum type="arabicPeriod"/>
            </a:pPr>
            <a:r>
              <a:rPr lang="en-US" dirty="0" smtClean="0"/>
              <a:t>Event trading</a:t>
            </a:r>
          </a:p>
          <a:p>
            <a:pPr marL="914400" lvl="1" indent="-457200">
              <a:buFont typeface="+mj-lt"/>
              <a:buAutoNum type="arabicPeriod"/>
            </a:pPr>
            <a:r>
              <a:rPr lang="en-US" dirty="0" smtClean="0"/>
              <a:t>Mean reversion = statistical arbitrage</a:t>
            </a:r>
          </a:p>
          <a:p>
            <a:pPr marL="1188720" lvl="2" indent="-457200">
              <a:buFont typeface="+mj-lt"/>
              <a:buAutoNum type="arabicPeriod"/>
            </a:pPr>
            <a:r>
              <a:rPr lang="en-US" dirty="0" smtClean="0"/>
              <a:t>Basic case</a:t>
            </a:r>
          </a:p>
          <a:p>
            <a:pPr marL="1188720" lvl="2" indent="-457200">
              <a:buFont typeface="+mj-lt"/>
              <a:buAutoNum type="arabicPeriod"/>
            </a:pPr>
            <a:r>
              <a:rPr lang="en-US" dirty="0" smtClean="0"/>
              <a:t>Relative value</a:t>
            </a:r>
          </a:p>
          <a:p>
            <a:pPr marL="1188720" lvl="2" indent="-457200">
              <a:buFont typeface="+mj-lt"/>
              <a:buAutoNum type="arabicPeriod"/>
            </a:pPr>
            <a:r>
              <a:rPr lang="en-US" dirty="0" smtClean="0"/>
              <a:t>Basket tracking</a:t>
            </a:r>
          </a:p>
          <a:p>
            <a:pPr marL="514350" indent="-514350">
              <a:buFont typeface="+mj-lt"/>
              <a:buAutoNum type="arabicPeriod"/>
            </a:pPr>
            <a:endParaRPr lang="en-US" dirty="0" smtClean="0"/>
          </a:p>
          <a:p>
            <a:pPr marL="514350" indent="-514350">
              <a:buFont typeface="+mj-lt"/>
              <a:buAutoNum type="arabicPeriod"/>
            </a:pPr>
            <a:r>
              <a:rPr lang="en-US" b="1" dirty="0" smtClean="0"/>
              <a:t>High frequency strategies</a:t>
            </a:r>
          </a:p>
          <a:p>
            <a:pPr marL="914400" lvl="1" indent="-457200">
              <a:buFont typeface="+mj-lt"/>
              <a:buAutoNum type="arabicPeriod"/>
            </a:pPr>
            <a:r>
              <a:rPr lang="en-US" dirty="0" smtClean="0"/>
              <a:t>Trend following</a:t>
            </a:r>
          </a:p>
          <a:p>
            <a:pPr marL="914400" lvl="1" indent="-457200">
              <a:buFont typeface="+mj-lt"/>
              <a:buAutoNum type="arabicPeriod"/>
            </a:pPr>
            <a:r>
              <a:rPr lang="en-US" dirty="0" smtClean="0"/>
              <a:t>Statistical arbitrage</a:t>
            </a:r>
          </a:p>
          <a:p>
            <a:pPr marL="914400" lvl="1" indent="-457200">
              <a:buFont typeface="+mj-lt"/>
              <a:buAutoNum type="arabicPeriod"/>
            </a:pPr>
            <a:r>
              <a:rPr lang="en-US" dirty="0" smtClean="0"/>
              <a:t>Market making</a:t>
            </a:r>
          </a:p>
        </p:txBody>
      </p:sp>
    </p:spTree>
    <p:extLst>
      <p:ext uri="{BB962C8B-B14F-4D97-AF65-F5344CB8AC3E}">
        <p14:creationId xmlns:p14="http://schemas.microsoft.com/office/powerpoint/2010/main" val="3761925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dirty="0" smtClean="0"/>
              <a:t>3. Recent Developments</a:t>
            </a:r>
            <a:endParaRPr lang="en-US" dirty="0"/>
          </a:p>
        </p:txBody>
      </p:sp>
      <p:sp>
        <p:nvSpPr>
          <p:cNvPr id="3" name="Content Placeholder 2"/>
          <p:cNvSpPr>
            <a:spLocks noGrp="1"/>
          </p:cNvSpPr>
          <p:nvPr>
            <p:ph idx="4294967295"/>
          </p:nvPr>
        </p:nvSpPr>
        <p:spPr>
          <a:xfrm>
            <a:off x="685800" y="1981200"/>
            <a:ext cx="7772400" cy="4114800"/>
          </a:xfrm>
        </p:spPr>
        <p:txBody>
          <a:bodyPr/>
          <a:lstStyle/>
          <a:p>
            <a:r>
              <a:rPr lang="en-US" sz="2400" dirty="0" smtClean="0"/>
              <a:t>Technology impact on markets:</a:t>
            </a:r>
          </a:p>
          <a:p>
            <a:pPr lvl="1"/>
            <a:r>
              <a:rPr lang="en-US" sz="2000" dirty="0" smtClean="0"/>
              <a:t>Investors automate their trading (</a:t>
            </a:r>
            <a:r>
              <a:rPr lang="en-US" sz="2000" dirty="0" err="1" smtClean="0"/>
              <a:t>Hendershott</a:t>
            </a:r>
            <a:r>
              <a:rPr lang="en-US" sz="2000" dirty="0" smtClean="0"/>
              <a:t> and Riordan, 2009)</a:t>
            </a:r>
          </a:p>
          <a:p>
            <a:pPr lvl="1"/>
            <a:r>
              <a:rPr lang="en-US" sz="2000" dirty="0" smtClean="0"/>
              <a:t>Most markets are electronic limit order books (Jain, 2005)</a:t>
            </a:r>
          </a:p>
          <a:p>
            <a:pPr lvl="1"/>
            <a:r>
              <a:rPr lang="en-US" sz="2000" dirty="0" smtClean="0"/>
              <a:t>Use of trading algorithms is on the rise;</a:t>
            </a:r>
          </a:p>
          <a:p>
            <a:pPr lvl="2"/>
            <a:r>
              <a:rPr lang="en-US" sz="1800" dirty="0" smtClean="0"/>
              <a:t>Automate trading decisions</a:t>
            </a:r>
          </a:p>
          <a:p>
            <a:pPr lvl="2"/>
            <a:r>
              <a:rPr lang="en-US" sz="1800" dirty="0" smtClean="0"/>
              <a:t>Submit orders</a:t>
            </a:r>
          </a:p>
          <a:p>
            <a:pPr lvl="2"/>
            <a:r>
              <a:rPr lang="en-US" sz="1800" dirty="0" smtClean="0"/>
              <a:t>Manage orders post-submission</a:t>
            </a:r>
          </a:p>
          <a:p>
            <a:pPr lvl="1"/>
            <a:r>
              <a:rPr lang="en-US" sz="2000" dirty="0" smtClean="0"/>
              <a:t>Buy-side and sell-side engage in high-frequency trading</a:t>
            </a:r>
          </a:p>
          <a:p>
            <a:pPr lvl="1"/>
            <a:r>
              <a:rPr lang="en-US" sz="2000" dirty="0" smtClean="0"/>
              <a:t>Sell-side must understand buy-side trading strategies to avoid being picked off</a:t>
            </a:r>
          </a:p>
          <a:p>
            <a:endParaRPr lang="en-US" sz="2400"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C288AD8-555D-46BB-8FB9-A4FB8C5967C2}" type="slidenum">
              <a:rPr lang="en-US" smtClean="0"/>
              <a:t>84</a:t>
            </a:fld>
            <a:endParaRPr lang="en-US"/>
          </a:p>
        </p:txBody>
      </p:sp>
    </p:spTree>
    <p:extLst>
      <p:ext uri="{BB962C8B-B14F-4D97-AF65-F5344CB8AC3E}">
        <p14:creationId xmlns:p14="http://schemas.microsoft.com/office/powerpoint/2010/main" val="8478036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dirty="0" smtClean="0"/>
              <a:t>3. Algorithms</a:t>
            </a:r>
            <a:endParaRPr lang="en-US" dirty="0"/>
          </a:p>
        </p:txBody>
      </p:sp>
      <p:sp>
        <p:nvSpPr>
          <p:cNvPr id="3" name="Content Placeholder 2"/>
          <p:cNvSpPr>
            <a:spLocks noGrp="1"/>
          </p:cNvSpPr>
          <p:nvPr>
            <p:ph idx="4294967295"/>
          </p:nvPr>
        </p:nvSpPr>
        <p:spPr>
          <a:xfrm>
            <a:off x="685800" y="1981200"/>
            <a:ext cx="7772400" cy="4800600"/>
          </a:xfrm>
        </p:spPr>
        <p:txBody>
          <a:bodyPr>
            <a:normAutofit/>
          </a:bodyPr>
          <a:lstStyle/>
          <a:p>
            <a:r>
              <a:rPr lang="en-US" sz="3000" dirty="0" smtClean="0"/>
              <a:t>Two types:</a:t>
            </a:r>
          </a:p>
          <a:p>
            <a:pPr lvl="1"/>
            <a:r>
              <a:rPr lang="en-US" sz="2600" dirty="0" smtClean="0"/>
              <a:t>High-frequency trading: arbitrage of intraday market inefficiencies</a:t>
            </a:r>
          </a:p>
          <a:p>
            <a:pPr lvl="2"/>
            <a:r>
              <a:rPr lang="en-US" sz="2200" dirty="0" smtClean="0"/>
              <a:t>Includes market-making</a:t>
            </a:r>
          </a:p>
          <a:p>
            <a:pPr lvl="1"/>
            <a:r>
              <a:rPr lang="en-US" sz="2600" dirty="0" smtClean="0"/>
              <a:t>Order-splitting facilitation of execution</a:t>
            </a:r>
          </a:p>
          <a:p>
            <a:pPr lvl="2"/>
            <a:r>
              <a:rPr lang="en-US" sz="2200" dirty="0" smtClean="0"/>
              <a:t>To minimize market impact, associated costs</a:t>
            </a:r>
          </a:p>
          <a:p>
            <a:pPr marL="548640" lvl="2" indent="0">
              <a:buNone/>
            </a:pPr>
            <a:endParaRPr lang="en-US"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5C288AD8-555D-46BB-8FB9-A4FB8C5967C2}" type="slidenum">
              <a:rPr lang="en-US" smtClean="0"/>
              <a:t>85</a:t>
            </a:fld>
            <a:endParaRPr lang="en-US"/>
          </a:p>
        </p:txBody>
      </p:sp>
      <p:sp>
        <p:nvSpPr>
          <p:cNvPr id="5" name="Rectangle 4"/>
          <p:cNvSpPr/>
          <p:nvPr/>
        </p:nvSpPr>
        <p:spPr>
          <a:xfrm>
            <a:off x="609600" y="4800600"/>
            <a:ext cx="7924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two types of trading algorithms are often confused</a:t>
            </a:r>
            <a:endParaRPr lang="en-US" dirty="0"/>
          </a:p>
        </p:txBody>
      </p:sp>
    </p:spTree>
    <p:extLst>
      <p:ext uri="{BB962C8B-B14F-4D97-AF65-F5344CB8AC3E}">
        <p14:creationId xmlns:p14="http://schemas.microsoft.com/office/powerpoint/2010/main" val="22616137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ChangeArrowheads="1"/>
          </p:cNvSpPr>
          <p:nvPr/>
        </p:nvSpPr>
        <p:spPr bwMode="auto">
          <a:xfrm>
            <a:off x="1752600" y="1828800"/>
            <a:ext cx="1905000" cy="28956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rgbClr val="000000"/>
            </a:solidFill>
            <a:prstDash val="dash"/>
            <a:miter lim="800000"/>
            <a:headEnd/>
            <a:tailEnd/>
          </a:ln>
          <a:extLst/>
        </p:spPr>
        <p:txBody>
          <a:bodyPr wrap="none" anchor="ctr"/>
          <a:lstStyle/>
          <a:p>
            <a:pPr algn="ctr" eaLnBrk="0" fontAlgn="auto" hangingPunct="0">
              <a:lnSpc>
                <a:spcPct val="80000"/>
              </a:lnSpc>
              <a:spcBef>
                <a:spcPts val="0"/>
              </a:spcBef>
              <a:spcAft>
                <a:spcPts val="0"/>
              </a:spcAft>
              <a:defRPr/>
            </a:pPr>
            <a:r>
              <a:rPr lang="en-US" sz="1300">
                <a:solidFill>
                  <a:srgbClr val="000000"/>
                </a:solidFill>
                <a:latin typeface="Arial" charset="0"/>
                <a:cs typeface="+mn-cs"/>
              </a:rPr>
              <a:t>Electronic</a:t>
            </a:r>
          </a:p>
          <a:p>
            <a:pPr algn="ctr" eaLnBrk="0" fontAlgn="auto" hangingPunct="0">
              <a:lnSpc>
                <a:spcPct val="80000"/>
              </a:lnSpc>
              <a:spcBef>
                <a:spcPts val="0"/>
              </a:spcBef>
              <a:spcAft>
                <a:spcPts val="0"/>
              </a:spcAft>
              <a:defRPr/>
            </a:pPr>
            <a:r>
              <a:rPr lang="en-US" sz="1300">
                <a:solidFill>
                  <a:srgbClr val="000000"/>
                </a:solidFill>
                <a:latin typeface="Arial" charset="0"/>
                <a:cs typeface="+mn-cs"/>
              </a:rPr>
              <a:t>Interface</a:t>
            </a: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a:p>
            <a:pPr algn="ctr" eaLnBrk="0" fontAlgn="auto" hangingPunct="0">
              <a:lnSpc>
                <a:spcPct val="80000"/>
              </a:lnSpc>
              <a:spcBef>
                <a:spcPts val="0"/>
              </a:spcBef>
              <a:spcAft>
                <a:spcPts val="0"/>
              </a:spcAft>
              <a:defRPr/>
            </a:pPr>
            <a:endParaRPr lang="en-US" sz="1300">
              <a:solidFill>
                <a:srgbClr val="000000"/>
              </a:solidFill>
              <a:latin typeface="Arial" charset="0"/>
              <a:cs typeface="+mn-cs"/>
            </a:endParaRPr>
          </a:p>
        </p:txBody>
      </p:sp>
      <p:sp>
        <p:nvSpPr>
          <p:cNvPr id="18434" name="Rectangle 2"/>
          <p:cNvSpPr>
            <a:spLocks noGrp="1" noChangeArrowheads="1"/>
          </p:cNvSpPr>
          <p:nvPr>
            <p:ph type="title"/>
          </p:nvPr>
        </p:nvSpPr>
        <p:spPr>
          <a:xfrm>
            <a:off x="685800" y="762000"/>
            <a:ext cx="7772400" cy="457200"/>
          </a:xfrm>
        </p:spPr>
        <p:txBody>
          <a:bodyPr rtlCol="0">
            <a:normAutofit fontScale="90000"/>
          </a:bodyPr>
          <a:lstStyle/>
          <a:p>
            <a:pPr marL="342900" indent="-342900" eaLnBrk="1" fontAlgn="auto" hangingPunct="1">
              <a:spcAft>
                <a:spcPts val="0"/>
              </a:spcAft>
              <a:defRPr/>
            </a:pPr>
            <a:r>
              <a:rPr lang="en-US" dirty="0" smtClean="0">
                <a:latin typeface="Arial" charset="0"/>
              </a:rPr>
              <a:t>3. </a:t>
            </a:r>
            <a:r>
              <a:rPr lang="en-US" dirty="0" err="1" smtClean="0">
                <a:latin typeface="Arial" charset="0"/>
              </a:rPr>
              <a:t>Algo</a:t>
            </a:r>
            <a:r>
              <a:rPr lang="en-US" dirty="0" smtClean="0">
                <a:latin typeface="Arial" charset="0"/>
              </a:rPr>
              <a:t> Trading and HFT</a:t>
            </a:r>
            <a:endParaRPr lang="en-US" dirty="0">
              <a:latin typeface="Arial" charset="0"/>
            </a:endParaRPr>
          </a:p>
        </p:txBody>
      </p:sp>
      <p:sp>
        <p:nvSpPr>
          <p:cNvPr id="19460" name="AutoShape 7"/>
          <p:cNvSpPr>
            <a:spLocks noChangeArrowheads="1"/>
          </p:cNvSpPr>
          <p:nvPr/>
        </p:nvSpPr>
        <p:spPr bwMode="auto">
          <a:xfrm>
            <a:off x="2133600" y="2514600"/>
            <a:ext cx="1219200" cy="838200"/>
          </a:xfrm>
          <a:prstGeom prst="rightArrow">
            <a:avLst>
              <a:gd name="adj1" fmla="val 50000"/>
              <a:gd name="adj2" fmla="val 36364"/>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pPr algn="ctr" eaLnBrk="0" hangingPunct="0">
              <a:lnSpc>
                <a:spcPct val="80000"/>
              </a:lnSpc>
            </a:pPr>
            <a:r>
              <a:rPr lang="en-US" sz="1300">
                <a:solidFill>
                  <a:srgbClr val="000000"/>
                </a:solidFill>
                <a:latin typeface="Arial" pitchFamily="34" charset="0"/>
              </a:rPr>
              <a:t>Live Quotes</a:t>
            </a:r>
          </a:p>
        </p:txBody>
      </p:sp>
      <p:sp>
        <p:nvSpPr>
          <p:cNvPr id="19461" name="AutoShape 8"/>
          <p:cNvSpPr>
            <a:spLocks noChangeArrowheads="1"/>
          </p:cNvSpPr>
          <p:nvPr/>
        </p:nvSpPr>
        <p:spPr bwMode="auto">
          <a:xfrm>
            <a:off x="2133600" y="3352800"/>
            <a:ext cx="1219200" cy="838200"/>
          </a:xfrm>
          <a:prstGeom prst="leftArrow">
            <a:avLst>
              <a:gd name="adj1" fmla="val 50000"/>
              <a:gd name="adj2" fmla="val 36364"/>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pPr algn="ctr" eaLnBrk="0" hangingPunct="0">
              <a:lnSpc>
                <a:spcPct val="80000"/>
              </a:lnSpc>
            </a:pPr>
            <a:r>
              <a:rPr lang="en-US" sz="1300">
                <a:solidFill>
                  <a:srgbClr val="000000"/>
                </a:solidFill>
                <a:latin typeface="Arial" pitchFamily="34" charset="0"/>
              </a:rPr>
              <a:t>Buy/Sell Orders</a:t>
            </a:r>
          </a:p>
        </p:txBody>
      </p:sp>
      <p:sp>
        <p:nvSpPr>
          <p:cNvPr id="19462" name="Rectangle 10"/>
          <p:cNvSpPr>
            <a:spLocks noChangeArrowheads="1"/>
          </p:cNvSpPr>
          <p:nvPr/>
        </p:nvSpPr>
        <p:spPr bwMode="auto">
          <a:xfrm>
            <a:off x="6019800" y="2057400"/>
            <a:ext cx="2514600" cy="533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p>
            <a:pPr eaLnBrk="0" hangingPunct="0">
              <a:lnSpc>
                <a:spcPct val="80000"/>
              </a:lnSpc>
            </a:pPr>
            <a:r>
              <a:rPr lang="en-US" sz="1300">
                <a:solidFill>
                  <a:srgbClr val="000000"/>
                </a:solidFill>
                <a:latin typeface="Arial" pitchFamily="34" charset="0"/>
              </a:rPr>
              <a:t>Generate order and fulfillment record for future reconciliation</a:t>
            </a:r>
          </a:p>
        </p:txBody>
      </p:sp>
      <p:sp>
        <p:nvSpPr>
          <p:cNvPr id="19463" name="Line 11"/>
          <p:cNvSpPr>
            <a:spLocks noChangeShapeType="1"/>
          </p:cNvSpPr>
          <p:nvPr/>
        </p:nvSpPr>
        <p:spPr bwMode="auto">
          <a:xfrm>
            <a:off x="5562600" y="23622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4" name="Rectangle 12"/>
          <p:cNvSpPr>
            <a:spLocks noChangeArrowheads="1"/>
          </p:cNvSpPr>
          <p:nvPr/>
        </p:nvSpPr>
        <p:spPr bwMode="auto">
          <a:xfrm>
            <a:off x="6019800" y="2895600"/>
            <a:ext cx="1447800" cy="533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p>
            <a:pPr eaLnBrk="0" hangingPunct="0">
              <a:lnSpc>
                <a:spcPct val="80000"/>
              </a:lnSpc>
            </a:pPr>
            <a:r>
              <a:rPr lang="en-US" sz="1300">
                <a:solidFill>
                  <a:srgbClr val="000000"/>
                </a:solidFill>
                <a:latin typeface="Arial" pitchFamily="34" charset="0"/>
              </a:rPr>
              <a:t>Archive all quotes received</a:t>
            </a:r>
          </a:p>
        </p:txBody>
      </p:sp>
      <p:sp>
        <p:nvSpPr>
          <p:cNvPr id="19465" name="Line 13"/>
          <p:cNvSpPr>
            <a:spLocks noChangeShapeType="1"/>
          </p:cNvSpPr>
          <p:nvPr/>
        </p:nvSpPr>
        <p:spPr bwMode="auto">
          <a:xfrm>
            <a:off x="5562600" y="32004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AutoShape 14"/>
          <p:cNvSpPr>
            <a:spLocks noChangeArrowheads="1"/>
          </p:cNvSpPr>
          <p:nvPr/>
        </p:nvSpPr>
        <p:spPr bwMode="auto">
          <a:xfrm>
            <a:off x="5943600" y="3733800"/>
            <a:ext cx="1600200" cy="990600"/>
          </a:xfrm>
          <a:prstGeom prst="flowChartMultidocumen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wrap="none" anchor="ctr"/>
          <a:lstStyle/>
          <a:p>
            <a:pPr algn="ctr" eaLnBrk="0" hangingPunct="0">
              <a:lnSpc>
                <a:spcPct val="80000"/>
              </a:lnSpc>
            </a:pPr>
            <a:r>
              <a:rPr lang="en-US" sz="1300">
                <a:solidFill>
                  <a:srgbClr val="000000"/>
                </a:solidFill>
                <a:latin typeface="Arial" pitchFamily="34" charset="0"/>
              </a:rPr>
              <a:t>USD/CAD</a:t>
            </a:r>
          </a:p>
        </p:txBody>
      </p:sp>
      <p:sp>
        <p:nvSpPr>
          <p:cNvPr id="19467" name="Line 15"/>
          <p:cNvSpPr>
            <a:spLocks noChangeShapeType="1"/>
          </p:cNvSpPr>
          <p:nvPr/>
        </p:nvSpPr>
        <p:spPr bwMode="auto">
          <a:xfrm>
            <a:off x="6705600" y="34290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Line 18"/>
          <p:cNvSpPr>
            <a:spLocks noChangeShapeType="1"/>
          </p:cNvSpPr>
          <p:nvPr/>
        </p:nvSpPr>
        <p:spPr bwMode="auto">
          <a:xfrm>
            <a:off x="8077200" y="2590800"/>
            <a:ext cx="0" cy="2286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Line 20"/>
          <p:cNvSpPr>
            <a:spLocks noChangeShapeType="1"/>
          </p:cNvSpPr>
          <p:nvPr/>
        </p:nvSpPr>
        <p:spPr bwMode="auto">
          <a:xfrm flipH="1">
            <a:off x="5562600" y="4419600"/>
            <a:ext cx="3810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Line 21"/>
          <p:cNvSpPr>
            <a:spLocks noChangeShapeType="1"/>
          </p:cNvSpPr>
          <p:nvPr/>
        </p:nvSpPr>
        <p:spPr bwMode="auto">
          <a:xfrm flipV="1">
            <a:off x="4495800" y="4419600"/>
            <a:ext cx="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Line 24"/>
          <p:cNvSpPr>
            <a:spLocks noChangeShapeType="1"/>
          </p:cNvSpPr>
          <p:nvPr/>
        </p:nvSpPr>
        <p:spPr bwMode="auto">
          <a:xfrm flipV="1">
            <a:off x="2667000" y="4724400"/>
            <a:ext cx="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Rectangle 26"/>
          <p:cNvSpPr>
            <a:spLocks noChangeArrowheads="1"/>
          </p:cNvSpPr>
          <p:nvPr/>
        </p:nvSpPr>
        <p:spPr bwMode="auto">
          <a:xfrm>
            <a:off x="6096000" y="4800600"/>
            <a:ext cx="2514600" cy="1676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p>
            <a:pPr marL="177800" indent="-177800" eaLnBrk="0" hangingPunct="0"/>
            <a:r>
              <a:rPr lang="en-US" sz="1100" b="1">
                <a:latin typeface="Arial" pitchFamily="34" charset="0"/>
              </a:rPr>
              <a:t>Post-Trade Analysis</a:t>
            </a:r>
          </a:p>
          <a:p>
            <a:pPr marL="177800" indent="-177800" eaLnBrk="0" hangingPunct="0">
              <a:buFont typeface="Wingdings" pitchFamily="2" charset="2"/>
              <a:buChar char="§"/>
            </a:pPr>
            <a:r>
              <a:rPr lang="en-US" sz="1100">
                <a:solidFill>
                  <a:srgbClr val="000000"/>
                </a:solidFill>
                <a:latin typeface="Arial" pitchFamily="34" charset="0"/>
              </a:rPr>
              <a:t>Proprietary software technology</a:t>
            </a:r>
          </a:p>
          <a:p>
            <a:pPr marL="177800" indent="-177800" eaLnBrk="0" hangingPunct="0">
              <a:buFont typeface="Wingdings" pitchFamily="2" charset="2"/>
              <a:buChar char="§"/>
            </a:pPr>
            <a:r>
              <a:rPr lang="en-US" sz="1100">
                <a:solidFill>
                  <a:srgbClr val="000000"/>
                </a:solidFill>
                <a:latin typeface="Arial" pitchFamily="34" charset="0"/>
              </a:rPr>
              <a:t>Reconciles daily trades with simulation results based on archived data</a:t>
            </a:r>
          </a:p>
          <a:p>
            <a:pPr marL="177800" indent="-177800" eaLnBrk="0" hangingPunct="0">
              <a:buFont typeface="Wingdings" pitchFamily="2" charset="2"/>
              <a:buChar char="§"/>
            </a:pPr>
            <a:r>
              <a:rPr lang="en-US" sz="1100">
                <a:solidFill>
                  <a:srgbClr val="000000"/>
                </a:solidFill>
                <a:latin typeface="Arial" pitchFamily="34" charset="0"/>
              </a:rPr>
              <a:t>Identifies slippages, anomalies and other discrepancies</a:t>
            </a:r>
          </a:p>
          <a:p>
            <a:pPr marL="177800" indent="-177800" eaLnBrk="0" hangingPunct="0"/>
            <a:endParaRPr lang="en-US" sz="1100">
              <a:solidFill>
                <a:srgbClr val="000000"/>
              </a:solidFill>
              <a:latin typeface="Arial" pitchFamily="34" charset="0"/>
            </a:endParaRPr>
          </a:p>
        </p:txBody>
      </p:sp>
      <p:sp>
        <p:nvSpPr>
          <p:cNvPr id="19473" name="Rectangle 27"/>
          <p:cNvSpPr>
            <a:spLocks noChangeArrowheads="1"/>
          </p:cNvSpPr>
          <p:nvPr/>
        </p:nvSpPr>
        <p:spPr bwMode="auto">
          <a:xfrm>
            <a:off x="3429000" y="4800600"/>
            <a:ext cx="2362200" cy="1676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p>
            <a:pPr marL="114300" indent="-114300" eaLnBrk="0" hangingPunct="0"/>
            <a:r>
              <a:rPr lang="en-US" sz="1100" b="1">
                <a:latin typeface="Arial" pitchFamily="34" charset="0"/>
              </a:rPr>
              <a:t>Simulation Engine</a:t>
            </a:r>
          </a:p>
          <a:p>
            <a:pPr marL="114300" indent="-114300" eaLnBrk="0" hangingPunct="0">
              <a:buFont typeface="Wingdings" pitchFamily="2" charset="2"/>
              <a:buChar char="§"/>
            </a:pPr>
            <a:r>
              <a:rPr lang="en-US" sz="1100">
                <a:solidFill>
                  <a:srgbClr val="000000"/>
                </a:solidFill>
                <a:latin typeface="Arial" pitchFamily="34" charset="0"/>
              </a:rPr>
              <a:t>Proprietary software technology</a:t>
            </a:r>
          </a:p>
          <a:p>
            <a:pPr marL="114300" indent="-114300" eaLnBrk="0" hangingPunct="0">
              <a:buFont typeface="Wingdings" pitchFamily="2" charset="2"/>
              <a:buChar char="§"/>
            </a:pPr>
            <a:r>
              <a:rPr lang="en-US" sz="1100">
                <a:solidFill>
                  <a:srgbClr val="000000"/>
                </a:solidFill>
                <a:latin typeface="Arial" pitchFamily="34" charset="0"/>
              </a:rPr>
              <a:t>Generates and tests new strategies </a:t>
            </a:r>
          </a:p>
          <a:p>
            <a:pPr marL="114300" indent="-114300" eaLnBrk="0" hangingPunct="0">
              <a:buFont typeface="Wingdings" pitchFamily="2" charset="2"/>
              <a:buChar char="§"/>
            </a:pPr>
            <a:r>
              <a:rPr lang="en-US" sz="1100">
                <a:solidFill>
                  <a:srgbClr val="000000"/>
                </a:solidFill>
                <a:latin typeface="Arial" pitchFamily="34" charset="0"/>
              </a:rPr>
              <a:t>Enhances current trading strategies based on the results generated in the post-trade analysis</a:t>
            </a:r>
          </a:p>
          <a:p>
            <a:pPr marL="114300" indent="-114300" eaLnBrk="0" hangingPunct="0"/>
            <a:endParaRPr lang="en-US" sz="1100">
              <a:solidFill>
                <a:srgbClr val="000000"/>
              </a:solidFill>
              <a:latin typeface="Arial" pitchFamily="34" charset="0"/>
            </a:endParaRPr>
          </a:p>
        </p:txBody>
      </p:sp>
      <p:sp>
        <p:nvSpPr>
          <p:cNvPr id="19474" name="Line 28"/>
          <p:cNvSpPr>
            <a:spLocks noChangeShapeType="1"/>
          </p:cNvSpPr>
          <p:nvPr/>
        </p:nvSpPr>
        <p:spPr bwMode="auto">
          <a:xfrm flipH="1">
            <a:off x="5791200" y="5867400"/>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5" name="AutoShape 29"/>
          <p:cNvSpPr>
            <a:spLocks noChangeArrowheads="1"/>
          </p:cNvSpPr>
          <p:nvPr/>
        </p:nvSpPr>
        <p:spPr bwMode="auto">
          <a:xfrm>
            <a:off x="914400" y="4876800"/>
            <a:ext cx="304800" cy="304800"/>
          </a:xfrm>
          <a:prstGeom prst="smileyFace">
            <a:avLst>
              <a:gd name="adj" fmla="val 4653"/>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19476" name="Rectangle 30"/>
          <p:cNvSpPr>
            <a:spLocks noChangeArrowheads="1"/>
          </p:cNvSpPr>
          <p:nvPr/>
        </p:nvSpPr>
        <p:spPr bwMode="auto">
          <a:xfrm>
            <a:off x="762000" y="4800600"/>
            <a:ext cx="2514600" cy="1676400"/>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CC99"/>
                </a:solidFill>
              </a14:hiddenFill>
            </a:ext>
          </a:extLst>
        </p:spPr>
        <p:txBody>
          <a:bodyPr anchor="ctr"/>
          <a:lstStyle/>
          <a:p>
            <a:pPr marL="177800" indent="-177800" algn="ctr" eaLnBrk="0" hangingPunct="0"/>
            <a:r>
              <a:rPr lang="en-US" sz="1100" b="1" u="sng">
                <a:solidFill>
                  <a:srgbClr val="000000"/>
                </a:solidFill>
                <a:latin typeface="Arial" pitchFamily="34" charset="0"/>
              </a:rPr>
              <a:t>Human Element </a:t>
            </a:r>
          </a:p>
          <a:p>
            <a:pPr marL="177800" indent="-177800" eaLnBrk="0" hangingPunct="0"/>
            <a:endParaRPr lang="en-US" sz="1100">
              <a:solidFill>
                <a:srgbClr val="000000"/>
              </a:solidFill>
              <a:latin typeface="Arial" pitchFamily="34" charset="0"/>
            </a:endParaRPr>
          </a:p>
          <a:p>
            <a:pPr marL="177800" indent="-177800" eaLnBrk="0" hangingPunct="0">
              <a:buFont typeface="Wingdings" pitchFamily="2" charset="2"/>
              <a:buChar char="§"/>
            </a:pPr>
            <a:r>
              <a:rPr lang="en-US" sz="1100">
                <a:solidFill>
                  <a:srgbClr val="000000"/>
                </a:solidFill>
                <a:latin typeface="Arial" pitchFamily="34" charset="0"/>
              </a:rPr>
              <a:t> Run-time performance monitoring</a:t>
            </a:r>
          </a:p>
          <a:p>
            <a:pPr marL="177800" indent="-177800" eaLnBrk="0" hangingPunct="0">
              <a:buFont typeface="Wingdings" pitchFamily="2" charset="2"/>
              <a:buChar char="§"/>
            </a:pPr>
            <a:r>
              <a:rPr lang="en-US" sz="1100">
                <a:solidFill>
                  <a:srgbClr val="000000"/>
                </a:solidFill>
                <a:latin typeface="Arial" pitchFamily="34" charset="0"/>
              </a:rPr>
              <a:t> Innovation in strategy development/enhancement</a:t>
            </a:r>
            <a:endParaRPr lang="en-US" sz="1100" b="1" u="sng">
              <a:solidFill>
                <a:srgbClr val="000000"/>
              </a:solidFill>
              <a:latin typeface="Arial" pitchFamily="34" charset="0"/>
            </a:endParaRPr>
          </a:p>
          <a:p>
            <a:pPr marL="177800" indent="-177800" eaLnBrk="0" hangingPunct="0"/>
            <a:endParaRPr lang="en-US" sz="1100" b="1" u="sng">
              <a:solidFill>
                <a:srgbClr val="000000"/>
              </a:solidFill>
              <a:latin typeface="Arial" pitchFamily="34" charset="0"/>
            </a:endParaRPr>
          </a:p>
        </p:txBody>
      </p:sp>
      <p:sp>
        <p:nvSpPr>
          <p:cNvPr id="19477" name="Line 31"/>
          <p:cNvSpPr>
            <a:spLocks noChangeShapeType="1"/>
          </p:cNvSpPr>
          <p:nvPr/>
        </p:nvSpPr>
        <p:spPr bwMode="auto">
          <a:xfrm>
            <a:off x="3276600" y="5638800"/>
            <a:ext cx="15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8" name="Rectangle 32"/>
          <p:cNvSpPr>
            <a:spLocks noChangeArrowheads="1"/>
          </p:cNvSpPr>
          <p:nvPr/>
        </p:nvSpPr>
        <p:spPr bwMode="auto">
          <a:xfrm>
            <a:off x="3429000" y="1981200"/>
            <a:ext cx="2133600" cy="2362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p>
            <a:pPr marL="177800" indent="-177800" algn="ctr" eaLnBrk="0" hangingPunct="0"/>
            <a:r>
              <a:rPr lang="en-US" sz="1100" b="1" u="sng">
                <a:solidFill>
                  <a:srgbClr val="000000"/>
                </a:solidFill>
                <a:latin typeface="Arial" pitchFamily="34" charset="0"/>
              </a:rPr>
              <a:t>Run-Time Processor </a:t>
            </a:r>
            <a:endParaRPr lang="en-US" sz="1100">
              <a:solidFill>
                <a:srgbClr val="000000"/>
              </a:solidFill>
              <a:latin typeface="Arial" pitchFamily="34" charset="0"/>
            </a:endParaRPr>
          </a:p>
          <a:p>
            <a:pPr marL="177800" indent="-177800" algn="ctr" eaLnBrk="0" hangingPunct="0"/>
            <a:r>
              <a:rPr lang="en-US" sz="1100">
                <a:solidFill>
                  <a:srgbClr val="000000"/>
                </a:solidFill>
                <a:latin typeface="Arial" pitchFamily="34" charset="0"/>
              </a:rPr>
              <a:t>Proprietary software technology</a:t>
            </a:r>
          </a:p>
          <a:p>
            <a:pPr marL="177800" indent="-177800" eaLnBrk="0" hangingPunct="0">
              <a:lnSpc>
                <a:spcPct val="120000"/>
              </a:lnSpc>
              <a:buFont typeface="Wingdings" pitchFamily="2" charset="2"/>
              <a:buChar char="§"/>
            </a:pPr>
            <a:r>
              <a:rPr lang="en-US" sz="1100">
                <a:solidFill>
                  <a:srgbClr val="000000"/>
                </a:solidFill>
                <a:latin typeface="Arial" pitchFamily="34" charset="0"/>
              </a:rPr>
              <a:t>Process real-time quotes</a:t>
            </a:r>
          </a:p>
          <a:p>
            <a:pPr marL="177800" indent="-177800" eaLnBrk="0" hangingPunct="0">
              <a:lnSpc>
                <a:spcPct val="120000"/>
              </a:lnSpc>
              <a:buFont typeface="Wingdings" pitchFamily="2" charset="2"/>
              <a:buChar char="§"/>
            </a:pPr>
            <a:r>
              <a:rPr lang="en-US" sz="1100">
                <a:solidFill>
                  <a:srgbClr val="000000"/>
                </a:solidFill>
                <a:latin typeface="Arial" pitchFamily="34" charset="0"/>
              </a:rPr>
              <a:t>Perform run-time econometrics </a:t>
            </a:r>
          </a:p>
          <a:p>
            <a:pPr marL="177800" indent="-177800" eaLnBrk="0" hangingPunct="0">
              <a:lnSpc>
                <a:spcPct val="120000"/>
              </a:lnSpc>
              <a:buFont typeface="Wingdings" pitchFamily="2" charset="2"/>
              <a:buChar char="§"/>
            </a:pPr>
            <a:r>
              <a:rPr lang="en-US" sz="1100">
                <a:solidFill>
                  <a:srgbClr val="000000"/>
                </a:solidFill>
                <a:latin typeface="Arial" pitchFamily="34" charset="0"/>
              </a:rPr>
              <a:t>Develop buy and sell signals </a:t>
            </a:r>
          </a:p>
          <a:p>
            <a:pPr marL="177800" indent="-177800" eaLnBrk="0" hangingPunct="0">
              <a:lnSpc>
                <a:spcPct val="120000"/>
              </a:lnSpc>
              <a:buFont typeface="Wingdings" pitchFamily="2" charset="2"/>
              <a:buChar char="§"/>
            </a:pPr>
            <a:r>
              <a:rPr lang="en-US" sz="1100">
                <a:solidFill>
                  <a:srgbClr val="000000"/>
                </a:solidFill>
                <a:latin typeface="Arial" pitchFamily="34" charset="0"/>
              </a:rPr>
              <a:t>Calculate run-time P&amp;L, </a:t>
            </a:r>
          </a:p>
          <a:p>
            <a:pPr marL="177800" indent="-177800" eaLnBrk="0" hangingPunct="0">
              <a:lnSpc>
                <a:spcPct val="120000"/>
              </a:lnSpc>
              <a:buFont typeface="Wingdings" pitchFamily="2" charset="2"/>
              <a:buChar char="§"/>
            </a:pPr>
            <a:r>
              <a:rPr lang="en-US" sz="1100">
                <a:solidFill>
                  <a:srgbClr val="000000"/>
                </a:solidFill>
                <a:latin typeface="Arial" pitchFamily="34" charset="0"/>
              </a:rPr>
              <a:t>Risk management based on pre-defined parameters</a:t>
            </a:r>
          </a:p>
        </p:txBody>
      </p:sp>
      <p:sp>
        <p:nvSpPr>
          <p:cNvPr id="19479" name="Rectangle 33"/>
          <p:cNvSpPr>
            <a:spLocks noChangeArrowheads="1"/>
          </p:cNvSpPr>
          <p:nvPr/>
        </p:nvSpPr>
        <p:spPr bwMode="auto">
          <a:xfrm>
            <a:off x="685800" y="1981200"/>
            <a:ext cx="1371600" cy="2362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99CCFF"/>
                </a:solidFill>
              </a14:hiddenFill>
            </a:ext>
          </a:extLst>
        </p:spPr>
        <p:txBody>
          <a:bodyPr/>
          <a:lstStyle/>
          <a:p>
            <a:pPr algn="ctr" eaLnBrk="0" hangingPunct="0">
              <a:lnSpc>
                <a:spcPct val="80000"/>
              </a:lnSpc>
              <a:buFont typeface="Wingdings" pitchFamily="2" charset="2"/>
              <a:buNone/>
            </a:pPr>
            <a:r>
              <a:rPr lang="en-US" sz="1100" b="1" u="sng">
                <a:solidFill>
                  <a:srgbClr val="000000"/>
                </a:solidFill>
                <a:latin typeface="Arial" pitchFamily="34" charset="0"/>
              </a:rPr>
              <a:t>Broker-Dealer</a:t>
            </a:r>
            <a:endParaRPr lang="en-US" sz="1100">
              <a:solidFill>
                <a:srgbClr val="000000"/>
              </a:solidFill>
              <a:latin typeface="Arial" pitchFamily="34" charset="0"/>
            </a:endParaRPr>
          </a:p>
          <a:p>
            <a:pPr algn="ctr" eaLnBrk="0" hangingPunct="0">
              <a:lnSpc>
                <a:spcPct val="80000"/>
              </a:lnSpc>
              <a:buFont typeface="Wingdings" pitchFamily="2" charset="2"/>
              <a:buChar char="§"/>
            </a:pPr>
            <a:endParaRPr lang="en-US" sz="1100">
              <a:solidFill>
                <a:srgbClr val="000000"/>
              </a:solidFill>
              <a:latin typeface="Arial" pitchFamily="34" charset="0"/>
            </a:endParaRPr>
          </a:p>
        </p:txBody>
      </p:sp>
      <p:sp>
        <p:nvSpPr>
          <p:cNvPr id="19480" name="Rectangle 34"/>
          <p:cNvSpPr>
            <a:spLocks noChangeArrowheads="1"/>
          </p:cNvSpPr>
          <p:nvPr/>
        </p:nvSpPr>
        <p:spPr bwMode="auto">
          <a:xfrm>
            <a:off x="685800" y="2574925"/>
            <a:ext cx="15240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5888" indent="-115888"/>
            <a:r>
              <a:rPr lang="en-US" sz="1100">
                <a:solidFill>
                  <a:srgbClr val="000000"/>
                </a:solidFill>
                <a:latin typeface="Arial" pitchFamily="34" charset="0"/>
              </a:rPr>
              <a:t>Services:</a:t>
            </a:r>
          </a:p>
          <a:p>
            <a:pPr marL="115888" indent="-115888"/>
            <a:endParaRPr lang="en-US" sz="1100">
              <a:solidFill>
                <a:srgbClr val="000000"/>
              </a:solidFill>
              <a:latin typeface="Arial" pitchFamily="34" charset="0"/>
            </a:endParaRPr>
          </a:p>
          <a:p>
            <a:pPr marL="115888" indent="-115888">
              <a:buFont typeface="Wingdings" pitchFamily="2" charset="2"/>
              <a:buChar char="§"/>
            </a:pPr>
            <a:r>
              <a:rPr lang="en-US" sz="1100">
                <a:solidFill>
                  <a:srgbClr val="000000"/>
                </a:solidFill>
                <a:latin typeface="Arial" pitchFamily="34" charset="0"/>
              </a:rPr>
              <a:t>Quotes</a:t>
            </a:r>
          </a:p>
          <a:p>
            <a:pPr marL="115888" indent="-115888">
              <a:buFont typeface="Wingdings" pitchFamily="2" charset="2"/>
              <a:buChar char="§"/>
            </a:pPr>
            <a:r>
              <a:rPr lang="en-US" sz="1100">
                <a:solidFill>
                  <a:srgbClr val="000000"/>
                </a:solidFill>
                <a:latin typeface="Arial" pitchFamily="34" charset="0"/>
              </a:rPr>
              <a:t>Order Processing</a:t>
            </a:r>
          </a:p>
          <a:p>
            <a:pPr marL="115888" indent="-115888">
              <a:buFont typeface="Wingdings" pitchFamily="2" charset="2"/>
              <a:buChar char="§"/>
            </a:pPr>
            <a:r>
              <a:rPr lang="en-US" sz="1100">
                <a:solidFill>
                  <a:srgbClr val="000000"/>
                </a:solidFill>
                <a:latin typeface="Arial" pitchFamily="34" charset="0"/>
              </a:rPr>
              <a:t>Trade Reconciliation</a:t>
            </a:r>
          </a:p>
        </p:txBody>
      </p:sp>
      <p:sp>
        <p:nvSpPr>
          <p:cNvPr id="2" name="Slide Number Placeholder 1"/>
          <p:cNvSpPr>
            <a:spLocks noGrp="1"/>
          </p:cNvSpPr>
          <p:nvPr>
            <p:ph type="sldNum" sz="quarter" idx="12"/>
          </p:nvPr>
        </p:nvSpPr>
        <p:spPr/>
        <p:txBody>
          <a:bodyPr/>
          <a:lstStyle/>
          <a:p>
            <a:pPr>
              <a:defRPr/>
            </a:pPr>
            <a:fld id="{6D89581C-7708-437C-983D-867A68E4B9FB}" type="slidenum">
              <a:rPr lang="en-US"/>
              <a:pPr>
                <a:defRPr/>
              </a:pPr>
              <a:t>86</a:t>
            </a:fld>
            <a:endParaRPr lang="en-US"/>
          </a:p>
        </p:txBody>
      </p:sp>
      <p:sp>
        <p:nvSpPr>
          <p:cNvPr id="19482" name="TextBox 2"/>
          <p:cNvSpPr txBox="1">
            <a:spLocks noChangeArrowheads="1"/>
          </p:cNvSpPr>
          <p:nvPr/>
        </p:nvSpPr>
        <p:spPr bwMode="auto">
          <a:xfrm>
            <a:off x="512763" y="1321316"/>
            <a:ext cx="17955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b="1" dirty="0" smtClean="0"/>
              <a:t>“</a:t>
            </a:r>
            <a:r>
              <a:rPr lang="en-US" b="1" dirty="0" err="1" smtClean="0"/>
              <a:t>Algo</a:t>
            </a:r>
            <a:r>
              <a:rPr lang="en-US" b="1" dirty="0" smtClean="0"/>
              <a:t> execution”</a:t>
            </a:r>
            <a:endParaRPr lang="en-US" b="1" dirty="0"/>
          </a:p>
        </p:txBody>
      </p:sp>
      <p:cxnSp>
        <p:nvCxnSpPr>
          <p:cNvPr id="5" name="Straight Arrow Connector 4"/>
          <p:cNvCxnSpPr>
            <a:stCxn id="19482" idx="3"/>
            <a:endCxn id="18441" idx="0"/>
          </p:cNvCxnSpPr>
          <p:nvPr/>
        </p:nvCxnSpPr>
        <p:spPr>
          <a:xfrm>
            <a:off x="2308319" y="1505982"/>
            <a:ext cx="396781" cy="32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34006" y="6488668"/>
            <a:ext cx="3238194" cy="369332"/>
          </a:xfrm>
          <a:prstGeom prst="rect">
            <a:avLst/>
          </a:prstGeom>
          <a:noFill/>
        </p:spPr>
        <p:txBody>
          <a:bodyPr wrap="none" rtlCol="0">
            <a:spAutoFit/>
          </a:bodyPr>
          <a:lstStyle/>
          <a:p>
            <a:r>
              <a:rPr lang="en-US" dirty="0" smtClean="0"/>
              <a:t>© Copyright Irene Aldridge 2012</a:t>
            </a:r>
            <a:endParaRPr lang="en-US" dirty="0"/>
          </a:p>
        </p:txBody>
      </p:sp>
    </p:spTree>
    <p:extLst>
      <p:ext uri="{BB962C8B-B14F-4D97-AF65-F5344CB8AC3E}">
        <p14:creationId xmlns:p14="http://schemas.microsoft.com/office/powerpoint/2010/main" val="1890652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HFT Strategies</a:t>
            </a:r>
            <a:endParaRPr lang="en-US" dirty="0"/>
          </a:p>
        </p:txBody>
      </p:sp>
      <p:sp>
        <p:nvSpPr>
          <p:cNvPr id="3" name="Text Placeholder 2"/>
          <p:cNvSpPr>
            <a:spLocks noGrp="1"/>
          </p:cNvSpPr>
          <p:nvPr>
            <p:ph type="body" idx="1"/>
          </p:nvPr>
        </p:nvSpPr>
        <p:spPr/>
        <p:txBody>
          <a:bodyPr/>
          <a:lstStyle/>
          <a:p>
            <a:r>
              <a:rPr lang="en-US" dirty="0" smtClean="0"/>
              <a:t>Momentum and Stat-</a:t>
            </a:r>
            <a:r>
              <a:rPr lang="en-US" dirty="0" err="1" smtClean="0"/>
              <a:t>arb</a:t>
            </a:r>
            <a:endParaRPr lang="en-US" dirty="0"/>
          </a:p>
        </p:txBody>
      </p:sp>
      <p:sp>
        <p:nvSpPr>
          <p:cNvPr id="4" name="Content Placeholder 3"/>
          <p:cNvSpPr>
            <a:spLocks noGrp="1"/>
          </p:cNvSpPr>
          <p:nvPr>
            <p:ph sz="half" idx="2"/>
          </p:nvPr>
        </p:nvSpPr>
        <p:spPr/>
        <p:txBody>
          <a:bodyPr/>
          <a:lstStyle/>
          <a:p>
            <a:r>
              <a:rPr lang="en-US" dirty="0" smtClean="0"/>
              <a:t>Same as low frequency</a:t>
            </a:r>
          </a:p>
          <a:p>
            <a:pPr lvl="1"/>
            <a:r>
              <a:rPr lang="en-US" dirty="0" smtClean="0"/>
              <a:t>… but much faster</a:t>
            </a:r>
          </a:p>
        </p:txBody>
      </p:sp>
      <p:sp>
        <p:nvSpPr>
          <p:cNvPr id="5" name="Text Placeholder 4"/>
          <p:cNvSpPr>
            <a:spLocks noGrp="1"/>
          </p:cNvSpPr>
          <p:nvPr>
            <p:ph type="body" sz="quarter" idx="3"/>
          </p:nvPr>
        </p:nvSpPr>
        <p:spPr/>
        <p:txBody>
          <a:bodyPr/>
          <a:lstStyle/>
          <a:p>
            <a:r>
              <a:rPr lang="en-US" dirty="0" smtClean="0"/>
              <a:t>Market making is different</a:t>
            </a:r>
            <a:endParaRPr lang="en-US" dirty="0"/>
          </a:p>
        </p:txBody>
      </p:sp>
      <p:sp>
        <p:nvSpPr>
          <p:cNvPr id="6" name="Content Placeholder 5"/>
          <p:cNvSpPr>
            <a:spLocks noGrp="1"/>
          </p:cNvSpPr>
          <p:nvPr>
            <p:ph sz="quarter" idx="4"/>
          </p:nvPr>
        </p:nvSpPr>
        <p:spPr/>
        <p:txBody>
          <a:bodyPr/>
          <a:lstStyle/>
          <a:p>
            <a:pPr marL="457200" indent="-457200">
              <a:lnSpc>
                <a:spcPct val="90000"/>
              </a:lnSpc>
              <a:buFontTx/>
              <a:buAutoNum type="arabicPeriod"/>
            </a:pPr>
            <a:r>
              <a:rPr lang="en-US" sz="1800" dirty="0"/>
              <a:t>HFT Market Making – a simple example</a:t>
            </a:r>
          </a:p>
          <a:p>
            <a:pPr marL="457200" indent="-457200">
              <a:lnSpc>
                <a:spcPct val="90000"/>
              </a:lnSpc>
              <a:buFontTx/>
              <a:buAutoNum type="arabicPeriod"/>
            </a:pPr>
            <a:r>
              <a:rPr lang="en-US" sz="1800" dirty="0"/>
              <a:t>Common Questions and Issues</a:t>
            </a:r>
          </a:p>
          <a:p>
            <a:pPr marL="838200" lvl="1" indent="-381000">
              <a:lnSpc>
                <a:spcPct val="90000"/>
              </a:lnSpc>
            </a:pPr>
            <a:r>
              <a:rPr lang="en-US" sz="1600" dirty="0"/>
              <a:t>Enhancements and Scalability</a:t>
            </a:r>
          </a:p>
          <a:p>
            <a:pPr marL="838200" lvl="1" indent="-381000">
              <a:lnSpc>
                <a:spcPct val="90000"/>
              </a:lnSpc>
            </a:pPr>
            <a:r>
              <a:rPr lang="en-US" sz="1600" dirty="0"/>
              <a:t>Liquidity and Quote Stuffing</a:t>
            </a:r>
          </a:p>
          <a:p>
            <a:pPr marL="838200" lvl="1" indent="-381000">
              <a:lnSpc>
                <a:spcPct val="90000"/>
              </a:lnSpc>
            </a:pPr>
            <a:r>
              <a:rPr lang="en-US" sz="1600" dirty="0"/>
              <a:t>Trading Speed and Regulatory Impact</a:t>
            </a:r>
          </a:p>
          <a:p>
            <a:pPr marL="838200" lvl="1" indent="-381000">
              <a:lnSpc>
                <a:spcPct val="90000"/>
              </a:lnSpc>
            </a:pPr>
            <a:r>
              <a:rPr lang="en-US" sz="1600" dirty="0"/>
              <a:t>How can sell-side attract buy-side flow?</a:t>
            </a:r>
          </a:p>
          <a:p>
            <a:endParaRPr lang="en-US" dirty="0"/>
          </a:p>
        </p:txBody>
      </p:sp>
    </p:spTree>
    <p:extLst>
      <p:ext uri="{BB962C8B-B14F-4D97-AF65-F5344CB8AC3E}">
        <p14:creationId xmlns:p14="http://schemas.microsoft.com/office/powerpoint/2010/main" val="27326136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p:txBody>
          <a:bodyPr>
            <a:noAutofit/>
          </a:bodyPr>
          <a:lstStyle/>
          <a:p>
            <a:pPr eaLnBrk="1" hangingPunct="1"/>
            <a:r>
              <a:rPr lang="en-US" dirty="0" smtClean="0"/>
              <a:t>3.  HFT Market Making – How to open positions?</a:t>
            </a:r>
          </a:p>
        </p:txBody>
      </p:sp>
      <p:sp>
        <p:nvSpPr>
          <p:cNvPr id="6148" name="Rectangle 4"/>
          <p:cNvSpPr>
            <a:spLocks noGrp="1" noChangeArrowheads="1"/>
          </p:cNvSpPr>
          <p:nvPr>
            <p:ph type="body" sz="half" idx="1"/>
          </p:nvPr>
        </p:nvSpPr>
        <p:spPr>
          <a:xfrm>
            <a:off x="612775" y="1947863"/>
            <a:ext cx="3810000" cy="3962400"/>
          </a:xfrm>
        </p:spPr>
        <p:txBody>
          <a:bodyPr/>
          <a:lstStyle/>
          <a:p>
            <a:pPr eaLnBrk="1" hangingPunct="1">
              <a:buFontTx/>
              <a:buAutoNum type="arabicPeriod"/>
            </a:pPr>
            <a:r>
              <a:rPr lang="en-US" sz="1800" smtClean="0"/>
              <a:t>Identify gaps in demand or supply</a:t>
            </a:r>
          </a:p>
          <a:p>
            <a:pPr lvl="1" eaLnBrk="1" hangingPunct="1"/>
            <a:r>
              <a:rPr lang="en-US" sz="1600" smtClean="0"/>
              <a:t>Various intelligent forecasting techniques</a:t>
            </a:r>
          </a:p>
          <a:p>
            <a:pPr lvl="1" eaLnBrk="1" hangingPunct="1"/>
            <a:r>
              <a:rPr lang="en-US" sz="1600" smtClean="0"/>
              <a:t>See the High-Frequency Trading book</a:t>
            </a:r>
          </a:p>
          <a:p>
            <a:pPr eaLnBrk="1" hangingPunct="1">
              <a:buFontTx/>
              <a:buAutoNum type="arabicPeriod"/>
            </a:pPr>
            <a:r>
              <a:rPr lang="en-US" sz="1800" smtClean="0"/>
              <a:t>Fill these gaps</a:t>
            </a:r>
          </a:p>
          <a:p>
            <a:pPr lvl="1" eaLnBrk="1" hangingPunct="1"/>
            <a:r>
              <a:rPr lang="en-US" sz="1400" smtClean="0"/>
              <a:t>Low demand: post bids</a:t>
            </a:r>
          </a:p>
          <a:p>
            <a:pPr lvl="1" eaLnBrk="1" hangingPunct="1"/>
            <a:r>
              <a:rPr lang="en-US" sz="1400" smtClean="0"/>
              <a:t>Low supply: post offers (asks)</a:t>
            </a:r>
          </a:p>
        </p:txBody>
      </p:sp>
      <p:sp>
        <p:nvSpPr>
          <p:cNvPr id="6149" name="Line 5"/>
          <p:cNvSpPr>
            <a:spLocks noChangeShapeType="1"/>
          </p:cNvSpPr>
          <p:nvPr/>
        </p:nvSpPr>
        <p:spPr bwMode="auto">
          <a:xfrm>
            <a:off x="4648200" y="1808163"/>
            <a:ext cx="3657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Text Box 6"/>
          <p:cNvSpPr txBox="1">
            <a:spLocks noChangeArrowheads="1"/>
          </p:cNvSpPr>
          <p:nvPr/>
        </p:nvSpPr>
        <p:spPr bwMode="auto">
          <a:xfrm>
            <a:off x="4568825" y="1447800"/>
            <a:ext cx="3549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At what prices to set bids and offers?</a:t>
            </a:r>
          </a:p>
        </p:txBody>
      </p:sp>
      <p:sp>
        <p:nvSpPr>
          <p:cNvPr id="6151" name="Line 7"/>
          <p:cNvSpPr>
            <a:spLocks noChangeShapeType="1"/>
          </p:cNvSpPr>
          <p:nvPr/>
        </p:nvSpPr>
        <p:spPr bwMode="auto">
          <a:xfrm>
            <a:off x="765175" y="1828800"/>
            <a:ext cx="3657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Text Box 8"/>
          <p:cNvSpPr txBox="1">
            <a:spLocks noChangeArrowheads="1"/>
          </p:cNvSpPr>
          <p:nvPr/>
        </p:nvSpPr>
        <p:spPr bwMode="auto">
          <a:xfrm>
            <a:off x="685800" y="1468438"/>
            <a:ext cx="25336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Process to open positions</a:t>
            </a:r>
          </a:p>
        </p:txBody>
      </p:sp>
      <p:sp>
        <p:nvSpPr>
          <p:cNvPr id="6153" name="Rectangle 4"/>
          <p:cNvSpPr txBox="1">
            <a:spLocks noChangeArrowheads="1"/>
          </p:cNvSpPr>
          <p:nvPr/>
        </p:nvSpPr>
        <p:spPr bwMode="auto">
          <a:xfrm>
            <a:off x="4648200" y="1981200"/>
            <a:ext cx="3810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buFontTx/>
              <a:buChar char="•"/>
            </a:pPr>
            <a:r>
              <a:rPr lang="en-US" sz="1800">
                <a:latin typeface="Arial" charset="0"/>
              </a:rPr>
              <a:t>Speed is of the essence: </a:t>
            </a:r>
          </a:p>
          <a:p>
            <a:pPr lvl="1" eaLnBrk="1" hangingPunct="1">
              <a:spcBef>
                <a:spcPct val="20000"/>
              </a:spcBef>
              <a:buFontTx/>
              <a:buChar char="–"/>
            </a:pPr>
            <a:r>
              <a:rPr lang="en-US" sz="1600">
                <a:latin typeface="Arial" charset="0"/>
              </a:rPr>
              <a:t>Quickly grab the “customer”: fill in the void in demand and supply</a:t>
            </a:r>
          </a:p>
          <a:p>
            <a:pPr lvl="1" eaLnBrk="1" hangingPunct="1">
              <a:spcBef>
                <a:spcPct val="20000"/>
              </a:spcBef>
              <a:buFontTx/>
              <a:buChar char="–"/>
            </a:pPr>
            <a:endParaRPr lang="en-US" sz="1600">
              <a:latin typeface="Arial" charset="0"/>
            </a:endParaRPr>
          </a:p>
          <a:p>
            <a:pPr eaLnBrk="1" hangingPunct="1">
              <a:spcBef>
                <a:spcPct val="20000"/>
              </a:spcBef>
              <a:buFontTx/>
              <a:buChar char="•"/>
            </a:pPr>
            <a:r>
              <a:rPr lang="en-US" sz="1800">
                <a:latin typeface="Arial" charset="0"/>
              </a:rPr>
              <a:t>Orders better than the current best bid/ask are most profitable</a:t>
            </a:r>
          </a:p>
          <a:p>
            <a:pPr eaLnBrk="1" hangingPunct="1">
              <a:spcBef>
                <a:spcPct val="20000"/>
              </a:spcBef>
              <a:buFontTx/>
              <a:buChar char="•"/>
            </a:pPr>
            <a:endParaRPr lang="en-US" sz="1800">
              <a:latin typeface="Arial" charset="0"/>
            </a:endParaRPr>
          </a:p>
          <a:p>
            <a:pPr eaLnBrk="1" hangingPunct="1">
              <a:spcBef>
                <a:spcPct val="20000"/>
              </a:spcBef>
              <a:buFontTx/>
              <a:buChar char="•"/>
            </a:pPr>
            <a:r>
              <a:rPr lang="en-US" sz="1800">
                <a:latin typeface="Arial" charset="0"/>
              </a:rPr>
              <a:t>Orders far from the best bid and offer do not execute fast enough</a:t>
            </a:r>
          </a:p>
          <a:p>
            <a:pPr eaLnBrk="1" hangingPunct="1">
              <a:spcBef>
                <a:spcPct val="20000"/>
              </a:spcBef>
              <a:buFontTx/>
              <a:buAutoNum type="arabicPeriod"/>
            </a:pPr>
            <a:endParaRPr lang="en-US" sz="1800">
              <a:latin typeface="Arial" charset="0"/>
            </a:endParaRPr>
          </a:p>
        </p:txBody>
      </p:sp>
      <p:sp>
        <p:nvSpPr>
          <p:cNvPr id="6154" name="Rectangle 5"/>
          <p:cNvSpPr>
            <a:spLocks noChangeArrowheads="1"/>
          </p:cNvSpPr>
          <p:nvPr/>
        </p:nvSpPr>
        <p:spPr bwMode="auto">
          <a:xfrm>
            <a:off x="685800" y="5562600"/>
            <a:ext cx="7772400" cy="457200"/>
          </a:xfrm>
          <a:prstGeom prst="rect">
            <a:avLst/>
          </a:prstGeom>
          <a:solidFill>
            <a:schemeClr val="bg1">
              <a:lumMod val="85000"/>
            </a:schemeClr>
          </a:solidFill>
          <a:ln w="9525">
            <a:solidFill>
              <a:schemeClr val="tx1"/>
            </a:solidFill>
            <a:miter lim="800000"/>
            <a:headEnd/>
            <a:tailEnd/>
          </a:ln>
          <a:effectLst/>
        </p:spPr>
        <p:txBody>
          <a:bodyPr anchor="ctr"/>
          <a:lstStyle/>
          <a:p>
            <a:pPr algn="ctr"/>
            <a:r>
              <a:rPr lang="en-US" sz="1400">
                <a:latin typeface="Arial" charset="0"/>
              </a:rPr>
              <a:t>Both sell-side and buy-side HFTs are better off opening positions aggressively</a:t>
            </a:r>
          </a:p>
        </p:txBody>
      </p:sp>
      <p:sp>
        <p:nvSpPr>
          <p:cNvPr id="6155" name="AutoShape 6"/>
          <p:cNvSpPr>
            <a:spLocks noChangeArrowheads="1"/>
          </p:cNvSpPr>
          <p:nvPr/>
        </p:nvSpPr>
        <p:spPr bwMode="auto">
          <a:xfrm rot="16200000" flipV="1">
            <a:off x="457200" y="5638800"/>
            <a:ext cx="685800" cy="381000"/>
          </a:xfrm>
          <a:prstGeom prst="triangle">
            <a:avLst>
              <a:gd name="adj" fmla="val 500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345173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Autofit/>
          </a:bodyPr>
          <a:lstStyle/>
          <a:p>
            <a:pPr marL="342900" indent="-342900" eaLnBrk="1" hangingPunct="1"/>
            <a:r>
              <a:rPr lang="en-US" dirty="0" smtClean="0"/>
              <a:t>3.  HFT Market Making – How to close positions?</a:t>
            </a:r>
          </a:p>
        </p:txBody>
      </p:sp>
      <p:sp>
        <p:nvSpPr>
          <p:cNvPr id="7172" name="Rectangle 5"/>
          <p:cNvSpPr>
            <a:spLocks noChangeArrowheads="1"/>
          </p:cNvSpPr>
          <p:nvPr/>
        </p:nvSpPr>
        <p:spPr bwMode="auto">
          <a:xfrm>
            <a:off x="685800" y="5562600"/>
            <a:ext cx="7772400" cy="457200"/>
          </a:xfrm>
          <a:prstGeom prst="rect">
            <a:avLst/>
          </a:prstGeom>
          <a:solidFill>
            <a:schemeClr val="bg1">
              <a:lumMod val="85000"/>
            </a:schemeClr>
          </a:solidFill>
          <a:ln w="9525">
            <a:solidFill>
              <a:schemeClr val="tx1"/>
            </a:solidFill>
            <a:miter lim="800000"/>
            <a:headEnd/>
            <a:tailEnd/>
          </a:ln>
          <a:effectLst/>
        </p:spPr>
        <p:txBody>
          <a:bodyPr anchor="ctr"/>
          <a:lstStyle/>
          <a:p>
            <a:pPr algn="ctr"/>
            <a:r>
              <a:rPr lang="en-US" sz="1400" dirty="0">
                <a:latin typeface="Arial" charset="0"/>
              </a:rPr>
              <a:t>Sell-side HFT is better off closing aggressively, while buy-side HFT can close passively.</a:t>
            </a:r>
          </a:p>
        </p:txBody>
      </p:sp>
      <p:sp>
        <p:nvSpPr>
          <p:cNvPr id="7173" name="AutoShape 6"/>
          <p:cNvSpPr>
            <a:spLocks noChangeArrowheads="1"/>
          </p:cNvSpPr>
          <p:nvPr/>
        </p:nvSpPr>
        <p:spPr bwMode="auto">
          <a:xfrm rot="16200000" flipV="1">
            <a:off x="457200" y="5638800"/>
            <a:ext cx="685800" cy="381000"/>
          </a:xfrm>
          <a:prstGeom prst="triangle">
            <a:avLst>
              <a:gd name="adj" fmla="val 500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Line 7"/>
          <p:cNvSpPr>
            <a:spLocks noChangeShapeType="1"/>
          </p:cNvSpPr>
          <p:nvPr/>
        </p:nvSpPr>
        <p:spPr bwMode="auto">
          <a:xfrm>
            <a:off x="4419600" y="2133600"/>
            <a:ext cx="38862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Text Box 8"/>
          <p:cNvSpPr txBox="1">
            <a:spLocks noChangeArrowheads="1"/>
          </p:cNvSpPr>
          <p:nvPr/>
        </p:nvSpPr>
        <p:spPr bwMode="auto">
          <a:xfrm>
            <a:off x="4340225" y="1752600"/>
            <a:ext cx="16541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Passive orders?</a:t>
            </a:r>
          </a:p>
        </p:txBody>
      </p:sp>
      <p:sp>
        <p:nvSpPr>
          <p:cNvPr id="7176" name="Line 11"/>
          <p:cNvSpPr>
            <a:spLocks noChangeShapeType="1"/>
          </p:cNvSpPr>
          <p:nvPr/>
        </p:nvSpPr>
        <p:spPr bwMode="auto">
          <a:xfrm>
            <a:off x="682625" y="2112963"/>
            <a:ext cx="33528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Text Box 12"/>
          <p:cNvSpPr txBox="1">
            <a:spLocks noChangeArrowheads="1"/>
          </p:cNvSpPr>
          <p:nvPr/>
        </p:nvSpPr>
        <p:spPr bwMode="auto">
          <a:xfrm>
            <a:off x="603250" y="1731963"/>
            <a:ext cx="19510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dirty="0">
                <a:latin typeface="Arial" charset="0"/>
              </a:rPr>
              <a:t>Aggressive orders?</a:t>
            </a:r>
          </a:p>
        </p:txBody>
      </p:sp>
      <p:sp>
        <p:nvSpPr>
          <p:cNvPr id="7178" name="Rectangle 13"/>
          <p:cNvSpPr>
            <a:spLocks noGrp="1" noChangeArrowheads="1"/>
          </p:cNvSpPr>
          <p:nvPr>
            <p:ph type="body" sz="half" idx="1"/>
          </p:nvPr>
        </p:nvSpPr>
        <p:spPr>
          <a:xfrm>
            <a:off x="609600" y="2209800"/>
            <a:ext cx="3581400" cy="3048000"/>
          </a:xfrm>
          <a:noFill/>
        </p:spPr>
        <p:txBody>
          <a:bodyPr/>
          <a:lstStyle/>
          <a:p>
            <a:pPr eaLnBrk="1" hangingPunct="1"/>
            <a:r>
              <a:rPr lang="en-US" sz="1600" smtClean="0"/>
              <a:t>Closer to or better than best bid/ask</a:t>
            </a:r>
          </a:p>
          <a:p>
            <a:pPr eaLnBrk="1" hangingPunct="1"/>
            <a:r>
              <a:rPr lang="en-US" sz="1600" smtClean="0"/>
              <a:t>Aggressive closing orders allow more volume</a:t>
            </a:r>
          </a:p>
          <a:p>
            <a:pPr eaLnBrk="1" hangingPunct="1"/>
            <a:r>
              <a:rPr lang="en-US" sz="1600" smtClean="0"/>
              <a:t>Great for sell-side</a:t>
            </a:r>
          </a:p>
        </p:txBody>
      </p:sp>
      <p:sp>
        <p:nvSpPr>
          <p:cNvPr id="7179" name="Rectangle 13"/>
          <p:cNvSpPr txBox="1">
            <a:spLocks noChangeArrowheads="1"/>
          </p:cNvSpPr>
          <p:nvPr/>
        </p:nvSpPr>
        <p:spPr bwMode="auto">
          <a:xfrm>
            <a:off x="4495800" y="2209800"/>
            <a:ext cx="3581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buFontTx/>
              <a:buChar char="•"/>
            </a:pPr>
            <a:r>
              <a:rPr lang="en-US" sz="1600">
                <a:latin typeface="Arial" charset="0"/>
              </a:rPr>
              <a:t>Far away from the market</a:t>
            </a:r>
          </a:p>
          <a:p>
            <a:pPr eaLnBrk="1" hangingPunct="1">
              <a:spcBef>
                <a:spcPct val="20000"/>
              </a:spcBef>
              <a:buFontTx/>
              <a:buChar char="•"/>
            </a:pPr>
            <a:r>
              <a:rPr lang="en-US" sz="1600">
                <a:latin typeface="Arial" charset="0"/>
              </a:rPr>
              <a:t>Passive closing orders bring potentially bigger gain</a:t>
            </a:r>
          </a:p>
          <a:p>
            <a:pPr eaLnBrk="1" hangingPunct="1">
              <a:spcBef>
                <a:spcPct val="20000"/>
              </a:spcBef>
              <a:buFontTx/>
              <a:buChar char="•"/>
            </a:pPr>
            <a:r>
              <a:rPr lang="en-US" sz="1600">
                <a:latin typeface="Arial" charset="0"/>
              </a:rPr>
              <a:t>Passive orders can be riskier (the risk of being run over by market)</a:t>
            </a:r>
          </a:p>
          <a:p>
            <a:pPr eaLnBrk="1" hangingPunct="1">
              <a:spcBef>
                <a:spcPct val="20000"/>
              </a:spcBef>
              <a:buFontTx/>
              <a:buChar char="•"/>
            </a:pPr>
            <a:r>
              <a:rPr lang="en-US" sz="1600">
                <a:latin typeface="Arial" charset="0"/>
              </a:rPr>
              <a:t>Better for buy-side</a:t>
            </a:r>
          </a:p>
        </p:txBody>
      </p:sp>
    </p:spTree>
    <p:extLst>
      <p:ext uri="{BB962C8B-B14F-4D97-AF65-F5344CB8AC3E}">
        <p14:creationId xmlns:p14="http://schemas.microsoft.com/office/powerpoint/2010/main" val="2631022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2.  Basic definitions: Return</a:t>
            </a:r>
          </a:p>
        </p:txBody>
      </p:sp>
      <p:sp>
        <p:nvSpPr>
          <p:cNvPr id="9219" name="Rectangle 3"/>
          <p:cNvSpPr>
            <a:spLocks noGrp="1" noChangeArrowheads="1"/>
          </p:cNvSpPr>
          <p:nvPr>
            <p:ph type="body" sz="half" idx="1"/>
          </p:nvPr>
        </p:nvSpPr>
        <p:spPr/>
        <p:txBody>
          <a:bodyPr/>
          <a:lstStyle/>
          <a:p>
            <a:r>
              <a:rPr lang="en-US" sz="2000"/>
              <a:t>Return can be expressed:</a:t>
            </a:r>
          </a:p>
          <a:p>
            <a:pPr lvl="1"/>
            <a:r>
              <a:rPr lang="en-US" sz="1600"/>
              <a:t>In dollar value</a:t>
            </a:r>
          </a:p>
          <a:p>
            <a:pPr lvl="1"/>
            <a:r>
              <a:rPr lang="en-US" sz="1600"/>
              <a:t>Most often, as a percentage</a:t>
            </a:r>
          </a:p>
          <a:p>
            <a:pPr lvl="2"/>
            <a:r>
              <a:rPr lang="en-US" sz="1600"/>
              <a:t>Allows easy cross-strategy and cross-asset comparison of performance, independent of the starting price</a:t>
            </a:r>
          </a:p>
        </p:txBody>
      </p:sp>
      <p:sp>
        <p:nvSpPr>
          <p:cNvPr id="9220" name="Rectangle 4"/>
          <p:cNvSpPr>
            <a:spLocks noGrp="1" noChangeArrowheads="1"/>
          </p:cNvSpPr>
          <p:nvPr>
            <p:ph type="body" sz="half" idx="2"/>
          </p:nvPr>
        </p:nvSpPr>
        <p:spPr/>
        <p:txBody>
          <a:bodyPr/>
          <a:lstStyle/>
          <a:p>
            <a:r>
              <a:rPr lang="en-US" sz="2000"/>
              <a:t>Illustration</a:t>
            </a:r>
          </a:p>
        </p:txBody>
      </p:sp>
      <p:sp>
        <p:nvSpPr>
          <p:cNvPr id="9225" name="Text Box 9"/>
          <p:cNvSpPr txBox="1">
            <a:spLocks noChangeArrowheads="1"/>
          </p:cNvSpPr>
          <p:nvPr/>
        </p:nvSpPr>
        <p:spPr bwMode="auto">
          <a:xfrm>
            <a:off x="5105400" y="23622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a:latin typeface="Tahoma" pitchFamily="34" charset="0"/>
              </a:rPr>
              <a:t>P</a:t>
            </a:r>
            <a:r>
              <a:rPr lang="en-US">
                <a:latin typeface="Tahoma" pitchFamily="34" charset="0"/>
              </a:rPr>
              <a:t>, Price or Net Asset Value (NAV)</a:t>
            </a:r>
          </a:p>
        </p:txBody>
      </p:sp>
      <p:grpSp>
        <p:nvGrpSpPr>
          <p:cNvPr id="9234" name="Group 18"/>
          <p:cNvGrpSpPr>
            <a:grpSpLocks/>
          </p:cNvGrpSpPr>
          <p:nvPr/>
        </p:nvGrpSpPr>
        <p:grpSpPr bwMode="auto">
          <a:xfrm>
            <a:off x="4876800" y="2743200"/>
            <a:ext cx="3559175" cy="2074863"/>
            <a:chOff x="3072" y="1728"/>
            <a:chExt cx="2242" cy="1307"/>
          </a:xfrm>
        </p:grpSpPr>
        <p:sp>
          <p:nvSpPr>
            <p:cNvPr id="9226" name="Line 10"/>
            <p:cNvSpPr>
              <a:spLocks noChangeShapeType="1"/>
            </p:cNvSpPr>
            <p:nvPr/>
          </p:nvSpPr>
          <p:spPr bwMode="auto">
            <a:xfrm>
              <a:off x="3984" y="2160"/>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a:off x="4656" y="1920"/>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233" name="Group 17"/>
            <p:cNvGrpSpPr>
              <a:grpSpLocks/>
            </p:cNvGrpSpPr>
            <p:nvPr/>
          </p:nvGrpSpPr>
          <p:grpSpPr bwMode="auto">
            <a:xfrm>
              <a:off x="3072" y="1728"/>
              <a:ext cx="2242" cy="1307"/>
              <a:chOff x="3072" y="1728"/>
              <a:chExt cx="2242" cy="1307"/>
            </a:xfrm>
          </p:grpSpPr>
          <p:sp>
            <p:nvSpPr>
              <p:cNvPr id="9221" name="Line 5"/>
              <p:cNvSpPr>
                <a:spLocks noChangeShapeType="1"/>
              </p:cNvSpPr>
              <p:nvPr/>
            </p:nvSpPr>
            <p:spPr bwMode="auto">
              <a:xfrm>
                <a:off x="3072" y="2784"/>
                <a:ext cx="20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Text Box 6"/>
              <p:cNvSpPr txBox="1">
                <a:spLocks noChangeArrowheads="1"/>
              </p:cNvSpPr>
              <p:nvPr/>
            </p:nvSpPr>
            <p:spPr bwMode="auto">
              <a:xfrm>
                <a:off x="4920" y="2804"/>
                <a:ext cx="3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time</a:t>
                </a:r>
              </a:p>
            </p:txBody>
          </p:sp>
          <p:sp>
            <p:nvSpPr>
              <p:cNvPr id="9223" name="Freeform 7"/>
              <p:cNvSpPr>
                <a:spLocks/>
              </p:cNvSpPr>
              <p:nvPr/>
            </p:nvSpPr>
            <p:spPr bwMode="auto">
              <a:xfrm>
                <a:off x="3120" y="1912"/>
                <a:ext cx="2112" cy="584"/>
              </a:xfrm>
              <a:custGeom>
                <a:avLst/>
                <a:gdLst>
                  <a:gd name="T0" fmla="*/ 0 w 2112"/>
                  <a:gd name="T1" fmla="*/ 584 h 584"/>
                  <a:gd name="T2" fmla="*/ 432 w 2112"/>
                  <a:gd name="T3" fmla="*/ 344 h 584"/>
                  <a:gd name="T4" fmla="*/ 720 w 2112"/>
                  <a:gd name="T5" fmla="*/ 392 h 584"/>
                  <a:gd name="T6" fmla="*/ 1104 w 2112"/>
                  <a:gd name="T7" fmla="*/ 104 h 584"/>
                  <a:gd name="T8" fmla="*/ 1584 w 2112"/>
                  <a:gd name="T9" fmla="*/ 8 h 584"/>
                  <a:gd name="T10" fmla="*/ 1968 w 2112"/>
                  <a:gd name="T11" fmla="*/ 152 h 584"/>
                  <a:gd name="T12" fmla="*/ 2112 w 2112"/>
                  <a:gd name="T13" fmla="*/ 56 h 584"/>
                </a:gdLst>
                <a:ahLst/>
                <a:cxnLst>
                  <a:cxn ang="0">
                    <a:pos x="T0" y="T1"/>
                  </a:cxn>
                  <a:cxn ang="0">
                    <a:pos x="T2" y="T3"/>
                  </a:cxn>
                  <a:cxn ang="0">
                    <a:pos x="T4" y="T5"/>
                  </a:cxn>
                  <a:cxn ang="0">
                    <a:pos x="T6" y="T7"/>
                  </a:cxn>
                  <a:cxn ang="0">
                    <a:pos x="T8" y="T9"/>
                  </a:cxn>
                  <a:cxn ang="0">
                    <a:pos x="T10" y="T11"/>
                  </a:cxn>
                  <a:cxn ang="0">
                    <a:pos x="T12" y="T13"/>
                  </a:cxn>
                </a:cxnLst>
                <a:rect l="0" t="0" r="r" b="b"/>
                <a:pathLst>
                  <a:path w="2112" h="584">
                    <a:moveTo>
                      <a:pt x="0" y="584"/>
                    </a:moveTo>
                    <a:cubicBezTo>
                      <a:pt x="156" y="480"/>
                      <a:pt x="312" y="376"/>
                      <a:pt x="432" y="344"/>
                    </a:cubicBezTo>
                    <a:cubicBezTo>
                      <a:pt x="552" y="312"/>
                      <a:pt x="608" y="432"/>
                      <a:pt x="720" y="392"/>
                    </a:cubicBezTo>
                    <a:cubicBezTo>
                      <a:pt x="832" y="352"/>
                      <a:pt x="960" y="168"/>
                      <a:pt x="1104" y="104"/>
                    </a:cubicBezTo>
                    <a:cubicBezTo>
                      <a:pt x="1248" y="40"/>
                      <a:pt x="1440" y="0"/>
                      <a:pt x="1584" y="8"/>
                    </a:cubicBezTo>
                    <a:cubicBezTo>
                      <a:pt x="1728" y="16"/>
                      <a:pt x="1880" y="144"/>
                      <a:pt x="1968" y="152"/>
                    </a:cubicBezTo>
                    <a:cubicBezTo>
                      <a:pt x="2056" y="160"/>
                      <a:pt x="2084" y="108"/>
                      <a:pt x="2112"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p:cNvSpPr>
                <a:spLocks noChangeShapeType="1"/>
              </p:cNvSpPr>
              <p:nvPr/>
            </p:nvSpPr>
            <p:spPr bwMode="auto">
              <a:xfrm flipV="1">
                <a:off x="3216" y="1728"/>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Text Box 12"/>
              <p:cNvSpPr txBox="1">
                <a:spLocks noChangeArrowheads="1"/>
              </p:cNvSpPr>
              <p:nvPr/>
            </p:nvSpPr>
            <p:spPr bwMode="auto">
              <a:xfrm>
                <a:off x="3878" y="2778"/>
                <a:ext cx="2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t</a:t>
                </a:r>
                <a:r>
                  <a:rPr lang="en-US" sz="900">
                    <a:latin typeface="Tahoma" pitchFamily="34" charset="0"/>
                  </a:rPr>
                  <a:t>1</a:t>
                </a:r>
              </a:p>
            </p:txBody>
          </p:sp>
          <p:sp>
            <p:nvSpPr>
              <p:cNvPr id="9229" name="Text Box 13"/>
              <p:cNvSpPr txBox="1">
                <a:spLocks noChangeArrowheads="1"/>
              </p:cNvSpPr>
              <p:nvPr/>
            </p:nvSpPr>
            <p:spPr bwMode="auto">
              <a:xfrm>
                <a:off x="4560" y="2778"/>
                <a:ext cx="2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t</a:t>
                </a:r>
                <a:r>
                  <a:rPr lang="en-US" sz="900">
                    <a:latin typeface="Tahoma" pitchFamily="34" charset="0"/>
                  </a:rPr>
                  <a:t>2</a:t>
                </a:r>
              </a:p>
            </p:txBody>
          </p:sp>
        </p:grpSp>
      </p:grpSp>
      <p:sp>
        <p:nvSpPr>
          <p:cNvPr id="9232" name="Rectangle 16"/>
          <p:cNvSpPr>
            <a:spLocks noChangeArrowheads="1"/>
          </p:cNvSpPr>
          <p:nvPr/>
        </p:nvSpPr>
        <p:spPr bwMode="auto">
          <a:xfrm>
            <a:off x="416718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9231" name="Object 15"/>
          <p:cNvGraphicFramePr>
            <a:graphicFrameLocks noChangeAspect="1"/>
          </p:cNvGraphicFramePr>
          <p:nvPr/>
        </p:nvGraphicFramePr>
        <p:xfrm>
          <a:off x="4953000" y="4800600"/>
          <a:ext cx="1295400" cy="715963"/>
        </p:xfrm>
        <a:graphic>
          <a:graphicData uri="http://schemas.openxmlformats.org/presentationml/2006/ole">
            <mc:AlternateContent xmlns:mc="http://schemas.openxmlformats.org/markup-compatibility/2006">
              <mc:Choice xmlns:v="urn:schemas-microsoft-com:vml" Requires="v">
                <p:oleObj spid="_x0000_s8225" r:id="rId3" imgW="812447" imgH="444307" progId="Equation.3">
                  <p:embed/>
                </p:oleObj>
              </mc:Choice>
              <mc:Fallback>
                <p:oleObj r:id="rId3" imgW="812447"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800600"/>
                        <a:ext cx="129540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1062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Autofit/>
          </a:bodyPr>
          <a:lstStyle/>
          <a:p>
            <a:pPr eaLnBrk="1" hangingPunct="1"/>
            <a:r>
              <a:rPr lang="en-US" dirty="0" smtClean="0"/>
              <a:t>3.  HFT Market Making – Sell-side HFT and buy-side HFT comparisons</a:t>
            </a:r>
          </a:p>
        </p:txBody>
      </p:sp>
      <p:sp>
        <p:nvSpPr>
          <p:cNvPr id="8196" name="Rectangle 3"/>
          <p:cNvSpPr>
            <a:spLocks noGrp="1" noChangeArrowheads="1"/>
          </p:cNvSpPr>
          <p:nvPr>
            <p:ph type="body" sz="half" idx="1"/>
          </p:nvPr>
        </p:nvSpPr>
        <p:spPr>
          <a:xfrm>
            <a:off x="609600" y="2438400"/>
            <a:ext cx="3352800" cy="3048000"/>
          </a:xfrm>
        </p:spPr>
        <p:txBody>
          <a:bodyPr>
            <a:normAutofit lnSpcReduction="10000"/>
          </a:bodyPr>
          <a:lstStyle/>
          <a:p>
            <a:pPr marL="231775" indent="-231775" eaLnBrk="1" hangingPunct="1">
              <a:lnSpc>
                <a:spcPct val="90000"/>
              </a:lnSpc>
              <a:buFont typeface="Wingdings" pitchFamily="2" charset="2"/>
              <a:buChar char="§"/>
            </a:pPr>
            <a:r>
              <a:rPr lang="en-US" sz="1600" smtClean="0"/>
              <a:t>Objective:</a:t>
            </a:r>
          </a:p>
          <a:p>
            <a:pPr marL="631825" lvl="1" indent="-231775" eaLnBrk="1" hangingPunct="1">
              <a:lnSpc>
                <a:spcPct val="90000"/>
              </a:lnSpc>
              <a:buFont typeface="Wingdings" pitchFamily="2" charset="2"/>
              <a:buChar char="§"/>
            </a:pPr>
            <a:r>
              <a:rPr lang="en-US" sz="1600" smtClean="0"/>
              <a:t>To capture alpha AND commission income</a:t>
            </a:r>
          </a:p>
          <a:p>
            <a:pPr marL="631825" lvl="1" indent="-231775" eaLnBrk="1" hangingPunct="1">
              <a:lnSpc>
                <a:spcPct val="90000"/>
              </a:lnSpc>
              <a:buFont typeface="Wingdings" pitchFamily="2" charset="2"/>
              <a:buChar char="§"/>
            </a:pPr>
            <a:endParaRPr lang="en-US" sz="1200" smtClean="0"/>
          </a:p>
          <a:p>
            <a:pPr marL="631825" lvl="1" indent="-231775" eaLnBrk="1" hangingPunct="1">
              <a:lnSpc>
                <a:spcPct val="90000"/>
              </a:lnSpc>
              <a:buFont typeface="Wingdings" pitchFamily="2" charset="2"/>
              <a:buChar char="§"/>
            </a:pPr>
            <a:endParaRPr lang="en-US" sz="1200" smtClean="0"/>
          </a:p>
          <a:p>
            <a:pPr marL="231775" indent="-231775" eaLnBrk="1" hangingPunct="1">
              <a:lnSpc>
                <a:spcPct val="90000"/>
              </a:lnSpc>
              <a:buFont typeface="Wingdings" pitchFamily="2" charset="2"/>
              <a:buChar char="§"/>
            </a:pPr>
            <a:r>
              <a:rPr lang="en-US" sz="1600" smtClean="0"/>
              <a:t>Optimal implementation:</a:t>
            </a:r>
          </a:p>
          <a:p>
            <a:pPr marL="631825" lvl="1" indent="-231775" eaLnBrk="1" hangingPunct="1">
              <a:lnSpc>
                <a:spcPct val="90000"/>
              </a:lnSpc>
              <a:buFont typeface="Wingdings" pitchFamily="2" charset="2"/>
              <a:buChar char="§"/>
            </a:pPr>
            <a:r>
              <a:rPr lang="en-US" sz="1600" smtClean="0"/>
              <a:t>High volume (high commissions revenue)</a:t>
            </a:r>
          </a:p>
          <a:p>
            <a:pPr marL="631825" lvl="1" indent="-231775" eaLnBrk="1" hangingPunct="1">
              <a:lnSpc>
                <a:spcPct val="90000"/>
              </a:lnSpc>
              <a:buFont typeface="Wingdings" pitchFamily="2" charset="2"/>
              <a:buChar char="§"/>
            </a:pPr>
            <a:r>
              <a:rPr lang="en-US" sz="1600" smtClean="0"/>
              <a:t>Small gains per trade</a:t>
            </a:r>
          </a:p>
          <a:p>
            <a:pPr marL="631825" lvl="1" indent="-231775" eaLnBrk="1" hangingPunct="1">
              <a:lnSpc>
                <a:spcPct val="90000"/>
              </a:lnSpc>
              <a:buFont typeface="Wingdings" pitchFamily="2" charset="2"/>
              <a:buChar char="§"/>
            </a:pPr>
            <a:r>
              <a:rPr lang="en-US" sz="1600" smtClean="0"/>
              <a:t>Aggressive position open to capture opportunities</a:t>
            </a:r>
          </a:p>
          <a:p>
            <a:pPr marL="631825" lvl="1" indent="-231775" eaLnBrk="1" hangingPunct="1">
              <a:lnSpc>
                <a:spcPct val="90000"/>
              </a:lnSpc>
              <a:buFont typeface="Wingdings" pitchFamily="2" charset="2"/>
              <a:buChar char="§"/>
            </a:pPr>
            <a:r>
              <a:rPr lang="en-US" sz="1600" smtClean="0"/>
              <a:t>Aggressive position close to maximize capital turnover</a:t>
            </a:r>
          </a:p>
        </p:txBody>
      </p:sp>
      <p:sp>
        <p:nvSpPr>
          <p:cNvPr id="8197" name="Rectangle 4"/>
          <p:cNvSpPr>
            <a:spLocks noGrp="1" noChangeArrowheads="1"/>
          </p:cNvSpPr>
          <p:nvPr>
            <p:ph type="body" sz="half" idx="2"/>
          </p:nvPr>
        </p:nvSpPr>
        <p:spPr>
          <a:xfrm>
            <a:off x="4343400" y="2362200"/>
            <a:ext cx="3810000" cy="3810000"/>
          </a:xfrm>
        </p:spPr>
        <p:txBody>
          <a:bodyPr/>
          <a:lstStyle/>
          <a:p>
            <a:pPr marL="231775" indent="-231775" eaLnBrk="1" hangingPunct="1">
              <a:buFont typeface="Wingdings" pitchFamily="2" charset="2"/>
              <a:buChar char="§"/>
            </a:pPr>
            <a:r>
              <a:rPr lang="en-US" sz="1600" smtClean="0"/>
              <a:t>Objective:</a:t>
            </a:r>
          </a:p>
          <a:p>
            <a:pPr marL="631825" lvl="1" indent="-231775" eaLnBrk="1" hangingPunct="1">
              <a:buFont typeface="Wingdings" pitchFamily="2" charset="2"/>
              <a:buChar char="§"/>
            </a:pPr>
            <a:r>
              <a:rPr lang="en-US" sz="1600" smtClean="0"/>
              <a:t>To capture alpha and minimize transaction costs</a:t>
            </a:r>
          </a:p>
          <a:p>
            <a:pPr marL="631825" lvl="1" indent="-231775" eaLnBrk="1" hangingPunct="1">
              <a:buFont typeface="Wingdings" pitchFamily="2" charset="2"/>
              <a:buChar char="§"/>
            </a:pPr>
            <a:endParaRPr lang="en-US" sz="1600" smtClean="0"/>
          </a:p>
          <a:p>
            <a:pPr marL="231775" indent="-231775" eaLnBrk="1" hangingPunct="1">
              <a:buFont typeface="Wingdings" pitchFamily="2" charset="2"/>
              <a:buChar char="§"/>
            </a:pPr>
            <a:r>
              <a:rPr lang="en-US" sz="1600" smtClean="0"/>
              <a:t>Optimal implementation:</a:t>
            </a:r>
          </a:p>
          <a:p>
            <a:pPr marL="631825" lvl="1" indent="-231775" eaLnBrk="1" hangingPunct="1">
              <a:buFont typeface="Wingdings" pitchFamily="2" charset="2"/>
              <a:buChar char="§"/>
            </a:pPr>
            <a:r>
              <a:rPr lang="en-US" sz="1600" smtClean="0"/>
              <a:t>Smaller volume (low transaction expense)</a:t>
            </a:r>
          </a:p>
          <a:p>
            <a:pPr marL="631825" lvl="1" indent="-231775" eaLnBrk="1" hangingPunct="1">
              <a:buFont typeface="Wingdings" pitchFamily="2" charset="2"/>
              <a:buChar char="§"/>
            </a:pPr>
            <a:r>
              <a:rPr lang="en-US" sz="1600" smtClean="0"/>
              <a:t>Larger gains per trade</a:t>
            </a:r>
          </a:p>
          <a:p>
            <a:pPr marL="631825" lvl="1" indent="-231775" eaLnBrk="1" hangingPunct="1">
              <a:buFont typeface="Wingdings" pitchFamily="2" charset="2"/>
              <a:buChar char="§"/>
            </a:pPr>
            <a:r>
              <a:rPr lang="en-US" sz="1600" smtClean="0"/>
              <a:t>Aggressive position open to capture opportunities</a:t>
            </a:r>
          </a:p>
          <a:p>
            <a:pPr marL="631825" lvl="1" indent="-231775" eaLnBrk="1" hangingPunct="1">
              <a:buFont typeface="Wingdings" pitchFamily="2" charset="2"/>
              <a:buChar char="§"/>
            </a:pPr>
            <a:r>
              <a:rPr lang="en-US" sz="1600" smtClean="0"/>
              <a:t>Passive position close to maximize per trade profitability</a:t>
            </a:r>
          </a:p>
          <a:p>
            <a:pPr marL="631825" lvl="1" indent="-231775" eaLnBrk="1" hangingPunct="1">
              <a:buFont typeface="Wingdings" pitchFamily="2" charset="2"/>
              <a:buChar char="§"/>
            </a:pPr>
            <a:endParaRPr lang="en-US" sz="1600" smtClean="0"/>
          </a:p>
          <a:p>
            <a:pPr marL="231775" indent="-231775" eaLnBrk="1" hangingPunct="1">
              <a:buFontTx/>
              <a:buNone/>
            </a:pPr>
            <a:endParaRPr lang="en-US" sz="1600" smtClean="0"/>
          </a:p>
        </p:txBody>
      </p:sp>
      <p:sp>
        <p:nvSpPr>
          <p:cNvPr id="8198" name="Line 5"/>
          <p:cNvSpPr>
            <a:spLocks noChangeShapeType="1"/>
          </p:cNvSpPr>
          <p:nvPr/>
        </p:nvSpPr>
        <p:spPr bwMode="auto">
          <a:xfrm>
            <a:off x="4419600" y="2286000"/>
            <a:ext cx="38862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6"/>
          <p:cNvSpPr txBox="1">
            <a:spLocks noChangeArrowheads="1"/>
          </p:cNvSpPr>
          <p:nvPr/>
        </p:nvSpPr>
        <p:spPr bwMode="auto">
          <a:xfrm>
            <a:off x="4343400" y="1905000"/>
            <a:ext cx="21097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Buy-side Perspective</a:t>
            </a:r>
          </a:p>
        </p:txBody>
      </p:sp>
      <p:sp>
        <p:nvSpPr>
          <p:cNvPr id="8200" name="Line 7"/>
          <p:cNvSpPr>
            <a:spLocks noChangeShapeType="1"/>
          </p:cNvSpPr>
          <p:nvPr/>
        </p:nvSpPr>
        <p:spPr bwMode="auto">
          <a:xfrm>
            <a:off x="688975" y="2286000"/>
            <a:ext cx="33528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8"/>
          <p:cNvSpPr txBox="1">
            <a:spLocks noChangeArrowheads="1"/>
          </p:cNvSpPr>
          <p:nvPr/>
        </p:nvSpPr>
        <p:spPr bwMode="auto">
          <a:xfrm>
            <a:off x="609600" y="1905000"/>
            <a:ext cx="21209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dirty="0">
                <a:latin typeface="Arial" charset="0"/>
              </a:rPr>
              <a:t>Sell-side Perspective</a:t>
            </a:r>
          </a:p>
        </p:txBody>
      </p:sp>
    </p:spTree>
    <p:extLst>
      <p:ext uri="{BB962C8B-B14F-4D97-AF65-F5344CB8AC3E}">
        <p14:creationId xmlns:p14="http://schemas.microsoft.com/office/powerpoint/2010/main" val="15946945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Autofit/>
          </a:bodyPr>
          <a:lstStyle/>
          <a:p>
            <a:pPr eaLnBrk="1" hangingPunct="1"/>
            <a:r>
              <a:rPr lang="en-US" dirty="0" smtClean="0"/>
              <a:t>3.  HFT Market Making – implications for all market makers</a:t>
            </a:r>
          </a:p>
        </p:txBody>
      </p:sp>
      <p:sp>
        <p:nvSpPr>
          <p:cNvPr id="12291" name="Rectangle 3"/>
          <p:cNvSpPr>
            <a:spLocks noGrp="1" noChangeArrowheads="1"/>
          </p:cNvSpPr>
          <p:nvPr>
            <p:ph type="body" sz="half" idx="1"/>
          </p:nvPr>
        </p:nvSpPr>
        <p:spPr>
          <a:xfrm>
            <a:off x="685800" y="2400300"/>
            <a:ext cx="3810000" cy="2019300"/>
          </a:xfrm>
        </p:spPr>
        <p:txBody>
          <a:bodyPr>
            <a:normAutofit fontScale="92500" lnSpcReduction="20000"/>
          </a:bodyPr>
          <a:lstStyle/>
          <a:p>
            <a:pPr eaLnBrk="1" hangingPunct="1">
              <a:spcBef>
                <a:spcPct val="0"/>
              </a:spcBef>
              <a:buFont typeface="Wingdings" pitchFamily="2" charset="2"/>
              <a:buChar char="§"/>
              <a:defRPr/>
            </a:pPr>
            <a:r>
              <a:rPr lang="en-US" sz="1600" dirty="0" smtClean="0"/>
              <a:t>Buy-side HFTs compete with sell-side HFTs to fill the void in supply and demand</a:t>
            </a:r>
          </a:p>
          <a:p>
            <a:pPr eaLnBrk="1" hangingPunct="1">
              <a:spcBef>
                <a:spcPct val="0"/>
              </a:spcBef>
              <a:buFont typeface="Wingdings" pitchFamily="2" charset="2"/>
              <a:buChar char="§"/>
              <a:defRPr/>
            </a:pPr>
            <a:endParaRPr lang="en-US" sz="1600" dirty="0" smtClean="0"/>
          </a:p>
          <a:p>
            <a:pPr eaLnBrk="1" hangingPunct="1">
              <a:spcBef>
                <a:spcPct val="0"/>
              </a:spcBef>
              <a:buFont typeface="Wingdings" pitchFamily="2" charset="2"/>
              <a:buChar char="§"/>
              <a:defRPr/>
            </a:pPr>
            <a:r>
              <a:rPr lang="en-US" sz="1600" dirty="0" smtClean="0"/>
              <a:t>Both buy-side HFT and sell-side HFT use aggressive orders</a:t>
            </a:r>
          </a:p>
          <a:p>
            <a:pPr eaLnBrk="1" hangingPunct="1">
              <a:spcBef>
                <a:spcPct val="0"/>
              </a:spcBef>
              <a:buFont typeface="Wingdings" pitchFamily="2" charset="2"/>
              <a:buChar char="§"/>
              <a:defRPr/>
            </a:pPr>
            <a:endParaRPr lang="en-US" sz="1600" dirty="0" smtClean="0"/>
          </a:p>
          <a:p>
            <a:pPr eaLnBrk="1" hangingPunct="1">
              <a:spcBef>
                <a:spcPct val="0"/>
              </a:spcBef>
              <a:buFont typeface="Wingdings" pitchFamily="2" charset="2"/>
              <a:buChar char="§"/>
              <a:defRPr/>
            </a:pPr>
            <a:r>
              <a:rPr lang="en-US" sz="1600" dirty="0" smtClean="0"/>
              <a:t>Manual execution has an ample range of passive orders at their disposal</a:t>
            </a:r>
          </a:p>
          <a:p>
            <a:pPr marL="0" indent="0" eaLnBrk="1" hangingPunct="1">
              <a:spcBef>
                <a:spcPct val="0"/>
              </a:spcBef>
              <a:buFontTx/>
              <a:buNone/>
              <a:defRPr/>
            </a:pPr>
            <a:r>
              <a:rPr lang="en-US" sz="1600" dirty="0" smtClean="0"/>
              <a:t> </a:t>
            </a:r>
          </a:p>
        </p:txBody>
      </p:sp>
      <p:sp>
        <p:nvSpPr>
          <p:cNvPr id="9221" name="Line 5"/>
          <p:cNvSpPr>
            <a:spLocks noChangeShapeType="1"/>
          </p:cNvSpPr>
          <p:nvPr/>
        </p:nvSpPr>
        <p:spPr bwMode="auto">
          <a:xfrm>
            <a:off x="4495800" y="2324100"/>
            <a:ext cx="38862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Text Box 6"/>
          <p:cNvSpPr txBox="1">
            <a:spLocks noChangeArrowheads="1"/>
          </p:cNvSpPr>
          <p:nvPr/>
        </p:nvSpPr>
        <p:spPr bwMode="auto">
          <a:xfrm>
            <a:off x="4419600" y="1943100"/>
            <a:ext cx="175736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On position close</a:t>
            </a:r>
          </a:p>
        </p:txBody>
      </p:sp>
      <p:sp>
        <p:nvSpPr>
          <p:cNvPr id="9223" name="Line 7"/>
          <p:cNvSpPr>
            <a:spLocks noChangeShapeType="1"/>
          </p:cNvSpPr>
          <p:nvPr/>
        </p:nvSpPr>
        <p:spPr bwMode="auto">
          <a:xfrm>
            <a:off x="709613" y="2324100"/>
            <a:ext cx="33528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Text Box 8"/>
          <p:cNvSpPr txBox="1">
            <a:spLocks noChangeArrowheads="1"/>
          </p:cNvSpPr>
          <p:nvPr/>
        </p:nvSpPr>
        <p:spPr bwMode="auto">
          <a:xfrm>
            <a:off x="657225" y="1943100"/>
            <a:ext cx="17351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dirty="0">
                <a:latin typeface="Arial" charset="0"/>
              </a:rPr>
              <a:t>On position open</a:t>
            </a:r>
          </a:p>
        </p:txBody>
      </p:sp>
      <p:sp>
        <p:nvSpPr>
          <p:cNvPr id="19" name="Rectangle 3"/>
          <p:cNvSpPr txBox="1">
            <a:spLocks noChangeArrowheads="1"/>
          </p:cNvSpPr>
          <p:nvPr/>
        </p:nvSpPr>
        <p:spPr bwMode="auto">
          <a:xfrm>
            <a:off x="4572000" y="2400300"/>
            <a:ext cx="38100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a:spcBef>
                <a:spcPct val="0"/>
              </a:spcBef>
              <a:buFont typeface="Wingdings" pitchFamily="2" charset="2"/>
              <a:buChar char="§"/>
              <a:defRPr/>
            </a:pPr>
            <a:r>
              <a:rPr lang="en-US" sz="1600" dirty="0" smtClean="0"/>
              <a:t>Sell-side HFTs use aggressive orders, while buy-side HFTs use passive orders.</a:t>
            </a:r>
          </a:p>
          <a:p>
            <a:pPr>
              <a:spcBef>
                <a:spcPct val="0"/>
              </a:spcBef>
              <a:buFont typeface="Wingdings" pitchFamily="2" charset="2"/>
              <a:buChar char="§"/>
              <a:defRPr/>
            </a:pPr>
            <a:endParaRPr lang="en-US" sz="1600" dirty="0" smtClean="0"/>
          </a:p>
          <a:p>
            <a:pPr>
              <a:spcBef>
                <a:spcPct val="0"/>
              </a:spcBef>
              <a:buFont typeface="Wingdings" pitchFamily="2" charset="2"/>
              <a:buChar char="§"/>
              <a:defRPr/>
            </a:pPr>
            <a:r>
              <a:rPr lang="en-US" sz="1600" dirty="0" smtClean="0"/>
              <a:t>Manual execution is “squeezed,” describe the phenomenon as “flashing quotes,” cannot compete.</a:t>
            </a:r>
          </a:p>
          <a:p>
            <a:pPr marL="0" indent="0">
              <a:spcBef>
                <a:spcPct val="0"/>
              </a:spcBef>
              <a:buFontTx/>
              <a:buNone/>
              <a:defRPr/>
            </a:pPr>
            <a:r>
              <a:rPr lang="en-US" sz="1600" dirty="0" smtClean="0"/>
              <a:t> </a:t>
            </a:r>
          </a:p>
        </p:txBody>
      </p:sp>
    </p:spTree>
    <p:extLst>
      <p:ext uri="{BB962C8B-B14F-4D97-AF65-F5344CB8AC3E}">
        <p14:creationId xmlns:p14="http://schemas.microsoft.com/office/powerpoint/2010/main" val="27740648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Autofit/>
          </a:bodyPr>
          <a:lstStyle/>
          <a:p>
            <a:pPr eaLnBrk="1" hangingPunct="1"/>
            <a:r>
              <a:rPr lang="en-US" dirty="0" smtClean="0"/>
              <a:t>3.  HFT Market Making – implications for all market makers</a:t>
            </a:r>
          </a:p>
        </p:txBody>
      </p:sp>
      <p:sp>
        <p:nvSpPr>
          <p:cNvPr id="10244" name="Line 7"/>
          <p:cNvSpPr>
            <a:spLocks noChangeShapeType="1"/>
          </p:cNvSpPr>
          <p:nvPr/>
        </p:nvSpPr>
        <p:spPr bwMode="auto">
          <a:xfrm>
            <a:off x="709613" y="1884218"/>
            <a:ext cx="3786187"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8"/>
          <p:cNvSpPr txBox="1">
            <a:spLocks noChangeArrowheads="1"/>
          </p:cNvSpPr>
          <p:nvPr/>
        </p:nvSpPr>
        <p:spPr bwMode="auto">
          <a:xfrm>
            <a:off x="657225" y="1490662"/>
            <a:ext cx="17351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dirty="0">
                <a:latin typeface="Arial" charset="0"/>
              </a:rPr>
              <a:t>On position open</a:t>
            </a:r>
          </a:p>
        </p:txBody>
      </p:sp>
      <p:grpSp>
        <p:nvGrpSpPr>
          <p:cNvPr id="10246" name="Group 3"/>
          <p:cNvGrpSpPr>
            <a:grpSpLocks/>
          </p:cNvGrpSpPr>
          <p:nvPr/>
        </p:nvGrpSpPr>
        <p:grpSpPr bwMode="auto">
          <a:xfrm>
            <a:off x="838200" y="1828800"/>
            <a:ext cx="7772400" cy="1752600"/>
            <a:chOff x="838200" y="1828800"/>
            <a:chExt cx="7772400" cy="1752600"/>
          </a:xfrm>
        </p:grpSpPr>
        <p:sp>
          <p:nvSpPr>
            <p:cNvPr id="12" name="Text Box 26"/>
            <p:cNvSpPr txBox="1">
              <a:spLocks noChangeArrowheads="1"/>
            </p:cNvSpPr>
            <p:nvPr/>
          </p:nvSpPr>
          <p:spPr bwMode="auto">
            <a:xfrm>
              <a:off x="1292225" y="2362200"/>
              <a:ext cx="17907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dirty="0">
                  <a:latin typeface="+mn-lt"/>
                </a:rPr>
                <a:t>Manual execution</a:t>
              </a:r>
            </a:p>
          </p:txBody>
        </p:sp>
        <p:sp>
          <p:nvSpPr>
            <p:cNvPr id="13" name="Text Box 27"/>
            <p:cNvSpPr txBox="1">
              <a:spLocks noChangeArrowheads="1"/>
            </p:cNvSpPr>
            <p:nvPr/>
          </p:nvSpPr>
          <p:spPr bwMode="auto">
            <a:xfrm>
              <a:off x="6019800" y="2362200"/>
              <a:ext cx="17907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dirty="0">
                  <a:latin typeface="+mn-lt"/>
                </a:rPr>
                <a:t>Manual execution</a:t>
              </a:r>
            </a:p>
          </p:txBody>
        </p:sp>
        <p:sp>
          <p:nvSpPr>
            <p:cNvPr id="10272" name="Line 28"/>
            <p:cNvSpPr>
              <a:spLocks noChangeShapeType="1"/>
            </p:cNvSpPr>
            <p:nvPr/>
          </p:nvSpPr>
          <p:spPr bwMode="auto">
            <a:xfrm>
              <a:off x="838200" y="3276600"/>
              <a:ext cx="769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3" name="Line 29"/>
            <p:cNvSpPr>
              <a:spLocks noChangeShapeType="1"/>
            </p:cNvSpPr>
            <p:nvPr/>
          </p:nvSpPr>
          <p:spPr bwMode="auto">
            <a:xfrm>
              <a:off x="4572000" y="22098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4" name="Freeform 30"/>
            <p:cNvSpPr>
              <a:spLocks/>
            </p:cNvSpPr>
            <p:nvPr/>
          </p:nvSpPr>
          <p:spPr bwMode="auto">
            <a:xfrm>
              <a:off x="990600" y="2362200"/>
              <a:ext cx="3581400" cy="762000"/>
            </a:xfrm>
            <a:custGeom>
              <a:avLst/>
              <a:gdLst>
                <a:gd name="T0" fmla="*/ 0 w 2256"/>
                <a:gd name="T1" fmla="*/ 1209675000 h 480"/>
                <a:gd name="T2" fmla="*/ 2147483647 w 2256"/>
                <a:gd name="T3" fmla="*/ 846772500 h 480"/>
                <a:gd name="T4" fmla="*/ 2147483647 w 2256"/>
                <a:gd name="T5" fmla="*/ 120967500 h 480"/>
                <a:gd name="T6" fmla="*/ 2147483647 w 2256"/>
                <a:gd name="T7" fmla="*/ 12096750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6" h="480">
                  <a:moveTo>
                    <a:pt x="0" y="480"/>
                  </a:moveTo>
                  <a:cubicBezTo>
                    <a:pt x="428" y="444"/>
                    <a:pt x="856" y="408"/>
                    <a:pt x="1200" y="336"/>
                  </a:cubicBezTo>
                  <a:cubicBezTo>
                    <a:pt x="1544" y="264"/>
                    <a:pt x="1888" y="96"/>
                    <a:pt x="2064" y="48"/>
                  </a:cubicBezTo>
                  <a:cubicBezTo>
                    <a:pt x="2240" y="0"/>
                    <a:pt x="2248" y="24"/>
                    <a:pt x="2256"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Freeform 31"/>
            <p:cNvSpPr>
              <a:spLocks/>
            </p:cNvSpPr>
            <p:nvPr/>
          </p:nvSpPr>
          <p:spPr bwMode="auto">
            <a:xfrm flipH="1">
              <a:off x="4572000" y="2362200"/>
              <a:ext cx="3581400" cy="762000"/>
            </a:xfrm>
            <a:custGeom>
              <a:avLst/>
              <a:gdLst>
                <a:gd name="T0" fmla="*/ 0 w 2256"/>
                <a:gd name="T1" fmla="*/ 1209675000 h 480"/>
                <a:gd name="T2" fmla="*/ 2147483647 w 2256"/>
                <a:gd name="T3" fmla="*/ 846772500 h 480"/>
                <a:gd name="T4" fmla="*/ 2147483647 w 2256"/>
                <a:gd name="T5" fmla="*/ 120967500 h 480"/>
                <a:gd name="T6" fmla="*/ 2147483647 w 2256"/>
                <a:gd name="T7" fmla="*/ 12096750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6" h="480">
                  <a:moveTo>
                    <a:pt x="0" y="480"/>
                  </a:moveTo>
                  <a:cubicBezTo>
                    <a:pt x="428" y="444"/>
                    <a:pt x="856" y="408"/>
                    <a:pt x="1200" y="336"/>
                  </a:cubicBezTo>
                  <a:cubicBezTo>
                    <a:pt x="1544" y="264"/>
                    <a:pt x="1888" y="96"/>
                    <a:pt x="2064" y="48"/>
                  </a:cubicBezTo>
                  <a:cubicBezTo>
                    <a:pt x="2240" y="0"/>
                    <a:pt x="2248" y="24"/>
                    <a:pt x="2256"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6" name="Line 32"/>
            <p:cNvSpPr>
              <a:spLocks noChangeShapeType="1"/>
            </p:cNvSpPr>
            <p:nvPr/>
          </p:nvSpPr>
          <p:spPr bwMode="auto">
            <a:xfrm>
              <a:off x="3581400" y="2057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7" name="Line 33"/>
            <p:cNvSpPr>
              <a:spLocks noChangeShapeType="1"/>
            </p:cNvSpPr>
            <p:nvPr/>
          </p:nvSpPr>
          <p:spPr bwMode="auto">
            <a:xfrm>
              <a:off x="5486400" y="2057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AutoShape 37"/>
            <p:cNvSpPr>
              <a:spLocks noChangeArrowheads="1"/>
            </p:cNvSpPr>
            <p:nvPr/>
          </p:nvSpPr>
          <p:spPr bwMode="auto">
            <a:xfrm>
              <a:off x="4572000" y="2590800"/>
              <a:ext cx="914400" cy="609600"/>
            </a:xfrm>
            <a:prstGeom prst="rightArrow">
              <a:avLst>
                <a:gd name="adj1" fmla="val 50000"/>
                <a:gd name="adj2" fmla="val 37500"/>
              </a:avLst>
            </a:prstGeom>
            <a:solidFill>
              <a:schemeClr val="bg2">
                <a:lumMod val="40000"/>
                <a:lumOff val="60000"/>
              </a:schemeClr>
            </a:solidFill>
            <a:ln w="9525">
              <a:solidFill>
                <a:schemeClr val="tx1"/>
              </a:solidFill>
              <a:miter lim="800000"/>
              <a:headEnd/>
              <a:tailEnd/>
            </a:ln>
            <a:effectLst/>
          </p:spPr>
          <p:txBody>
            <a:bodyPr wrap="none" anchor="ctr"/>
            <a:lstStyle/>
            <a:p>
              <a:pPr>
                <a:defRPr/>
              </a:pPr>
              <a:endParaRPr lang="en-US"/>
            </a:p>
          </p:txBody>
        </p:sp>
        <p:sp>
          <p:nvSpPr>
            <p:cNvPr id="23" name="AutoShape 39"/>
            <p:cNvSpPr>
              <a:spLocks noChangeArrowheads="1"/>
            </p:cNvSpPr>
            <p:nvPr/>
          </p:nvSpPr>
          <p:spPr bwMode="auto">
            <a:xfrm flipH="1">
              <a:off x="3581400" y="2590800"/>
              <a:ext cx="990600" cy="609600"/>
            </a:xfrm>
            <a:prstGeom prst="rightArrow">
              <a:avLst>
                <a:gd name="adj1" fmla="val 50000"/>
                <a:gd name="adj2" fmla="val 40625"/>
              </a:avLst>
            </a:prstGeom>
            <a:solidFill>
              <a:schemeClr val="bg2">
                <a:lumMod val="40000"/>
                <a:lumOff val="60000"/>
              </a:schemeClr>
            </a:solidFill>
            <a:ln w="9525">
              <a:solidFill>
                <a:schemeClr val="tx1"/>
              </a:solidFill>
              <a:miter lim="800000"/>
              <a:headEnd/>
              <a:tailEnd/>
            </a:ln>
            <a:effectLst/>
          </p:spPr>
          <p:txBody>
            <a:bodyPr wrap="none" anchor="ctr"/>
            <a:lstStyle/>
            <a:p>
              <a:pPr>
                <a:defRPr/>
              </a:pPr>
              <a:endParaRPr lang="en-US"/>
            </a:p>
          </p:txBody>
        </p:sp>
        <p:sp>
          <p:nvSpPr>
            <p:cNvPr id="24" name="Text Box 41"/>
            <p:cNvSpPr txBox="1">
              <a:spLocks noChangeArrowheads="1"/>
            </p:cNvSpPr>
            <p:nvPr/>
          </p:nvSpPr>
          <p:spPr bwMode="auto">
            <a:xfrm>
              <a:off x="3905250" y="2133600"/>
              <a:ext cx="14366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latin typeface="+mn-lt"/>
                </a:rPr>
                <a:t>Buy-side HFT</a:t>
              </a:r>
            </a:p>
          </p:txBody>
        </p:sp>
        <p:sp>
          <p:nvSpPr>
            <p:cNvPr id="25" name="Text Box 42"/>
            <p:cNvSpPr txBox="1">
              <a:spLocks noChangeArrowheads="1"/>
            </p:cNvSpPr>
            <p:nvPr/>
          </p:nvSpPr>
          <p:spPr bwMode="auto">
            <a:xfrm>
              <a:off x="3922713" y="1828800"/>
              <a:ext cx="14239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latin typeface="+mn-lt"/>
                </a:rPr>
                <a:t>Sell-side HFT</a:t>
              </a:r>
            </a:p>
          </p:txBody>
        </p:sp>
        <p:sp>
          <p:nvSpPr>
            <p:cNvPr id="26" name="Text Box 43"/>
            <p:cNvSpPr txBox="1">
              <a:spLocks noChangeArrowheads="1"/>
            </p:cNvSpPr>
            <p:nvPr/>
          </p:nvSpPr>
          <p:spPr bwMode="auto">
            <a:xfrm>
              <a:off x="3943350" y="3241675"/>
              <a:ext cx="1314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latin typeface="+mn-lt"/>
                </a:rPr>
                <a:t>Market price</a:t>
              </a:r>
            </a:p>
          </p:txBody>
        </p:sp>
        <p:sp>
          <p:nvSpPr>
            <p:cNvPr id="27" name="Text Box 44"/>
            <p:cNvSpPr txBox="1">
              <a:spLocks noChangeArrowheads="1"/>
            </p:cNvSpPr>
            <p:nvPr/>
          </p:nvSpPr>
          <p:spPr bwMode="auto">
            <a:xfrm>
              <a:off x="7981950" y="3241675"/>
              <a:ext cx="628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dirty="0">
                  <a:latin typeface="+mn-lt"/>
                </a:rPr>
                <a:t>Asks</a:t>
              </a:r>
            </a:p>
          </p:txBody>
        </p:sp>
        <p:sp>
          <p:nvSpPr>
            <p:cNvPr id="28" name="Text Box 45"/>
            <p:cNvSpPr txBox="1">
              <a:spLocks noChangeArrowheads="1"/>
            </p:cNvSpPr>
            <p:nvPr/>
          </p:nvSpPr>
          <p:spPr bwMode="auto">
            <a:xfrm>
              <a:off x="987425" y="3200400"/>
              <a:ext cx="5826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latin typeface="+mn-lt"/>
                </a:rPr>
                <a:t>Bids</a:t>
              </a:r>
            </a:p>
          </p:txBody>
        </p:sp>
      </p:grpSp>
      <p:sp>
        <p:nvSpPr>
          <p:cNvPr id="10247" name="Line 7"/>
          <p:cNvSpPr>
            <a:spLocks noChangeShapeType="1"/>
          </p:cNvSpPr>
          <p:nvPr/>
        </p:nvSpPr>
        <p:spPr bwMode="auto">
          <a:xfrm>
            <a:off x="838200" y="5667375"/>
            <a:ext cx="769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8" name="Group 2"/>
          <p:cNvGrpSpPr>
            <a:grpSpLocks/>
          </p:cNvGrpSpPr>
          <p:nvPr/>
        </p:nvGrpSpPr>
        <p:grpSpPr bwMode="auto">
          <a:xfrm>
            <a:off x="685800" y="3962400"/>
            <a:ext cx="7623175" cy="2009775"/>
            <a:chOff x="685800" y="3962400"/>
            <a:chExt cx="7623223" cy="2009776"/>
          </a:xfrm>
        </p:grpSpPr>
        <p:sp>
          <p:nvSpPr>
            <p:cNvPr id="10249" name="Line 5"/>
            <p:cNvSpPr>
              <a:spLocks noChangeShapeType="1"/>
            </p:cNvSpPr>
            <p:nvPr/>
          </p:nvSpPr>
          <p:spPr bwMode="auto">
            <a:xfrm>
              <a:off x="811213" y="4343400"/>
              <a:ext cx="38862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Text Box 6"/>
            <p:cNvSpPr txBox="1">
              <a:spLocks noChangeArrowheads="1"/>
            </p:cNvSpPr>
            <p:nvPr/>
          </p:nvSpPr>
          <p:spPr bwMode="auto">
            <a:xfrm>
              <a:off x="735013" y="3962400"/>
              <a:ext cx="17572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On position close</a:t>
              </a:r>
            </a:p>
          </p:txBody>
        </p:sp>
        <p:sp>
          <p:nvSpPr>
            <p:cNvPr id="10251" name="Text Box 5"/>
            <p:cNvSpPr txBox="1">
              <a:spLocks noChangeArrowheads="1"/>
            </p:cNvSpPr>
            <p:nvPr/>
          </p:nvSpPr>
          <p:spPr bwMode="auto">
            <a:xfrm rot="-5400000">
              <a:off x="2848438" y="4813092"/>
              <a:ext cx="8563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Manual</a:t>
              </a:r>
            </a:p>
          </p:txBody>
        </p:sp>
        <p:sp>
          <p:nvSpPr>
            <p:cNvPr id="10252" name="Text Box 6"/>
            <p:cNvSpPr txBox="1">
              <a:spLocks noChangeArrowheads="1"/>
            </p:cNvSpPr>
            <p:nvPr/>
          </p:nvSpPr>
          <p:spPr bwMode="auto">
            <a:xfrm rot="-5400000">
              <a:off x="5364625" y="4811504"/>
              <a:ext cx="8563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Manual</a:t>
              </a:r>
            </a:p>
          </p:txBody>
        </p:sp>
        <p:sp>
          <p:nvSpPr>
            <p:cNvPr id="10253" name="Line 8"/>
            <p:cNvSpPr>
              <a:spLocks noChangeShapeType="1"/>
            </p:cNvSpPr>
            <p:nvPr/>
          </p:nvSpPr>
          <p:spPr bwMode="auto">
            <a:xfrm>
              <a:off x="4572000" y="4600575"/>
              <a:ext cx="0" cy="13716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Freeform 9"/>
            <p:cNvSpPr>
              <a:spLocks/>
            </p:cNvSpPr>
            <p:nvPr/>
          </p:nvSpPr>
          <p:spPr bwMode="auto">
            <a:xfrm>
              <a:off x="990600" y="4752975"/>
              <a:ext cx="3581400" cy="762000"/>
            </a:xfrm>
            <a:custGeom>
              <a:avLst/>
              <a:gdLst>
                <a:gd name="T0" fmla="*/ 0 w 2256"/>
                <a:gd name="T1" fmla="*/ 1209675000 h 480"/>
                <a:gd name="T2" fmla="*/ 2147483647 w 2256"/>
                <a:gd name="T3" fmla="*/ 846772500 h 480"/>
                <a:gd name="T4" fmla="*/ 2147483647 w 2256"/>
                <a:gd name="T5" fmla="*/ 120967500 h 480"/>
                <a:gd name="T6" fmla="*/ 2147483647 w 2256"/>
                <a:gd name="T7" fmla="*/ 12096750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6" h="480">
                  <a:moveTo>
                    <a:pt x="0" y="480"/>
                  </a:moveTo>
                  <a:cubicBezTo>
                    <a:pt x="428" y="444"/>
                    <a:pt x="856" y="408"/>
                    <a:pt x="1200" y="336"/>
                  </a:cubicBezTo>
                  <a:cubicBezTo>
                    <a:pt x="1544" y="264"/>
                    <a:pt x="1888" y="96"/>
                    <a:pt x="2064" y="48"/>
                  </a:cubicBezTo>
                  <a:cubicBezTo>
                    <a:pt x="2240" y="0"/>
                    <a:pt x="2248" y="24"/>
                    <a:pt x="2256"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Freeform 10"/>
            <p:cNvSpPr>
              <a:spLocks/>
            </p:cNvSpPr>
            <p:nvPr/>
          </p:nvSpPr>
          <p:spPr bwMode="auto">
            <a:xfrm flipH="1">
              <a:off x="4572000" y="4752975"/>
              <a:ext cx="3581400" cy="762000"/>
            </a:xfrm>
            <a:custGeom>
              <a:avLst/>
              <a:gdLst>
                <a:gd name="T0" fmla="*/ 0 w 2256"/>
                <a:gd name="T1" fmla="*/ 1209675000 h 480"/>
                <a:gd name="T2" fmla="*/ 2147483647 w 2256"/>
                <a:gd name="T3" fmla="*/ 846772500 h 480"/>
                <a:gd name="T4" fmla="*/ 2147483647 w 2256"/>
                <a:gd name="T5" fmla="*/ 120967500 h 480"/>
                <a:gd name="T6" fmla="*/ 2147483647 w 2256"/>
                <a:gd name="T7" fmla="*/ 12096750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6" h="480">
                  <a:moveTo>
                    <a:pt x="0" y="480"/>
                  </a:moveTo>
                  <a:cubicBezTo>
                    <a:pt x="428" y="444"/>
                    <a:pt x="856" y="408"/>
                    <a:pt x="1200" y="336"/>
                  </a:cubicBezTo>
                  <a:cubicBezTo>
                    <a:pt x="1544" y="264"/>
                    <a:pt x="1888" y="96"/>
                    <a:pt x="2064" y="48"/>
                  </a:cubicBezTo>
                  <a:cubicBezTo>
                    <a:pt x="2240" y="0"/>
                    <a:pt x="2248" y="24"/>
                    <a:pt x="2256"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11"/>
            <p:cNvSpPr>
              <a:spLocks noChangeShapeType="1"/>
            </p:cNvSpPr>
            <p:nvPr/>
          </p:nvSpPr>
          <p:spPr bwMode="auto">
            <a:xfrm>
              <a:off x="3581400" y="4448175"/>
              <a:ext cx="0" cy="15240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Line 12"/>
            <p:cNvSpPr>
              <a:spLocks noChangeShapeType="1"/>
            </p:cNvSpPr>
            <p:nvPr/>
          </p:nvSpPr>
          <p:spPr bwMode="auto">
            <a:xfrm>
              <a:off x="5486400" y="4448175"/>
              <a:ext cx="0" cy="15240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Line 13"/>
            <p:cNvSpPr>
              <a:spLocks noChangeShapeType="1"/>
            </p:cNvSpPr>
            <p:nvPr/>
          </p:nvSpPr>
          <p:spPr bwMode="auto">
            <a:xfrm>
              <a:off x="2971800" y="4448175"/>
              <a:ext cx="0" cy="15240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14"/>
            <p:cNvSpPr>
              <a:spLocks noChangeShapeType="1"/>
            </p:cNvSpPr>
            <p:nvPr/>
          </p:nvSpPr>
          <p:spPr bwMode="auto">
            <a:xfrm>
              <a:off x="6248400" y="4448175"/>
              <a:ext cx="0" cy="15240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AutoShape 15"/>
            <p:cNvSpPr>
              <a:spLocks noChangeArrowheads="1"/>
            </p:cNvSpPr>
            <p:nvPr/>
          </p:nvSpPr>
          <p:spPr bwMode="auto">
            <a:xfrm>
              <a:off x="1295404" y="4829175"/>
              <a:ext cx="1676411" cy="609600"/>
            </a:xfrm>
            <a:prstGeom prst="rightArrow">
              <a:avLst>
                <a:gd name="adj1" fmla="val 50000"/>
                <a:gd name="adj2" fmla="val 68750"/>
              </a:avLst>
            </a:prstGeom>
            <a:solidFill>
              <a:schemeClr val="bg2">
                <a:lumMod val="40000"/>
                <a:lumOff val="60000"/>
              </a:schemeClr>
            </a:solidFill>
            <a:ln w="9525">
              <a:solidFill>
                <a:schemeClr val="tx1"/>
              </a:solidFill>
              <a:miter lim="800000"/>
              <a:headEnd/>
              <a:tailEnd/>
            </a:ln>
            <a:effectLst/>
          </p:spPr>
          <p:txBody>
            <a:bodyPr wrap="none" anchor="ctr"/>
            <a:lstStyle/>
            <a:p>
              <a:pPr>
                <a:defRPr/>
              </a:pPr>
              <a:endParaRPr lang="en-US"/>
            </a:p>
          </p:txBody>
        </p:sp>
        <p:sp>
          <p:nvSpPr>
            <p:cNvPr id="41" name="AutoShape 16"/>
            <p:cNvSpPr>
              <a:spLocks noChangeArrowheads="1"/>
            </p:cNvSpPr>
            <p:nvPr/>
          </p:nvSpPr>
          <p:spPr bwMode="auto">
            <a:xfrm>
              <a:off x="4572024" y="4829175"/>
              <a:ext cx="914406" cy="609600"/>
            </a:xfrm>
            <a:prstGeom prst="rightArrow">
              <a:avLst>
                <a:gd name="adj1" fmla="val 50000"/>
                <a:gd name="adj2" fmla="val 37500"/>
              </a:avLst>
            </a:prstGeom>
            <a:solidFill>
              <a:schemeClr val="bg2">
                <a:lumMod val="40000"/>
                <a:lumOff val="60000"/>
              </a:schemeClr>
            </a:solidFill>
            <a:ln w="9525">
              <a:solidFill>
                <a:schemeClr val="tx1"/>
              </a:solidFill>
              <a:miter lim="800000"/>
              <a:headEnd/>
              <a:tailEnd/>
            </a:ln>
            <a:effectLst/>
          </p:spPr>
          <p:txBody>
            <a:bodyPr wrap="none" anchor="ctr"/>
            <a:lstStyle/>
            <a:p>
              <a:pPr>
                <a:defRPr/>
              </a:pPr>
              <a:endParaRPr lang="en-US"/>
            </a:p>
          </p:txBody>
        </p:sp>
        <p:sp>
          <p:nvSpPr>
            <p:cNvPr id="42" name="AutoShape 17"/>
            <p:cNvSpPr>
              <a:spLocks noChangeArrowheads="1"/>
            </p:cNvSpPr>
            <p:nvPr/>
          </p:nvSpPr>
          <p:spPr bwMode="auto">
            <a:xfrm flipH="1">
              <a:off x="6248435" y="4829175"/>
              <a:ext cx="1676411" cy="609600"/>
            </a:xfrm>
            <a:prstGeom prst="rightArrow">
              <a:avLst>
                <a:gd name="adj1" fmla="val 50000"/>
                <a:gd name="adj2" fmla="val 68750"/>
              </a:avLst>
            </a:prstGeom>
            <a:solidFill>
              <a:schemeClr val="bg2">
                <a:lumMod val="40000"/>
                <a:lumOff val="60000"/>
              </a:schemeClr>
            </a:solidFill>
            <a:ln w="9525">
              <a:solidFill>
                <a:schemeClr val="tx1"/>
              </a:solidFill>
              <a:miter lim="800000"/>
              <a:headEnd/>
              <a:tailEnd/>
            </a:ln>
            <a:effectLst/>
          </p:spPr>
          <p:txBody>
            <a:bodyPr wrap="none" anchor="ctr"/>
            <a:lstStyle/>
            <a:p>
              <a:pPr>
                <a:defRPr/>
              </a:pPr>
              <a:endParaRPr lang="en-US"/>
            </a:p>
          </p:txBody>
        </p:sp>
        <p:sp>
          <p:nvSpPr>
            <p:cNvPr id="43" name="AutoShape 18"/>
            <p:cNvSpPr>
              <a:spLocks noChangeArrowheads="1"/>
            </p:cNvSpPr>
            <p:nvPr/>
          </p:nvSpPr>
          <p:spPr bwMode="auto">
            <a:xfrm flipH="1">
              <a:off x="3581418" y="4829175"/>
              <a:ext cx="990606" cy="609600"/>
            </a:xfrm>
            <a:prstGeom prst="rightArrow">
              <a:avLst>
                <a:gd name="adj1" fmla="val 50000"/>
                <a:gd name="adj2" fmla="val 40625"/>
              </a:avLst>
            </a:prstGeom>
            <a:solidFill>
              <a:schemeClr val="bg2">
                <a:lumMod val="40000"/>
                <a:lumOff val="60000"/>
              </a:schemeClr>
            </a:solidFill>
            <a:ln w="9525">
              <a:solidFill>
                <a:schemeClr val="tx1"/>
              </a:solidFill>
              <a:miter lim="800000"/>
              <a:headEnd/>
              <a:tailEnd/>
            </a:ln>
            <a:effectLst/>
          </p:spPr>
          <p:txBody>
            <a:bodyPr wrap="none" anchor="ctr"/>
            <a:lstStyle/>
            <a:p>
              <a:pPr>
                <a:defRPr/>
              </a:pPr>
              <a:endParaRPr lang="en-US"/>
            </a:p>
          </p:txBody>
        </p:sp>
        <p:sp>
          <p:nvSpPr>
            <p:cNvPr id="10264" name="Text Box 19"/>
            <p:cNvSpPr txBox="1">
              <a:spLocks noChangeArrowheads="1"/>
            </p:cNvSpPr>
            <p:nvPr/>
          </p:nvSpPr>
          <p:spPr bwMode="auto">
            <a:xfrm>
              <a:off x="898525" y="4489450"/>
              <a:ext cx="1436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Buy-side HFT</a:t>
              </a:r>
            </a:p>
          </p:txBody>
        </p:sp>
        <p:sp>
          <p:nvSpPr>
            <p:cNvPr id="10265" name="Text Box 20"/>
            <p:cNvSpPr txBox="1">
              <a:spLocks noChangeArrowheads="1"/>
            </p:cNvSpPr>
            <p:nvPr/>
          </p:nvSpPr>
          <p:spPr bwMode="auto">
            <a:xfrm>
              <a:off x="6673850" y="4524375"/>
              <a:ext cx="1436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Buy-side HFT</a:t>
              </a:r>
            </a:p>
          </p:txBody>
        </p:sp>
        <p:sp>
          <p:nvSpPr>
            <p:cNvPr id="10266" name="Text Box 21"/>
            <p:cNvSpPr txBox="1">
              <a:spLocks noChangeArrowheads="1"/>
            </p:cNvSpPr>
            <p:nvPr/>
          </p:nvSpPr>
          <p:spPr bwMode="auto">
            <a:xfrm>
              <a:off x="3603625" y="4448175"/>
              <a:ext cx="14237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Sell-side HFT</a:t>
              </a:r>
            </a:p>
          </p:txBody>
        </p:sp>
        <p:sp>
          <p:nvSpPr>
            <p:cNvPr id="10267" name="Text Box 22"/>
            <p:cNvSpPr txBox="1">
              <a:spLocks noChangeArrowheads="1"/>
            </p:cNvSpPr>
            <p:nvPr/>
          </p:nvSpPr>
          <p:spPr bwMode="auto">
            <a:xfrm>
              <a:off x="3641725" y="5632451"/>
              <a:ext cx="13147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Market price</a:t>
              </a:r>
            </a:p>
          </p:txBody>
        </p:sp>
        <p:sp>
          <p:nvSpPr>
            <p:cNvPr id="10268" name="Text Box 23"/>
            <p:cNvSpPr txBox="1">
              <a:spLocks noChangeArrowheads="1"/>
            </p:cNvSpPr>
            <p:nvPr/>
          </p:nvSpPr>
          <p:spPr bwMode="auto">
            <a:xfrm>
              <a:off x="7680325" y="5632451"/>
              <a:ext cx="6286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Asks</a:t>
              </a:r>
            </a:p>
          </p:txBody>
        </p:sp>
        <p:sp>
          <p:nvSpPr>
            <p:cNvPr id="10269" name="Text Box 24"/>
            <p:cNvSpPr txBox="1">
              <a:spLocks noChangeArrowheads="1"/>
            </p:cNvSpPr>
            <p:nvPr/>
          </p:nvSpPr>
          <p:spPr bwMode="auto">
            <a:xfrm>
              <a:off x="685800" y="5591176"/>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cs typeface="Arial" charset="0"/>
                </a:rPr>
                <a:t>Bids</a:t>
              </a:r>
            </a:p>
          </p:txBody>
        </p:sp>
      </p:grpSp>
    </p:spTree>
    <p:extLst>
      <p:ext uri="{BB962C8B-B14F-4D97-AF65-F5344CB8AC3E}">
        <p14:creationId xmlns:p14="http://schemas.microsoft.com/office/powerpoint/2010/main" val="16037871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Autofit/>
          </a:bodyPr>
          <a:lstStyle/>
          <a:p>
            <a:pPr eaLnBrk="1" hangingPunct="1"/>
            <a:r>
              <a:rPr lang="en-US" dirty="0" smtClean="0"/>
              <a:t>3.  HFT Market Making – implications for all market participants</a:t>
            </a:r>
          </a:p>
        </p:txBody>
      </p:sp>
      <p:sp>
        <p:nvSpPr>
          <p:cNvPr id="50" name="Rectangle 3"/>
          <p:cNvSpPr txBox="1">
            <a:spLocks noChangeArrowheads="1"/>
          </p:cNvSpPr>
          <p:nvPr/>
        </p:nvSpPr>
        <p:spPr bwMode="auto">
          <a:xfrm>
            <a:off x="685800" y="2400300"/>
            <a:ext cx="38100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a:buFont typeface="Wingdings" pitchFamily="2" charset="2"/>
              <a:buChar char="§"/>
              <a:defRPr/>
            </a:pPr>
            <a:r>
              <a:rPr lang="en-US" sz="1800" dirty="0" smtClean="0"/>
              <a:t>HF traders</a:t>
            </a:r>
          </a:p>
          <a:p>
            <a:pPr>
              <a:buFont typeface="Wingdings" pitchFamily="2" charset="2"/>
              <a:buChar char="§"/>
              <a:defRPr/>
            </a:pPr>
            <a:r>
              <a:rPr lang="en-US" sz="1800" dirty="0" smtClean="0"/>
              <a:t>End investor (“mom-n-pop”, institutional investors) gain:</a:t>
            </a:r>
          </a:p>
          <a:p>
            <a:pPr lvl="1">
              <a:buFont typeface="Wingdings" pitchFamily="2" charset="2"/>
              <a:buChar char="§"/>
              <a:defRPr/>
            </a:pPr>
            <a:r>
              <a:rPr lang="en-US" sz="1600" dirty="0" smtClean="0"/>
              <a:t>Higher liquidity </a:t>
            </a:r>
          </a:p>
          <a:p>
            <a:pPr lvl="1">
              <a:buFont typeface="Wingdings" pitchFamily="2" charset="2"/>
              <a:buChar char="§"/>
              <a:defRPr/>
            </a:pPr>
            <a:r>
              <a:rPr lang="en-US" sz="1600" dirty="0" smtClean="0"/>
              <a:t>Lower costs</a:t>
            </a:r>
          </a:p>
          <a:p>
            <a:pPr marL="0" indent="0">
              <a:spcBef>
                <a:spcPct val="0"/>
              </a:spcBef>
              <a:buFontTx/>
              <a:buNone/>
              <a:defRPr/>
            </a:pPr>
            <a:r>
              <a:rPr lang="en-US" sz="1600" dirty="0" smtClean="0"/>
              <a:t> </a:t>
            </a:r>
          </a:p>
        </p:txBody>
      </p:sp>
      <p:sp>
        <p:nvSpPr>
          <p:cNvPr id="11269" name="Line 5"/>
          <p:cNvSpPr>
            <a:spLocks noChangeShapeType="1"/>
          </p:cNvSpPr>
          <p:nvPr/>
        </p:nvSpPr>
        <p:spPr bwMode="auto">
          <a:xfrm>
            <a:off x="4495800" y="2324100"/>
            <a:ext cx="38862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Text Box 6"/>
          <p:cNvSpPr txBox="1">
            <a:spLocks noChangeArrowheads="1"/>
          </p:cNvSpPr>
          <p:nvPr/>
        </p:nvSpPr>
        <p:spPr bwMode="auto">
          <a:xfrm>
            <a:off x="4419600" y="1943100"/>
            <a:ext cx="12557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dirty="0">
                <a:latin typeface="Arial" charset="0"/>
              </a:rPr>
              <a:t>Who loses?</a:t>
            </a:r>
          </a:p>
        </p:txBody>
      </p:sp>
      <p:sp>
        <p:nvSpPr>
          <p:cNvPr id="11271" name="Line 7"/>
          <p:cNvSpPr>
            <a:spLocks noChangeShapeType="1"/>
          </p:cNvSpPr>
          <p:nvPr/>
        </p:nvSpPr>
        <p:spPr bwMode="auto">
          <a:xfrm>
            <a:off x="709613" y="2324100"/>
            <a:ext cx="33528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Text Box 8"/>
          <p:cNvSpPr txBox="1">
            <a:spLocks noChangeArrowheads="1"/>
          </p:cNvSpPr>
          <p:nvPr/>
        </p:nvSpPr>
        <p:spPr bwMode="auto">
          <a:xfrm>
            <a:off x="657225" y="1943100"/>
            <a:ext cx="118586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sz="1600">
                <a:latin typeface="Arial" charset="0"/>
              </a:rPr>
              <a:t>Who wins?</a:t>
            </a:r>
          </a:p>
        </p:txBody>
      </p:sp>
      <p:sp>
        <p:nvSpPr>
          <p:cNvPr id="11273" name="Rectangle 3"/>
          <p:cNvSpPr txBox="1">
            <a:spLocks noChangeArrowheads="1"/>
          </p:cNvSpPr>
          <p:nvPr/>
        </p:nvSpPr>
        <p:spPr bwMode="auto">
          <a:xfrm>
            <a:off x="4572000" y="2400300"/>
            <a:ext cx="38100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buFontTx/>
              <a:buChar char="•"/>
            </a:pPr>
            <a:r>
              <a:rPr lang="en-US" sz="1800" dirty="0">
                <a:latin typeface="Arial" charset="0"/>
              </a:rPr>
              <a:t>Manual execution squeezed</a:t>
            </a:r>
          </a:p>
          <a:p>
            <a:pPr lvl="1" eaLnBrk="1" hangingPunct="1">
              <a:spcBef>
                <a:spcPct val="20000"/>
              </a:spcBef>
              <a:buFontTx/>
              <a:buChar char="–"/>
            </a:pPr>
            <a:r>
              <a:rPr lang="en-US" sz="1600" dirty="0">
                <a:latin typeface="Arial" charset="0"/>
              </a:rPr>
              <a:t>Can’t compete</a:t>
            </a:r>
          </a:p>
          <a:p>
            <a:pPr lvl="1" eaLnBrk="1" hangingPunct="1">
              <a:spcBef>
                <a:spcPct val="20000"/>
              </a:spcBef>
              <a:buFontTx/>
              <a:buChar char="–"/>
            </a:pPr>
            <a:r>
              <a:rPr lang="en-US" sz="1600" dirty="0">
                <a:latin typeface="Arial" charset="0"/>
              </a:rPr>
              <a:t>Too inefficient, not fast enough, priced too high (too much overhead – too many traders, etc.)</a:t>
            </a:r>
          </a:p>
        </p:txBody>
      </p:sp>
      <p:sp>
        <p:nvSpPr>
          <p:cNvPr id="11274" name="Rectangle 5"/>
          <p:cNvSpPr>
            <a:spLocks noChangeArrowheads="1"/>
          </p:cNvSpPr>
          <p:nvPr/>
        </p:nvSpPr>
        <p:spPr bwMode="auto">
          <a:xfrm>
            <a:off x="685800" y="5562600"/>
            <a:ext cx="7772400" cy="457200"/>
          </a:xfrm>
          <a:prstGeom prst="rect">
            <a:avLst/>
          </a:prstGeom>
          <a:solidFill>
            <a:schemeClr val="bg1">
              <a:lumMod val="85000"/>
            </a:schemeClr>
          </a:solidFill>
          <a:ln w="9525">
            <a:solidFill>
              <a:schemeClr val="tx1"/>
            </a:solidFill>
            <a:miter lim="800000"/>
            <a:headEnd/>
            <a:tailEnd/>
          </a:ln>
          <a:effectLst/>
        </p:spPr>
        <p:txBody>
          <a:bodyPr anchor="ctr"/>
          <a:lstStyle/>
          <a:p>
            <a:pPr algn="ctr"/>
            <a:r>
              <a:rPr lang="en-US" sz="1400">
                <a:latin typeface="Arial" charset="0"/>
              </a:rPr>
              <a:t>HFT market-making will become the standard.</a:t>
            </a:r>
          </a:p>
        </p:txBody>
      </p:sp>
      <p:sp>
        <p:nvSpPr>
          <p:cNvPr id="11275" name="AutoShape 6"/>
          <p:cNvSpPr>
            <a:spLocks noChangeArrowheads="1"/>
          </p:cNvSpPr>
          <p:nvPr/>
        </p:nvSpPr>
        <p:spPr bwMode="auto">
          <a:xfrm rot="16200000" flipV="1">
            <a:off x="457200" y="5638800"/>
            <a:ext cx="685800" cy="381000"/>
          </a:xfrm>
          <a:prstGeom prst="triangle">
            <a:avLst>
              <a:gd name="adj" fmla="val 50000"/>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577970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Naïve market-making</a:t>
            </a:r>
            <a:endParaRPr lang="en-US" dirty="0"/>
          </a:p>
        </p:txBody>
      </p:sp>
      <p:sp>
        <p:nvSpPr>
          <p:cNvPr id="3" name="Text Placeholder 2"/>
          <p:cNvSpPr>
            <a:spLocks noGrp="1"/>
          </p:cNvSpPr>
          <p:nvPr>
            <p:ph type="body" idx="1"/>
          </p:nvPr>
        </p:nvSpPr>
        <p:spPr/>
        <p:txBody>
          <a:bodyPr/>
          <a:lstStyle/>
          <a:p>
            <a:r>
              <a:rPr lang="en-US" b="1" dirty="0" smtClean="0"/>
              <a:t>Project</a:t>
            </a:r>
            <a:endParaRPr lang="en-US" b="1" dirty="0"/>
          </a:p>
        </p:txBody>
      </p:sp>
      <p:sp>
        <p:nvSpPr>
          <p:cNvPr id="4" name="Content Placeholder 3"/>
          <p:cNvSpPr>
            <a:spLocks noGrp="1"/>
          </p:cNvSpPr>
          <p:nvPr>
            <p:ph sz="half" idx="2"/>
          </p:nvPr>
        </p:nvSpPr>
        <p:spPr/>
        <p:txBody>
          <a:bodyPr/>
          <a:lstStyle/>
          <a:p>
            <a:r>
              <a:rPr lang="en-US" dirty="0" smtClean="0"/>
              <a:t>Build a naïve market-making system</a:t>
            </a:r>
          </a:p>
          <a:p>
            <a:r>
              <a:rPr lang="en-US" dirty="0" smtClean="0"/>
              <a:t>Use trade data for NYSE</a:t>
            </a:r>
          </a:p>
          <a:p>
            <a:r>
              <a:rPr lang="en-US" dirty="0" smtClean="0"/>
              <a:t>Place double-sided orders</a:t>
            </a:r>
          </a:p>
          <a:p>
            <a:r>
              <a:rPr lang="en-US" dirty="0" smtClean="0"/>
              <a:t>Assume an order is executed only when the latest trade price “crosses” the order</a:t>
            </a:r>
            <a:endParaRPr lang="en-US" dirty="0"/>
          </a:p>
        </p:txBody>
      </p:sp>
      <p:sp>
        <p:nvSpPr>
          <p:cNvPr id="5" name="Text Placeholder 4"/>
          <p:cNvSpPr>
            <a:spLocks noGrp="1"/>
          </p:cNvSpPr>
          <p:nvPr>
            <p:ph type="body" sz="quarter" idx="3"/>
          </p:nvPr>
        </p:nvSpPr>
        <p:spPr/>
        <p:txBody>
          <a:bodyPr/>
          <a:lstStyle/>
          <a:p>
            <a:r>
              <a:rPr lang="en-US" b="1" dirty="0" smtClean="0"/>
              <a:t>Enhancements</a:t>
            </a:r>
            <a:endParaRPr lang="en-US" b="1"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r>
                  <a:rPr lang="en-US" dirty="0" smtClean="0"/>
                  <a:t>Offset limit orders 1, 2, 3 … ticks away from the market</a:t>
                </a:r>
              </a:p>
              <a:p>
                <a:r>
                  <a:rPr lang="en-US" dirty="0" smtClean="0"/>
                  <a:t>Volatility-dependent offset:</a:t>
                </a:r>
              </a:p>
              <a:p>
                <a:pPr lvl="1"/>
                <a14:m>
                  <m:oMath xmlns:m="http://schemas.openxmlformats.org/officeDocument/2006/math">
                    <m:sSub>
                      <m:sSubPr>
                        <m:ctrlPr>
                          <a:rPr lang="en-US" i="1">
                            <a:latin typeface="Cambria Math"/>
                          </a:rPr>
                        </m:ctrlPr>
                      </m:sSubPr>
                      <m:e>
                        <m:r>
                          <a:rPr lang="en-US" i="1">
                            <a:latin typeface="Cambria Math"/>
                          </a:rPr>
                          <m:t>𝑜𝑓𝑓𝑠𝑒𝑡</m:t>
                        </m:r>
                      </m:e>
                      <m:sub>
                        <m:r>
                          <a:rPr lang="en-US" i="1">
                            <a:latin typeface="Cambria Math"/>
                          </a:rPr>
                          <m:t>𝑡</m:t>
                        </m:r>
                      </m:sub>
                    </m:sSub>
                    <m:r>
                      <a:rPr lang="en-US" i="1">
                        <a:latin typeface="Cambria Math"/>
                      </a:rPr>
                      <m:t>=</m:t>
                    </m:r>
                    <m:r>
                      <a:rPr lang="en-US" i="1">
                        <a:latin typeface="Cambria Math"/>
                      </a:rPr>
                      <m:t>𝑟𝑜𝑢𝑛𝑑</m:t>
                    </m:r>
                    <m:d>
                      <m:dPr>
                        <m:ctrlPr>
                          <a:rPr lang="en-US" i="1">
                            <a:latin typeface="Cambria Math"/>
                          </a:rPr>
                        </m:ctrlPr>
                      </m:dPr>
                      <m:e>
                        <m:f>
                          <m:fPr>
                            <m:ctrlPr>
                              <a:rPr lang="en-US" i="1">
                                <a:latin typeface="Cambria Math"/>
                              </a:rPr>
                            </m:ctrlPr>
                          </m:fPr>
                          <m:num>
                            <m:r>
                              <a:rPr lang="en-US" i="1">
                                <a:latin typeface="Cambria Math"/>
                              </a:rPr>
                              <m:t>1</m:t>
                            </m:r>
                          </m:num>
                          <m:den>
                            <m:r>
                              <a:rPr lang="en-US" i="1">
                                <a:latin typeface="Cambria Math"/>
                              </a:rPr>
                              <m:t>𝑇</m:t>
                            </m:r>
                          </m:den>
                        </m:f>
                        <m:nary>
                          <m:naryPr>
                            <m:chr m:val="∑"/>
                            <m:limLoc m:val="undOvr"/>
                            <m:ctrlPr>
                              <a:rPr lang="en-US" i="1">
                                <a:latin typeface="Cambria Math"/>
                              </a:rPr>
                            </m:ctrlPr>
                          </m:naryPr>
                          <m:sub>
                            <m:r>
                              <a:rPr lang="en-US" i="1">
                                <a:latin typeface="Cambria Math"/>
                              </a:rPr>
                              <m:t>𝜏</m:t>
                            </m:r>
                            <m:r>
                              <a:rPr lang="en-US" i="1">
                                <a:latin typeface="Cambria Math"/>
                              </a:rPr>
                              <m:t>=</m:t>
                            </m:r>
                            <m:r>
                              <a:rPr lang="en-US" i="1">
                                <a:latin typeface="Cambria Math"/>
                              </a:rPr>
                              <m:t>𝑡</m:t>
                            </m:r>
                            <m:r>
                              <a:rPr lang="en-US" i="1">
                                <a:latin typeface="Cambria Math"/>
                              </a:rPr>
                              <m:t>−1</m:t>
                            </m:r>
                          </m:sub>
                          <m:sup>
                            <m:r>
                              <a:rPr lang="en-US" i="1">
                                <a:latin typeface="Cambria Math"/>
                              </a:rPr>
                              <m:t>𝑡</m:t>
                            </m:r>
                            <m:r>
                              <a:rPr lang="en-US" i="1">
                                <a:latin typeface="Cambria Math"/>
                              </a:rPr>
                              <m:t>−</m:t>
                            </m:r>
                            <m:r>
                              <a:rPr lang="en-US" i="1">
                                <a:latin typeface="Cambria Math"/>
                              </a:rPr>
                              <m:t>𝑇</m:t>
                            </m:r>
                          </m:sup>
                          <m:e>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𝜏</m:t>
                                    </m:r>
                                  </m:sub>
                                </m:sSub>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𝜏</m:t>
                                    </m:r>
                                    <m:r>
                                      <a:rPr lang="en-US" i="1">
                                        <a:latin typeface="Cambria Math"/>
                                      </a:rPr>
                                      <m:t>−1</m:t>
                                    </m:r>
                                  </m:sub>
                                </m:sSub>
                                <m:r>
                                  <a:rPr lang="en-US" i="1">
                                    <a:latin typeface="Cambria Math"/>
                                  </a:rPr>
                                  <m:t>)</m:t>
                                </m:r>
                              </m:e>
                              <m:sup>
                                <m:r>
                                  <a:rPr lang="en-US" i="1">
                                    <a:latin typeface="Cambria Math"/>
                                  </a:rPr>
                                  <m:t>2</m:t>
                                </m:r>
                              </m:sup>
                            </m:sSup>
                          </m:e>
                        </m:nary>
                      </m:e>
                    </m:d>
                  </m:oMath>
                </a14:m>
                <a:endParaRPr lang="en-US" dirty="0" smtClean="0"/>
              </a:p>
              <a:p>
                <a:r>
                  <a:rPr lang="en-US" dirty="0"/>
                  <a:t>What happens?</a:t>
                </a:r>
                <a:endParaRPr lang="en-US" dirty="0" smtClean="0"/>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2112" t="-1235" r="-302"/>
                </a:stretch>
              </a:blipFill>
            </p:spPr>
            <p:txBody>
              <a:bodyPr/>
              <a:lstStyle/>
              <a:p>
                <a:r>
                  <a:rPr lang="en-US">
                    <a:noFill/>
                  </a:rPr>
                  <a:t> </a:t>
                </a:r>
              </a:p>
            </p:txBody>
          </p:sp>
        </mc:Fallback>
      </mc:AlternateContent>
    </p:spTree>
    <p:extLst>
      <p:ext uri="{BB962C8B-B14F-4D97-AF65-F5344CB8AC3E}">
        <p14:creationId xmlns:p14="http://schemas.microsoft.com/office/powerpoint/2010/main" val="39726031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Naïve market-making</a:t>
            </a:r>
            <a:endParaRPr lang="en-US" dirty="0"/>
          </a:p>
        </p:txBody>
      </p:sp>
      <p:sp>
        <p:nvSpPr>
          <p:cNvPr id="3" name="Text Placeholder 2"/>
          <p:cNvSpPr>
            <a:spLocks noGrp="1"/>
          </p:cNvSpPr>
          <p:nvPr>
            <p:ph type="body" idx="1"/>
          </p:nvPr>
        </p:nvSpPr>
        <p:spPr/>
        <p:txBody>
          <a:bodyPr/>
          <a:lstStyle/>
          <a:p>
            <a:r>
              <a:rPr lang="en-US" b="1" dirty="0" smtClean="0"/>
              <a:t>Project</a:t>
            </a:r>
            <a:endParaRPr lang="en-US" b="1" dirty="0"/>
          </a:p>
        </p:txBody>
      </p:sp>
      <p:sp>
        <p:nvSpPr>
          <p:cNvPr id="4" name="Content Placeholder 3"/>
          <p:cNvSpPr>
            <a:spLocks noGrp="1"/>
          </p:cNvSpPr>
          <p:nvPr>
            <p:ph sz="half" idx="2"/>
          </p:nvPr>
        </p:nvSpPr>
        <p:spPr/>
        <p:txBody>
          <a:bodyPr/>
          <a:lstStyle/>
          <a:p>
            <a:r>
              <a:rPr lang="en-US" dirty="0" smtClean="0"/>
              <a:t>Build a naïve market-making system</a:t>
            </a:r>
          </a:p>
          <a:p>
            <a:r>
              <a:rPr lang="en-US" dirty="0" smtClean="0"/>
              <a:t>Use trade data for NYSE</a:t>
            </a:r>
          </a:p>
          <a:p>
            <a:r>
              <a:rPr lang="en-US" dirty="0" smtClean="0"/>
              <a:t>Place double-sided orders</a:t>
            </a:r>
          </a:p>
          <a:p>
            <a:r>
              <a:rPr lang="en-US" dirty="0" smtClean="0"/>
              <a:t>Assume an order is executed only when the latest trade price “crosses” the order</a:t>
            </a:r>
            <a:endParaRPr lang="en-US" dirty="0"/>
          </a:p>
        </p:txBody>
      </p:sp>
      <p:sp>
        <p:nvSpPr>
          <p:cNvPr id="5" name="Text Placeholder 4"/>
          <p:cNvSpPr>
            <a:spLocks noGrp="1"/>
          </p:cNvSpPr>
          <p:nvPr>
            <p:ph type="body" sz="quarter" idx="3"/>
          </p:nvPr>
        </p:nvSpPr>
        <p:spPr/>
        <p:txBody>
          <a:bodyPr/>
          <a:lstStyle/>
          <a:p>
            <a:r>
              <a:rPr lang="en-US" b="1" dirty="0" smtClean="0"/>
              <a:t>Enhancements</a:t>
            </a:r>
            <a:endParaRPr lang="en-US" b="1"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r>
                  <a:rPr lang="en-US" dirty="0" smtClean="0"/>
                  <a:t>Offset limit orders 1, 2, 3 … ticks away from the market</a:t>
                </a:r>
              </a:p>
              <a:p>
                <a:r>
                  <a:rPr lang="en-US" dirty="0" smtClean="0"/>
                  <a:t>Volatility-dependent offset:</a:t>
                </a:r>
              </a:p>
              <a:p>
                <a:pPr lvl="1"/>
                <a14:m>
                  <m:oMath xmlns:m="http://schemas.openxmlformats.org/officeDocument/2006/math">
                    <m:sSub>
                      <m:sSubPr>
                        <m:ctrlPr>
                          <a:rPr lang="en-US" i="1">
                            <a:latin typeface="Cambria Math"/>
                          </a:rPr>
                        </m:ctrlPr>
                      </m:sSubPr>
                      <m:e>
                        <m:r>
                          <a:rPr lang="en-US" i="1">
                            <a:latin typeface="Cambria Math"/>
                          </a:rPr>
                          <m:t>𝑜𝑓𝑓𝑠𝑒𝑡</m:t>
                        </m:r>
                      </m:e>
                      <m:sub>
                        <m:r>
                          <a:rPr lang="en-US" i="1">
                            <a:latin typeface="Cambria Math"/>
                          </a:rPr>
                          <m:t>𝑡</m:t>
                        </m:r>
                      </m:sub>
                    </m:sSub>
                    <m:r>
                      <a:rPr lang="en-US" i="1">
                        <a:latin typeface="Cambria Math"/>
                      </a:rPr>
                      <m:t>=</m:t>
                    </m:r>
                    <m:r>
                      <a:rPr lang="en-US" i="1">
                        <a:latin typeface="Cambria Math"/>
                      </a:rPr>
                      <m:t>𝑟𝑜𝑢𝑛𝑑</m:t>
                    </m:r>
                    <m:d>
                      <m:dPr>
                        <m:ctrlPr>
                          <a:rPr lang="en-US" i="1">
                            <a:latin typeface="Cambria Math"/>
                          </a:rPr>
                        </m:ctrlPr>
                      </m:dPr>
                      <m:e>
                        <m:f>
                          <m:fPr>
                            <m:ctrlPr>
                              <a:rPr lang="en-US" i="1">
                                <a:latin typeface="Cambria Math"/>
                              </a:rPr>
                            </m:ctrlPr>
                          </m:fPr>
                          <m:num>
                            <m:r>
                              <a:rPr lang="en-US" i="1">
                                <a:latin typeface="Cambria Math"/>
                              </a:rPr>
                              <m:t>1</m:t>
                            </m:r>
                          </m:num>
                          <m:den>
                            <m:r>
                              <a:rPr lang="en-US" i="1">
                                <a:latin typeface="Cambria Math"/>
                              </a:rPr>
                              <m:t>𝑇</m:t>
                            </m:r>
                          </m:den>
                        </m:f>
                        <m:nary>
                          <m:naryPr>
                            <m:chr m:val="∑"/>
                            <m:limLoc m:val="undOvr"/>
                            <m:ctrlPr>
                              <a:rPr lang="en-US" i="1">
                                <a:latin typeface="Cambria Math"/>
                              </a:rPr>
                            </m:ctrlPr>
                          </m:naryPr>
                          <m:sub>
                            <m:r>
                              <a:rPr lang="en-US" i="1">
                                <a:latin typeface="Cambria Math"/>
                              </a:rPr>
                              <m:t>𝜏</m:t>
                            </m:r>
                            <m:r>
                              <a:rPr lang="en-US" i="1">
                                <a:latin typeface="Cambria Math"/>
                              </a:rPr>
                              <m:t>=</m:t>
                            </m:r>
                            <m:r>
                              <a:rPr lang="en-US" i="1">
                                <a:latin typeface="Cambria Math"/>
                              </a:rPr>
                              <m:t>𝑡</m:t>
                            </m:r>
                            <m:r>
                              <a:rPr lang="en-US" i="1">
                                <a:latin typeface="Cambria Math"/>
                              </a:rPr>
                              <m:t>−1</m:t>
                            </m:r>
                          </m:sub>
                          <m:sup>
                            <m:r>
                              <a:rPr lang="en-US" i="1">
                                <a:latin typeface="Cambria Math"/>
                              </a:rPr>
                              <m:t>𝑡</m:t>
                            </m:r>
                            <m:r>
                              <a:rPr lang="en-US" i="1">
                                <a:latin typeface="Cambria Math"/>
                              </a:rPr>
                              <m:t>−</m:t>
                            </m:r>
                            <m:r>
                              <a:rPr lang="en-US" i="1">
                                <a:latin typeface="Cambria Math"/>
                              </a:rPr>
                              <m:t>𝑇</m:t>
                            </m:r>
                          </m:sup>
                          <m:e>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𝜏</m:t>
                                    </m:r>
                                  </m:sub>
                                </m:sSub>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𝜏</m:t>
                                    </m:r>
                                    <m:r>
                                      <a:rPr lang="en-US" i="1">
                                        <a:latin typeface="Cambria Math"/>
                                      </a:rPr>
                                      <m:t>−1</m:t>
                                    </m:r>
                                  </m:sub>
                                </m:sSub>
                                <m:r>
                                  <a:rPr lang="en-US" i="1">
                                    <a:latin typeface="Cambria Math"/>
                                  </a:rPr>
                                  <m:t>)</m:t>
                                </m:r>
                              </m:e>
                              <m:sup>
                                <m:r>
                                  <a:rPr lang="en-US" i="1">
                                    <a:latin typeface="Cambria Math"/>
                                  </a:rPr>
                                  <m:t>2</m:t>
                                </m:r>
                              </m:sup>
                            </m:sSup>
                          </m:e>
                        </m:nary>
                      </m:e>
                    </m:d>
                  </m:oMath>
                </a14:m>
                <a:endParaRPr lang="en-US" dirty="0" smtClean="0"/>
              </a:p>
              <a:p>
                <a:r>
                  <a:rPr lang="en-US" dirty="0"/>
                  <a:t>What happens?</a:t>
                </a:r>
                <a:endParaRPr lang="en-US" dirty="0" smtClean="0"/>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2112" t="-1235" r="-302"/>
                </a:stretch>
              </a:blipFill>
            </p:spPr>
            <p:txBody>
              <a:bodyPr/>
              <a:lstStyle/>
              <a:p>
                <a:r>
                  <a:rPr lang="en-US">
                    <a:noFill/>
                  </a:rPr>
                  <a:t> </a:t>
                </a:r>
              </a:p>
            </p:txBody>
          </p:sp>
        </mc:Fallback>
      </mc:AlternateContent>
      <p:sp>
        <p:nvSpPr>
          <p:cNvPr id="7" name="Rectangle 6"/>
          <p:cNvSpPr/>
          <p:nvPr/>
        </p:nvSpPr>
        <p:spPr>
          <a:xfrm>
            <a:off x="4876800" y="5638800"/>
            <a:ext cx="3685625"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PROJECT!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9726031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3.2 Enhancements: find lack of liquidity and provide it</a:t>
            </a:r>
            <a:endParaRPr lang="en-US" dirty="0"/>
          </a:p>
        </p:txBody>
      </p:sp>
      <p:sp>
        <p:nvSpPr>
          <p:cNvPr id="3" name="Text Placeholder 2"/>
          <p:cNvSpPr>
            <a:spLocks noGrp="1"/>
          </p:cNvSpPr>
          <p:nvPr>
            <p:ph type="body" idx="1"/>
          </p:nvPr>
        </p:nvSpPr>
        <p:spPr/>
        <p:txBody>
          <a:bodyPr>
            <a:normAutofit/>
          </a:bodyPr>
          <a:lstStyle/>
          <a:p>
            <a:r>
              <a:rPr lang="en-US" dirty="0" smtClean="0"/>
              <a:t>Direct measures of liquidity</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57200" y="2438400"/>
                <a:ext cx="3931920" cy="4191000"/>
              </a:xfrm>
            </p:spPr>
            <p:txBody>
              <a:bodyPr>
                <a:normAutofit fontScale="92500"/>
              </a:bodyPr>
              <a:lstStyle/>
              <a:p>
                <a:r>
                  <a:rPr lang="en-US" sz="1800" dirty="0" smtClean="0"/>
                  <a:t>The tightness of the bid-ask spread</a:t>
                </a:r>
              </a:p>
              <a:p>
                <a:pPr lvl="1"/>
                <a:r>
                  <a:rPr lang="en-US" sz="1600" dirty="0" smtClean="0"/>
                  <a:t>Bid-ask spread = the cost of instantaneous reversal of position</a:t>
                </a:r>
                <a:endParaRPr lang="en-US" sz="1400" dirty="0" smtClean="0"/>
              </a:p>
              <a:p>
                <a:r>
                  <a:rPr lang="en-US" sz="1800" dirty="0" smtClean="0"/>
                  <a:t>Market depth: size at best bid, best ask</a:t>
                </a:r>
              </a:p>
              <a:p>
                <a:pPr lvl="1"/>
                <a:r>
                  <a:rPr lang="en-US" sz="1600" dirty="0" smtClean="0"/>
                  <a:t>Size of the order that can be processed immediately</a:t>
                </a:r>
              </a:p>
              <a:p>
                <a:r>
                  <a:rPr lang="en-US" sz="1800" dirty="0" smtClean="0"/>
                  <a:t>Market resilience</a:t>
                </a:r>
              </a:p>
              <a:p>
                <a:pPr lvl="1"/>
                <a:r>
                  <a:rPr lang="en-US" sz="1600" dirty="0" smtClean="0"/>
                  <a:t>How quickly the market price mean-reverts to its equilibrium following a random order flow</a:t>
                </a:r>
              </a:p>
              <a:p>
                <a:r>
                  <a:rPr lang="en-US" sz="1800" dirty="0" smtClean="0"/>
                  <a:t>Price sensitivity to block transactions, </a:t>
                </a:r>
                <a:r>
                  <a:rPr lang="en-US" sz="1800" dirty="0" smtClean="0">
                    <a:sym typeface="Symbol"/>
                  </a:rPr>
                  <a:t></a:t>
                </a:r>
                <a:r>
                  <a:rPr lang="en-US" sz="1800" dirty="0" smtClean="0"/>
                  <a:t> (Kyle, 1985): smaller </a:t>
                </a:r>
                <a:r>
                  <a:rPr lang="en-US" sz="1800" dirty="0" smtClean="0">
                    <a:sym typeface="Symbol"/>
                  </a:rPr>
                  <a:t>, larger liquidity</a:t>
                </a:r>
                <a:endParaRPr lang="en-US" sz="1800" dirty="0" smtClean="0"/>
              </a:p>
              <a:p>
                <a:pPr lvl="1"/>
                <a14:m>
                  <m:oMath xmlns:m="http://schemas.openxmlformats.org/officeDocument/2006/math">
                    <m:r>
                      <m:rPr>
                        <m:sty m:val="p"/>
                      </m:rPr>
                      <a:rPr lang="en-US" sz="1600">
                        <a:latin typeface="Cambria Math"/>
                      </a:rPr>
                      <m:t>Δ</m:t>
                    </m:r>
                    <m:sSub>
                      <m:sSubPr>
                        <m:ctrlPr>
                          <a:rPr lang="en-US" sz="1600" i="1">
                            <a:latin typeface="Cambria Math"/>
                          </a:rPr>
                        </m:ctrlPr>
                      </m:sSubPr>
                      <m:e>
                        <m:r>
                          <a:rPr lang="en-US" sz="1600" i="1">
                            <a:latin typeface="Cambria Math"/>
                          </a:rPr>
                          <m:t>𝑃</m:t>
                        </m:r>
                      </m:e>
                      <m:sub>
                        <m:r>
                          <a:rPr lang="en-US" sz="1600" i="1">
                            <a:latin typeface="Cambria Math"/>
                          </a:rPr>
                          <m:t>𝑡</m:t>
                        </m:r>
                      </m:sub>
                    </m:sSub>
                    <m:r>
                      <a:rPr lang="en-US" sz="1600" i="1">
                        <a:latin typeface="Cambria Math"/>
                      </a:rPr>
                      <m:t>=</m:t>
                    </m:r>
                    <m:r>
                      <a:rPr lang="en-US" sz="1600" i="1">
                        <a:latin typeface="Cambria Math"/>
                      </a:rPr>
                      <m:t>𝛼</m:t>
                    </m:r>
                    <m:r>
                      <a:rPr lang="en-US" sz="1600" i="1">
                        <a:latin typeface="Cambria Math"/>
                      </a:rPr>
                      <m:t>+</m:t>
                    </m:r>
                    <m:r>
                      <a:rPr lang="en-US" sz="1600" i="1">
                        <a:latin typeface="Cambria Math"/>
                      </a:rPr>
                      <m:t>𝜆</m:t>
                    </m:r>
                    <m:d>
                      <m:dPr>
                        <m:ctrlPr>
                          <a:rPr lang="en-US" sz="1600" i="1">
                            <a:latin typeface="Cambria Math"/>
                          </a:rPr>
                        </m:ctrlPr>
                      </m:dPr>
                      <m:e>
                        <m:r>
                          <a:rPr lang="en-US" sz="1600" b="0" i="1" smtClean="0">
                            <a:latin typeface="Cambria Math"/>
                          </a:rPr>
                          <m:t>|</m:t>
                        </m:r>
                        <m:sSub>
                          <m:sSubPr>
                            <m:ctrlPr>
                              <a:rPr lang="en-US" sz="1600" i="1" smtClean="0">
                                <a:latin typeface="Cambria Math"/>
                              </a:rPr>
                            </m:ctrlPr>
                          </m:sSubPr>
                          <m:e>
                            <m:r>
                              <a:rPr lang="en-US" sz="1600" b="0" i="1" smtClean="0">
                                <a:latin typeface="Cambria Math"/>
                              </a:rPr>
                              <m:t>𝑉</m:t>
                            </m:r>
                          </m:e>
                          <m:sub>
                            <m:r>
                              <a:rPr lang="en-US" sz="1600" b="0" i="1" smtClean="0">
                                <a:latin typeface="Cambria Math"/>
                              </a:rPr>
                              <m:t>𝑡</m:t>
                            </m:r>
                          </m:sub>
                        </m:sSub>
                        <m:r>
                          <a:rPr lang="en-US" sz="1600" b="0" i="1" smtClean="0">
                            <a:latin typeface="Cambria Math"/>
                          </a:rPr>
                          <m:t>|</m:t>
                        </m:r>
                      </m:e>
                    </m:d>
                    <m:r>
                      <a:rPr lang="en-US" sz="1600" i="1">
                        <a:latin typeface="Cambria Math"/>
                      </a:rPr>
                      <m:t>+</m:t>
                    </m:r>
                    <m:sSub>
                      <m:sSubPr>
                        <m:ctrlPr>
                          <a:rPr lang="en-US" sz="1600" i="1">
                            <a:latin typeface="Cambria Math"/>
                          </a:rPr>
                        </m:ctrlPr>
                      </m:sSubPr>
                      <m:e>
                        <m:r>
                          <a:rPr lang="en-US" sz="1600" i="1">
                            <a:latin typeface="Cambria Math"/>
                          </a:rPr>
                          <m:t>𝜀</m:t>
                        </m:r>
                      </m:e>
                      <m:sub>
                        <m:r>
                          <a:rPr lang="en-US" sz="1600" i="1">
                            <a:latin typeface="Cambria Math"/>
                          </a:rPr>
                          <m:t>𝑡</m:t>
                        </m:r>
                      </m:sub>
                    </m:sSub>
                  </m:oMath>
                </a14:m>
                <a:endParaRPr lang="en-US" sz="1400" dirty="0" smtClean="0"/>
              </a:p>
              <a:p>
                <a:pPr lvl="1"/>
                <a:endParaRPr lang="en-US" sz="1400" dirty="0"/>
              </a:p>
              <a:p>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57200" y="2438400"/>
                <a:ext cx="3931920" cy="4191000"/>
              </a:xfrm>
              <a:blipFill rotWithShape="1">
                <a:blip r:embed="rId2"/>
                <a:stretch>
                  <a:fillRect l="-930" t="-1308" r="-1240"/>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normAutofit/>
          </a:bodyPr>
          <a:lstStyle/>
          <a:p>
            <a:r>
              <a:rPr lang="en-US" dirty="0"/>
              <a:t>I</a:t>
            </a:r>
            <a:r>
              <a:rPr lang="en-US" dirty="0" smtClean="0"/>
              <a:t>ndicators of liquidity pools</a:t>
            </a:r>
            <a:endParaRPr lang="en-US" dirty="0"/>
          </a:p>
        </p:txBody>
      </p:sp>
      <p:sp>
        <p:nvSpPr>
          <p:cNvPr id="6" name="Content Placeholder 5"/>
          <p:cNvSpPr>
            <a:spLocks noGrp="1"/>
          </p:cNvSpPr>
          <p:nvPr>
            <p:ph sz="quarter" idx="4"/>
          </p:nvPr>
        </p:nvSpPr>
        <p:spPr/>
        <p:txBody>
          <a:bodyPr>
            <a:normAutofit/>
          </a:bodyPr>
          <a:lstStyle/>
          <a:p>
            <a:r>
              <a:rPr lang="en-US" sz="1700" dirty="0"/>
              <a:t>Shape of the order book </a:t>
            </a:r>
            <a:r>
              <a:rPr lang="en-US" sz="1700" dirty="0" smtClean="0"/>
              <a:t>establishes concentrations of liquidity</a:t>
            </a:r>
          </a:p>
          <a:p>
            <a:pPr lvl="1"/>
            <a:r>
              <a:rPr lang="en-US" sz="1500" dirty="0" smtClean="0"/>
              <a:t>Cao, </a:t>
            </a:r>
            <a:r>
              <a:rPr lang="en-US" sz="1500" dirty="0" err="1" smtClean="0"/>
              <a:t>Hansch</a:t>
            </a:r>
            <a:r>
              <a:rPr lang="en-US" sz="1500" dirty="0" smtClean="0"/>
              <a:t>, Wang (2004) order book:</a:t>
            </a:r>
          </a:p>
          <a:p>
            <a:pPr lvl="1"/>
            <a:endParaRPr lang="en-US" sz="15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marL="1188720" lvl="5" indent="0">
              <a:buNone/>
            </a:pPr>
            <a:r>
              <a:rPr lang="en-US" sz="1000" dirty="0" smtClean="0"/>
              <a:t>     Market price</a:t>
            </a:r>
          </a:p>
          <a:p>
            <a:pPr marL="1188720" lvl="5" indent="0">
              <a:buNone/>
            </a:pPr>
            <a:endParaRPr lang="en-US" sz="1000" dirty="0"/>
          </a:p>
        </p:txBody>
      </p:sp>
      <p:grpSp>
        <p:nvGrpSpPr>
          <p:cNvPr id="9" name="Group 29"/>
          <p:cNvGrpSpPr>
            <a:grpSpLocks/>
          </p:cNvGrpSpPr>
          <p:nvPr/>
        </p:nvGrpSpPr>
        <p:grpSpPr bwMode="auto">
          <a:xfrm>
            <a:off x="5134429" y="3306763"/>
            <a:ext cx="2857500" cy="1143000"/>
            <a:chOff x="1800" y="3168"/>
            <a:chExt cx="4500" cy="1800"/>
          </a:xfrm>
        </p:grpSpPr>
        <p:sp>
          <p:nvSpPr>
            <p:cNvPr id="10" name="Line 30"/>
            <p:cNvSpPr>
              <a:spLocks noChangeShapeType="1"/>
            </p:cNvSpPr>
            <p:nvPr/>
          </p:nvSpPr>
          <p:spPr bwMode="auto">
            <a:xfrm>
              <a:off x="1800" y="3168"/>
              <a:ext cx="0"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31"/>
            <p:cNvSpPr>
              <a:spLocks noChangeShapeType="1"/>
            </p:cNvSpPr>
            <p:nvPr/>
          </p:nvSpPr>
          <p:spPr bwMode="auto">
            <a:xfrm>
              <a:off x="1800" y="496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 name="Group 32"/>
            <p:cNvGrpSpPr>
              <a:grpSpLocks/>
            </p:cNvGrpSpPr>
            <p:nvPr/>
          </p:nvGrpSpPr>
          <p:grpSpPr bwMode="auto">
            <a:xfrm>
              <a:off x="1980" y="3528"/>
              <a:ext cx="3960" cy="1140"/>
              <a:chOff x="1980" y="2700"/>
              <a:chExt cx="3960" cy="1140"/>
            </a:xfrm>
          </p:grpSpPr>
          <p:sp>
            <p:nvSpPr>
              <p:cNvPr id="15" name="Freeform 33"/>
              <p:cNvSpPr>
                <a:spLocks/>
              </p:cNvSpPr>
              <p:nvPr/>
            </p:nvSpPr>
            <p:spPr bwMode="auto">
              <a:xfrm>
                <a:off x="1980" y="2700"/>
                <a:ext cx="1980" cy="1080"/>
              </a:xfrm>
              <a:custGeom>
                <a:avLst/>
                <a:gdLst>
                  <a:gd name="T0" fmla="*/ 0 w 1440"/>
                  <a:gd name="T1" fmla="*/ 1080 h 1080"/>
                  <a:gd name="T2" fmla="*/ 743 w 1440"/>
                  <a:gd name="T3" fmla="*/ 720 h 1080"/>
                  <a:gd name="T4" fmla="*/ 1485 w 1440"/>
                  <a:gd name="T5" fmla="*/ 0 h 1080"/>
                  <a:gd name="T6" fmla="*/ 1733 w 1440"/>
                  <a:gd name="T7" fmla="*/ 720 h 1080"/>
                  <a:gd name="T8" fmla="*/ 1980 w 1440"/>
                  <a:gd name="T9" fmla="*/ 1080 h 10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080">
                    <a:moveTo>
                      <a:pt x="0" y="1080"/>
                    </a:moveTo>
                    <a:cubicBezTo>
                      <a:pt x="180" y="990"/>
                      <a:pt x="360" y="900"/>
                      <a:pt x="540" y="720"/>
                    </a:cubicBezTo>
                    <a:cubicBezTo>
                      <a:pt x="720" y="540"/>
                      <a:pt x="960" y="0"/>
                      <a:pt x="1080" y="0"/>
                    </a:cubicBezTo>
                    <a:cubicBezTo>
                      <a:pt x="1200" y="0"/>
                      <a:pt x="1200" y="540"/>
                      <a:pt x="1260" y="720"/>
                    </a:cubicBezTo>
                    <a:cubicBezTo>
                      <a:pt x="1320" y="900"/>
                      <a:pt x="1380" y="990"/>
                      <a:pt x="1440" y="10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34"/>
              <p:cNvSpPr>
                <a:spLocks/>
              </p:cNvSpPr>
              <p:nvPr/>
            </p:nvSpPr>
            <p:spPr bwMode="auto">
              <a:xfrm>
                <a:off x="3960" y="3390"/>
                <a:ext cx="1980" cy="450"/>
              </a:xfrm>
              <a:custGeom>
                <a:avLst/>
                <a:gdLst>
                  <a:gd name="T0" fmla="*/ 0 w 1980"/>
                  <a:gd name="T1" fmla="*/ 390 h 450"/>
                  <a:gd name="T2" fmla="*/ 540 w 1980"/>
                  <a:gd name="T3" fmla="*/ 390 h 450"/>
                  <a:gd name="T4" fmla="*/ 1080 w 1980"/>
                  <a:gd name="T5" fmla="*/ 30 h 450"/>
                  <a:gd name="T6" fmla="*/ 1620 w 1980"/>
                  <a:gd name="T7" fmla="*/ 210 h 450"/>
                  <a:gd name="T8" fmla="*/ 1980 w 1980"/>
                  <a:gd name="T9" fmla="*/ 39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0" h="450">
                    <a:moveTo>
                      <a:pt x="0" y="390"/>
                    </a:moveTo>
                    <a:cubicBezTo>
                      <a:pt x="180" y="420"/>
                      <a:pt x="360" y="450"/>
                      <a:pt x="540" y="390"/>
                    </a:cubicBezTo>
                    <a:cubicBezTo>
                      <a:pt x="720" y="330"/>
                      <a:pt x="900" y="60"/>
                      <a:pt x="1080" y="30"/>
                    </a:cubicBezTo>
                    <a:cubicBezTo>
                      <a:pt x="1260" y="0"/>
                      <a:pt x="1470" y="150"/>
                      <a:pt x="1620" y="210"/>
                    </a:cubicBezTo>
                    <a:cubicBezTo>
                      <a:pt x="1770" y="270"/>
                      <a:pt x="1875" y="330"/>
                      <a:pt x="1980" y="39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 name="Line 35"/>
            <p:cNvSpPr>
              <a:spLocks noChangeShapeType="1"/>
            </p:cNvSpPr>
            <p:nvPr/>
          </p:nvSpPr>
          <p:spPr bwMode="auto">
            <a:xfrm>
              <a:off x="3960" y="3168"/>
              <a:ext cx="0" cy="18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36"/>
            <p:cNvSpPr>
              <a:spLocks noChangeShapeType="1"/>
            </p:cNvSpPr>
            <p:nvPr/>
          </p:nvSpPr>
          <p:spPr bwMode="auto">
            <a:xfrm>
              <a:off x="3060" y="3348"/>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9793555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Liquidity Enhancements</a:t>
            </a:r>
            <a:endParaRPr lang="en-US" dirty="0"/>
          </a:p>
        </p:txBody>
      </p:sp>
      <p:sp>
        <p:nvSpPr>
          <p:cNvPr id="3" name="Text Placeholder 2"/>
          <p:cNvSpPr>
            <a:spLocks noGrp="1"/>
          </p:cNvSpPr>
          <p:nvPr>
            <p:ph type="body" idx="1"/>
          </p:nvPr>
        </p:nvSpPr>
        <p:spPr/>
        <p:txBody>
          <a:bodyPr/>
          <a:lstStyle/>
          <a:p>
            <a:r>
              <a:rPr lang="en-US" dirty="0" smtClean="0"/>
              <a:t>Technical liquidity pointers</a:t>
            </a:r>
            <a:endParaRPr lang="en-US" dirty="0"/>
          </a:p>
        </p:txBody>
      </p:sp>
      <p:sp>
        <p:nvSpPr>
          <p:cNvPr id="4" name="Content Placeholder 3"/>
          <p:cNvSpPr>
            <a:spLocks noGrp="1"/>
          </p:cNvSpPr>
          <p:nvPr>
            <p:ph sz="half" idx="2"/>
          </p:nvPr>
        </p:nvSpPr>
        <p:spPr/>
        <p:txBody>
          <a:bodyPr/>
          <a:lstStyle/>
          <a:p>
            <a:r>
              <a:rPr lang="en-US" sz="1900" dirty="0"/>
              <a:t>Technical indicators identify hidden liquidity pools:</a:t>
            </a:r>
          </a:p>
          <a:p>
            <a:pPr lvl="1"/>
            <a:r>
              <a:rPr lang="en-US" sz="1700" dirty="0" err="1"/>
              <a:t>Kavaiecz</a:t>
            </a:r>
            <a:r>
              <a:rPr lang="en-US" sz="1700" dirty="0"/>
              <a:t> and </a:t>
            </a:r>
            <a:r>
              <a:rPr lang="en-US" sz="1700" dirty="0" err="1"/>
              <a:t>Odders</a:t>
            </a:r>
            <a:r>
              <a:rPr lang="en-US" sz="1700" dirty="0"/>
              <a:t>-White (2004): traders are likely to place orders at support and resistance levels.  </a:t>
            </a:r>
          </a:p>
          <a:p>
            <a:pPr lvl="1"/>
            <a:r>
              <a:rPr lang="en-US" sz="1700" dirty="0"/>
              <a:t>Therefore, support and resistance levels  correspond  to liquidity peaks  </a:t>
            </a:r>
          </a:p>
          <a:p>
            <a:pPr lvl="1"/>
            <a:endParaRPr lang="en-US" sz="1200" dirty="0"/>
          </a:p>
          <a:p>
            <a:endParaRPr lang="en-US" sz="1600" dirty="0"/>
          </a:p>
          <a:p>
            <a:endParaRPr lang="en-US" dirty="0"/>
          </a:p>
        </p:txBody>
      </p:sp>
      <p:sp>
        <p:nvSpPr>
          <p:cNvPr id="5" name="Text Placeholder 4"/>
          <p:cNvSpPr>
            <a:spLocks noGrp="1"/>
          </p:cNvSpPr>
          <p:nvPr>
            <p:ph type="body" sz="quarter" idx="3"/>
          </p:nvPr>
        </p:nvSpPr>
        <p:spPr/>
        <p:txBody>
          <a:bodyPr/>
          <a:lstStyle/>
          <a:p>
            <a:r>
              <a:rPr lang="en-US" dirty="0" smtClean="0"/>
              <a:t>Mathematically…</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r>
                  <a:rPr lang="en-US" dirty="0" smtClean="0"/>
                  <a:t>Support levels:</a:t>
                </a:r>
              </a:p>
              <a:p>
                <a14:m>
                  <m:oMath xmlns:m="http://schemas.openxmlformats.org/officeDocument/2006/math">
                    <m:sSub>
                      <m:sSubPr>
                        <m:ctrlPr>
                          <a:rPr lang="en-US" i="1">
                            <a:latin typeface="Cambria Math"/>
                          </a:rPr>
                        </m:ctrlPr>
                      </m:sSubPr>
                      <m:e>
                        <m:r>
                          <a:rPr lang="en-US" i="1">
                            <a:latin typeface="Cambria Math"/>
                          </a:rPr>
                          <m:t>𝑆𝐿</m:t>
                        </m:r>
                      </m:e>
                      <m:sub>
                        <m:r>
                          <a:rPr lang="en-US" i="1">
                            <a:latin typeface="Cambria Math"/>
                          </a:rPr>
                          <m:t>𝑡</m:t>
                        </m:r>
                        <m:r>
                          <a:rPr lang="en-US" i="1">
                            <a:latin typeface="Cambria Math"/>
                          </a:rPr>
                          <m:t>+1</m:t>
                        </m:r>
                      </m:sub>
                    </m:sSub>
                    <m:r>
                      <a:rPr lang="en-US" i="1">
                        <a:latin typeface="Cambria Math"/>
                      </a:rPr>
                      <m:t>=</m:t>
                    </m:r>
                    <m:func>
                      <m:funcPr>
                        <m:ctrlPr>
                          <a:rPr lang="en-US" i="1">
                            <a:latin typeface="Cambria Math"/>
                          </a:rPr>
                        </m:ctrlPr>
                      </m:funcPr>
                      <m:fName>
                        <m:r>
                          <m:rPr>
                            <m:sty m:val="p"/>
                          </m:rPr>
                          <a:rPr lang="en-US">
                            <a:latin typeface="Cambria Math"/>
                          </a:rPr>
                          <m:t>min</m:t>
                        </m:r>
                      </m:fName>
                      <m:e>
                        <m:d>
                          <m:dPr>
                            <m:ctrlPr>
                              <a:rPr lang="en-US" i="1">
                                <a:latin typeface="Cambria Math"/>
                              </a:rPr>
                            </m:ctrlPr>
                          </m:dPr>
                          <m:e>
                            <m:sSub>
                              <m:sSubPr>
                                <m:ctrlPr>
                                  <a:rPr lang="en-US" i="1">
                                    <a:latin typeface="Cambria Math"/>
                                  </a:rPr>
                                </m:ctrlPr>
                              </m:sSubPr>
                              <m:e>
                                <m:r>
                                  <a:rPr lang="en-US" i="1">
                                    <a:latin typeface="Cambria Math"/>
                                  </a:rPr>
                                  <m:t>𝑃</m:t>
                                </m:r>
                              </m:e>
                              <m:sub>
                                <m:r>
                                  <a:rPr lang="en-US" i="1">
                                    <a:latin typeface="Cambria Math"/>
                                  </a:rPr>
                                  <m:t>𝑡</m:t>
                                </m:r>
                              </m:sub>
                            </m:sSub>
                          </m:e>
                        </m:d>
                      </m:e>
                    </m:func>
                    <m:r>
                      <a:rPr lang="en-US" i="1">
                        <a:latin typeface="Cambria Math"/>
                      </a:rPr>
                      <m:t>+</m:t>
                    </m:r>
                    <m:d>
                      <m:dPr>
                        <m:ctrlPr>
                          <a:rPr lang="en-US" i="1">
                            <a:latin typeface="Cambria Math"/>
                          </a:rPr>
                        </m:ctrlPr>
                      </m:dPr>
                      <m:e>
                        <m:func>
                          <m:funcPr>
                            <m:ctrlPr>
                              <a:rPr lang="en-US" i="1">
                                <a:latin typeface="Cambria Math"/>
                              </a:rPr>
                            </m:ctrlPr>
                          </m:funcPr>
                          <m:fName>
                            <m:r>
                              <m:rPr>
                                <m:sty m:val="p"/>
                              </m:rPr>
                              <a:rPr lang="en-US">
                                <a:latin typeface="Cambria Math"/>
                              </a:rPr>
                              <m:t>min</m:t>
                            </m:r>
                          </m:fName>
                          <m:e>
                            <m:d>
                              <m:dPr>
                                <m:ctrlPr>
                                  <a:rPr lang="en-US" i="1">
                                    <a:latin typeface="Cambria Math"/>
                                  </a:rPr>
                                </m:ctrlPr>
                              </m:dPr>
                              <m:e>
                                <m:sSub>
                                  <m:sSubPr>
                                    <m:ctrlPr>
                                      <a:rPr lang="en-US" i="1">
                                        <a:latin typeface="Cambria Math"/>
                                      </a:rPr>
                                    </m:ctrlPr>
                                  </m:sSubPr>
                                  <m:e>
                                    <m:r>
                                      <a:rPr lang="en-US" i="1">
                                        <a:latin typeface="Cambria Math"/>
                                      </a:rPr>
                                      <m:t>𝑃</m:t>
                                    </m:r>
                                  </m:e>
                                  <m:sub>
                                    <m:r>
                                      <a:rPr lang="en-US" i="1">
                                        <a:latin typeface="Cambria Math"/>
                                      </a:rPr>
                                      <m:t>𝑡</m:t>
                                    </m:r>
                                  </m:sub>
                                </m:sSub>
                              </m:e>
                            </m:d>
                          </m:e>
                        </m:func>
                        <m:r>
                          <a:rPr lang="en-US" i="1">
                            <a:latin typeface="Cambria Math"/>
                          </a:rPr>
                          <m:t>−</m:t>
                        </m:r>
                        <m:r>
                          <m:rPr>
                            <m:sty m:val="p"/>
                          </m:rPr>
                          <a:rPr lang="en-US">
                            <a:latin typeface="Cambria Math"/>
                          </a:rPr>
                          <m:t>min</m:t>
                        </m:r>
                        <m:r>
                          <a:rPr lang="en-US">
                            <a:latin typeface="Cambria Math"/>
                          </a:rPr>
                          <m:t>⁡</m:t>
                        </m:r>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𝑡</m:t>
                            </m:r>
                            <m:r>
                              <a:rPr lang="en-US" i="1">
                                <a:latin typeface="Cambria Math"/>
                              </a:rPr>
                              <m:t>−1</m:t>
                            </m:r>
                          </m:sub>
                        </m:sSub>
                        <m:r>
                          <a:rPr lang="en-US" i="1">
                            <a:latin typeface="Cambria Math"/>
                          </a:rPr>
                          <m:t>)</m:t>
                        </m:r>
                      </m:e>
                    </m:d>
                  </m:oMath>
                </a14:m>
                <a:endParaRPr lang="en-US" dirty="0" smtClean="0"/>
              </a:p>
              <a:p>
                <a:r>
                  <a:rPr lang="en-US" dirty="0" smtClean="0"/>
                  <a:t>Resistance levels:</a:t>
                </a:r>
              </a:p>
              <a:p>
                <a14:m>
                  <m:oMath xmlns:m="http://schemas.openxmlformats.org/officeDocument/2006/math">
                    <m:sSub>
                      <m:sSubPr>
                        <m:ctrlPr>
                          <a:rPr lang="en-US" i="1">
                            <a:latin typeface="Cambria Math"/>
                          </a:rPr>
                        </m:ctrlPr>
                      </m:sSubPr>
                      <m:e>
                        <m:r>
                          <a:rPr lang="en-US" i="1">
                            <a:latin typeface="Cambria Math"/>
                          </a:rPr>
                          <m:t>𝑅𝐿</m:t>
                        </m:r>
                      </m:e>
                      <m:sub>
                        <m:r>
                          <a:rPr lang="en-US" i="1">
                            <a:latin typeface="Cambria Math"/>
                          </a:rPr>
                          <m:t>𝑡</m:t>
                        </m:r>
                        <m:r>
                          <a:rPr lang="en-US" i="1">
                            <a:latin typeface="Cambria Math"/>
                          </a:rPr>
                          <m:t>+1</m:t>
                        </m:r>
                      </m:sub>
                    </m:sSub>
                    <m:r>
                      <a:rPr lang="en-US" i="1">
                        <a:latin typeface="Cambria Math"/>
                      </a:rPr>
                      <m:t>=</m:t>
                    </m:r>
                    <m:func>
                      <m:funcPr>
                        <m:ctrlPr>
                          <a:rPr lang="en-US" i="1">
                            <a:latin typeface="Cambria Math"/>
                          </a:rPr>
                        </m:ctrlPr>
                      </m:funcPr>
                      <m:fName>
                        <m:r>
                          <m:rPr>
                            <m:sty m:val="p"/>
                          </m:rPr>
                          <a:rPr lang="en-US">
                            <a:latin typeface="Cambria Math"/>
                          </a:rPr>
                          <m:t>max</m:t>
                        </m:r>
                      </m:fName>
                      <m:e>
                        <m:d>
                          <m:dPr>
                            <m:ctrlPr>
                              <a:rPr lang="en-US" i="1">
                                <a:latin typeface="Cambria Math"/>
                              </a:rPr>
                            </m:ctrlPr>
                          </m:dPr>
                          <m:e>
                            <m:sSub>
                              <m:sSubPr>
                                <m:ctrlPr>
                                  <a:rPr lang="en-US" i="1">
                                    <a:latin typeface="Cambria Math"/>
                                  </a:rPr>
                                </m:ctrlPr>
                              </m:sSubPr>
                              <m:e>
                                <m:r>
                                  <a:rPr lang="en-US" i="1">
                                    <a:latin typeface="Cambria Math"/>
                                  </a:rPr>
                                  <m:t>𝑃</m:t>
                                </m:r>
                              </m:e>
                              <m:sub>
                                <m:r>
                                  <a:rPr lang="en-US" i="1">
                                    <a:latin typeface="Cambria Math"/>
                                  </a:rPr>
                                  <m:t>𝑡</m:t>
                                </m:r>
                              </m:sub>
                            </m:sSub>
                          </m:e>
                        </m:d>
                      </m:e>
                    </m:func>
                    <m:r>
                      <a:rPr lang="en-US" i="1">
                        <a:latin typeface="Cambria Math"/>
                      </a:rPr>
                      <m:t>+</m:t>
                    </m:r>
                    <m:d>
                      <m:dPr>
                        <m:ctrlPr>
                          <a:rPr lang="en-US" i="1">
                            <a:latin typeface="Cambria Math"/>
                          </a:rPr>
                        </m:ctrlPr>
                      </m:dPr>
                      <m:e>
                        <m:func>
                          <m:funcPr>
                            <m:ctrlPr>
                              <a:rPr lang="en-US" i="1">
                                <a:latin typeface="Cambria Math"/>
                              </a:rPr>
                            </m:ctrlPr>
                          </m:funcPr>
                          <m:fName>
                            <m:r>
                              <m:rPr>
                                <m:sty m:val="p"/>
                              </m:rPr>
                              <a:rPr lang="en-US">
                                <a:latin typeface="Cambria Math"/>
                              </a:rPr>
                              <m:t>max</m:t>
                            </m:r>
                          </m:fName>
                          <m:e>
                            <m:d>
                              <m:dPr>
                                <m:ctrlPr>
                                  <a:rPr lang="en-US" i="1">
                                    <a:latin typeface="Cambria Math"/>
                                  </a:rPr>
                                </m:ctrlPr>
                              </m:dPr>
                              <m:e>
                                <m:sSub>
                                  <m:sSubPr>
                                    <m:ctrlPr>
                                      <a:rPr lang="en-US" i="1">
                                        <a:latin typeface="Cambria Math"/>
                                      </a:rPr>
                                    </m:ctrlPr>
                                  </m:sSubPr>
                                  <m:e>
                                    <m:r>
                                      <a:rPr lang="en-US" i="1">
                                        <a:latin typeface="Cambria Math"/>
                                      </a:rPr>
                                      <m:t>𝑃</m:t>
                                    </m:r>
                                  </m:e>
                                  <m:sub>
                                    <m:r>
                                      <a:rPr lang="en-US" i="1">
                                        <a:latin typeface="Cambria Math"/>
                                      </a:rPr>
                                      <m:t>𝑡</m:t>
                                    </m:r>
                                  </m:sub>
                                </m:sSub>
                              </m:e>
                            </m:d>
                          </m:e>
                        </m:func>
                        <m:r>
                          <a:rPr lang="en-US" i="1">
                            <a:latin typeface="Cambria Math"/>
                          </a:rPr>
                          <m:t>−</m:t>
                        </m:r>
                        <m:r>
                          <m:rPr>
                            <m:sty m:val="p"/>
                          </m:rPr>
                          <a:rPr lang="en-US">
                            <a:latin typeface="Cambria Math"/>
                          </a:rPr>
                          <m:t>max</m:t>
                        </m:r>
                        <m:r>
                          <a:rPr lang="en-US">
                            <a:latin typeface="Cambria Math"/>
                          </a:rPr>
                          <m:t>⁡</m:t>
                        </m:r>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𝑡</m:t>
                            </m:r>
                            <m:r>
                              <a:rPr lang="en-US" i="1">
                                <a:latin typeface="Cambria Math"/>
                              </a:rPr>
                              <m:t>−1</m:t>
                            </m:r>
                          </m:sub>
                        </m:sSub>
                        <m:r>
                          <a:rPr lang="en-US" i="1">
                            <a:latin typeface="Cambria Math"/>
                          </a:rPr>
                          <m:t>)</m:t>
                        </m:r>
                      </m:e>
                    </m:d>
                  </m:oMath>
                </a14:m>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1">
                <a:blip r:embed="rId2"/>
                <a:stretch>
                  <a:fillRect l="-2112" t="-1235"/>
                </a:stretch>
              </a:blipFill>
            </p:spPr>
            <p:txBody>
              <a:bodyPr/>
              <a:lstStyle/>
              <a:p>
                <a:r>
                  <a:rPr lang="en-US">
                    <a:noFill/>
                  </a:rPr>
                  <a:t> </a:t>
                </a:r>
              </a:p>
            </p:txBody>
          </p:sp>
        </mc:Fallback>
      </mc:AlternateContent>
    </p:spTree>
    <p:extLst>
      <p:ext uri="{BB962C8B-B14F-4D97-AF65-F5344CB8AC3E}">
        <p14:creationId xmlns:p14="http://schemas.microsoft.com/office/powerpoint/2010/main" val="601616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3.2 Look at Order Flow to Avoid Pick Over?</a:t>
            </a:r>
            <a:endParaRPr lang="en-US" dirty="0"/>
          </a:p>
        </p:txBody>
      </p:sp>
      <p:sp>
        <p:nvSpPr>
          <p:cNvPr id="3" name="Text Placeholder 2"/>
          <p:cNvSpPr>
            <a:spLocks noGrp="1"/>
          </p:cNvSpPr>
          <p:nvPr>
            <p:ph type="body" idx="1"/>
          </p:nvPr>
        </p:nvSpPr>
        <p:spPr/>
        <p:txBody>
          <a:bodyPr/>
          <a:lstStyle/>
          <a:p>
            <a:r>
              <a:rPr lang="en-US" dirty="0" smtClean="0"/>
              <a:t>Background</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r>
                  <a:rPr lang="en-US" sz="1600" dirty="0"/>
                  <a:t>Order flow is the difference between buyer-initiated and seller-initiated </a:t>
                </a:r>
                <a:r>
                  <a:rPr lang="en-US" sz="1600" dirty="0" smtClean="0"/>
                  <a:t>number of trades or trading </a:t>
                </a:r>
                <a:r>
                  <a:rPr lang="en-US" sz="1600" dirty="0"/>
                  <a:t>volume</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a:rPr>
                          </m:ctrlPr>
                        </m:sSubPr>
                        <m:e>
                          <m:r>
                            <a:rPr lang="en-US" sz="1600" i="1">
                              <a:latin typeface="Cambria Math"/>
                            </a:rPr>
                            <m:t>𝑥</m:t>
                          </m:r>
                        </m:e>
                        <m:sub>
                          <m:r>
                            <a:rPr lang="en-US" sz="1600" i="1">
                              <a:latin typeface="Cambria Math"/>
                            </a:rPr>
                            <m:t>𝑡</m:t>
                          </m:r>
                        </m:sub>
                      </m:sSub>
                      <m:r>
                        <a:rPr lang="en-US" sz="1600" i="1">
                          <a:latin typeface="Cambria Math"/>
                        </a:rPr>
                        <m:t>=</m:t>
                      </m:r>
                      <m:sSubSup>
                        <m:sSubSupPr>
                          <m:ctrlPr>
                            <a:rPr lang="en-US" sz="1600" i="1">
                              <a:latin typeface="Cambria Math"/>
                            </a:rPr>
                          </m:ctrlPr>
                        </m:sSubSupPr>
                        <m:e>
                          <m:r>
                            <a:rPr lang="en-US" sz="1600" i="1">
                              <a:latin typeface="Cambria Math"/>
                            </a:rPr>
                            <m:t>𝑣</m:t>
                          </m:r>
                        </m:e>
                        <m:sub>
                          <m:r>
                            <a:rPr lang="en-US" sz="1600" i="1">
                              <a:latin typeface="Cambria Math"/>
                            </a:rPr>
                            <m:t>𝑡</m:t>
                          </m:r>
                        </m:sub>
                        <m:sup>
                          <m:r>
                            <a:rPr lang="en-US" sz="1600" i="1">
                              <a:latin typeface="Cambria Math"/>
                            </a:rPr>
                            <m:t>𝑏</m:t>
                          </m:r>
                        </m:sup>
                      </m:sSubSup>
                      <m:r>
                        <a:rPr lang="en-US" sz="1600" i="1">
                          <a:latin typeface="Cambria Math"/>
                        </a:rPr>
                        <m:t>−</m:t>
                      </m:r>
                      <m:sSubSup>
                        <m:sSubSupPr>
                          <m:ctrlPr>
                            <a:rPr lang="en-US" sz="1600" i="1">
                              <a:latin typeface="Cambria Math"/>
                            </a:rPr>
                          </m:ctrlPr>
                        </m:sSubSupPr>
                        <m:e>
                          <m:r>
                            <a:rPr lang="en-US" sz="1600" i="1">
                              <a:latin typeface="Cambria Math"/>
                            </a:rPr>
                            <m:t>𝑣</m:t>
                          </m:r>
                        </m:e>
                        <m:sub>
                          <m:r>
                            <a:rPr lang="en-US" sz="1600" i="1">
                              <a:latin typeface="Cambria Math"/>
                            </a:rPr>
                            <m:t>𝑡</m:t>
                          </m:r>
                        </m:sub>
                        <m:sup>
                          <m:r>
                            <a:rPr lang="en-US" sz="1600" i="1">
                              <a:latin typeface="Cambria Math"/>
                            </a:rPr>
                            <m:t>𝑎</m:t>
                          </m:r>
                        </m:sup>
                      </m:sSubSup>
                    </m:oMath>
                  </m:oMathPara>
                </a14:m>
                <a:endParaRPr lang="en-US" sz="1600" dirty="0"/>
              </a:p>
              <a:p>
                <a:r>
                  <a:rPr lang="en-US" sz="1600" dirty="0" smtClean="0"/>
                  <a:t>Order flow = buying and selling pressure</a:t>
                </a:r>
              </a:p>
              <a:p>
                <a:r>
                  <a:rPr lang="en-US" sz="1600" dirty="0" smtClean="0"/>
                  <a:t>Order flow is a measure of traders’ beliefs</a:t>
                </a:r>
              </a:p>
              <a:p>
                <a:pPr lvl="1"/>
                <a:r>
                  <a:rPr lang="en-US" sz="1400" dirty="0" smtClean="0"/>
                  <a:t>Putting the money where their mouths are</a:t>
                </a:r>
              </a:p>
              <a:p>
                <a:pPr lvl="1"/>
                <a:r>
                  <a:rPr lang="en-US" sz="1400" dirty="0" smtClean="0"/>
                  <a:t>Reflects honest information about participants’ beliefs</a:t>
                </a:r>
                <a:endParaRPr lang="en-US" sz="1200" dirty="0" smtClean="0"/>
              </a:p>
              <a:p>
                <a:r>
                  <a:rPr lang="en-US" sz="1600" dirty="0" smtClean="0"/>
                  <a:t>Brokers can use order flow to </a:t>
                </a:r>
                <a:r>
                  <a:rPr lang="en-US" sz="1600" dirty="0" err="1"/>
                  <a:t>g</a:t>
                </a:r>
                <a:r>
                  <a:rPr lang="en-US" sz="1600" dirty="0" err="1" smtClean="0"/>
                  <a:t>uage</a:t>
                </a:r>
                <a:r>
                  <a:rPr lang="en-US" sz="1600" dirty="0" smtClean="0"/>
                  <a:t> direction of the market, avoid being picked over</a:t>
                </a:r>
                <a:endParaRPr lang="en-US" dirty="0" smtClean="0"/>
              </a:p>
              <a:p>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1">
                <a:blip r:embed="rId2"/>
                <a:stretch>
                  <a:fillRect t="-463" r="-465"/>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Order flow moves markets</a:t>
            </a:r>
            <a:endParaRPr lang="en-US" dirty="0"/>
          </a:p>
        </p:txBody>
      </p:sp>
      <p:sp>
        <p:nvSpPr>
          <p:cNvPr id="6" name="Content Placeholder 5"/>
          <p:cNvSpPr>
            <a:spLocks noGrp="1"/>
          </p:cNvSpPr>
          <p:nvPr>
            <p:ph sz="quarter" idx="4"/>
          </p:nvPr>
        </p:nvSpPr>
        <p:spPr>
          <a:xfrm>
            <a:off x="4754880" y="2438400"/>
            <a:ext cx="3931920" cy="4343400"/>
          </a:xfrm>
        </p:spPr>
        <p:txBody>
          <a:bodyPr>
            <a:normAutofit/>
          </a:bodyPr>
          <a:lstStyle/>
          <a:p>
            <a:r>
              <a:rPr lang="en-US" sz="1600" dirty="0" smtClean="0"/>
              <a:t>Order flow accounts for at least 50% of information impounded into market prices</a:t>
            </a:r>
          </a:p>
          <a:p>
            <a:r>
              <a:rPr lang="en-US" sz="1600" dirty="0" smtClean="0"/>
              <a:t>Love and Payne (2008): examine impact of macro news on USD/EUR, GBP/EUR and USD/GBP</a:t>
            </a:r>
          </a:p>
          <a:p>
            <a:pPr lvl="1"/>
            <a:r>
              <a:rPr lang="en-US" sz="1400" dirty="0" smtClean="0"/>
              <a:t>USD/EUR level follows order flow  after a news release from Eurozone </a:t>
            </a:r>
          </a:p>
          <a:p>
            <a:pPr lvl="1"/>
            <a:r>
              <a:rPr lang="en-US" sz="1400" dirty="0" smtClean="0"/>
              <a:t>GBP/EUR and USD/GBP levels follow order flow after a news release from the U.K.</a:t>
            </a:r>
          </a:p>
          <a:p>
            <a:pPr lvl="1"/>
            <a:r>
              <a:rPr lang="en-US" sz="1400" dirty="0" smtClean="0"/>
              <a:t>USD/EUR and USD/GBP levels follow order flow after a news release from the U.S.</a:t>
            </a:r>
          </a:p>
          <a:p>
            <a:r>
              <a:rPr lang="en-US" sz="1600" dirty="0" smtClean="0"/>
              <a:t>Other studies: Lyons (1995), </a:t>
            </a:r>
            <a:r>
              <a:rPr lang="en-US" sz="1600" dirty="0" err="1" smtClean="0"/>
              <a:t>Perraudin</a:t>
            </a:r>
            <a:r>
              <a:rPr lang="en-US" sz="1600" dirty="0" smtClean="0"/>
              <a:t> and Vitale (1996), Evans and Lyons (2002), Jones, </a:t>
            </a:r>
            <a:r>
              <a:rPr lang="en-US" sz="1600" dirty="0" err="1" smtClean="0"/>
              <a:t>Kaul</a:t>
            </a:r>
            <a:r>
              <a:rPr lang="en-US" sz="1600" dirty="0" smtClean="0"/>
              <a:t>, and Lipson (1994)</a:t>
            </a:r>
            <a:endParaRPr lang="en-US" sz="1600" dirty="0"/>
          </a:p>
        </p:txBody>
      </p:sp>
    </p:spTree>
    <p:extLst>
      <p:ext uri="{BB962C8B-B14F-4D97-AF65-F5344CB8AC3E}">
        <p14:creationId xmlns:p14="http://schemas.microsoft.com/office/powerpoint/2010/main" val="8819980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762000"/>
            <a:ext cx="7772400" cy="457200"/>
          </a:xfrm>
        </p:spPr>
        <p:txBody>
          <a:bodyPr>
            <a:noAutofit/>
          </a:bodyPr>
          <a:lstStyle/>
          <a:p>
            <a:pPr marL="342900" indent="-342900" eaLnBrk="1" hangingPunct="1"/>
            <a:r>
              <a:rPr lang="en-US" dirty="0" smtClean="0"/>
              <a:t>3.2  HFT Market Making – a simple algorithm with liquidity</a:t>
            </a:r>
          </a:p>
        </p:txBody>
      </p:sp>
      <p:grpSp>
        <p:nvGrpSpPr>
          <p:cNvPr id="12292" name="Group 5"/>
          <p:cNvGrpSpPr>
            <a:grpSpLocks/>
          </p:cNvGrpSpPr>
          <p:nvPr/>
        </p:nvGrpSpPr>
        <p:grpSpPr bwMode="auto">
          <a:xfrm>
            <a:off x="838200" y="1905000"/>
            <a:ext cx="7466013" cy="3200400"/>
            <a:chOff x="838200" y="1581150"/>
            <a:chExt cx="7465220" cy="3200400"/>
          </a:xfrm>
        </p:grpSpPr>
        <p:sp>
          <p:nvSpPr>
            <p:cNvPr id="28" name="AutoShape 4"/>
            <p:cNvSpPr>
              <a:spLocks noChangeArrowheads="1"/>
            </p:cNvSpPr>
            <p:nvPr/>
          </p:nvSpPr>
          <p:spPr bwMode="auto">
            <a:xfrm>
              <a:off x="4571603" y="1581150"/>
              <a:ext cx="3428636" cy="1752600"/>
            </a:xfrm>
            <a:prstGeom prst="diamond">
              <a:avLst/>
            </a:prstGeom>
            <a:solidFill>
              <a:schemeClr val="accent6">
                <a:lumMod val="60000"/>
                <a:lumOff val="40000"/>
              </a:schemeClr>
            </a:solidFill>
            <a:ln w="9525">
              <a:solidFill>
                <a:schemeClr val="tx1"/>
              </a:solidFill>
              <a:miter lim="800000"/>
              <a:headEnd/>
              <a:tailEnd/>
            </a:ln>
            <a:effectLst/>
          </p:spPr>
          <p:txBody>
            <a:bodyPr anchor="ctr"/>
            <a:lstStyle/>
            <a:p>
              <a:pPr algn="ctr">
                <a:defRPr/>
              </a:pPr>
              <a:r>
                <a:rPr lang="en-US" sz="1600" dirty="0">
                  <a:latin typeface="+mn-lt"/>
                </a:rPr>
                <a:t>Are these low liquidity conditions?</a:t>
              </a:r>
            </a:p>
          </p:txBody>
        </p:sp>
        <p:sp>
          <p:nvSpPr>
            <p:cNvPr id="29" name="Rectangle 5"/>
            <p:cNvSpPr>
              <a:spLocks noChangeArrowheads="1"/>
            </p:cNvSpPr>
            <p:nvPr/>
          </p:nvSpPr>
          <p:spPr bwMode="auto">
            <a:xfrm>
              <a:off x="2819190" y="1885950"/>
              <a:ext cx="1295262" cy="1143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r>
                <a:rPr lang="en-US" sz="1600">
                  <a:latin typeface="+mn-lt"/>
                </a:rPr>
                <a:t>Receive quotes</a:t>
              </a:r>
            </a:p>
          </p:txBody>
        </p:sp>
        <p:sp>
          <p:nvSpPr>
            <p:cNvPr id="30" name="Text Box 8"/>
            <p:cNvSpPr txBox="1">
              <a:spLocks noChangeArrowheads="1"/>
            </p:cNvSpPr>
            <p:nvPr/>
          </p:nvSpPr>
          <p:spPr bwMode="auto">
            <a:xfrm>
              <a:off x="7857379" y="1731963"/>
              <a:ext cx="446041"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dirty="0">
                  <a:latin typeface="+mn-lt"/>
                </a:rPr>
                <a:t>No</a:t>
              </a:r>
            </a:p>
          </p:txBody>
        </p:sp>
        <p:cxnSp>
          <p:nvCxnSpPr>
            <p:cNvPr id="12296" name="AutoShape 10"/>
            <p:cNvCxnSpPr>
              <a:cxnSpLocks noChangeShapeType="1"/>
              <a:stCxn id="28" idx="3"/>
              <a:endCxn id="29" idx="0"/>
            </p:cNvCxnSpPr>
            <p:nvPr/>
          </p:nvCxnSpPr>
          <p:spPr bwMode="auto">
            <a:xfrm flipH="1" flipV="1">
              <a:off x="3467100" y="1885950"/>
              <a:ext cx="4533900" cy="571500"/>
            </a:xfrm>
            <a:prstGeom prst="bentConnector4">
              <a:avLst>
                <a:gd name="adj1" fmla="val -8403"/>
                <a:gd name="adj2" fmla="val 18611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12"/>
            <p:cNvSpPr txBox="1">
              <a:spLocks noChangeArrowheads="1"/>
            </p:cNvSpPr>
            <p:nvPr/>
          </p:nvSpPr>
          <p:spPr bwMode="auto">
            <a:xfrm>
              <a:off x="6400209" y="3300413"/>
              <a:ext cx="51905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dirty="0">
                  <a:latin typeface="+mn-lt"/>
                </a:rPr>
                <a:t>Yes</a:t>
              </a:r>
            </a:p>
          </p:txBody>
        </p:sp>
        <p:sp>
          <p:nvSpPr>
            <p:cNvPr id="33" name="Rectangle 13"/>
            <p:cNvSpPr>
              <a:spLocks noChangeArrowheads="1"/>
            </p:cNvSpPr>
            <p:nvPr/>
          </p:nvSpPr>
          <p:spPr bwMode="auto">
            <a:xfrm>
              <a:off x="5104947" y="3638550"/>
              <a:ext cx="2361949" cy="1143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r>
                <a:rPr lang="en-US" sz="1600">
                  <a:latin typeface="+mn-lt"/>
                </a:rPr>
                <a:t>Open liquidity-providing positions</a:t>
              </a:r>
            </a:p>
          </p:txBody>
        </p:sp>
        <p:sp>
          <p:nvSpPr>
            <p:cNvPr id="34" name="Rectangle 14"/>
            <p:cNvSpPr>
              <a:spLocks noChangeArrowheads="1"/>
            </p:cNvSpPr>
            <p:nvPr/>
          </p:nvSpPr>
          <p:spPr bwMode="auto">
            <a:xfrm>
              <a:off x="2590614" y="3638550"/>
              <a:ext cx="1752414" cy="1143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r>
                <a:rPr lang="en-US" sz="1600">
                  <a:latin typeface="+mn-lt"/>
                </a:rPr>
                <a:t>Set position exit conditions</a:t>
              </a:r>
            </a:p>
          </p:txBody>
        </p:sp>
        <p:cxnSp>
          <p:nvCxnSpPr>
            <p:cNvPr id="12300" name="AutoShape 18"/>
            <p:cNvCxnSpPr>
              <a:cxnSpLocks noChangeShapeType="1"/>
              <a:stCxn id="33" idx="1"/>
              <a:endCxn id="34" idx="3"/>
            </p:cNvCxnSpPr>
            <p:nvPr/>
          </p:nvCxnSpPr>
          <p:spPr bwMode="auto">
            <a:xfrm flipH="1">
              <a:off x="4343400" y="4210050"/>
              <a:ext cx="762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1" name="AutoShape 19"/>
            <p:cNvCxnSpPr>
              <a:cxnSpLocks noChangeShapeType="1"/>
              <a:stCxn id="34" idx="0"/>
              <a:endCxn id="29" idx="2"/>
            </p:cNvCxnSpPr>
            <p:nvPr/>
          </p:nvCxnSpPr>
          <p:spPr bwMode="auto">
            <a:xfrm flipV="1">
              <a:off x="3467100" y="302895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2" name="AutoShape 20"/>
            <p:cNvCxnSpPr>
              <a:cxnSpLocks noChangeShapeType="1"/>
              <a:stCxn id="29" idx="3"/>
              <a:endCxn id="28" idx="1"/>
            </p:cNvCxnSpPr>
            <p:nvPr/>
          </p:nvCxnSpPr>
          <p:spPr bwMode="auto">
            <a:xfrm>
              <a:off x="4114800" y="2457450"/>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3" name="AutoShape 21"/>
            <p:cNvCxnSpPr>
              <a:cxnSpLocks noChangeShapeType="1"/>
              <a:stCxn id="28" idx="2"/>
              <a:endCxn id="33" idx="0"/>
            </p:cNvCxnSpPr>
            <p:nvPr/>
          </p:nvCxnSpPr>
          <p:spPr bwMode="auto">
            <a:xfrm>
              <a:off x="6286500" y="3333750"/>
              <a:ext cx="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utoShape 24"/>
            <p:cNvSpPr>
              <a:spLocks noChangeArrowheads="1"/>
            </p:cNvSpPr>
            <p:nvPr/>
          </p:nvSpPr>
          <p:spPr bwMode="auto">
            <a:xfrm>
              <a:off x="838200" y="1885950"/>
              <a:ext cx="1828606" cy="1066800"/>
            </a:xfrm>
            <a:prstGeom prst="homePlate">
              <a:avLst>
                <a:gd name="adj" fmla="val 4285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sz="1600">
                  <a:latin typeface="+mn-lt"/>
                </a:rPr>
                <a:t>Market quote stream</a:t>
              </a:r>
            </a:p>
          </p:txBody>
        </p:sp>
      </p:grpSp>
    </p:spTree>
    <p:extLst>
      <p:ext uri="{BB962C8B-B14F-4D97-AF65-F5344CB8AC3E}">
        <p14:creationId xmlns:p14="http://schemas.microsoft.com/office/powerpoint/2010/main" val="3873995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1936</TotalTime>
  <Words>7935</Words>
  <Application>Microsoft Office PowerPoint</Application>
  <PresentationFormat>On-screen Show (4:3)</PresentationFormat>
  <Paragraphs>1785</Paragraphs>
  <Slides>107</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107</vt:i4>
      </vt:variant>
    </vt:vector>
  </HeadingPairs>
  <TitlesOfParts>
    <vt:vector size="111" baseType="lpstr">
      <vt:lpstr>Clarity</vt:lpstr>
      <vt:lpstr>Microsoft Equation 3.0</vt:lpstr>
      <vt:lpstr>Chart</vt:lpstr>
      <vt:lpstr>Equation</vt:lpstr>
      <vt:lpstr>High-Frequency Trading Module 3: Quantitative and hft strategies</vt:lpstr>
      <vt:lpstr>Outline</vt:lpstr>
      <vt:lpstr>1. What is a Quantitative Strategy?</vt:lpstr>
      <vt:lpstr>1. Methodology Relationships…</vt:lpstr>
      <vt:lpstr>1. A Quantitative Model…</vt:lpstr>
      <vt:lpstr>1. Accuracy of a Quantitative Model</vt:lpstr>
      <vt:lpstr>1.  A good quantitative model… </vt:lpstr>
      <vt:lpstr>2.  Basic definitions </vt:lpstr>
      <vt:lpstr>2.  Basic definitions: Return</vt:lpstr>
      <vt:lpstr>2.  Basic definitions: Volatility</vt:lpstr>
      <vt:lpstr>2. Basic definitions: Drawdown</vt:lpstr>
      <vt:lpstr>2. Basic definitions: Win ratio</vt:lpstr>
      <vt:lpstr>2. Basic definitions: Avg Gain/Loss</vt:lpstr>
      <vt:lpstr>2. Basic definitions: Correlation</vt:lpstr>
      <vt:lpstr>2. Basic definitions: Alpha and Beta</vt:lpstr>
      <vt:lpstr>2. Basic definitions: skewness and kurtosis</vt:lpstr>
      <vt:lpstr>Presentation Roadmap</vt:lpstr>
      <vt:lpstr>3. Key Metrics</vt:lpstr>
      <vt:lpstr>Presentation Roadmap</vt:lpstr>
      <vt:lpstr>4. Performance Attribution</vt:lpstr>
      <vt:lpstr>Presentation Roadmap</vt:lpstr>
      <vt:lpstr>5.  Capacity Evaluation</vt:lpstr>
      <vt:lpstr>5.1. Capacity Evaluation – market impact</vt:lpstr>
      <vt:lpstr>5.2. Capacity Evaluation – probability of execution</vt:lpstr>
      <vt:lpstr>5.3 Capacity Evaluation – execution price </vt:lpstr>
      <vt:lpstr>5.4 Capacity Evaluation – execution cost</vt:lpstr>
      <vt:lpstr>5. Capacity Evaluation</vt:lpstr>
      <vt:lpstr>Presentation Roadmap</vt:lpstr>
      <vt:lpstr>6. Required length of track record </vt:lpstr>
      <vt:lpstr>6. Required length of track record </vt:lpstr>
      <vt:lpstr>Presentation Roadmap</vt:lpstr>
      <vt:lpstr>7. Performance Monitoring</vt:lpstr>
      <vt:lpstr>Presentation Roadmap</vt:lpstr>
      <vt:lpstr>Ratios</vt:lpstr>
      <vt:lpstr>CAPM-based Ratios</vt:lpstr>
      <vt:lpstr>Sharpe Ratio (1966)</vt:lpstr>
      <vt:lpstr>Treynor Ratio</vt:lpstr>
      <vt:lpstr>Jensen’s Alpha (Jensen (1968))</vt:lpstr>
      <vt:lpstr>Lower-partial Moment Ratios</vt:lpstr>
      <vt:lpstr>Lower partial moment</vt:lpstr>
      <vt:lpstr>Omega Ratio</vt:lpstr>
      <vt:lpstr>Sortino Ratio</vt:lpstr>
      <vt:lpstr>Kappa 3 Ratio</vt:lpstr>
      <vt:lpstr>Upside Potential Ratio</vt:lpstr>
      <vt:lpstr>Drawdown-based Ratios</vt:lpstr>
      <vt:lpstr>Calmar Ratio</vt:lpstr>
      <vt:lpstr>Sterling Ratio</vt:lpstr>
      <vt:lpstr>Burke Ratio</vt:lpstr>
      <vt:lpstr>VaR Ratios</vt:lpstr>
      <vt:lpstr>Excess return on value at risk</vt:lpstr>
      <vt:lpstr>Conditional Sharpe ratio</vt:lpstr>
      <vt:lpstr>Modified Sharpe ratio</vt:lpstr>
      <vt:lpstr>Outline</vt:lpstr>
      <vt:lpstr>2. Low-frequency Quant Strategies</vt:lpstr>
      <vt:lpstr>2.1. Momentum</vt:lpstr>
      <vt:lpstr>2.1. Identification of Momentum </vt:lpstr>
      <vt:lpstr>2.1.1. Trade autocorrelation</vt:lpstr>
      <vt:lpstr>2.1.1. Trade autocorrelation</vt:lpstr>
      <vt:lpstr>2.1.1. Trade autocorrelation</vt:lpstr>
      <vt:lpstr>2.1.1. Trade autocorrelation</vt:lpstr>
      <vt:lpstr>2.1.2. Event trading = special case </vt:lpstr>
      <vt:lpstr>2.1.2. Macro Events</vt:lpstr>
      <vt:lpstr>2.1.2. Methodology</vt:lpstr>
      <vt:lpstr>2.1.2. Step-by-step</vt:lpstr>
      <vt:lpstr>2.1.2. Applications</vt:lpstr>
      <vt:lpstr>2.1.2. Applications (cont.)</vt:lpstr>
      <vt:lpstr>2.1.2. Applications (cont.)</vt:lpstr>
      <vt:lpstr>2.1.2. Forex: EUR, GBP, USD</vt:lpstr>
      <vt:lpstr>2.1.2. Fixed Income</vt:lpstr>
      <vt:lpstr>Outline</vt:lpstr>
      <vt:lpstr>2.2. Mean-reversion = Stat Arb</vt:lpstr>
      <vt:lpstr>2.2.  What is Stat Arb?</vt:lpstr>
      <vt:lpstr>2.2.  Methodology</vt:lpstr>
      <vt:lpstr>2.2.  Stat-Arb Applications</vt:lpstr>
      <vt:lpstr>2.2. Example: Dual-class shares </vt:lpstr>
      <vt:lpstr>2.2.  Dual-class shares</vt:lpstr>
      <vt:lpstr>2.2.  Risk-neutral Arb</vt:lpstr>
      <vt:lpstr>2.2. Risk-neutral Arb</vt:lpstr>
      <vt:lpstr>2.2. Liquidity Arbitrage</vt:lpstr>
      <vt:lpstr>2.2. Triangular Arb</vt:lpstr>
      <vt:lpstr>2.2. Uncovered Interest Parity Arbitrage</vt:lpstr>
      <vt:lpstr>2.2. Index Arb</vt:lpstr>
      <vt:lpstr>Outline</vt:lpstr>
      <vt:lpstr>3. Recent Developments</vt:lpstr>
      <vt:lpstr>3. Algorithms</vt:lpstr>
      <vt:lpstr>3. Algo Trading and HFT</vt:lpstr>
      <vt:lpstr>3. HFT Strategies</vt:lpstr>
      <vt:lpstr>3.  HFT Market Making – How to open positions?</vt:lpstr>
      <vt:lpstr>3.  HFT Market Making – How to close positions?</vt:lpstr>
      <vt:lpstr>3.  HFT Market Making – Sell-side HFT and buy-side HFT comparisons</vt:lpstr>
      <vt:lpstr>3.  HFT Market Making – implications for all market makers</vt:lpstr>
      <vt:lpstr>3.  HFT Market Making – implications for all market makers</vt:lpstr>
      <vt:lpstr>3.  HFT Market Making – implications for all market participants</vt:lpstr>
      <vt:lpstr>3.1 Naïve market-making</vt:lpstr>
      <vt:lpstr>3.1 Naïve market-making</vt:lpstr>
      <vt:lpstr>3.2 Enhancements: find lack of liquidity and provide it</vt:lpstr>
      <vt:lpstr>3.2 Liquidity Enhancements</vt:lpstr>
      <vt:lpstr>3.2 Look at Order Flow to Avoid Pick Over?</vt:lpstr>
      <vt:lpstr>3.2  HFT Market Making – a simple algorithm with liquidity</vt:lpstr>
      <vt:lpstr>3.2  HFT Market Making – performance of the simplest algorithm</vt:lpstr>
      <vt:lpstr>3.2. Market-making orders</vt:lpstr>
      <vt:lpstr>3.2 Bid-ask spread models</vt:lpstr>
      <vt:lpstr>3.3. Informational MM: Reading the tape: an exercise</vt:lpstr>
      <vt:lpstr>3.3. Reading the tape: an exercise</vt:lpstr>
      <vt:lpstr>3.3 Inter-tick models: step-by-step</vt:lpstr>
      <vt:lpstr>3.3 Reconstructing order flow</vt:lpstr>
      <vt:lpstr>Outline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Quant Strategies</dc:title>
  <dc:creator>ABLE</dc:creator>
  <cp:lastModifiedBy>ABLE3</cp:lastModifiedBy>
  <cp:revision>293</cp:revision>
  <dcterms:created xsi:type="dcterms:W3CDTF">2013-07-29T19:05:02Z</dcterms:created>
  <dcterms:modified xsi:type="dcterms:W3CDTF">2014-12-01T16:14:13Z</dcterms:modified>
</cp:coreProperties>
</file>