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10F380-6F72-4E4B-8517-0CC8307A1F9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4A6085-C038-443C-A8BD-245895CEF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High-Frequency Trading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Module 5 – genetic and self-learning </a:t>
            </a:r>
            <a:r>
              <a:rPr lang="en-US" sz="3200" dirty="0" err="1" smtClean="0"/>
              <a:t>algos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Slides to accompany High-Frequency Trading: A Practical Guide to Algorithmic Strategies and Trading Systems, 2</a:t>
            </a:r>
            <a:r>
              <a:rPr lang="en-US" baseline="30000" dirty="0"/>
              <a:t>nd</a:t>
            </a:r>
            <a:r>
              <a:rPr lang="en-US" dirty="0"/>
              <a:t> edition, by Irene Aldridge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Feature discovery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data evolve?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Determine data operators </a:t>
            </a:r>
            <a:r>
              <a:rPr lang="en-US" i="1" dirty="0" smtClean="0"/>
              <a:t>OP</a:t>
            </a:r>
          </a:p>
          <a:p>
            <a:r>
              <a:rPr lang="en-US" dirty="0" smtClean="0"/>
              <a:t>Determine initial features that result from operators, </a:t>
            </a:r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37899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Feature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Source: Sun, </a:t>
            </a:r>
            <a:r>
              <a:rPr lang="en-US" dirty="0" err="1" smtClean="0"/>
              <a:t>Tsung</a:t>
            </a:r>
            <a:r>
              <a:rPr lang="en-US" dirty="0" smtClean="0"/>
              <a:t>, </a:t>
            </a:r>
            <a:r>
              <a:rPr lang="en-US" dirty="0" err="1" smtClean="0"/>
              <a:t>Qu</a:t>
            </a:r>
            <a:r>
              <a:rPr lang="en-US" dirty="0" smtClean="0"/>
              <a:t> (2004)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52600"/>
            <a:ext cx="9909828" cy="334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Genetic Programming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Initial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Time series (e.g., returns, volatility, etc.)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Candidate initial features can be sample statistics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Pick initial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 distributional properties: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6360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05564"/>
            <a:ext cx="3886200" cy="519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43600" y="1205564"/>
            <a:ext cx="838200" cy="318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Example: Operator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Operands on the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 with the initial features </a:t>
            </a:r>
          </a:p>
          <a:p>
            <a:pPr lvl="1"/>
            <a:r>
              <a:rPr lang="en-US" dirty="0" smtClean="0"/>
              <a:t>Basic stats</a:t>
            </a:r>
          </a:p>
          <a:p>
            <a:r>
              <a:rPr lang="en-US" dirty="0" smtClean="0"/>
              <a:t>Implement the following operands on each two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Simple functions can 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42262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Example: Fitness Criterion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fitness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Design arbitrary “classes” for evaluating fitness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 every two classes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j,</a:t>
            </a:r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ij</a:t>
            </a:r>
            <a:r>
              <a:rPr lang="en-US" i="1" baseline="30000" dirty="0" err="1" smtClean="0"/>
              <a:t>b</a:t>
            </a:r>
            <a:r>
              <a:rPr lang="en-US" dirty="0" smtClean="0"/>
              <a:t> = distance between two classes</a:t>
            </a:r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w</a:t>
            </a:r>
            <a:r>
              <a:rPr lang="en-US" dirty="0" smtClean="0"/>
              <a:t> </a:t>
            </a:r>
            <a:r>
              <a:rPr lang="en-US" dirty="0"/>
              <a:t>= distance </a:t>
            </a:r>
            <a:r>
              <a:rPr lang="en-US" dirty="0" smtClean="0"/>
              <a:t>within each class</a:t>
            </a:r>
          </a:p>
          <a:p>
            <a:pPr lvl="1"/>
            <a:r>
              <a:rPr lang="en-US" i="1" dirty="0" smtClean="0"/>
              <a:t>α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inter-class exponent</a:t>
            </a:r>
          </a:p>
          <a:p>
            <a:pPr lvl="1"/>
            <a:r>
              <a:rPr lang="en-US" i="1" dirty="0" smtClean="0">
                <a:sym typeface="Symbol"/>
              </a:rPr>
              <a:t></a:t>
            </a:r>
            <a:r>
              <a:rPr lang="en-US" i="1" dirty="0" smtClean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 smtClean="0"/>
              <a:t>intra-class </a:t>
            </a:r>
            <a:r>
              <a:rPr lang="en-US" dirty="0"/>
              <a:t>exponent</a:t>
            </a:r>
          </a:p>
          <a:p>
            <a:pPr lvl="1"/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191000"/>
            <a:ext cx="3721804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</a:t>
            </a:r>
            <a:r>
              <a:rPr lang="en-US" dirty="0"/>
              <a:t>: Sun, </a:t>
            </a:r>
            <a:r>
              <a:rPr lang="en-US" dirty="0" err="1"/>
              <a:t>Tsung</a:t>
            </a:r>
            <a:r>
              <a:rPr lang="en-US" dirty="0"/>
              <a:t>, </a:t>
            </a:r>
            <a:r>
              <a:rPr lang="en-US" dirty="0" err="1"/>
              <a:t>Qu</a:t>
            </a:r>
            <a:r>
              <a:rPr lang="en-US" dirty="0"/>
              <a:t> (2004)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8" y="1643063"/>
            <a:ext cx="8517612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8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Example: feature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83" y="1609725"/>
            <a:ext cx="63341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Example: feature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700712" cy="478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2209800"/>
            <a:ext cx="127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Discovered 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858000" y="2532966"/>
            <a:ext cx="609600" cy="59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Genetic Algorithms: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Deploys optimization to find the best –fitting function among several alternatives</a:t>
            </a:r>
          </a:p>
          <a:p>
            <a:r>
              <a:rPr lang="en-US" dirty="0" smtClean="0"/>
              <a:t>Can run on relatively small data sizes</a:t>
            </a:r>
          </a:p>
          <a:p>
            <a:r>
              <a:rPr lang="en-US" dirty="0" smtClean="0"/>
              <a:t>Fairly straightforward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Initial set of functions needs to be specified</a:t>
            </a:r>
          </a:p>
          <a:p>
            <a:r>
              <a:rPr lang="en-US" dirty="0" smtClean="0"/>
              <a:t>Functions may have no relation to real-life processing, generate spurious predictions</a:t>
            </a:r>
          </a:p>
          <a:p>
            <a:r>
              <a:rPr lang="en-US" dirty="0" smtClean="0"/>
              <a:t>Over-reliance may result in in-sample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Genetic </a:t>
            </a:r>
            <a:r>
              <a:rPr lang="en-US" dirty="0" err="1" smtClean="0"/>
              <a:t>Algos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1.1 Definition</a:t>
            </a:r>
          </a:p>
          <a:p>
            <a:pPr marL="0" indent="0">
              <a:buNone/>
            </a:pPr>
            <a:r>
              <a:rPr lang="en-US" dirty="0" smtClean="0"/>
              <a:t>1.2 Principles</a:t>
            </a:r>
          </a:p>
          <a:p>
            <a:pPr marL="0" indent="0">
              <a:buNone/>
            </a:pPr>
            <a:r>
              <a:rPr lang="en-US" dirty="0" smtClean="0"/>
              <a:t>1.3 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Self-Learning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2.1 </a:t>
            </a:r>
            <a:r>
              <a:rPr lang="en-US" dirty="0" err="1" smtClean="0"/>
              <a:t>Datamining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2.2 Prediction</a:t>
            </a:r>
          </a:p>
          <a:p>
            <a:pPr marL="0" indent="0">
              <a:buNone/>
            </a:pPr>
            <a:r>
              <a:rPr lang="en-US" dirty="0" smtClean="0"/>
              <a:t>2.3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Genetic </a:t>
            </a:r>
            <a:r>
              <a:rPr lang="en-US" dirty="0" err="1" smtClean="0"/>
              <a:t>Algos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1.1 Definition</a:t>
            </a:r>
          </a:p>
          <a:p>
            <a:pPr marL="0" indent="0">
              <a:buNone/>
            </a:pPr>
            <a:r>
              <a:rPr lang="en-US" dirty="0" smtClean="0"/>
              <a:t>1.2 Principles</a:t>
            </a:r>
          </a:p>
          <a:p>
            <a:pPr marL="0" indent="0">
              <a:buNone/>
            </a:pPr>
            <a:r>
              <a:rPr lang="en-US" dirty="0" smtClean="0"/>
              <a:t>1.3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Self-Learning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2.1 </a:t>
            </a:r>
            <a:r>
              <a:rPr lang="en-US" dirty="0" err="1" smtClean="0"/>
              <a:t>Datamining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2.2 Prediction</a:t>
            </a:r>
          </a:p>
          <a:p>
            <a:pPr marL="0" indent="0">
              <a:buNone/>
            </a:pPr>
            <a:r>
              <a:rPr lang="en-US" dirty="0" smtClean="0"/>
              <a:t>2.3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Self-learning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Originated in control theory</a:t>
            </a:r>
          </a:p>
          <a:p>
            <a:r>
              <a:rPr lang="en-US" dirty="0" smtClean="0"/>
              <a:t>Key principles:</a:t>
            </a:r>
          </a:p>
          <a:p>
            <a:pPr lvl="1"/>
            <a:r>
              <a:rPr lang="en-US" dirty="0" err="1" smtClean="0"/>
              <a:t>Algo</a:t>
            </a:r>
            <a:r>
              <a:rPr lang="en-US" dirty="0" smtClean="0"/>
              <a:t> observes the process environment, and makes the appropriate decision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algo</a:t>
            </a:r>
            <a:r>
              <a:rPr lang="en-US" dirty="0" smtClean="0"/>
              <a:t> further observes the results of its decision and further improves on the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algo</a:t>
            </a:r>
            <a:r>
              <a:rPr lang="en-US" dirty="0" smtClean="0"/>
              <a:t> is “tuned” by training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critic element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action-evaluation network</a:t>
            </a:r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1" y="3657600"/>
            <a:ext cx="3371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257800" cy="521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Self-learning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Self-learning comprises of the following steps: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Data-mining (in-sample prediction)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Out-of-sample testing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Fine-tuning based on outcome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562600" y="2057400"/>
            <a:ext cx="2209800" cy="1295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010111010101110101010101010101001010010101010111010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38862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Spaghetti principle  </a:t>
            </a:r>
          </a:p>
          <a:p>
            <a:pPr algn="ctr"/>
            <a:r>
              <a:rPr lang="en-US" dirty="0" smtClean="0"/>
              <a:t>= see what sticks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172200" y="3352800"/>
            <a:ext cx="1143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172200" y="4800600"/>
            <a:ext cx="1143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52578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out-of-sample, see if still works</a:t>
            </a:r>
            <a:endParaRPr lang="en-US" dirty="0"/>
          </a:p>
        </p:txBody>
      </p:sp>
      <p:sp>
        <p:nvSpPr>
          <p:cNvPr id="13" name="Curved Down Arrow 12"/>
          <p:cNvSpPr/>
          <p:nvPr/>
        </p:nvSpPr>
        <p:spPr>
          <a:xfrm rot="16035334">
            <a:off x="3612036" y="4554301"/>
            <a:ext cx="20955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2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Boosting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9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Classification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Decide </a:t>
            </a:r>
            <a:r>
              <a:rPr lang="en-US" dirty="0"/>
              <a:t>on dependent and independent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LASSO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Multivariate Adaptive Regression Systems (MARS)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Independent </a:t>
                </a:r>
                <a:r>
                  <a:rPr lang="en-US" dirty="0"/>
                  <a:t>variables are replaced by piecewise linear basis functions, and can be used to capture non-linear patterns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=1, …,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2112" t="-1235" r="-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0" y="4953000"/>
            <a:ext cx="815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/>
          </a:p>
          <a:p>
            <a:pPr lvl="0" algn="ctr"/>
            <a:r>
              <a:rPr lang="en-US" b="1" dirty="0" smtClean="0"/>
              <a:t>Additional design specifications</a:t>
            </a:r>
            <a:r>
              <a:rPr lang="en-US" dirty="0" smtClean="0"/>
              <a:t>:</a:t>
            </a:r>
          </a:p>
          <a:p>
            <a:pPr lvl="0" algn="ctr"/>
            <a:r>
              <a:rPr lang="en-US" dirty="0" smtClean="0"/>
              <a:t>Window </a:t>
            </a:r>
            <a:r>
              <a:rPr lang="en-US" dirty="0"/>
              <a:t>sizes for training and testing</a:t>
            </a:r>
          </a:p>
          <a:p>
            <a:pPr lvl="0" algn="ctr"/>
            <a:r>
              <a:rPr lang="en-US" dirty="0"/>
              <a:t>Choice of holding period</a:t>
            </a:r>
          </a:p>
          <a:p>
            <a:pPr lvl="0" algn="ctr"/>
            <a:r>
              <a:rPr lang="en-US" dirty="0"/>
              <a:t>Additional predictors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5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MARS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Stagewise</a:t>
                </a:r>
                <a:r>
                  <a:rPr lang="en-US" dirty="0" smtClean="0"/>
                  <a:t> </a:t>
                </a:r>
                <a:r>
                  <a:rPr lang="en-US" dirty="0"/>
                  <a:t>forward selection: repeat until some termination condition is met, usually results in </a:t>
                </a:r>
                <a:r>
                  <a:rPr lang="en-US" dirty="0" err="1"/>
                  <a:t>overfitting</a:t>
                </a:r>
                <a:r>
                  <a:rPr lang="en-US" dirty="0"/>
                  <a:t>; </a:t>
                </a:r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backward elimination to reduce number of parameters based on out-of-sample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 t="-123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R</a:t>
            </a:r>
            <a:r>
              <a:rPr lang="en-US" dirty="0" smtClean="0"/>
              <a:t>obust </a:t>
            </a:r>
            <a:r>
              <a:rPr lang="en-US" dirty="0"/>
              <a:t>to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Compute </a:t>
            </a:r>
            <a:r>
              <a:rPr lang="en-US" dirty="0" err="1"/>
              <a:t>mis</a:t>
            </a:r>
            <a:r>
              <a:rPr lang="en-US" dirty="0"/>
              <a:t>-prediction error, with weights for data</a:t>
            </a:r>
          </a:p>
          <a:p>
            <a:pPr lvl="2"/>
            <a:r>
              <a:rPr lang="en-US" dirty="0"/>
              <a:t>Err = sum*w*I(y &lt;&gt; G(x), theta)</a:t>
            </a:r>
          </a:p>
          <a:p>
            <a:pPr lvl="2"/>
            <a:r>
              <a:rPr lang="en-US" dirty="0"/>
              <a:t>Compute alpha = log ((1-err)/err)</a:t>
            </a:r>
          </a:p>
          <a:p>
            <a:pPr lvl="2"/>
            <a:r>
              <a:rPr lang="en-US" dirty="0"/>
              <a:t>Update weights w &lt;- w*</a:t>
            </a:r>
            <a:r>
              <a:rPr lang="en-US" dirty="0" err="1"/>
              <a:t>exp</a:t>
            </a:r>
            <a:r>
              <a:rPr lang="en-US" dirty="0"/>
              <a:t>(alpha*I(y &lt;&gt; G(x, theta)))</a:t>
            </a:r>
          </a:p>
          <a:p>
            <a:pPr lvl="2"/>
            <a:r>
              <a:rPr lang="en-US" dirty="0"/>
              <a:t>Repeat</a:t>
            </a:r>
          </a:p>
          <a:p>
            <a:pPr lvl="1"/>
            <a:r>
              <a:rPr lang="en-US" dirty="0"/>
              <a:t>Final output: G(x, theta)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19200"/>
            <a:ext cx="922265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2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Random data with fixed but unknown distribution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Goal: to find a function which minimizes the generalization error: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Expected value: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accuracy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Natural error estimator: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3624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333935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368588"/>
            <a:ext cx="2085975" cy="50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37" y="5638800"/>
            <a:ext cx="55279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50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Adaptive</a:t>
            </a:r>
          </a:p>
          <a:p>
            <a:r>
              <a:rPr lang="en-US" dirty="0" smtClean="0"/>
              <a:t>Can </a:t>
            </a:r>
            <a:r>
              <a:rPr lang="en-US" smtClean="0"/>
              <a:t>work with any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Prone to over-fitting</a:t>
            </a:r>
          </a:p>
          <a:p>
            <a:r>
              <a:rPr lang="en-US" dirty="0" smtClean="0"/>
              <a:t>May generate spurious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Genetic </a:t>
            </a:r>
            <a:r>
              <a:rPr lang="en-US" dirty="0" err="1" smtClean="0"/>
              <a:t>Algos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1.1 Definition</a:t>
            </a:r>
          </a:p>
          <a:p>
            <a:pPr marL="0" indent="0">
              <a:buNone/>
            </a:pPr>
            <a:r>
              <a:rPr lang="en-US" dirty="0" smtClean="0"/>
              <a:t>1.2 Principles</a:t>
            </a:r>
          </a:p>
          <a:p>
            <a:pPr marL="0" indent="0">
              <a:buNone/>
            </a:pPr>
            <a:r>
              <a:rPr lang="en-US" dirty="0" smtClean="0"/>
              <a:t>1.3 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Self-Learning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2.1 </a:t>
            </a:r>
            <a:r>
              <a:rPr lang="en-US" dirty="0" err="1" smtClean="0"/>
              <a:t>Datamining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2.2 Prediction</a:t>
            </a:r>
          </a:p>
          <a:p>
            <a:pPr marL="0" indent="0">
              <a:buNone/>
            </a:pPr>
            <a:r>
              <a:rPr lang="en-US" dirty="0" smtClean="0"/>
              <a:t>2.3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Genetic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 that dynamically finds the best fit </a:t>
            </a:r>
          </a:p>
          <a:p>
            <a:pPr lvl="1"/>
            <a:r>
              <a:rPr lang="en-US" dirty="0" smtClean="0"/>
              <a:t>for a given property of the distribution</a:t>
            </a:r>
          </a:p>
          <a:p>
            <a:pPr lvl="1"/>
            <a:r>
              <a:rPr lang="en-US" dirty="0" smtClean="0"/>
              <a:t>for a given sample of the distribution (the full distribution is not observed)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Any data-intensive application </a:t>
            </a:r>
          </a:p>
          <a:p>
            <a:pPr lvl="1"/>
            <a:r>
              <a:rPr lang="en-US" dirty="0" smtClean="0"/>
              <a:t>Use data sample to infer the entire distribution</a:t>
            </a:r>
          </a:p>
          <a:p>
            <a:pPr lvl="1"/>
            <a:r>
              <a:rPr lang="en-US" dirty="0" smtClean="0"/>
              <a:t>Determine how the entire data stream evolves based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Genetic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developed in genetics to track gene recombination and the resulting outcomes</a:t>
            </a:r>
          </a:p>
          <a:p>
            <a:r>
              <a:rPr lang="en-US" dirty="0" smtClean="0"/>
              <a:t>Since then, used in pattern recognition:</a:t>
            </a:r>
          </a:p>
          <a:p>
            <a:pPr lvl="1"/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Financial application development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Adoption in finance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Components used in econometric models </a:t>
            </a:r>
          </a:p>
          <a:p>
            <a:pPr lvl="1"/>
            <a:r>
              <a:rPr lang="en-US" dirty="0" smtClean="0"/>
              <a:t>Particularly when the entire  population is not known</a:t>
            </a:r>
          </a:p>
          <a:p>
            <a:pPr lvl="1"/>
            <a:r>
              <a:rPr lang="en-US" dirty="0" smtClean="0"/>
              <a:t>Some financial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In HFT…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Genetic </a:t>
            </a:r>
            <a:r>
              <a:rPr lang="en-US" dirty="0" err="1" smtClean="0"/>
              <a:t>Algos</a:t>
            </a:r>
            <a:r>
              <a:rPr lang="en-US" dirty="0" smtClean="0"/>
              <a:t> = starting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well with limited data</a:t>
            </a:r>
          </a:p>
          <a:p>
            <a:pPr lvl="1"/>
            <a:r>
              <a:rPr lang="en-US" dirty="0" smtClean="0"/>
              <a:t>Resample existing data samples to generate “simulated” distribution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Genetic </a:t>
            </a:r>
            <a:r>
              <a:rPr lang="en-US" dirty="0" err="1" smtClean="0"/>
              <a:t>Algo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genetic </a:t>
            </a:r>
            <a:r>
              <a:rPr lang="en-US" dirty="0" err="1" smtClean="0"/>
              <a:t>algo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Selects dominant “features”</a:t>
            </a:r>
          </a:p>
          <a:p>
            <a:pPr lvl="2"/>
            <a:r>
              <a:rPr lang="en-US" dirty="0"/>
              <a:t>When you have no idea what you are looking for, the genetic </a:t>
            </a:r>
            <a:r>
              <a:rPr lang="en-US" dirty="0" err="1"/>
              <a:t>algo</a:t>
            </a:r>
            <a:r>
              <a:rPr lang="en-US" dirty="0"/>
              <a:t> data-mines common characteristics in  the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better “features” based on previously found ones</a:t>
            </a:r>
          </a:p>
          <a:p>
            <a:pPr lvl="2"/>
            <a:r>
              <a:rPr lang="en-US" dirty="0"/>
              <a:t>Look for tighter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Genetic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data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Resample data and create distribution (</a:t>
            </a:r>
            <a:r>
              <a:rPr lang="en-US" dirty="0" err="1" smtClean="0"/>
              <a:t>bootrstrap</a:t>
            </a:r>
            <a:r>
              <a:rPr lang="en-US" dirty="0" smtClean="0"/>
              <a:t> data)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Parse for common features of data</a:t>
            </a:r>
          </a:p>
          <a:p>
            <a:pPr marL="857250" lvl="1" indent="-457200"/>
            <a:r>
              <a:rPr lang="en-US" dirty="0" smtClean="0"/>
              <a:t>Infer dominant features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Modify features for closer fit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09800"/>
            <a:ext cx="15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81600" y="1371600"/>
            <a:ext cx="2895600" cy="1143000"/>
            <a:chOff x="4876800" y="1600200"/>
            <a:chExt cx="2895600" cy="1143000"/>
          </a:xfrm>
        </p:grpSpPr>
        <p:sp>
          <p:nvSpPr>
            <p:cNvPr id="7" name="Rectangle 6"/>
            <p:cNvSpPr/>
            <p:nvPr/>
          </p:nvSpPr>
          <p:spPr>
            <a:xfrm>
              <a:off x="48768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18288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4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2476500"/>
              <a:ext cx="15240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476500"/>
              <a:ext cx="15240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52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0" y="18288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04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953000" y="38876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872135" y="2895600"/>
            <a:ext cx="3844212" cy="865874"/>
          </a:xfrm>
          <a:custGeom>
            <a:avLst/>
            <a:gdLst>
              <a:gd name="connsiteX0" fmla="*/ 0 w 3844212"/>
              <a:gd name="connsiteY0" fmla="*/ 841240 h 865874"/>
              <a:gd name="connsiteX1" fmla="*/ 653143 w 3844212"/>
              <a:gd name="connsiteY1" fmla="*/ 710612 h 865874"/>
              <a:gd name="connsiteX2" fmla="*/ 1343608 w 3844212"/>
              <a:gd name="connsiteY2" fmla="*/ 113452 h 865874"/>
              <a:gd name="connsiteX3" fmla="*/ 2034073 w 3844212"/>
              <a:gd name="connsiteY3" fmla="*/ 57469 h 865874"/>
              <a:gd name="connsiteX4" fmla="*/ 2724538 w 3844212"/>
              <a:gd name="connsiteY4" fmla="*/ 747934 h 865874"/>
              <a:gd name="connsiteX5" fmla="*/ 3844212 w 3844212"/>
              <a:gd name="connsiteY5" fmla="*/ 859901 h 86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4212" h="865874">
                <a:moveTo>
                  <a:pt x="0" y="841240"/>
                </a:moveTo>
                <a:cubicBezTo>
                  <a:pt x="214604" y="836575"/>
                  <a:pt x="429208" y="831910"/>
                  <a:pt x="653143" y="710612"/>
                </a:cubicBezTo>
                <a:cubicBezTo>
                  <a:pt x="877078" y="589314"/>
                  <a:pt x="1113453" y="222309"/>
                  <a:pt x="1343608" y="113452"/>
                </a:cubicBezTo>
                <a:cubicBezTo>
                  <a:pt x="1573763" y="4595"/>
                  <a:pt x="1803918" y="-48278"/>
                  <a:pt x="2034073" y="57469"/>
                </a:cubicBezTo>
                <a:cubicBezTo>
                  <a:pt x="2264228" y="163216"/>
                  <a:pt x="2422848" y="614195"/>
                  <a:pt x="2724538" y="747934"/>
                </a:cubicBezTo>
                <a:cubicBezTo>
                  <a:pt x="3026228" y="881673"/>
                  <a:pt x="3435220" y="870787"/>
                  <a:pt x="3844212" y="859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872135" y="5334000"/>
            <a:ext cx="3586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53000" y="4267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131837" y="4534678"/>
            <a:ext cx="3265714" cy="634481"/>
          </a:xfrm>
          <a:custGeom>
            <a:avLst/>
            <a:gdLst>
              <a:gd name="connsiteX0" fmla="*/ 0 w 3265714"/>
              <a:gd name="connsiteY0" fmla="*/ 634481 h 634481"/>
              <a:gd name="connsiteX1" fmla="*/ 186612 w 3265714"/>
              <a:gd name="connsiteY1" fmla="*/ 429208 h 634481"/>
              <a:gd name="connsiteX2" fmla="*/ 1063690 w 3265714"/>
              <a:gd name="connsiteY2" fmla="*/ 466530 h 634481"/>
              <a:gd name="connsiteX3" fmla="*/ 1324947 w 3265714"/>
              <a:gd name="connsiteY3" fmla="*/ 186612 h 634481"/>
              <a:gd name="connsiteX4" fmla="*/ 2146041 w 3265714"/>
              <a:gd name="connsiteY4" fmla="*/ 373224 h 634481"/>
              <a:gd name="connsiteX5" fmla="*/ 2575249 w 3265714"/>
              <a:gd name="connsiteY5" fmla="*/ 74644 h 634481"/>
              <a:gd name="connsiteX6" fmla="*/ 3265714 w 3265714"/>
              <a:gd name="connsiteY6" fmla="*/ 0 h 63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14" h="634481">
                <a:moveTo>
                  <a:pt x="0" y="634481"/>
                </a:moveTo>
                <a:cubicBezTo>
                  <a:pt x="4665" y="545840"/>
                  <a:pt x="9330" y="457200"/>
                  <a:pt x="186612" y="429208"/>
                </a:cubicBezTo>
                <a:cubicBezTo>
                  <a:pt x="363894" y="401216"/>
                  <a:pt x="873968" y="506963"/>
                  <a:pt x="1063690" y="466530"/>
                </a:cubicBezTo>
                <a:cubicBezTo>
                  <a:pt x="1253413" y="426097"/>
                  <a:pt x="1144555" y="202163"/>
                  <a:pt x="1324947" y="186612"/>
                </a:cubicBezTo>
                <a:cubicBezTo>
                  <a:pt x="1505339" y="171061"/>
                  <a:pt x="1937657" y="391885"/>
                  <a:pt x="2146041" y="373224"/>
                </a:cubicBezTo>
                <a:cubicBezTo>
                  <a:pt x="2354425" y="354563"/>
                  <a:pt x="2388637" y="136848"/>
                  <a:pt x="2575249" y="74644"/>
                </a:cubicBezTo>
                <a:cubicBezTo>
                  <a:pt x="2761861" y="12440"/>
                  <a:pt x="3013787" y="6220"/>
                  <a:pt x="32657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67316" y="537132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47308" y="4267200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or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Data generation and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data </a:t>
            </a:r>
          </a:p>
          <a:p>
            <a:pPr lvl="1"/>
            <a:r>
              <a:rPr lang="en-US" dirty="0" smtClean="0"/>
              <a:t>limited samples are okay</a:t>
            </a:r>
          </a:p>
          <a:p>
            <a:pPr lvl="1"/>
            <a:r>
              <a:rPr lang="en-US" dirty="0" smtClean="0"/>
              <a:t>Great for starter HFT with little collected data</a:t>
            </a:r>
          </a:p>
          <a:p>
            <a:pPr lvl="1"/>
            <a:endParaRPr lang="en-US" dirty="0"/>
          </a:p>
          <a:p>
            <a:r>
              <a:rPr lang="en-US" dirty="0" smtClean="0"/>
              <a:t>Resample data</a:t>
            </a:r>
          </a:p>
          <a:p>
            <a:pPr lvl="1"/>
            <a:r>
              <a:rPr lang="en-US" dirty="0" smtClean="0"/>
              <a:t>Various resampling methodologies can be used</a:t>
            </a:r>
          </a:p>
          <a:p>
            <a:pPr lvl="1"/>
            <a:r>
              <a:rPr lang="en-US" dirty="0" smtClean="0"/>
              <a:t>Uniform resampling is common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28253" y="2254050"/>
            <a:ext cx="2895600" cy="1143000"/>
            <a:chOff x="4876800" y="1600200"/>
            <a:chExt cx="2895600" cy="1143000"/>
          </a:xfrm>
        </p:grpSpPr>
        <p:sp>
          <p:nvSpPr>
            <p:cNvPr id="8" name="Rectangle 7"/>
            <p:cNvSpPr/>
            <p:nvPr/>
          </p:nvSpPr>
          <p:spPr>
            <a:xfrm>
              <a:off x="48768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8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2476500"/>
              <a:ext cx="15240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08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5600" y="2476500"/>
              <a:ext cx="15240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52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0" y="18288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22098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999653" y="5410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918788" y="4418115"/>
            <a:ext cx="3844212" cy="865874"/>
          </a:xfrm>
          <a:custGeom>
            <a:avLst/>
            <a:gdLst>
              <a:gd name="connsiteX0" fmla="*/ 0 w 3844212"/>
              <a:gd name="connsiteY0" fmla="*/ 841240 h 865874"/>
              <a:gd name="connsiteX1" fmla="*/ 653143 w 3844212"/>
              <a:gd name="connsiteY1" fmla="*/ 710612 h 865874"/>
              <a:gd name="connsiteX2" fmla="*/ 1343608 w 3844212"/>
              <a:gd name="connsiteY2" fmla="*/ 113452 h 865874"/>
              <a:gd name="connsiteX3" fmla="*/ 2034073 w 3844212"/>
              <a:gd name="connsiteY3" fmla="*/ 57469 h 865874"/>
              <a:gd name="connsiteX4" fmla="*/ 2724538 w 3844212"/>
              <a:gd name="connsiteY4" fmla="*/ 747934 h 865874"/>
              <a:gd name="connsiteX5" fmla="*/ 3844212 w 3844212"/>
              <a:gd name="connsiteY5" fmla="*/ 859901 h 86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4212" h="865874">
                <a:moveTo>
                  <a:pt x="0" y="841240"/>
                </a:moveTo>
                <a:cubicBezTo>
                  <a:pt x="214604" y="836575"/>
                  <a:pt x="429208" y="831910"/>
                  <a:pt x="653143" y="710612"/>
                </a:cubicBezTo>
                <a:cubicBezTo>
                  <a:pt x="877078" y="589314"/>
                  <a:pt x="1113453" y="222309"/>
                  <a:pt x="1343608" y="113452"/>
                </a:cubicBezTo>
                <a:cubicBezTo>
                  <a:pt x="1573763" y="4595"/>
                  <a:pt x="1803918" y="-48278"/>
                  <a:pt x="2034073" y="57469"/>
                </a:cubicBezTo>
                <a:cubicBezTo>
                  <a:pt x="2264228" y="163216"/>
                  <a:pt x="2422848" y="614195"/>
                  <a:pt x="2724538" y="747934"/>
                </a:cubicBezTo>
                <a:cubicBezTo>
                  <a:pt x="3026228" y="881673"/>
                  <a:pt x="3435220" y="870787"/>
                  <a:pt x="3844212" y="859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Data generation and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52" y="1295400"/>
            <a:ext cx="6960648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6248400"/>
            <a:ext cx="298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Sun, </a:t>
            </a:r>
            <a:r>
              <a:rPr lang="en-US" dirty="0" err="1" smtClean="0"/>
              <a:t>Tsung</a:t>
            </a:r>
            <a:r>
              <a:rPr lang="en-US" dirty="0" smtClean="0"/>
              <a:t>. </a:t>
            </a:r>
            <a:r>
              <a:rPr lang="en-US" dirty="0" err="1" smtClean="0"/>
              <a:t>Qu</a:t>
            </a:r>
            <a:r>
              <a:rPr lang="en-US" dirty="0" smtClean="0"/>
              <a:t>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discovery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commonly used Genetic </a:t>
            </a:r>
            <a:r>
              <a:rPr lang="en-US" dirty="0" err="1" smtClean="0"/>
              <a:t>Algos</a:t>
            </a:r>
            <a:r>
              <a:rPr lang="en-US" dirty="0" smtClean="0"/>
              <a:t>: Genetic Programming</a:t>
            </a:r>
          </a:p>
          <a:p>
            <a:pPr lvl="1"/>
            <a:r>
              <a:rPr lang="en-US" dirty="0" smtClean="0"/>
              <a:t>Genetic programming develops linear feature connections</a:t>
            </a:r>
          </a:p>
          <a:p>
            <a:pPr lvl="1"/>
            <a:r>
              <a:rPr lang="en-US" dirty="0" smtClean="0"/>
              <a:t>More general genetic </a:t>
            </a:r>
            <a:r>
              <a:rPr lang="en-US" dirty="0" err="1" smtClean="0"/>
              <a:t>algos</a:t>
            </a:r>
            <a:r>
              <a:rPr lang="en-US" dirty="0" smtClean="0"/>
              <a:t> may deploy more sophisticated econometrics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Implementation: Five steps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function sets and terminal </a:t>
            </a:r>
            <a:r>
              <a:rPr lang="en-US" dirty="0" smtClean="0"/>
              <a:t>sets </a:t>
            </a:r>
            <a:endParaRPr lang="en-US" dirty="0"/>
          </a:p>
          <a:p>
            <a:r>
              <a:rPr lang="en-US" dirty="0" smtClean="0"/>
              <a:t>Generate </a:t>
            </a:r>
            <a:r>
              <a:rPr lang="en-US" dirty="0"/>
              <a:t>an initial population </a:t>
            </a:r>
            <a:r>
              <a:rPr lang="en-US" dirty="0" smtClean="0"/>
              <a:t>randomly</a:t>
            </a:r>
            <a:endParaRPr lang="en-US" dirty="0"/>
          </a:p>
          <a:p>
            <a:r>
              <a:rPr lang="en-US" dirty="0" smtClean="0"/>
              <a:t>Evaluate </a:t>
            </a:r>
            <a:r>
              <a:rPr lang="en-US" dirty="0"/>
              <a:t>the individuals by the fitness </a:t>
            </a:r>
            <a:r>
              <a:rPr lang="en-US" dirty="0" smtClean="0"/>
              <a:t>criterion predetermined </a:t>
            </a:r>
            <a:r>
              <a:rPr lang="en-US" dirty="0"/>
              <a:t>according to the given </a:t>
            </a:r>
            <a:r>
              <a:rPr lang="en-US" dirty="0" smtClean="0"/>
              <a:t>problem </a:t>
            </a:r>
            <a:endParaRPr lang="en-US" dirty="0"/>
          </a:p>
          <a:p>
            <a:r>
              <a:rPr lang="en-US" dirty="0" smtClean="0"/>
              <a:t>Genetic </a:t>
            </a:r>
            <a:r>
              <a:rPr lang="en-US" dirty="0"/>
              <a:t>operations with some possibilities, such as crossover and </a:t>
            </a:r>
            <a:r>
              <a:rPr lang="en-US" dirty="0" smtClean="0"/>
              <a:t>mutation</a:t>
            </a:r>
          </a:p>
          <a:p>
            <a:r>
              <a:rPr lang="en-US" dirty="0"/>
              <a:t>Termination condition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962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High-Frequency Trading Module 5 – genetic and self-learning algos</vt:lpstr>
      <vt:lpstr>Outline</vt:lpstr>
      <vt:lpstr>1.1 Genetic Algos</vt:lpstr>
      <vt:lpstr>1.1 Genetic Algos</vt:lpstr>
      <vt:lpstr>1.1 In HFT…</vt:lpstr>
      <vt:lpstr>1.2 Genetic Algos</vt:lpstr>
      <vt:lpstr>1.2 Data generation and bootstrap</vt:lpstr>
      <vt:lpstr>1.2 Data generation and bootstrap</vt:lpstr>
      <vt:lpstr>1.2 Algorithm design</vt:lpstr>
      <vt:lpstr>1.2 Feature discovery </vt:lpstr>
      <vt:lpstr>1.2 Feature discovery</vt:lpstr>
      <vt:lpstr>1.3 Genetic Programming Example</vt:lpstr>
      <vt:lpstr>1.3 Example: Operator selection</vt:lpstr>
      <vt:lpstr>1.3 Example: Fitness Criterion </vt:lpstr>
      <vt:lpstr>1.3 Example</vt:lpstr>
      <vt:lpstr>1.3 Example: feature discovery</vt:lpstr>
      <vt:lpstr>1.3 Example: feature discovery</vt:lpstr>
      <vt:lpstr>1. Genetic Algorithms: summary</vt:lpstr>
      <vt:lpstr>Outline</vt:lpstr>
      <vt:lpstr>2.1 Self-learning algos</vt:lpstr>
      <vt:lpstr>2.1 Design </vt:lpstr>
      <vt:lpstr>2.1 Self-learning algorithms</vt:lpstr>
      <vt:lpstr>2.1 Classification</vt:lpstr>
      <vt:lpstr>2.2 Classification examples</vt:lpstr>
      <vt:lpstr>2.2 MARS</vt:lpstr>
      <vt:lpstr>2.3 Example</vt:lpstr>
      <vt:lpstr>2.3 Example</vt:lpstr>
      <vt:lpstr>2.3 Summary</vt:lpstr>
      <vt:lpstr>Outline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ABLE</dc:creator>
  <cp:lastModifiedBy>ABLE3</cp:lastModifiedBy>
  <cp:revision>5</cp:revision>
  <dcterms:created xsi:type="dcterms:W3CDTF">2013-09-18T11:47:40Z</dcterms:created>
  <dcterms:modified xsi:type="dcterms:W3CDTF">2014-12-01T16:25:22Z</dcterms:modified>
</cp:coreProperties>
</file>