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2" r:id="rId2"/>
    <p:sldId id="294" r:id="rId3"/>
    <p:sldId id="295" r:id="rId4"/>
    <p:sldId id="296" r:id="rId5"/>
    <p:sldId id="297" r:id="rId6"/>
    <p:sldId id="298" r:id="rId7"/>
    <p:sldId id="299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84" autoAdjust="0"/>
  </p:normalViewPr>
  <p:slideViewPr>
    <p:cSldViewPr>
      <p:cViewPr>
        <p:scale>
          <a:sx n="66" d="100"/>
          <a:sy n="6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17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724400" y="2362200"/>
            <a:ext cx="4038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81000" y="2359631"/>
            <a:ext cx="4038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95D9C-503F-491C-ACDB-998CD16583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288AD8-555D-46BB-8FB9-A4FB8C5967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xprotocol.org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High-Frequency Trading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Module 6 – system architecture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Slides to accompany High-Frequency Trading: A Practical Guide to Algorithmic Strategies and Trading Systems, 2</a:t>
            </a:r>
            <a:r>
              <a:rPr lang="en-US" baseline="30000" dirty="0"/>
              <a:t>nd</a:t>
            </a:r>
            <a:r>
              <a:rPr lang="en-US" dirty="0"/>
              <a:t> edition, by Irene Aldridge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HFT 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Traditional model</a:t>
            </a:r>
            <a:endParaRPr lang="en-US" sz="1400" b="1" dirty="0"/>
          </a:p>
          <a:p>
            <a:endParaRPr lang="en-US" sz="1600" b="1" dirty="0" smtClean="0"/>
          </a:p>
          <a:p>
            <a:r>
              <a:rPr lang="en-US" sz="1600" dirty="0" smtClean="0"/>
              <a:t>Components</a:t>
            </a:r>
          </a:p>
          <a:p>
            <a:endParaRPr lang="en-US" sz="1600" dirty="0" smtClean="0"/>
          </a:p>
          <a:p>
            <a:r>
              <a:rPr lang="en-US" sz="1600" dirty="0" smtClean="0"/>
              <a:t>Development considerations:</a:t>
            </a:r>
          </a:p>
          <a:p>
            <a:pPr lvl="1"/>
            <a:r>
              <a:rPr lang="en-US" sz="1400" dirty="0" smtClean="0"/>
              <a:t>Speed </a:t>
            </a:r>
            <a:r>
              <a:rPr lang="en-US" sz="1400" dirty="0"/>
              <a:t>vs. </a:t>
            </a:r>
            <a:r>
              <a:rPr lang="en-US" sz="1400" dirty="0" err="1"/>
              <a:t>maintainabilty</a:t>
            </a:r>
            <a:endParaRPr lang="en-US" sz="1400" dirty="0"/>
          </a:p>
          <a:p>
            <a:pPr lvl="1"/>
            <a:r>
              <a:rPr lang="en-US" sz="1400" dirty="0" smtClean="0"/>
              <a:t>Security of information transmission</a:t>
            </a:r>
          </a:p>
          <a:p>
            <a:pPr lvl="1"/>
            <a:r>
              <a:rPr lang="en-US" sz="1400" dirty="0" smtClean="0"/>
              <a:t>Data storage and retrieval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HF Data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02992"/>
            <a:ext cx="3429000" cy="2149667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95800"/>
            <a:ext cx="3429000" cy="2151714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6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HFT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057400" y="1981200"/>
            <a:ext cx="1828800" cy="533400"/>
          </a:xfrm>
          <a:prstGeom prst="rightArrow">
            <a:avLst>
              <a:gd name="adj1" fmla="val 50000"/>
              <a:gd name="adj2" fmla="val 363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300" dirty="0">
                <a:solidFill>
                  <a:srgbClr val="000000"/>
                </a:solidFill>
                <a:latin typeface="Arial" charset="0"/>
              </a:rPr>
              <a:t>Live Quotes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048000" y="2514600"/>
            <a:ext cx="838200" cy="609600"/>
          </a:xfrm>
          <a:prstGeom prst="leftArrow">
            <a:avLst>
              <a:gd name="adj1" fmla="val 50000"/>
              <a:gd name="adj2" fmla="val 363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300" dirty="0" smtClean="0">
                <a:solidFill>
                  <a:srgbClr val="000000"/>
                </a:solidFill>
                <a:latin typeface="Arial" charset="0"/>
              </a:rPr>
              <a:t>Orders</a:t>
            </a:r>
            <a:endParaRPr lang="en-US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52600" y="1371600"/>
            <a:ext cx="1447800" cy="28956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300" dirty="0">
                <a:solidFill>
                  <a:srgbClr val="000000"/>
                </a:solidFill>
                <a:latin typeface="Arial" charset="0"/>
              </a:rPr>
              <a:t>Electronic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300" dirty="0">
                <a:solidFill>
                  <a:srgbClr val="000000"/>
                </a:solidFill>
                <a:latin typeface="Arial" charset="0"/>
              </a:rPr>
              <a:t>Interface</a:t>
            </a:r>
          </a:p>
          <a:p>
            <a:pPr algn="ctr" eaLnBrk="0" hangingPunct="0">
              <a:lnSpc>
                <a:spcPct val="80000"/>
              </a:lnSpc>
            </a:pPr>
            <a:endParaRPr lang="en-US" sz="13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</a:pPr>
            <a:endParaRPr lang="en-US" sz="13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</a:pPr>
            <a:endParaRPr lang="en-US" sz="13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</a:pPr>
            <a:endParaRPr lang="en-US" sz="13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</a:pPr>
            <a:endParaRPr lang="en-US" sz="1300" dirty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</a:pPr>
            <a:endParaRPr lang="en-US" sz="1300" dirty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</a:pPr>
            <a:endParaRPr lang="en-US" sz="1300" dirty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</a:pPr>
            <a:endParaRPr lang="en-US" sz="1300" dirty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</a:pPr>
            <a:endParaRPr lang="en-US" sz="1300" dirty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</a:pPr>
            <a:endParaRPr lang="en-US" sz="1300" dirty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</a:pPr>
            <a:endParaRPr lang="en-US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019800" y="1600200"/>
            <a:ext cx="25146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1300">
                <a:solidFill>
                  <a:srgbClr val="000000"/>
                </a:solidFill>
                <a:latin typeface="Arial" charset="0"/>
              </a:rPr>
              <a:t>Generate order and fulfillment record for future reconciliation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791200" y="19050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19800" y="2438400"/>
            <a:ext cx="14478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1300">
                <a:solidFill>
                  <a:srgbClr val="000000"/>
                </a:solidFill>
                <a:latin typeface="Arial" charset="0"/>
              </a:rPr>
              <a:t>Archive all quotes received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5791200" y="27432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5943600" y="3276600"/>
            <a:ext cx="1600200" cy="990600"/>
          </a:xfrm>
          <a:prstGeom prst="flowChartMultidocumen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300">
                <a:solidFill>
                  <a:srgbClr val="000000"/>
                </a:solidFill>
                <a:latin typeface="Arial" charset="0"/>
              </a:rPr>
              <a:t>USD/CAD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05600" y="29718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8077200" y="2133600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H="1">
            <a:off x="5562600" y="3962400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V="1"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667000" y="42672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6096000" y="4343400"/>
            <a:ext cx="2514600" cy="167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marL="177800" indent="-177800" eaLnBrk="0" hangingPunct="0"/>
            <a:r>
              <a:rPr lang="en-US" sz="1100" b="1">
                <a:latin typeface="Arial" charset="0"/>
              </a:rPr>
              <a:t>Post-Trade Analysis</a:t>
            </a:r>
          </a:p>
          <a:p>
            <a:pPr marL="177800" indent="-1778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Proprietary software technology</a:t>
            </a:r>
          </a:p>
          <a:p>
            <a:pPr marL="177800" indent="-1778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Reconciles daily trades with simulation results based on archived data</a:t>
            </a:r>
          </a:p>
          <a:p>
            <a:pPr marL="177800" indent="-1778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Identifies slippages, anomalies and other discrepancies</a:t>
            </a:r>
          </a:p>
          <a:p>
            <a:pPr marL="177800" indent="-177800" eaLnBrk="0" hangingPunct="0"/>
            <a:endParaRPr 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3429000" y="4343400"/>
            <a:ext cx="2362200" cy="167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marL="114300" indent="-114300" eaLnBrk="0" hangingPunct="0"/>
            <a:r>
              <a:rPr lang="en-US" sz="1100" b="1">
                <a:latin typeface="Arial" charset="0"/>
              </a:rPr>
              <a:t>Simulation Engine</a:t>
            </a:r>
          </a:p>
          <a:p>
            <a:pPr marL="114300" indent="-1143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Proprietary software technology</a:t>
            </a:r>
          </a:p>
          <a:p>
            <a:pPr marL="114300" indent="-1143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Generates and tests new strategies </a:t>
            </a:r>
          </a:p>
          <a:p>
            <a:pPr marL="114300" indent="-1143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Enhances current trading strategies based on the results generated in the post-trade analysis</a:t>
            </a:r>
          </a:p>
          <a:p>
            <a:pPr marL="114300" indent="-114300" eaLnBrk="0" hangingPunct="0"/>
            <a:endParaRPr 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5791200" y="5410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914400" y="4419600"/>
            <a:ext cx="304800" cy="304800"/>
          </a:xfrm>
          <a:prstGeom prst="smileyFace">
            <a:avLst>
              <a:gd name="adj" fmla="val 465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762000" y="4343400"/>
            <a:ext cx="2514600" cy="16764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marL="177800" indent="-177800" algn="ctr" eaLnBrk="0" hangingPunct="0"/>
            <a:r>
              <a:rPr lang="en-US" sz="1100" b="1" u="sng">
                <a:solidFill>
                  <a:srgbClr val="000000"/>
                </a:solidFill>
                <a:latin typeface="Arial" charset="0"/>
              </a:rPr>
              <a:t>Human Element </a:t>
            </a:r>
          </a:p>
          <a:p>
            <a:pPr marL="177800" indent="-177800" eaLnBrk="0" hangingPunct="0"/>
            <a:endParaRPr lang="en-US" sz="1100">
              <a:solidFill>
                <a:srgbClr val="000000"/>
              </a:solidFill>
              <a:latin typeface="Arial" charset="0"/>
            </a:endParaRPr>
          </a:p>
          <a:p>
            <a:pPr marL="177800" indent="-1778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 Run-time performance monitoring</a:t>
            </a:r>
          </a:p>
          <a:p>
            <a:pPr marL="177800" indent="-1778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 Innovation in strategy development/enhancement</a:t>
            </a:r>
            <a:endParaRPr lang="en-US" sz="1100" b="1" u="sng">
              <a:solidFill>
                <a:srgbClr val="000000"/>
              </a:solidFill>
              <a:latin typeface="Arial" charset="0"/>
            </a:endParaRPr>
          </a:p>
          <a:p>
            <a:pPr marL="177800" indent="-177800" eaLnBrk="0" hangingPunct="0"/>
            <a:endParaRPr lang="en-US" sz="1100" b="1" u="sng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3276600" y="51816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3886200" y="1524000"/>
            <a:ext cx="1905000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marL="177800" indent="-177800" algn="ctr" eaLnBrk="0" hangingPunct="0"/>
            <a:r>
              <a:rPr lang="en-US" sz="1100" b="1" u="sng">
                <a:solidFill>
                  <a:srgbClr val="000000"/>
                </a:solidFill>
                <a:latin typeface="Arial" charset="0"/>
              </a:rPr>
              <a:t>Run-Time Processor </a:t>
            </a:r>
            <a:endParaRPr lang="en-US" sz="1100">
              <a:solidFill>
                <a:srgbClr val="000000"/>
              </a:solidFill>
              <a:latin typeface="Arial" charset="0"/>
            </a:endParaRPr>
          </a:p>
          <a:p>
            <a:pPr marL="177800" indent="-177800" algn="ctr" eaLnBrk="0" hangingPunct="0"/>
            <a:r>
              <a:rPr lang="en-US" sz="1100">
                <a:solidFill>
                  <a:srgbClr val="000000"/>
                </a:solidFill>
                <a:latin typeface="Arial" charset="0"/>
              </a:rPr>
              <a:t>Proprietary software technology</a:t>
            </a:r>
          </a:p>
          <a:p>
            <a:pPr marL="177800" indent="-1778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Process real-time quotes</a:t>
            </a:r>
          </a:p>
          <a:p>
            <a:pPr marL="177800" indent="-1778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Perform run-time econometrics </a:t>
            </a:r>
          </a:p>
          <a:p>
            <a:pPr marL="177800" indent="-1778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Develop buy and sell signals </a:t>
            </a:r>
          </a:p>
          <a:p>
            <a:pPr marL="177800" indent="-1778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Calculate run-time P&amp;L, </a:t>
            </a:r>
          </a:p>
          <a:p>
            <a:pPr marL="177800" indent="-1778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Risk management based on pre-defined parameters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685800" y="1524000"/>
            <a:ext cx="1371600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u="sng" smtClean="0">
                <a:solidFill>
                  <a:srgbClr val="000000"/>
                </a:solidFill>
                <a:latin typeface="Arial" charset="0"/>
              </a:rPr>
              <a:t>Execution Venue</a:t>
            </a:r>
            <a:endParaRPr lang="en-US" sz="1100" dirty="0">
              <a:solidFill>
                <a:srgbClr val="000000"/>
              </a:solidFill>
              <a:latin typeface="Arial" charset="0"/>
            </a:endParaRPr>
          </a:p>
          <a:p>
            <a:pPr algn="ctr" eaLnBrk="0" hangingPunct="0">
              <a:lnSpc>
                <a:spcPct val="80000"/>
              </a:lnSpc>
              <a:buFont typeface="Wingdings" pitchFamily="2" charset="2"/>
              <a:buChar char="§"/>
            </a:pPr>
            <a:endParaRPr 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685800" y="2117725"/>
            <a:ext cx="152400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5888" indent="-115888"/>
            <a:r>
              <a:rPr lang="en-US" sz="1100">
                <a:solidFill>
                  <a:srgbClr val="000000"/>
                </a:solidFill>
                <a:latin typeface="Arial" charset="0"/>
              </a:rPr>
              <a:t>Services:</a:t>
            </a:r>
          </a:p>
          <a:p>
            <a:pPr marL="115888" indent="-115888"/>
            <a:endParaRPr lang="en-US" sz="1100">
              <a:solidFill>
                <a:srgbClr val="000000"/>
              </a:solidFill>
              <a:latin typeface="Arial" charset="0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Quotes</a:t>
            </a:r>
          </a:p>
          <a:p>
            <a:pPr marL="115888" indent="-115888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Order Processing</a:t>
            </a:r>
          </a:p>
          <a:p>
            <a:pPr marL="115888" indent="-115888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charset="0"/>
              </a:rPr>
              <a:t>Trade Reconciliation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2057400" y="3200400"/>
            <a:ext cx="1828800" cy="533400"/>
          </a:xfrm>
          <a:prstGeom prst="rightArrow">
            <a:avLst>
              <a:gd name="adj1" fmla="val 50000"/>
              <a:gd name="adj2" fmla="val 363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300" dirty="0" smtClean="0">
                <a:solidFill>
                  <a:srgbClr val="000000"/>
                </a:solidFill>
                <a:latin typeface="Arial" charset="0"/>
              </a:rPr>
              <a:t>Order </a:t>
            </a:r>
            <a:r>
              <a:rPr lang="en-US" sz="1300" dirty="0" err="1" smtClean="0">
                <a:solidFill>
                  <a:srgbClr val="000000"/>
                </a:solidFill>
                <a:latin typeface="Arial" charset="0"/>
              </a:rPr>
              <a:t>Acks</a:t>
            </a:r>
            <a:endParaRPr lang="en-US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2590800"/>
            <a:ext cx="990600" cy="533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Order shredder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trading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648200" y="4191000"/>
            <a:ext cx="3810000" cy="1600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1400" smtClean="0"/>
              <a:t>Processing speed</a:t>
            </a:r>
          </a:p>
          <a:p>
            <a:pPr>
              <a:buFont typeface="Wingdings" pitchFamily="2" charset="2"/>
              <a:buChar char="§"/>
            </a:pPr>
            <a:r>
              <a:rPr lang="en-US" sz="1400" smtClean="0"/>
              <a:t>Algorithmic optimization</a:t>
            </a:r>
          </a:p>
          <a:p>
            <a:pPr lvl="1"/>
            <a:r>
              <a:rPr lang="en-US" sz="1400" smtClean="0"/>
              <a:t>Speed up searches, matrix manipulation, data archiving and retrieval</a:t>
            </a:r>
          </a:p>
          <a:p>
            <a:pPr lvl="1"/>
            <a:r>
              <a:rPr lang="en-US" sz="1400" smtClean="0"/>
              <a:t>Algo complexity affects performance</a:t>
            </a:r>
          </a:p>
          <a:p>
            <a:pPr>
              <a:buFont typeface="Wingdings" pitchFamily="2" charset="2"/>
              <a:buChar char="§"/>
            </a:pPr>
            <a:r>
              <a:rPr lang="en-US" sz="1400" smtClean="0"/>
              <a:t>Accuracy</a:t>
            </a:r>
            <a:endParaRPr lang="en-US" sz="140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724400" y="4038600"/>
            <a:ext cx="3733800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48200" y="3657600"/>
            <a:ext cx="185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Key Requirements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5800" y="4191000"/>
            <a:ext cx="3810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AutoNum type="arabicPeriod"/>
            </a:pPr>
            <a:r>
              <a:rPr lang="en-US" sz="1400" dirty="0">
                <a:latin typeface="Arial" charset="0"/>
              </a:rPr>
              <a:t>Fast programming languages:</a:t>
            </a:r>
          </a:p>
          <a:p>
            <a:pPr marL="762000" lvl="1" indent="-3048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400" dirty="0">
                <a:latin typeface="Arial" charset="0"/>
              </a:rPr>
              <a:t>C++</a:t>
            </a:r>
          </a:p>
          <a:p>
            <a:pPr marL="762000" lvl="1" indent="-3048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Java</a:t>
            </a:r>
          </a:p>
          <a:p>
            <a:pPr marL="762000" lvl="1" indent="-3048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400" dirty="0" err="1" smtClean="0">
                <a:latin typeface="Arial" charset="0"/>
              </a:rPr>
              <a:t>Lua</a:t>
            </a:r>
            <a:endParaRPr lang="en-US" sz="1400" dirty="0" smtClean="0">
              <a:latin typeface="Arial" charset="0"/>
            </a:endParaRPr>
          </a:p>
          <a:p>
            <a:pPr marL="762000" lvl="1" indent="-3048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Python</a:t>
            </a:r>
          </a:p>
          <a:p>
            <a:pPr marL="762000" lvl="1" indent="-3048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400" dirty="0" smtClean="0">
                <a:latin typeface="Arial" charset="0"/>
              </a:rPr>
              <a:t>VHDL</a:t>
            </a:r>
            <a:endParaRPr lang="en-US" sz="14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AutoNum type="arabicPeriod"/>
            </a:pPr>
            <a:r>
              <a:rPr lang="en-US" sz="1400" dirty="0">
                <a:latin typeface="Arial" charset="0"/>
              </a:rPr>
              <a:t>Sandbox environments for testing new systems</a:t>
            </a:r>
          </a:p>
          <a:p>
            <a:pPr marL="342900" indent="-342900">
              <a:spcBef>
                <a:spcPct val="20000"/>
              </a:spcBef>
              <a:buFontTx/>
              <a:buAutoNum type="arabicPeriod"/>
            </a:pPr>
            <a:r>
              <a:rPr lang="en-US" sz="1400" dirty="0">
                <a:latin typeface="Arial" charset="0"/>
              </a:rPr>
              <a:t>Standard software development project management cycle</a:t>
            </a:r>
          </a:p>
          <a:p>
            <a:pPr marL="342900" indent="-342900">
              <a:spcBef>
                <a:spcPct val="20000"/>
              </a:spcBef>
              <a:buFontTx/>
              <a:buAutoNum type="arabicPeriod"/>
            </a:pPr>
            <a:endParaRPr lang="en-US" sz="14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AutoNum type="arabicPeriod"/>
            </a:pPr>
            <a:endParaRPr lang="en-US" sz="1400" dirty="0">
              <a:latin typeface="Arial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85800" y="4038600"/>
            <a:ext cx="3352800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09600" y="3657600"/>
            <a:ext cx="2205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Implementation issues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85800" y="1828800"/>
            <a:ext cx="2133600" cy="1600200"/>
          </a:xfrm>
          <a:prstGeom prst="homePlate">
            <a:avLst>
              <a:gd name="adj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 algn="ctr">
              <a:spcBef>
                <a:spcPct val="20000"/>
              </a:spcBef>
            </a:pPr>
            <a:r>
              <a:rPr lang="en-US" sz="1400">
                <a:latin typeface="Arial" charset="0"/>
              </a:rPr>
              <a:t>Receive, process</a:t>
            </a:r>
          </a:p>
          <a:p>
            <a:pPr marL="457200" indent="-457200" algn="ctr">
              <a:spcBef>
                <a:spcPct val="20000"/>
              </a:spcBef>
            </a:pPr>
            <a:r>
              <a:rPr lang="en-US" sz="1400">
                <a:latin typeface="Arial" charset="0"/>
              </a:rPr>
              <a:t>and archive real-time</a:t>
            </a:r>
          </a:p>
          <a:p>
            <a:pPr marL="457200" indent="-457200" algn="ctr">
              <a:spcBef>
                <a:spcPct val="20000"/>
              </a:spcBef>
            </a:pPr>
            <a:r>
              <a:rPr lang="en-US" sz="1400">
                <a:latin typeface="Arial" charset="0"/>
              </a:rPr>
              <a:t>quotes</a:t>
            </a:r>
            <a:endParaRPr lang="en-US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2514600" y="1828800"/>
            <a:ext cx="2133600" cy="1600200"/>
          </a:xfrm>
          <a:prstGeom prst="chevron">
            <a:avLst>
              <a:gd name="adj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1400">
              <a:latin typeface="Arial" charset="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343400" y="1828800"/>
            <a:ext cx="2209800" cy="1600200"/>
          </a:xfrm>
          <a:prstGeom prst="chevron">
            <a:avLst>
              <a:gd name="adj" fmla="val 34524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1400">
              <a:latin typeface="Arial" charset="0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6248400" y="1828800"/>
            <a:ext cx="2209800" cy="1600200"/>
          </a:xfrm>
          <a:prstGeom prst="chevron">
            <a:avLst>
              <a:gd name="adj" fmla="val 34524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1400">
              <a:latin typeface="Arial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3048000" y="1992313"/>
            <a:ext cx="1524000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Develop buy </a:t>
            </a:r>
          </a:p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and sell signals from the model </a:t>
            </a:r>
          </a:p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built in the </a:t>
            </a:r>
          </a:p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previous step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4953000" y="2070100"/>
            <a:ext cx="12954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400">
                <a:latin typeface="Arial" charset="0"/>
              </a:rPr>
              <a:t>Keep track </a:t>
            </a:r>
          </a:p>
          <a:p>
            <a:pPr>
              <a:spcBef>
                <a:spcPct val="20000"/>
              </a:spcBef>
            </a:pPr>
            <a:r>
              <a:rPr lang="en-US" sz="1400">
                <a:latin typeface="Arial" charset="0"/>
              </a:rPr>
              <a:t>of open </a:t>
            </a:r>
          </a:p>
          <a:p>
            <a:pPr>
              <a:spcBef>
                <a:spcPct val="20000"/>
              </a:spcBef>
            </a:pPr>
            <a:r>
              <a:rPr lang="en-US" sz="1400">
                <a:latin typeface="Arial" charset="0"/>
              </a:rPr>
              <a:t>positions </a:t>
            </a:r>
          </a:p>
          <a:p>
            <a:pPr>
              <a:spcBef>
                <a:spcPct val="20000"/>
              </a:spcBef>
            </a:pPr>
            <a:r>
              <a:rPr lang="en-US" sz="1400">
                <a:latin typeface="Arial" charset="0"/>
              </a:rPr>
              <a:t>and the P&amp;L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934200" y="2178050"/>
            <a:ext cx="9906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400">
                <a:latin typeface="Arial" charset="0"/>
              </a:rPr>
              <a:t>Manage </a:t>
            </a:r>
          </a:p>
          <a:p>
            <a:pPr>
              <a:spcBef>
                <a:spcPct val="20000"/>
              </a:spcBef>
            </a:pPr>
            <a:r>
              <a:rPr lang="en-US" sz="1400">
                <a:latin typeface="Arial" charset="0"/>
              </a:rPr>
              <a:t>position </a:t>
            </a:r>
          </a:p>
          <a:p>
            <a:pPr>
              <a:spcBef>
                <a:spcPct val="20000"/>
              </a:spcBef>
            </a:pPr>
            <a:r>
              <a:rPr lang="en-US" sz="1400">
                <a:latin typeface="Arial" charset="0"/>
              </a:rPr>
              <a:t>risk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gray">
          <a:xfrm>
            <a:off x="762000" y="1828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gray">
          <a:xfrm>
            <a:off x="2667000" y="1828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gray">
          <a:xfrm>
            <a:off x="4572000" y="1828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gray">
          <a:xfrm>
            <a:off x="6477000" y="1828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528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run-time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3931920" cy="639762"/>
          </a:xfrm>
        </p:spPr>
        <p:txBody>
          <a:bodyPr/>
          <a:lstStyle/>
          <a:p>
            <a:r>
              <a:rPr lang="en-US" dirty="0" smtClean="0"/>
              <a:t>FIX messaging for quotes, trades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3931920" cy="2351088"/>
          </a:xfrm>
        </p:spPr>
        <p:txBody>
          <a:bodyPr/>
          <a:lstStyle/>
          <a:p>
            <a:r>
              <a:rPr lang="en-US" sz="1600" dirty="0" smtClean="0"/>
              <a:t>XML-like specification with proprietary fields</a:t>
            </a:r>
          </a:p>
          <a:p>
            <a:r>
              <a:rPr lang="en-US" sz="1600" dirty="0" smtClean="0"/>
              <a:t>Detailed info: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www.fixprotocol.org</a:t>
            </a:r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Archiving quotes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Important for:</a:t>
            </a:r>
          </a:p>
          <a:p>
            <a:pPr lvl="1"/>
            <a:r>
              <a:rPr lang="en-US" sz="1400" dirty="0" smtClean="0"/>
              <a:t>Counterparty analysis</a:t>
            </a:r>
          </a:p>
          <a:p>
            <a:pPr lvl="1"/>
            <a:r>
              <a:rPr lang="en-US" sz="1400" dirty="0" smtClean="0"/>
              <a:t>Latency analysis</a:t>
            </a:r>
          </a:p>
          <a:p>
            <a:pPr lvl="1"/>
            <a:r>
              <a:rPr lang="en-US" sz="1400" dirty="0" smtClean="0"/>
              <a:t>Implementation shortfall analysis</a:t>
            </a:r>
          </a:p>
          <a:p>
            <a:r>
              <a:rPr lang="en-US" sz="1600" dirty="0" smtClean="0"/>
              <a:t>Archival options:</a:t>
            </a:r>
          </a:p>
          <a:p>
            <a:pPr lvl="1"/>
            <a:r>
              <a:rPr lang="en-US" sz="1400" dirty="0" smtClean="0"/>
              <a:t>Databases</a:t>
            </a:r>
          </a:p>
          <a:p>
            <a:pPr lvl="2"/>
            <a:r>
              <a:rPr lang="en-US" sz="1400" dirty="0" smtClean="0"/>
              <a:t>Fast access to historical data</a:t>
            </a:r>
          </a:p>
          <a:p>
            <a:pPr lvl="2"/>
            <a:r>
              <a:rPr lang="en-US" sz="1400" dirty="0" smtClean="0"/>
              <a:t>Finite timestamp</a:t>
            </a:r>
          </a:p>
          <a:p>
            <a:pPr lvl="1"/>
            <a:r>
              <a:rPr lang="en-US" sz="1600" dirty="0" smtClean="0"/>
              <a:t>Flat files</a:t>
            </a:r>
          </a:p>
          <a:p>
            <a:pPr lvl="2"/>
            <a:r>
              <a:rPr lang="en-US" sz="1400" dirty="0" smtClean="0"/>
              <a:t>Less efficient access to data</a:t>
            </a:r>
          </a:p>
          <a:p>
            <a:pPr lvl="2"/>
            <a:r>
              <a:rPr lang="en-US" sz="1400" dirty="0" smtClean="0"/>
              <a:t>Sequential arrivals of ticks aid cross-asset model development, volume-price indicators, etc.</a:t>
            </a:r>
          </a:p>
          <a:p>
            <a:pPr lvl="1"/>
            <a:r>
              <a:rPr lang="en-US" sz="1600" dirty="0" smtClean="0"/>
              <a:t>BLOBs</a:t>
            </a:r>
          </a:p>
          <a:p>
            <a:pPr lvl="2"/>
            <a:r>
              <a:rPr lang="en-US" sz="1400" dirty="0" smtClean="0"/>
              <a:t>Unreadable</a:t>
            </a:r>
          </a:p>
          <a:p>
            <a:pPr lvl="2"/>
            <a:r>
              <a:rPr lang="en-US" sz="1400" dirty="0" smtClean="0"/>
              <a:t>Sequential arrival of ticks</a:t>
            </a:r>
          </a:p>
          <a:p>
            <a:pPr lvl="2"/>
            <a:endParaRPr lang="en-US" sz="1400" dirty="0" smtClean="0"/>
          </a:p>
          <a:p>
            <a:endParaRPr lang="en-US" dirty="0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33400" y="1600200"/>
            <a:ext cx="2133600" cy="1600200"/>
          </a:xfrm>
          <a:prstGeom prst="homePlate">
            <a:avLst>
              <a:gd name="adj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 algn="ctr">
              <a:spcBef>
                <a:spcPct val="20000"/>
              </a:spcBef>
            </a:pPr>
            <a:r>
              <a:rPr lang="en-US" sz="1400">
                <a:latin typeface="Arial" charset="0"/>
              </a:rPr>
              <a:t>Receive, process</a:t>
            </a:r>
          </a:p>
          <a:p>
            <a:pPr marL="457200" indent="-457200" algn="ctr">
              <a:spcBef>
                <a:spcPct val="20000"/>
              </a:spcBef>
            </a:pPr>
            <a:r>
              <a:rPr lang="en-US" sz="1400">
                <a:latin typeface="Arial" charset="0"/>
              </a:rPr>
              <a:t>and archive real-time</a:t>
            </a:r>
          </a:p>
          <a:p>
            <a:pPr marL="457200" indent="-457200" algn="ctr">
              <a:spcBef>
                <a:spcPct val="20000"/>
              </a:spcBef>
            </a:pPr>
            <a:r>
              <a:rPr lang="en-US" sz="1400">
                <a:latin typeface="Arial" charset="0"/>
              </a:rPr>
              <a:t>quotes</a:t>
            </a:r>
            <a:endParaRPr lang="en-US"/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gray">
          <a:xfrm>
            <a:off x="609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946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run-time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3931920" cy="639762"/>
          </a:xfrm>
        </p:spPr>
        <p:txBody>
          <a:bodyPr/>
          <a:lstStyle/>
          <a:p>
            <a:r>
              <a:rPr lang="en-US" dirty="0" smtClean="0"/>
              <a:t>Modeling 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3931920" cy="2351088"/>
          </a:xfrm>
        </p:spPr>
        <p:txBody>
          <a:bodyPr/>
          <a:lstStyle/>
          <a:p>
            <a:r>
              <a:rPr lang="en-US" sz="1600" dirty="0" err="1" smtClean="0"/>
              <a:t>MatLab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R</a:t>
            </a:r>
          </a:p>
          <a:p>
            <a:r>
              <a:rPr lang="en-US" sz="1600" dirty="0" smtClean="0"/>
              <a:t>Java</a:t>
            </a:r>
          </a:p>
          <a:p>
            <a:r>
              <a:rPr lang="en-US" sz="1600" dirty="0" smtClean="0"/>
              <a:t>C++</a:t>
            </a:r>
          </a:p>
          <a:p>
            <a:r>
              <a:rPr lang="en-US" sz="1600" dirty="0" err="1" smtClean="0"/>
              <a:t>Lua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Python</a:t>
            </a:r>
          </a:p>
          <a:p>
            <a:r>
              <a:rPr lang="en-US" sz="1600" dirty="0" smtClean="0"/>
              <a:t>FPGA’s Verilog, VHLG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3322638"/>
            <a:ext cx="3931920" cy="639762"/>
          </a:xfrm>
        </p:spPr>
        <p:txBody>
          <a:bodyPr/>
          <a:lstStyle/>
          <a:p>
            <a:r>
              <a:rPr lang="en-US" dirty="0" smtClean="0"/>
              <a:t>Synchronization is important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3962400"/>
            <a:ext cx="3931920" cy="2427288"/>
          </a:xfrm>
        </p:spPr>
        <p:txBody>
          <a:bodyPr>
            <a:normAutofit/>
          </a:bodyPr>
          <a:lstStyle/>
          <a:p>
            <a:pPr lvl="2"/>
            <a:endParaRPr lang="en-US" sz="1400" dirty="0" smtClean="0"/>
          </a:p>
          <a:p>
            <a:endParaRPr lang="en-US" dirty="0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304800" y="1524000"/>
            <a:ext cx="2133600" cy="1600200"/>
          </a:xfrm>
          <a:prstGeom prst="chevron">
            <a:avLst>
              <a:gd name="adj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endParaRPr lang="en-US" sz="1400">
              <a:latin typeface="Arial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838200" y="1687513"/>
            <a:ext cx="1524000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Develop buy </a:t>
            </a:r>
          </a:p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and sell signals from the model </a:t>
            </a:r>
          </a:p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built in the </a:t>
            </a:r>
          </a:p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previous step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gray">
          <a:xfrm>
            <a:off x="457200" y="1524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4800600" y="1600200"/>
            <a:ext cx="2209800" cy="1600200"/>
          </a:xfrm>
          <a:prstGeom prst="chevron">
            <a:avLst>
              <a:gd name="adj" fmla="val 34524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1400">
              <a:latin typeface="Arial" charset="0"/>
            </a:endParaRPr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gray">
          <a:xfrm>
            <a:off x="50292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5486400" y="1900237"/>
            <a:ext cx="12954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Keep track </a:t>
            </a:r>
          </a:p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of open </a:t>
            </a:r>
          </a:p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positions </a:t>
            </a:r>
          </a:p>
          <a:p>
            <a:pPr>
              <a:spcBef>
                <a:spcPct val="20000"/>
              </a:spcBef>
            </a:pPr>
            <a:r>
              <a:rPr lang="en-US" sz="1400" dirty="0">
                <a:latin typeface="Arial" charset="0"/>
              </a:rPr>
              <a:t>and the P&amp;L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0600" y="3962400"/>
            <a:ext cx="3931920" cy="235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The system must be careful to record all outstanding orders and compare them with latest acknowledgements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run-time processes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81400"/>
            <a:ext cx="3931920" cy="639762"/>
          </a:xfrm>
        </p:spPr>
        <p:txBody>
          <a:bodyPr/>
          <a:lstStyle/>
          <a:p>
            <a:r>
              <a:rPr lang="en-US" dirty="0" smtClean="0"/>
              <a:t>Pre- and post-trade risk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43400"/>
            <a:ext cx="3931920" cy="2046288"/>
          </a:xfrm>
        </p:spPr>
        <p:txBody>
          <a:bodyPr>
            <a:noAutofit/>
          </a:bodyPr>
          <a:lstStyle/>
          <a:p>
            <a:r>
              <a:rPr lang="en-US" sz="1600" b="1" dirty="0"/>
              <a:t>Accept: </a:t>
            </a:r>
            <a:r>
              <a:rPr lang="en-US" sz="1600" dirty="0"/>
              <a:t>Orders that fall within prescribed risk parameters </a:t>
            </a:r>
            <a:endParaRPr lang="en-US" sz="1600" dirty="0" smtClean="0"/>
          </a:p>
          <a:p>
            <a:r>
              <a:rPr lang="en-US" sz="1600" b="1" dirty="0" smtClean="0"/>
              <a:t>Pause</a:t>
            </a:r>
            <a:r>
              <a:rPr lang="en-US" sz="1600" b="1" dirty="0"/>
              <a:t>: </a:t>
            </a:r>
            <a:r>
              <a:rPr lang="en-US" sz="1600" dirty="0"/>
              <a:t>Orders that exceed prescribed risk </a:t>
            </a:r>
            <a:r>
              <a:rPr lang="en-US" sz="1600" dirty="0" smtClean="0"/>
              <a:t>parameters, convert to manual. </a:t>
            </a:r>
            <a:endParaRPr lang="en-US" sz="1600" dirty="0"/>
          </a:p>
          <a:p>
            <a:r>
              <a:rPr lang="en-US" sz="1600" b="1" dirty="0"/>
              <a:t>Reject: </a:t>
            </a:r>
            <a:r>
              <a:rPr lang="en-US" sz="1600" dirty="0"/>
              <a:t>Orders for which the client acknowledges are in </a:t>
            </a:r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error detection support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4236720" cy="3951288"/>
          </a:xfrm>
        </p:spPr>
        <p:txBody>
          <a:bodyPr>
            <a:noAutofit/>
          </a:bodyPr>
          <a:lstStyle/>
          <a:p>
            <a:r>
              <a:rPr lang="en-US" sz="1400" dirty="0"/>
              <a:t>An order where the client has mistakenly sent an exceedingly large quantity (i.e. fat finger). </a:t>
            </a:r>
          </a:p>
          <a:p>
            <a:r>
              <a:rPr lang="en-US" sz="1400" dirty="0"/>
              <a:t>An order that will adversely impact the market for a given security. </a:t>
            </a:r>
          </a:p>
          <a:p>
            <a:r>
              <a:rPr lang="en-US" sz="1400" dirty="0"/>
              <a:t>An order where the client has incorporated incomplete or conflicting order instructions. </a:t>
            </a:r>
          </a:p>
          <a:p>
            <a:r>
              <a:rPr lang="en-US" sz="1400" dirty="0"/>
              <a:t>An order where the </a:t>
            </a:r>
            <a:r>
              <a:rPr lang="en-US" sz="1400" dirty="0" err="1"/>
              <a:t>symbology</a:t>
            </a:r>
            <a:r>
              <a:rPr lang="en-US" sz="1400" dirty="0"/>
              <a:t> cannot be resolved to a single security (ambiguous product lookup). </a:t>
            </a:r>
          </a:p>
          <a:p>
            <a:r>
              <a:rPr lang="en-US" sz="1400" dirty="0"/>
              <a:t>An order that is potentially duplicative or unintentionally repeating (i.e. runaway). </a:t>
            </a:r>
          </a:p>
          <a:p>
            <a:r>
              <a:rPr lang="en-US" sz="1400" dirty="0"/>
              <a:t>An order where adverse or favorable price moves impact the order while it is working. </a:t>
            </a:r>
          </a:p>
          <a:p>
            <a:r>
              <a:rPr lang="en-US" sz="1400" dirty="0"/>
              <a:t>An order that may be stale or may have been replayed by the client or a system. </a:t>
            </a:r>
          </a:p>
          <a:p>
            <a:r>
              <a:rPr lang="en-US" sz="1400" dirty="0"/>
              <a:t>Large accrued long or short positions that may result in settlement and/or delivery risk if the client cannot settle the trade. 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381000" y="1600200"/>
            <a:ext cx="2209800" cy="1600200"/>
          </a:xfrm>
          <a:prstGeom prst="chevron">
            <a:avLst>
              <a:gd name="adj" fmla="val 34524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1400">
              <a:latin typeface="Arial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066800" y="1949450"/>
            <a:ext cx="9906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400">
                <a:latin typeface="Arial" charset="0"/>
              </a:rPr>
              <a:t>Manage </a:t>
            </a:r>
          </a:p>
          <a:p>
            <a:pPr>
              <a:spcBef>
                <a:spcPct val="20000"/>
              </a:spcBef>
            </a:pPr>
            <a:r>
              <a:rPr lang="en-US" sz="1400">
                <a:latin typeface="Arial" charset="0"/>
              </a:rPr>
              <a:t>position </a:t>
            </a:r>
          </a:p>
          <a:p>
            <a:pPr>
              <a:spcBef>
                <a:spcPct val="20000"/>
              </a:spcBef>
            </a:pPr>
            <a:r>
              <a:rPr lang="en-US" sz="1400">
                <a:latin typeface="Arial" charset="0"/>
              </a:rPr>
              <a:t>risk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gray">
          <a:xfrm>
            <a:off x="609600" y="1600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304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HFT 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Traditional model</a:t>
            </a:r>
            <a:endParaRPr lang="en-US" sz="1400" dirty="0"/>
          </a:p>
          <a:p>
            <a:endParaRPr lang="en-US" sz="1600" b="1" dirty="0" smtClean="0"/>
          </a:p>
          <a:p>
            <a:r>
              <a:rPr lang="en-US" sz="1600" dirty="0" smtClean="0"/>
              <a:t>Components</a:t>
            </a:r>
          </a:p>
          <a:p>
            <a:endParaRPr lang="en-US" sz="1600" dirty="0" smtClean="0"/>
          </a:p>
          <a:p>
            <a:r>
              <a:rPr lang="en-US" sz="1600" b="1" dirty="0" smtClean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HF Data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02992"/>
            <a:ext cx="3429000" cy="2149667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95800"/>
            <a:ext cx="3429000" cy="2151714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11758</TotalTime>
  <Words>577</Words>
  <Application>Microsoft Office PowerPoint</Application>
  <PresentationFormat>On-screen Show (4:3)</PresentationFormat>
  <Paragraphs>163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High-Frequency Trading Module 6 – system architecture</vt:lpstr>
      <vt:lpstr>HFT System Architecture</vt:lpstr>
      <vt:lpstr>HFT System Architecture</vt:lpstr>
      <vt:lpstr>Run-time trading process</vt:lpstr>
      <vt:lpstr>Components of run-time processes</vt:lpstr>
      <vt:lpstr>Components of run-time processes</vt:lpstr>
      <vt:lpstr>Components of run-time processes</vt:lpstr>
      <vt:lpstr>HFT System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able</dc:creator>
  <cp:lastModifiedBy>ABLE3</cp:lastModifiedBy>
  <cp:revision>1073</cp:revision>
  <dcterms:created xsi:type="dcterms:W3CDTF">2011-05-03T13:36:58Z</dcterms:created>
  <dcterms:modified xsi:type="dcterms:W3CDTF">2014-12-01T16:25:02Z</dcterms:modified>
</cp:coreProperties>
</file>