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1"/>
  </p:notesMasterIdLst>
  <p:sldIdLst>
    <p:sldId id="351" r:id="rId2"/>
    <p:sldId id="402" r:id="rId3"/>
    <p:sldId id="401" r:id="rId4"/>
    <p:sldId id="405" r:id="rId5"/>
    <p:sldId id="364" r:id="rId6"/>
    <p:sldId id="302" r:id="rId7"/>
    <p:sldId id="303" r:id="rId8"/>
    <p:sldId id="304" r:id="rId9"/>
    <p:sldId id="305" r:id="rId10"/>
    <p:sldId id="306" r:id="rId11"/>
    <p:sldId id="353" r:id="rId12"/>
    <p:sldId id="378" r:id="rId13"/>
    <p:sldId id="406" r:id="rId14"/>
    <p:sldId id="414" r:id="rId15"/>
    <p:sldId id="376" r:id="rId16"/>
    <p:sldId id="377" r:id="rId17"/>
    <p:sldId id="379" r:id="rId18"/>
    <p:sldId id="380" r:id="rId19"/>
    <p:sldId id="381" r:id="rId20"/>
    <p:sldId id="382" r:id="rId21"/>
    <p:sldId id="394" r:id="rId22"/>
    <p:sldId id="436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15" r:id="rId34"/>
    <p:sldId id="423" r:id="rId35"/>
    <p:sldId id="407" r:id="rId36"/>
    <p:sldId id="420" r:id="rId37"/>
    <p:sldId id="421" r:id="rId38"/>
    <p:sldId id="416" r:id="rId39"/>
    <p:sldId id="417" r:id="rId40"/>
    <p:sldId id="418" r:id="rId41"/>
    <p:sldId id="419" r:id="rId42"/>
    <p:sldId id="295" r:id="rId43"/>
    <p:sldId id="258" r:id="rId44"/>
    <p:sldId id="309" r:id="rId45"/>
    <p:sldId id="311" r:id="rId46"/>
    <p:sldId id="310" r:id="rId47"/>
    <p:sldId id="312" r:id="rId48"/>
    <p:sldId id="313" r:id="rId49"/>
    <p:sldId id="314" r:id="rId50"/>
    <p:sldId id="315" r:id="rId51"/>
    <p:sldId id="316" r:id="rId52"/>
    <p:sldId id="308" r:id="rId53"/>
    <p:sldId id="408" r:id="rId54"/>
    <p:sldId id="317" r:id="rId55"/>
    <p:sldId id="276" r:id="rId56"/>
    <p:sldId id="296" r:id="rId57"/>
    <p:sldId id="284" r:id="rId58"/>
    <p:sldId id="395" r:id="rId59"/>
    <p:sldId id="422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612" y="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4.xml"/><Relationship Id="rId1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4ECFD3-7D42-486F-B8B9-F468367009DE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499FDEAC-396B-46D5-9B7C-E393EC4C7CD1}">
      <dgm:prSet phldrT="[Text]"/>
      <dgm:spPr/>
      <dgm:t>
        <a:bodyPr/>
        <a:lstStyle/>
        <a:p>
          <a:r>
            <a:rPr lang="en-US" dirty="0" err="1" smtClean="0"/>
            <a:t>Electronization</a:t>
          </a:r>
          <a:endParaRPr lang="en-US" dirty="0"/>
        </a:p>
      </dgm:t>
    </dgm:pt>
    <dgm:pt modelId="{CBB5DC4C-A7CF-44F2-9F94-9D5C4442F357}" type="parTrans" cxnId="{8FAF4FF6-D1B1-4617-A3A8-C8797D2328A1}">
      <dgm:prSet/>
      <dgm:spPr/>
      <dgm:t>
        <a:bodyPr/>
        <a:lstStyle/>
        <a:p>
          <a:endParaRPr lang="en-US"/>
        </a:p>
      </dgm:t>
    </dgm:pt>
    <dgm:pt modelId="{3F92B8D0-9127-4972-B455-EC8339B35007}" type="sibTrans" cxnId="{8FAF4FF6-D1B1-4617-A3A8-C8797D2328A1}">
      <dgm:prSet/>
      <dgm:spPr/>
      <dgm:t>
        <a:bodyPr/>
        <a:lstStyle/>
        <a:p>
          <a:endParaRPr lang="en-US"/>
        </a:p>
      </dgm:t>
    </dgm:pt>
    <dgm:pt modelId="{6AAAC61E-B4B0-49D8-ACAF-83DE6AA870F9}">
      <dgm:prSet phldrT="[Text]"/>
      <dgm:spPr/>
      <dgm:t>
        <a:bodyPr/>
        <a:lstStyle/>
        <a:p>
          <a:r>
            <a:rPr lang="en-US" dirty="0" smtClean="0"/>
            <a:t>Standard-</a:t>
          </a:r>
          <a:r>
            <a:rPr lang="en-US" dirty="0" err="1" smtClean="0"/>
            <a:t>ization</a:t>
          </a:r>
          <a:endParaRPr lang="en-US" dirty="0"/>
        </a:p>
      </dgm:t>
    </dgm:pt>
    <dgm:pt modelId="{6E333689-AAC5-4C16-A751-61DB6AA01269}" type="parTrans" cxnId="{02D139FD-4BE6-421F-ABE1-EC231F44C236}">
      <dgm:prSet/>
      <dgm:spPr/>
      <dgm:t>
        <a:bodyPr/>
        <a:lstStyle/>
        <a:p>
          <a:endParaRPr lang="en-US"/>
        </a:p>
      </dgm:t>
    </dgm:pt>
    <dgm:pt modelId="{4E2DF419-FDEF-4EAD-90B1-E5F7A39A2D0A}" type="sibTrans" cxnId="{02D139FD-4BE6-421F-ABE1-EC231F44C236}">
      <dgm:prSet/>
      <dgm:spPr/>
      <dgm:t>
        <a:bodyPr/>
        <a:lstStyle/>
        <a:p>
          <a:endParaRPr lang="en-US"/>
        </a:p>
      </dgm:t>
    </dgm:pt>
    <dgm:pt modelId="{7F6764AF-8E05-49C4-A9BC-7F5A97C47CB8}">
      <dgm:prSet phldrT="[Text]"/>
      <dgm:spPr/>
      <dgm:t>
        <a:bodyPr/>
        <a:lstStyle/>
        <a:p>
          <a:r>
            <a:rPr lang="en-US" dirty="0" smtClean="0"/>
            <a:t>Speed</a:t>
          </a:r>
          <a:endParaRPr lang="en-US" dirty="0"/>
        </a:p>
      </dgm:t>
    </dgm:pt>
    <dgm:pt modelId="{C1321D06-DB00-4991-8E1D-19547E9EF91D}" type="parTrans" cxnId="{FD34B409-B72E-4BDF-AD8D-5B53A430988F}">
      <dgm:prSet/>
      <dgm:spPr/>
      <dgm:t>
        <a:bodyPr/>
        <a:lstStyle/>
        <a:p>
          <a:endParaRPr lang="en-US"/>
        </a:p>
      </dgm:t>
    </dgm:pt>
    <dgm:pt modelId="{BE91F8BE-E524-44FA-9217-B4EE0BF6D683}" type="sibTrans" cxnId="{FD34B409-B72E-4BDF-AD8D-5B53A430988F}">
      <dgm:prSet/>
      <dgm:spPr/>
      <dgm:t>
        <a:bodyPr/>
        <a:lstStyle/>
        <a:p>
          <a:endParaRPr lang="en-US"/>
        </a:p>
      </dgm:t>
    </dgm:pt>
    <dgm:pt modelId="{02FDE6E9-25FB-4031-95FD-86A2FF3CEACD}" type="pres">
      <dgm:prSet presAssocID="{184ECFD3-7D42-486F-B8B9-F468367009D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2D2CFBB-2A52-4999-9B18-B4CC9C22DC81}" type="pres">
      <dgm:prSet presAssocID="{499FDEAC-396B-46D5-9B7C-E393EC4C7CD1}" presName="gear1" presStyleLbl="node1" presStyleIdx="0" presStyleCnt="3" custLinFactNeighborX="5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260C9-46D4-42D7-9239-8DB65ACD79E9}" type="pres">
      <dgm:prSet presAssocID="{499FDEAC-396B-46D5-9B7C-E393EC4C7CD1}" presName="gear1srcNode" presStyleLbl="node1" presStyleIdx="0" presStyleCnt="3"/>
      <dgm:spPr/>
      <dgm:t>
        <a:bodyPr/>
        <a:lstStyle/>
        <a:p>
          <a:endParaRPr lang="en-US"/>
        </a:p>
      </dgm:t>
    </dgm:pt>
    <dgm:pt modelId="{22D142DE-E042-4AA2-89F0-6575F1035597}" type="pres">
      <dgm:prSet presAssocID="{499FDEAC-396B-46D5-9B7C-E393EC4C7CD1}" presName="gear1dstNode" presStyleLbl="node1" presStyleIdx="0" presStyleCnt="3"/>
      <dgm:spPr/>
      <dgm:t>
        <a:bodyPr/>
        <a:lstStyle/>
        <a:p>
          <a:endParaRPr lang="en-US"/>
        </a:p>
      </dgm:t>
    </dgm:pt>
    <dgm:pt modelId="{56DC613C-9A8C-4E67-B7C3-0F36911800EF}" type="pres">
      <dgm:prSet presAssocID="{6AAAC61E-B4B0-49D8-ACAF-83DE6AA870F9}" presName="gear2" presStyleLbl="node1" presStyleIdx="1" presStyleCnt="3" custScaleX="125000" custScaleY="128125" custLinFactNeighborX="48750" custLinFactNeighborY="278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96684-1B63-46C2-9ED1-CC86E1B52ECD}" type="pres">
      <dgm:prSet presAssocID="{6AAAC61E-B4B0-49D8-ACAF-83DE6AA870F9}" presName="gear2srcNode" presStyleLbl="node1" presStyleIdx="1" presStyleCnt="3"/>
      <dgm:spPr/>
      <dgm:t>
        <a:bodyPr/>
        <a:lstStyle/>
        <a:p>
          <a:endParaRPr lang="en-US"/>
        </a:p>
      </dgm:t>
    </dgm:pt>
    <dgm:pt modelId="{122D9BBF-2B63-4CC9-9478-19B95EBB097E}" type="pres">
      <dgm:prSet presAssocID="{6AAAC61E-B4B0-49D8-ACAF-83DE6AA870F9}" presName="gear2dstNode" presStyleLbl="node1" presStyleIdx="1" presStyleCnt="3"/>
      <dgm:spPr/>
      <dgm:t>
        <a:bodyPr/>
        <a:lstStyle/>
        <a:p>
          <a:endParaRPr lang="en-US"/>
        </a:p>
      </dgm:t>
    </dgm:pt>
    <dgm:pt modelId="{359311B2-4FD6-4421-A12D-D41D011F1D04}" type="pres">
      <dgm:prSet presAssocID="{7F6764AF-8E05-49C4-A9BC-7F5A97C47CB8}" presName="gear3" presStyleLbl="node1" presStyleIdx="2" presStyleCnt="3" custLinFactNeighborX="59115" custLinFactNeighborY="18229"/>
      <dgm:spPr/>
      <dgm:t>
        <a:bodyPr/>
        <a:lstStyle/>
        <a:p>
          <a:endParaRPr lang="en-US"/>
        </a:p>
      </dgm:t>
    </dgm:pt>
    <dgm:pt modelId="{260A062F-B53C-468A-805D-138698CB8D29}" type="pres">
      <dgm:prSet presAssocID="{7F6764AF-8E05-49C4-A9BC-7F5A97C47CB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C209A-7719-441B-8A45-CDB58D1D9A65}" type="pres">
      <dgm:prSet presAssocID="{7F6764AF-8E05-49C4-A9BC-7F5A97C47CB8}" presName="gear3srcNode" presStyleLbl="node1" presStyleIdx="2" presStyleCnt="3"/>
      <dgm:spPr/>
      <dgm:t>
        <a:bodyPr/>
        <a:lstStyle/>
        <a:p>
          <a:endParaRPr lang="en-US"/>
        </a:p>
      </dgm:t>
    </dgm:pt>
    <dgm:pt modelId="{B2CE2DA4-6CC9-4FD7-8623-349D4D2C69F3}" type="pres">
      <dgm:prSet presAssocID="{7F6764AF-8E05-49C4-A9BC-7F5A97C47CB8}" presName="gear3dstNode" presStyleLbl="node1" presStyleIdx="2" presStyleCnt="3"/>
      <dgm:spPr/>
      <dgm:t>
        <a:bodyPr/>
        <a:lstStyle/>
        <a:p>
          <a:endParaRPr lang="en-US"/>
        </a:p>
      </dgm:t>
    </dgm:pt>
    <dgm:pt modelId="{980E96A1-3AEE-463B-BB57-D64DF3C31290}" type="pres">
      <dgm:prSet presAssocID="{3F92B8D0-9127-4972-B455-EC8339B35007}" presName="connector1" presStyleLbl="sibTrans2D1" presStyleIdx="0" presStyleCnt="3" custLinFactNeighborX="37129" custLinFactNeighborY="220"/>
      <dgm:spPr/>
      <dgm:t>
        <a:bodyPr/>
        <a:lstStyle/>
        <a:p>
          <a:endParaRPr lang="en-US"/>
        </a:p>
      </dgm:t>
    </dgm:pt>
    <dgm:pt modelId="{1B59C18B-1A17-4871-B2DD-3D9475A072A6}" type="pres">
      <dgm:prSet presAssocID="{4E2DF419-FDEF-4EAD-90B1-E5F7A39A2D0A}" presName="connector2" presStyleLbl="sibTrans2D1" presStyleIdx="1" presStyleCnt="3" custLinFactNeighborX="27535" custLinFactNeighborY="17032"/>
      <dgm:spPr/>
      <dgm:t>
        <a:bodyPr/>
        <a:lstStyle/>
        <a:p>
          <a:endParaRPr lang="en-US"/>
        </a:p>
      </dgm:t>
    </dgm:pt>
    <dgm:pt modelId="{A2B07348-EB7A-41B2-980D-17759D30F81A}" type="pres">
      <dgm:prSet presAssocID="{BE91F8BE-E524-44FA-9217-B4EE0BF6D683}" presName="connector3" presStyleLbl="sibTrans2D1" presStyleIdx="2" presStyleCnt="3" custLinFactNeighborX="54196" custLinFactNeighborY="20680"/>
      <dgm:spPr/>
      <dgm:t>
        <a:bodyPr/>
        <a:lstStyle/>
        <a:p>
          <a:endParaRPr lang="en-US"/>
        </a:p>
      </dgm:t>
    </dgm:pt>
  </dgm:ptLst>
  <dgm:cxnLst>
    <dgm:cxn modelId="{FA209948-7EFC-4B67-9AC8-135816BDFAC0}" type="presOf" srcId="{6AAAC61E-B4B0-49D8-ACAF-83DE6AA870F9}" destId="{56DC613C-9A8C-4E67-B7C3-0F36911800EF}" srcOrd="0" destOrd="0" presId="urn:microsoft.com/office/officeart/2005/8/layout/gear1"/>
    <dgm:cxn modelId="{6A4B1099-3F12-4B6A-80CF-49971C18502C}" type="presOf" srcId="{6AAAC61E-B4B0-49D8-ACAF-83DE6AA870F9}" destId="{40096684-1B63-46C2-9ED1-CC86E1B52ECD}" srcOrd="1" destOrd="0" presId="urn:microsoft.com/office/officeart/2005/8/layout/gear1"/>
    <dgm:cxn modelId="{CD4C11A9-396E-4A67-B053-46D1A9CCC85A}" type="presOf" srcId="{499FDEAC-396B-46D5-9B7C-E393EC4C7CD1}" destId="{72D2CFBB-2A52-4999-9B18-B4CC9C22DC81}" srcOrd="0" destOrd="0" presId="urn:microsoft.com/office/officeart/2005/8/layout/gear1"/>
    <dgm:cxn modelId="{953F2F5C-0389-4490-90F5-5BDDE16ADC74}" type="presOf" srcId="{4E2DF419-FDEF-4EAD-90B1-E5F7A39A2D0A}" destId="{1B59C18B-1A17-4871-B2DD-3D9475A072A6}" srcOrd="0" destOrd="0" presId="urn:microsoft.com/office/officeart/2005/8/layout/gear1"/>
    <dgm:cxn modelId="{02D139FD-4BE6-421F-ABE1-EC231F44C236}" srcId="{184ECFD3-7D42-486F-B8B9-F468367009DE}" destId="{6AAAC61E-B4B0-49D8-ACAF-83DE6AA870F9}" srcOrd="1" destOrd="0" parTransId="{6E333689-AAC5-4C16-A751-61DB6AA01269}" sibTransId="{4E2DF419-FDEF-4EAD-90B1-E5F7A39A2D0A}"/>
    <dgm:cxn modelId="{0F304856-E7B8-464F-919A-5CDD5E8E3979}" type="presOf" srcId="{184ECFD3-7D42-486F-B8B9-F468367009DE}" destId="{02FDE6E9-25FB-4031-95FD-86A2FF3CEACD}" srcOrd="0" destOrd="0" presId="urn:microsoft.com/office/officeart/2005/8/layout/gear1"/>
    <dgm:cxn modelId="{F88341BB-6678-4306-8F5E-3F30BE70AA7D}" type="presOf" srcId="{7F6764AF-8E05-49C4-A9BC-7F5A97C47CB8}" destId="{B2CE2DA4-6CC9-4FD7-8623-349D4D2C69F3}" srcOrd="3" destOrd="0" presId="urn:microsoft.com/office/officeart/2005/8/layout/gear1"/>
    <dgm:cxn modelId="{4C1A7747-DBA5-43D6-863B-63121AF8BC0C}" type="presOf" srcId="{499FDEAC-396B-46D5-9B7C-E393EC4C7CD1}" destId="{3A3260C9-46D4-42D7-9239-8DB65ACD79E9}" srcOrd="1" destOrd="0" presId="urn:microsoft.com/office/officeart/2005/8/layout/gear1"/>
    <dgm:cxn modelId="{3344266D-5256-42FB-824C-092B3B2D0379}" type="presOf" srcId="{7F6764AF-8E05-49C4-A9BC-7F5A97C47CB8}" destId="{359311B2-4FD6-4421-A12D-D41D011F1D04}" srcOrd="0" destOrd="0" presId="urn:microsoft.com/office/officeart/2005/8/layout/gear1"/>
    <dgm:cxn modelId="{FD34B409-B72E-4BDF-AD8D-5B53A430988F}" srcId="{184ECFD3-7D42-486F-B8B9-F468367009DE}" destId="{7F6764AF-8E05-49C4-A9BC-7F5A97C47CB8}" srcOrd="2" destOrd="0" parTransId="{C1321D06-DB00-4991-8E1D-19547E9EF91D}" sibTransId="{BE91F8BE-E524-44FA-9217-B4EE0BF6D683}"/>
    <dgm:cxn modelId="{EAA911B9-9626-4045-BB51-3E4403FFC7DE}" type="presOf" srcId="{7F6764AF-8E05-49C4-A9BC-7F5A97C47CB8}" destId="{90BC209A-7719-441B-8A45-CDB58D1D9A65}" srcOrd="2" destOrd="0" presId="urn:microsoft.com/office/officeart/2005/8/layout/gear1"/>
    <dgm:cxn modelId="{8FAF4FF6-D1B1-4617-A3A8-C8797D2328A1}" srcId="{184ECFD3-7D42-486F-B8B9-F468367009DE}" destId="{499FDEAC-396B-46D5-9B7C-E393EC4C7CD1}" srcOrd="0" destOrd="0" parTransId="{CBB5DC4C-A7CF-44F2-9F94-9D5C4442F357}" sibTransId="{3F92B8D0-9127-4972-B455-EC8339B35007}"/>
    <dgm:cxn modelId="{89263304-2BCA-4FA4-A827-1705990BD4EB}" type="presOf" srcId="{499FDEAC-396B-46D5-9B7C-E393EC4C7CD1}" destId="{22D142DE-E042-4AA2-89F0-6575F1035597}" srcOrd="2" destOrd="0" presId="urn:microsoft.com/office/officeart/2005/8/layout/gear1"/>
    <dgm:cxn modelId="{3E35D716-2B68-43DC-B204-3FC78DA3F411}" type="presOf" srcId="{BE91F8BE-E524-44FA-9217-B4EE0BF6D683}" destId="{A2B07348-EB7A-41B2-980D-17759D30F81A}" srcOrd="0" destOrd="0" presId="urn:microsoft.com/office/officeart/2005/8/layout/gear1"/>
    <dgm:cxn modelId="{6760CD48-3C79-49CC-BF04-BD003669DB9F}" type="presOf" srcId="{3F92B8D0-9127-4972-B455-EC8339B35007}" destId="{980E96A1-3AEE-463B-BB57-D64DF3C31290}" srcOrd="0" destOrd="0" presId="urn:microsoft.com/office/officeart/2005/8/layout/gear1"/>
    <dgm:cxn modelId="{4E6D9912-EAFB-4E79-836D-D0EC5D6D804C}" type="presOf" srcId="{7F6764AF-8E05-49C4-A9BC-7F5A97C47CB8}" destId="{260A062F-B53C-468A-805D-138698CB8D29}" srcOrd="1" destOrd="0" presId="urn:microsoft.com/office/officeart/2005/8/layout/gear1"/>
    <dgm:cxn modelId="{D251D76C-AA81-48F0-89BA-518394E6E84B}" type="presOf" srcId="{6AAAC61E-B4B0-49D8-ACAF-83DE6AA870F9}" destId="{122D9BBF-2B63-4CC9-9478-19B95EBB097E}" srcOrd="2" destOrd="0" presId="urn:microsoft.com/office/officeart/2005/8/layout/gear1"/>
    <dgm:cxn modelId="{9DAD4C13-66AA-4CC5-BFDF-531C3B326D60}" type="presParOf" srcId="{02FDE6E9-25FB-4031-95FD-86A2FF3CEACD}" destId="{72D2CFBB-2A52-4999-9B18-B4CC9C22DC81}" srcOrd="0" destOrd="0" presId="urn:microsoft.com/office/officeart/2005/8/layout/gear1"/>
    <dgm:cxn modelId="{73A18AB0-3BE6-429F-89DC-8B1AE6F619BE}" type="presParOf" srcId="{02FDE6E9-25FB-4031-95FD-86A2FF3CEACD}" destId="{3A3260C9-46D4-42D7-9239-8DB65ACD79E9}" srcOrd="1" destOrd="0" presId="urn:microsoft.com/office/officeart/2005/8/layout/gear1"/>
    <dgm:cxn modelId="{9F5ABB3F-3DCB-4605-B017-3917F25566D9}" type="presParOf" srcId="{02FDE6E9-25FB-4031-95FD-86A2FF3CEACD}" destId="{22D142DE-E042-4AA2-89F0-6575F1035597}" srcOrd="2" destOrd="0" presId="urn:microsoft.com/office/officeart/2005/8/layout/gear1"/>
    <dgm:cxn modelId="{8D467E8B-60B9-42BE-BA19-1854F27C5955}" type="presParOf" srcId="{02FDE6E9-25FB-4031-95FD-86A2FF3CEACD}" destId="{56DC613C-9A8C-4E67-B7C3-0F36911800EF}" srcOrd="3" destOrd="0" presId="urn:microsoft.com/office/officeart/2005/8/layout/gear1"/>
    <dgm:cxn modelId="{437B660D-BA7F-4A94-8F3E-BD9259B1963F}" type="presParOf" srcId="{02FDE6E9-25FB-4031-95FD-86A2FF3CEACD}" destId="{40096684-1B63-46C2-9ED1-CC86E1B52ECD}" srcOrd="4" destOrd="0" presId="urn:microsoft.com/office/officeart/2005/8/layout/gear1"/>
    <dgm:cxn modelId="{31F2547D-B485-416C-A0F0-DF4571374987}" type="presParOf" srcId="{02FDE6E9-25FB-4031-95FD-86A2FF3CEACD}" destId="{122D9BBF-2B63-4CC9-9478-19B95EBB097E}" srcOrd="5" destOrd="0" presId="urn:microsoft.com/office/officeart/2005/8/layout/gear1"/>
    <dgm:cxn modelId="{CD55505A-AF17-456C-A2FF-DFD898AE8DFA}" type="presParOf" srcId="{02FDE6E9-25FB-4031-95FD-86A2FF3CEACD}" destId="{359311B2-4FD6-4421-A12D-D41D011F1D04}" srcOrd="6" destOrd="0" presId="urn:microsoft.com/office/officeart/2005/8/layout/gear1"/>
    <dgm:cxn modelId="{569CA826-20EC-467A-B7C8-10E0DAA63DB0}" type="presParOf" srcId="{02FDE6E9-25FB-4031-95FD-86A2FF3CEACD}" destId="{260A062F-B53C-468A-805D-138698CB8D29}" srcOrd="7" destOrd="0" presId="urn:microsoft.com/office/officeart/2005/8/layout/gear1"/>
    <dgm:cxn modelId="{D3875D13-C7A7-4F56-91C7-CEF8CA0136D7}" type="presParOf" srcId="{02FDE6E9-25FB-4031-95FD-86A2FF3CEACD}" destId="{90BC209A-7719-441B-8A45-CDB58D1D9A65}" srcOrd="8" destOrd="0" presId="urn:microsoft.com/office/officeart/2005/8/layout/gear1"/>
    <dgm:cxn modelId="{3CE9C74A-D613-42A7-8F53-D744FD702536}" type="presParOf" srcId="{02FDE6E9-25FB-4031-95FD-86A2FF3CEACD}" destId="{B2CE2DA4-6CC9-4FD7-8623-349D4D2C69F3}" srcOrd="9" destOrd="0" presId="urn:microsoft.com/office/officeart/2005/8/layout/gear1"/>
    <dgm:cxn modelId="{6912AD87-3EEB-4285-851D-15A2AD54245D}" type="presParOf" srcId="{02FDE6E9-25FB-4031-95FD-86A2FF3CEACD}" destId="{980E96A1-3AEE-463B-BB57-D64DF3C31290}" srcOrd="10" destOrd="0" presId="urn:microsoft.com/office/officeart/2005/8/layout/gear1"/>
    <dgm:cxn modelId="{B3D0A12F-6B34-4430-BE66-9AFFBF704682}" type="presParOf" srcId="{02FDE6E9-25FB-4031-95FD-86A2FF3CEACD}" destId="{1B59C18B-1A17-4871-B2DD-3D9475A072A6}" srcOrd="11" destOrd="0" presId="urn:microsoft.com/office/officeart/2005/8/layout/gear1"/>
    <dgm:cxn modelId="{13A91444-0D47-44B2-82FC-61DF540A6E3D}" type="presParOf" srcId="{02FDE6E9-25FB-4031-95FD-86A2FF3CEACD}" destId="{A2B07348-EB7A-41B2-980D-17759D30F81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8BF0371-8098-4F9F-837B-0073944E54BF}" type="datetimeFigureOut">
              <a:rPr lang="en-US"/>
              <a:pPr>
                <a:defRPr/>
              </a:pPr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BF10D25-4B68-42B0-AB06-469A2F102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5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6C8311-DF71-4451-8B60-FB08F311FF7F}" type="datetimeFigureOut">
              <a:rPr lang="en-US" smtClean="0"/>
              <a:pPr>
                <a:defRPr/>
              </a:pPr>
              <a:t>12/1/2014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BEABB-D32E-485D-94D8-0A57FC247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D1C7DF-9B13-4C59-AA88-1EA689B846BF}" type="datetimeFigureOut">
              <a:rPr lang="en-US" smtClean="0"/>
              <a:pPr>
                <a:defRPr/>
              </a:pPr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55252-7322-48C6-B205-D6A0F9FBCA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585FB-1BED-4D0C-98B8-146A618E741B}" type="datetimeFigureOut">
              <a:rPr lang="en-US" smtClean="0"/>
              <a:pPr>
                <a:defRPr/>
              </a:pPr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02152-4B3D-4CF6-8398-2FE09602E5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401941-835A-49A9-80B8-199AFAC04DC8}" type="datetimeFigureOut">
              <a:rPr lang="en-US" smtClean="0"/>
              <a:pPr>
                <a:defRPr/>
              </a:pPr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4ACB3-C1E0-438E-8D73-61BA6037AD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F69A98-B390-4F97-8648-631BF1688C96}" type="datetimeFigureOut">
              <a:rPr lang="en-US" smtClean="0"/>
              <a:pPr>
                <a:defRPr/>
              </a:pPr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ialdridge@ablealpha.com – All Rights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5AECE0-DA35-4C3F-B801-57DC636A2D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748AAF-1B5B-4C15-B5B0-977863A3E119}" type="datetimeFigureOut">
              <a:rPr lang="en-US" smtClean="0"/>
              <a:pPr>
                <a:defRPr/>
              </a:pPr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ialdridge@ablealpha.com –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F8CA0-8DE0-4661-BFC2-F089BE9E61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E3178C-F21C-453F-9D25-E6BAEAF4AE2D}" type="datetimeFigureOut">
              <a:rPr lang="en-US" smtClean="0"/>
              <a:pPr>
                <a:defRPr/>
              </a:pPr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ialdridge@ablealpha.com –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D4383-540B-4FE4-B565-114D3615C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0C0504-852D-426C-8A6E-5608C9B99F90}" type="datetimeFigureOut">
              <a:rPr lang="en-US" smtClean="0"/>
              <a:pPr>
                <a:defRPr/>
              </a:pPr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B47DB-2409-4B4C-82F6-0E25608FCB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B07163-1A32-4F54-BF30-260E046552DC}" type="datetimeFigureOut">
              <a:rPr lang="en-US" smtClean="0"/>
              <a:pPr>
                <a:defRPr/>
              </a:pPr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11C23-797F-4E6E-885A-FBDF408093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7FE6B7-C945-468D-A375-7029F88419F8}" type="datetimeFigureOut">
              <a:rPr lang="en-US" smtClean="0"/>
              <a:pPr>
                <a:defRPr/>
              </a:pPr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89DEB-61FC-484F-9984-A44D14FCF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B8F8A9-DE2F-4541-8ADD-EE8103653862}" type="datetimeFigureOut">
              <a:rPr lang="en-US" smtClean="0"/>
              <a:pPr>
                <a:defRPr/>
              </a:pPr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A6AF3-D4D9-4576-95A0-BBC36ABBA5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309BC2B-6A01-441F-B544-BCCAB92DA561}" type="datetimeFigureOut">
              <a:rPr lang="en-US" smtClean="0"/>
              <a:pPr>
                <a:defRPr/>
              </a:pPr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©Irene Aldridge, 2013 –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7509F9-E932-4197-B832-DD0DA7CB55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High-Frequency Trading </a:t>
            </a:r>
            <a:br>
              <a:rPr lang="en-US" dirty="0" smtClean="0"/>
            </a:br>
            <a:r>
              <a:rPr lang="en-US" sz="2800" dirty="0" smtClean="0"/>
              <a:t>Module 1: The Business of HFT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Slides to accompany High-Frequency Trading: A Practical Guide to Algorithmic Strategies and Trading Systems, 2</a:t>
            </a:r>
            <a:r>
              <a:rPr lang="en-US" baseline="30000" dirty="0" smtClean="0"/>
              <a:t>nd</a:t>
            </a:r>
            <a:r>
              <a:rPr lang="en-US" dirty="0" smtClean="0"/>
              <a:t> edition, by Irene Aldridge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0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29578" y="350838"/>
            <a:ext cx="8229600" cy="1143000"/>
          </a:xfrm>
        </p:spPr>
        <p:txBody>
          <a:bodyPr/>
          <a:lstStyle/>
          <a:p>
            <a:pPr marL="609600" indent="-609600" eaLnBrk="1" hangingPunct="1"/>
            <a:r>
              <a:rPr lang="en-US" dirty="0" smtClean="0"/>
              <a:t>1. Modern direct order routing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463675"/>
            <a:ext cx="3932238" cy="517525"/>
          </a:xfrm>
          <a:extLst>
            <a:ext uri="{91240B29-F687-4F45-9708-019B960494DF}">
              <a14:hiddenLine xmlns:a14="http://schemas.microsoft.com/office/drawing/2010/main" w="44450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/>
          </a:bodyPr>
          <a:lstStyle/>
          <a:p>
            <a:pPr marL="0" indent="0" algn="ctr" eaLnBrk="1" hangingPunct="1">
              <a:buFont typeface="Arial" pitchFamily="34" charset="0"/>
              <a:buNone/>
            </a:pPr>
            <a:r>
              <a:rPr lang="en-US" sz="2000" b="1" smtClean="0">
                <a:solidFill>
                  <a:srgbClr val="3C231F"/>
                </a:solidFill>
              </a:rPr>
              <a:t>Modern order sequence: case 2</a:t>
            </a:r>
          </a:p>
        </p:txBody>
      </p:sp>
      <p:sp>
        <p:nvSpPr>
          <p:cNvPr id="16388" name="Content Placeholder 3"/>
          <p:cNvSpPr>
            <a:spLocks noGrp="1"/>
          </p:cNvSpPr>
          <p:nvPr>
            <p:ph sz="half" idx="4294967295"/>
          </p:nvPr>
        </p:nvSpPr>
        <p:spPr>
          <a:xfrm>
            <a:off x="0" y="1911350"/>
            <a:ext cx="3932238" cy="413385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dirty="0" smtClean="0">
                <a:latin typeface="Arial" pitchFamily="34" charset="0"/>
              </a:rPr>
              <a:t>Customer systems generate research</a:t>
            </a:r>
          </a:p>
          <a:p>
            <a:pPr marL="928688" lvl="2" indent="-381000" eaLnBrk="1" hangingPunct="1">
              <a:lnSpc>
                <a:spcPct val="80000"/>
              </a:lnSpc>
            </a:pPr>
            <a:r>
              <a:rPr lang="en-US" sz="1400" dirty="0" smtClean="0">
                <a:latin typeface="Arial" pitchFamily="34" charset="0"/>
              </a:rPr>
              <a:t>Quant or HFT portfolio management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dirty="0" smtClean="0">
                <a:latin typeface="Arial" pitchFamily="34" charset="0"/>
              </a:rPr>
              <a:t>The broker grants customer direct access code to the exchange(s)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dirty="0" smtClean="0">
                <a:latin typeface="Arial" pitchFamily="34" charset="0"/>
              </a:rPr>
              <a:t>Customer systems decide to trade</a:t>
            </a:r>
          </a:p>
          <a:p>
            <a:pPr marL="928688" lvl="2" indent="-381000" eaLnBrk="1" hangingPunct="1">
              <a:lnSpc>
                <a:spcPct val="80000"/>
              </a:lnSpc>
            </a:pPr>
            <a:r>
              <a:rPr lang="en-US" sz="1400" dirty="0" smtClean="0">
                <a:latin typeface="Arial" pitchFamily="34" charset="0"/>
              </a:rPr>
              <a:t>Place electronic orders directly with the exchange, using customer’s own order routing 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dirty="0" smtClean="0">
                <a:latin typeface="Arial" pitchFamily="34" charset="0"/>
              </a:rPr>
              <a:t>Trading venues match the orders, acknowledge execution to client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dirty="0" smtClean="0">
                <a:latin typeface="Arial" pitchFamily="34" charset="0"/>
              </a:rPr>
              <a:t>Broker charges customer for use of the broker id</a:t>
            </a:r>
          </a:p>
          <a:p>
            <a:pPr marL="928688" lvl="2" indent="-381000" eaLnBrk="1" hangingPunct="1">
              <a:lnSpc>
                <a:spcPct val="80000"/>
              </a:lnSpc>
            </a:pPr>
            <a:endParaRPr lang="en-US" sz="1400" dirty="0" smtClean="0">
              <a:latin typeface="Arial" pitchFamily="34" charset="0"/>
            </a:endParaRPr>
          </a:p>
          <a:p>
            <a:pPr marL="731838" lvl="1" indent="-457200" eaLnBrk="1" hangingPunct="1">
              <a:lnSpc>
                <a:spcPct val="80000"/>
              </a:lnSpc>
            </a:pPr>
            <a:endParaRPr lang="en-US" sz="1600" dirty="0" smtClean="0">
              <a:latin typeface="Arial" pitchFamily="34" charset="0"/>
            </a:endParaRPr>
          </a:p>
        </p:txBody>
      </p:sp>
      <p:sp>
        <p:nvSpPr>
          <p:cNvPr id="16390" name="Text Placeholder 2"/>
          <p:cNvSpPr txBox="1">
            <a:spLocks/>
          </p:cNvSpPr>
          <p:nvPr/>
        </p:nvSpPr>
        <p:spPr bwMode="auto">
          <a:xfrm>
            <a:off x="4762500" y="1493838"/>
            <a:ext cx="39322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</a:pPr>
            <a:r>
              <a:rPr lang="en-US" sz="1600" b="1">
                <a:solidFill>
                  <a:srgbClr val="3C231F"/>
                </a:solidFill>
                <a:latin typeface="Arial" pitchFamily="34" charset="0"/>
              </a:rPr>
              <a:t>Direct order routing</a:t>
            </a: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4754563" y="2057400"/>
            <a:ext cx="3932237" cy="403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400" smtClean="0"/>
              <a:t>Securities markets</a:t>
            </a:r>
            <a:endParaRPr lang="en-US" sz="1400" dirty="0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682625" y="6096000"/>
            <a:ext cx="80041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>
                <a:latin typeface="Arial" pitchFamily="34" charset="0"/>
              </a:rPr>
              <a:t>Customer-centric markets, bypassing brokers; time scale &lt;= 1 minute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7239000" y="3429000"/>
            <a:ext cx="762000" cy="685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$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645400" y="3962400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/>
              <a:t>Broker</a:t>
            </a:r>
          </a:p>
          <a:p>
            <a:pPr algn="ctr" eaLnBrk="1" hangingPunct="1"/>
            <a:r>
              <a:rPr lang="en-US" sz="1200"/>
              <a:t>Sales/Trader</a:t>
            </a:r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5181600" y="2971800"/>
            <a:ext cx="762000" cy="6858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$$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703763" y="2590800"/>
            <a:ext cx="1239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/>
              <a:t>Customer</a:t>
            </a:r>
          </a:p>
          <a:p>
            <a:pPr algn="ctr" eaLnBrk="1" hangingPunct="1"/>
            <a:r>
              <a:rPr lang="en-US" sz="1200"/>
              <a:t>e.g., mutual fund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430963" y="3276600"/>
            <a:ext cx="1036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5. Pay broker </a:t>
            </a:r>
          </a:p>
          <a:p>
            <a:pPr eaLnBrk="1" hangingPunct="1"/>
            <a:r>
              <a:rPr lang="en-US" sz="1200"/>
              <a:t>for access</a:t>
            </a:r>
          </a:p>
        </p:txBody>
      </p:sp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6629400" y="5029200"/>
            <a:ext cx="1828800" cy="8382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The Exchanges: $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7620000" y="2743200"/>
            <a:ext cx="914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/>
              <a:t>2. Grant access to exchanges</a:t>
            </a:r>
          </a:p>
        </p:txBody>
      </p:sp>
      <p:sp>
        <p:nvSpPr>
          <p:cNvPr id="16400" name="Text Box 18"/>
          <p:cNvSpPr txBox="1">
            <a:spLocks noChangeArrowheads="1"/>
          </p:cNvSpPr>
          <p:nvPr/>
        </p:nvSpPr>
        <p:spPr bwMode="auto">
          <a:xfrm>
            <a:off x="5837238" y="2544763"/>
            <a:ext cx="101123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1. Generates </a:t>
            </a:r>
          </a:p>
          <a:p>
            <a:pPr eaLnBrk="1" hangingPunct="1"/>
            <a:r>
              <a:rPr lang="en-US" sz="1200"/>
              <a:t>in-house</a:t>
            </a:r>
          </a:p>
          <a:p>
            <a:pPr eaLnBrk="1" hangingPunct="1"/>
            <a:r>
              <a:rPr lang="en-US" sz="1200"/>
              <a:t> research</a:t>
            </a:r>
          </a:p>
        </p:txBody>
      </p:sp>
      <p:sp>
        <p:nvSpPr>
          <p:cNvPr id="16401" name="Text Box 22"/>
          <p:cNvSpPr txBox="1">
            <a:spLocks noChangeArrowheads="1"/>
          </p:cNvSpPr>
          <p:nvPr/>
        </p:nvSpPr>
        <p:spPr bwMode="auto">
          <a:xfrm>
            <a:off x="6164263" y="4038600"/>
            <a:ext cx="122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3. Place order(s) </a:t>
            </a:r>
          </a:p>
          <a:p>
            <a:pPr eaLnBrk="1" hangingPunct="1"/>
            <a:r>
              <a:rPr lang="en-US" sz="1200"/>
              <a:t>on the exchange</a:t>
            </a:r>
          </a:p>
        </p:txBody>
      </p:sp>
      <p:sp>
        <p:nvSpPr>
          <p:cNvPr id="16402" name="Text Box 23"/>
          <p:cNvSpPr txBox="1">
            <a:spLocks noChangeArrowheads="1"/>
          </p:cNvSpPr>
          <p:nvPr/>
        </p:nvSpPr>
        <p:spPr bwMode="auto">
          <a:xfrm>
            <a:off x="5105400" y="4267200"/>
            <a:ext cx="12049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4. Exchange </a:t>
            </a:r>
          </a:p>
          <a:p>
            <a:pPr eaLnBrk="1" hangingPunct="1"/>
            <a:r>
              <a:rPr lang="en-US" sz="1200"/>
              <a:t>acknowledges </a:t>
            </a:r>
          </a:p>
          <a:p>
            <a:pPr eaLnBrk="1" hangingPunct="1"/>
            <a:r>
              <a:rPr lang="en-US" sz="1200"/>
              <a:t>order execution </a:t>
            </a:r>
          </a:p>
        </p:txBody>
      </p:sp>
      <p:sp>
        <p:nvSpPr>
          <p:cNvPr id="16403" name="AutoShape 25"/>
          <p:cNvSpPr>
            <a:spLocks noChangeArrowheads="1"/>
          </p:cNvSpPr>
          <p:nvPr/>
        </p:nvSpPr>
        <p:spPr bwMode="auto">
          <a:xfrm>
            <a:off x="6781800" y="5181600"/>
            <a:ext cx="1828800" cy="8382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 smtClean="0"/>
              <a:t>Trading Venues: $</a:t>
            </a:r>
            <a:endParaRPr lang="en-US" sz="1200" dirty="0"/>
          </a:p>
        </p:txBody>
      </p:sp>
      <p:sp>
        <p:nvSpPr>
          <p:cNvPr id="16404" name="Freeform 26"/>
          <p:cNvSpPr>
            <a:spLocks/>
          </p:cNvSpPr>
          <p:nvPr/>
        </p:nvSpPr>
        <p:spPr bwMode="auto">
          <a:xfrm>
            <a:off x="5702300" y="2425700"/>
            <a:ext cx="1295400" cy="850900"/>
          </a:xfrm>
          <a:custGeom>
            <a:avLst/>
            <a:gdLst>
              <a:gd name="T0" fmla="*/ 165100 w 816"/>
              <a:gd name="T1" fmla="*/ 622300 h 536"/>
              <a:gd name="T2" fmla="*/ 165100 w 816"/>
              <a:gd name="T3" fmla="*/ 88900 h 536"/>
              <a:gd name="T4" fmla="*/ 1155700 w 816"/>
              <a:gd name="T5" fmla="*/ 88900 h 536"/>
              <a:gd name="T6" fmla="*/ 1003300 w 816"/>
              <a:gd name="T7" fmla="*/ 622300 h 536"/>
              <a:gd name="T8" fmla="*/ 393700 w 816"/>
              <a:gd name="T9" fmla="*/ 8509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6" h="536">
                <a:moveTo>
                  <a:pt x="104" y="392"/>
                </a:moveTo>
                <a:cubicBezTo>
                  <a:pt x="52" y="252"/>
                  <a:pt x="0" y="112"/>
                  <a:pt x="104" y="56"/>
                </a:cubicBezTo>
                <a:cubicBezTo>
                  <a:pt x="208" y="0"/>
                  <a:pt x="640" y="0"/>
                  <a:pt x="728" y="56"/>
                </a:cubicBezTo>
                <a:cubicBezTo>
                  <a:pt x="816" y="112"/>
                  <a:pt x="712" y="312"/>
                  <a:pt x="632" y="392"/>
                </a:cubicBezTo>
                <a:cubicBezTo>
                  <a:pt x="552" y="472"/>
                  <a:pt x="400" y="504"/>
                  <a:pt x="248" y="5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Freeform 28"/>
          <p:cNvSpPr>
            <a:spLocks/>
          </p:cNvSpPr>
          <p:nvPr/>
        </p:nvSpPr>
        <p:spPr bwMode="auto">
          <a:xfrm>
            <a:off x="6096000" y="2882900"/>
            <a:ext cx="1714500" cy="546100"/>
          </a:xfrm>
          <a:custGeom>
            <a:avLst/>
            <a:gdLst>
              <a:gd name="T0" fmla="*/ 1600200 w 1080"/>
              <a:gd name="T1" fmla="*/ 546100 h 344"/>
              <a:gd name="T2" fmla="*/ 1447800 w 1080"/>
              <a:gd name="T3" fmla="*/ 12700 h 344"/>
              <a:gd name="T4" fmla="*/ 0 w 1080"/>
              <a:gd name="T5" fmla="*/ 469900 h 3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0" h="344">
                <a:moveTo>
                  <a:pt x="1008" y="344"/>
                </a:moveTo>
                <a:cubicBezTo>
                  <a:pt x="1044" y="180"/>
                  <a:pt x="1080" y="16"/>
                  <a:pt x="912" y="8"/>
                </a:cubicBezTo>
                <a:cubicBezTo>
                  <a:pt x="744" y="0"/>
                  <a:pt x="372" y="148"/>
                  <a:pt x="0" y="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Freeform 30"/>
          <p:cNvSpPr>
            <a:spLocks/>
          </p:cNvSpPr>
          <p:nvPr/>
        </p:nvSpPr>
        <p:spPr bwMode="auto">
          <a:xfrm>
            <a:off x="5867400" y="3581400"/>
            <a:ext cx="1638300" cy="1447800"/>
          </a:xfrm>
          <a:custGeom>
            <a:avLst/>
            <a:gdLst>
              <a:gd name="T0" fmla="*/ 0 w 1032"/>
              <a:gd name="T1" fmla="*/ 0 h 912"/>
              <a:gd name="T2" fmla="*/ 1371600 w 1032"/>
              <a:gd name="T3" fmla="*/ 533400 h 912"/>
              <a:gd name="T4" fmla="*/ 1600200 w 1032"/>
              <a:gd name="T5" fmla="*/ 1447800 h 9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2" h="912">
                <a:moveTo>
                  <a:pt x="0" y="0"/>
                </a:moveTo>
                <a:cubicBezTo>
                  <a:pt x="348" y="92"/>
                  <a:pt x="696" y="184"/>
                  <a:pt x="864" y="336"/>
                </a:cubicBezTo>
                <a:cubicBezTo>
                  <a:pt x="1032" y="488"/>
                  <a:pt x="1020" y="700"/>
                  <a:pt x="1008" y="9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Freeform 31"/>
          <p:cNvSpPr>
            <a:spLocks/>
          </p:cNvSpPr>
          <p:nvPr/>
        </p:nvSpPr>
        <p:spPr bwMode="auto">
          <a:xfrm>
            <a:off x="4965700" y="3581400"/>
            <a:ext cx="1663700" cy="1828800"/>
          </a:xfrm>
          <a:custGeom>
            <a:avLst/>
            <a:gdLst>
              <a:gd name="T0" fmla="*/ 1663700 w 1048"/>
              <a:gd name="T1" fmla="*/ 1828800 h 1152"/>
              <a:gd name="T2" fmla="*/ 215900 w 1048"/>
              <a:gd name="T3" fmla="*/ 1447800 h 1152"/>
              <a:gd name="T4" fmla="*/ 368300 w 1048"/>
              <a:gd name="T5" fmla="*/ 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8" h="1152">
                <a:moveTo>
                  <a:pt x="1048" y="1152"/>
                </a:moveTo>
                <a:cubicBezTo>
                  <a:pt x="660" y="1128"/>
                  <a:pt x="272" y="1104"/>
                  <a:pt x="136" y="912"/>
                </a:cubicBezTo>
                <a:cubicBezTo>
                  <a:pt x="0" y="720"/>
                  <a:pt x="116" y="360"/>
                  <a:pt x="2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Freeform 32"/>
          <p:cNvSpPr>
            <a:spLocks/>
          </p:cNvSpPr>
          <p:nvPr/>
        </p:nvSpPr>
        <p:spPr bwMode="auto">
          <a:xfrm>
            <a:off x="5943600" y="3429000"/>
            <a:ext cx="1295400" cy="355600"/>
          </a:xfrm>
          <a:custGeom>
            <a:avLst/>
            <a:gdLst>
              <a:gd name="T0" fmla="*/ 0 w 816"/>
              <a:gd name="T1" fmla="*/ 0 h 224"/>
              <a:gd name="T2" fmla="*/ 914400 w 816"/>
              <a:gd name="T3" fmla="*/ 304800 h 224"/>
              <a:gd name="T4" fmla="*/ 1295400 w 816"/>
              <a:gd name="T5" fmla="*/ 304800 h 2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224">
                <a:moveTo>
                  <a:pt x="0" y="0"/>
                </a:moveTo>
                <a:cubicBezTo>
                  <a:pt x="220" y="80"/>
                  <a:pt x="440" y="160"/>
                  <a:pt x="576" y="192"/>
                </a:cubicBezTo>
                <a:cubicBezTo>
                  <a:pt x="712" y="224"/>
                  <a:pt x="764" y="208"/>
                  <a:pt x="816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Key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r>
              <a:rPr lang="en-US" sz="2000" dirty="0" err="1" smtClean="0"/>
              <a:t>Electronization</a:t>
            </a:r>
            <a:r>
              <a:rPr lang="en-US" sz="2000" dirty="0" smtClean="0"/>
              <a:t> =&gt; standardization =&gt; less OTC</a:t>
            </a:r>
          </a:p>
          <a:p>
            <a:pPr lvl="1"/>
            <a:r>
              <a:rPr lang="en-US" sz="1800" dirty="0" smtClean="0"/>
              <a:t>More transparency</a:t>
            </a:r>
          </a:p>
          <a:p>
            <a:pPr lvl="1"/>
            <a:r>
              <a:rPr lang="en-US" sz="1800" dirty="0" smtClean="0"/>
              <a:t>Less risk</a:t>
            </a:r>
          </a:p>
          <a:p>
            <a:r>
              <a:rPr lang="en-US" sz="2000" dirty="0" err="1" smtClean="0"/>
              <a:t>Electronization</a:t>
            </a:r>
            <a:r>
              <a:rPr lang="en-US" sz="2000" dirty="0" smtClean="0"/>
              <a:t> =&gt; higher execution speeds </a:t>
            </a:r>
          </a:p>
          <a:p>
            <a:pPr lvl="1"/>
            <a:r>
              <a:rPr lang="en-US" sz="1800" dirty="0" smtClean="0"/>
              <a:t>Sub 20 millisecond execution is now standard</a:t>
            </a:r>
          </a:p>
          <a:p>
            <a:pPr lvl="1"/>
            <a:r>
              <a:rPr lang="en-US" sz="1800" dirty="0" smtClean="0"/>
              <a:t>Manual brokers are unable to react to data fast enough, unable to place timely orders</a:t>
            </a:r>
          </a:p>
          <a:p>
            <a:pPr lvl="1"/>
            <a:r>
              <a:rPr lang="en-US" sz="1800" dirty="0" smtClean="0"/>
              <a:t>Off-the-shelf computer technology is widely available to assist manual brokers</a:t>
            </a:r>
            <a:endParaRPr lang="en-US" sz="2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25199692"/>
              </p:ext>
            </p:extLst>
          </p:nvPr>
        </p:nvGraphicFramePr>
        <p:xfrm>
          <a:off x="2514600" y="1600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6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Basic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Market participant: anyone trading anything (broker-dealers, exchanges, HFT, low-frequency traders, retail mom-and-pop, …)</a:t>
            </a:r>
          </a:p>
          <a:p>
            <a:r>
              <a:rPr lang="en-US" sz="2000" dirty="0" smtClean="0"/>
              <a:t>Security = stock</a:t>
            </a:r>
          </a:p>
          <a:p>
            <a:r>
              <a:rPr lang="en-US" sz="2000" dirty="0" smtClean="0"/>
              <a:t>Financial instrument = stock, bond, futures contract, option, any other traded financial construct</a:t>
            </a:r>
          </a:p>
          <a:p>
            <a:r>
              <a:rPr lang="en-US" sz="2000" dirty="0" smtClean="0"/>
              <a:t>OTC = “over the counter,” not standardized contract</a:t>
            </a:r>
          </a:p>
          <a:p>
            <a:r>
              <a:rPr lang="en-US" sz="2000" dirty="0" smtClean="0"/>
              <a:t>Electronic = using computer systems, as opposed to paper and phone</a:t>
            </a:r>
          </a:p>
          <a:p>
            <a:r>
              <a:rPr lang="en-US" sz="2000" dirty="0" smtClean="0"/>
              <a:t>Algorithm = a process, a set of instructions for computer execution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business of HFT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History of trading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What is HFT?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Realities of modern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HFT?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thousand definitions:</a:t>
            </a:r>
          </a:p>
          <a:p>
            <a:pPr lvl="1"/>
            <a:r>
              <a:rPr lang="en-US" dirty="0" smtClean="0"/>
              <a:t>Everyone using electronic networks (CFTC working group)</a:t>
            </a:r>
          </a:p>
          <a:p>
            <a:pPr lvl="1"/>
            <a:r>
              <a:rPr lang="en-US" dirty="0" smtClean="0"/>
              <a:t>Everyone using advanced electronic networks (academics)</a:t>
            </a:r>
          </a:p>
          <a:p>
            <a:pPr lvl="1"/>
            <a:r>
              <a:rPr lang="en-US" dirty="0" smtClean="0"/>
              <a:t>Everyone holding intraday positions and quant reallocation (Hedge fund manager survey)</a:t>
            </a:r>
          </a:p>
          <a:p>
            <a:pPr lvl="1"/>
            <a:r>
              <a:rPr lang="en-US" dirty="0" smtClean="0"/>
              <a:t>Specific market activity (CFTC/academics)</a:t>
            </a:r>
          </a:p>
          <a:p>
            <a:pPr lvl="1"/>
            <a:r>
              <a:rPr lang="en-US" dirty="0" smtClean="0"/>
              <a:t>Activity impossible for humans (broker-dealers)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HFT Definition (CFTC subgroup)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“</a:t>
            </a:r>
            <a:r>
              <a:rPr lang="en-US" sz="2000" dirty="0"/>
              <a:t>High frequency trading is a form of automated trading that employs:</a:t>
            </a:r>
          </a:p>
          <a:p>
            <a:pPr lvl="1"/>
            <a:r>
              <a:rPr lang="en-US" sz="1600" dirty="0"/>
              <a:t>algorithms for decision making, order initiation, generation, routing, or execution, for each individual transaction without human direction;</a:t>
            </a:r>
          </a:p>
          <a:p>
            <a:pPr lvl="1"/>
            <a:r>
              <a:rPr lang="en-US" sz="1600" dirty="0"/>
              <a:t>low-latency technology that is designed to minimize response times, including proximity and co-location services;</a:t>
            </a:r>
          </a:p>
          <a:p>
            <a:pPr lvl="1"/>
            <a:r>
              <a:rPr lang="en-US" sz="1600" dirty="0"/>
              <a:t>high speed connections to markets for order entry; </a:t>
            </a:r>
            <a:r>
              <a:rPr lang="en-US" sz="1600" i="1" dirty="0"/>
              <a:t>and</a:t>
            </a:r>
            <a:endParaRPr lang="en-US" sz="1600" dirty="0"/>
          </a:p>
          <a:p>
            <a:pPr lvl="1"/>
            <a:r>
              <a:rPr lang="en-US" sz="1600" dirty="0"/>
              <a:t>high message rates (orders, quotes or cancellations</a:t>
            </a:r>
            <a:r>
              <a:rPr lang="en-US" sz="1600" dirty="0" smtClean="0"/>
              <a:t>).”</a:t>
            </a:r>
          </a:p>
          <a:p>
            <a:r>
              <a:rPr lang="en-US" sz="2000" dirty="0" smtClean="0"/>
              <a:t>This definition applies to 95% of all market participants</a:t>
            </a:r>
          </a:p>
          <a:p>
            <a:pPr lvl="1"/>
            <a:r>
              <a:rPr lang="en-US" sz="1600" dirty="0" smtClean="0"/>
              <a:t>HFT</a:t>
            </a:r>
          </a:p>
          <a:p>
            <a:pPr lvl="1"/>
            <a:r>
              <a:rPr lang="en-US" sz="1600" dirty="0" smtClean="0"/>
              <a:t>Non-HFT</a:t>
            </a:r>
          </a:p>
          <a:p>
            <a:pPr lvl="1"/>
            <a:r>
              <a:rPr lang="en-US" sz="1600" dirty="0" smtClean="0"/>
              <a:t>“Mom-and-pop” “point-and-click” traders</a:t>
            </a:r>
          </a:p>
          <a:p>
            <a:pPr lvl="1"/>
            <a:r>
              <a:rPr lang="en-US" sz="1600" dirty="0" smtClean="0"/>
              <a:t>Anyone whose orders touch electronic networks</a:t>
            </a:r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53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HFT Definition (academics)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Gomber</a:t>
            </a:r>
            <a:r>
              <a:rPr lang="en-US" sz="2000" dirty="0"/>
              <a:t>, Arndt, </a:t>
            </a:r>
            <a:r>
              <a:rPr lang="en-US" sz="2000" dirty="0" err="1"/>
              <a:t>Lutat</a:t>
            </a:r>
            <a:r>
              <a:rPr lang="en-US" sz="2000" dirty="0"/>
              <a:t> and </a:t>
            </a:r>
            <a:r>
              <a:rPr lang="en-US" sz="2000" dirty="0" err="1"/>
              <a:t>Uhle</a:t>
            </a:r>
            <a:r>
              <a:rPr lang="en-US" sz="2000" dirty="0"/>
              <a:t> (2011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HFT = quant trading on steroids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00287"/>
            <a:ext cx="8643938" cy="44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34006" y="6488668"/>
            <a:ext cx="323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Copyright Irene Aldridge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HFT definition (survey)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High-frequency trading comprises of </a:t>
            </a:r>
          </a:p>
          <a:p>
            <a:pPr lvl="1"/>
            <a:r>
              <a:rPr lang="en-US" sz="2000" dirty="0"/>
              <a:t>Systematic, </a:t>
            </a:r>
          </a:p>
          <a:p>
            <a:pPr lvl="1"/>
            <a:r>
              <a:rPr lang="en-US" sz="2000" dirty="0"/>
              <a:t>Quant-based models </a:t>
            </a:r>
          </a:p>
          <a:p>
            <a:pPr lvl="1"/>
            <a:r>
              <a:rPr lang="en-US" sz="2000" dirty="0"/>
              <a:t>With holding periods from a fraction of a second to 1 day (no positions held overnight)</a:t>
            </a:r>
          </a:p>
          <a:p>
            <a:endParaRPr lang="en-US" sz="2400" dirty="0" smtClean="0"/>
          </a:p>
          <a:p>
            <a:r>
              <a:rPr lang="en-US" sz="2400" dirty="0" smtClean="0"/>
              <a:t>Survey by </a:t>
            </a:r>
            <a:r>
              <a:rPr lang="en-US" sz="2400" dirty="0" err="1" smtClean="0"/>
              <a:t>FINalternatives</a:t>
            </a:r>
            <a:r>
              <a:rPr lang="en-US" sz="2400" dirty="0" smtClean="0"/>
              <a:t> (July 2009)</a:t>
            </a:r>
          </a:p>
          <a:p>
            <a:pPr lvl="1"/>
            <a:r>
              <a:rPr lang="en-US" sz="2000" dirty="0" smtClean="0"/>
              <a:t>300 </a:t>
            </a:r>
            <a:r>
              <a:rPr lang="en-US" sz="2000" dirty="0"/>
              <a:t>responses from hedge fund managers who subscribe to </a:t>
            </a:r>
            <a:r>
              <a:rPr lang="en-US" sz="2000" dirty="0" err="1"/>
              <a:t>FINalternatives</a:t>
            </a:r>
            <a:r>
              <a:rPr lang="en-US" sz="2000" dirty="0"/>
              <a:t> </a:t>
            </a:r>
            <a:r>
              <a:rPr lang="en-US" sz="2000" dirty="0" smtClean="0"/>
              <a:t>(out of </a:t>
            </a:r>
            <a:r>
              <a:rPr lang="en-US" sz="2000" dirty="0"/>
              <a:t>10,000 questionnaires </a:t>
            </a:r>
            <a:r>
              <a:rPr lang="en-US" sz="2000" dirty="0" smtClean="0"/>
              <a:t>sent </a:t>
            </a:r>
            <a:r>
              <a:rPr lang="en-US" sz="2000" dirty="0"/>
              <a:t>out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About the same time</a:t>
            </a:r>
            <a:r>
              <a:rPr lang="en-US" sz="2000" dirty="0"/>
              <a:t>, a prominent multi-billion </a:t>
            </a:r>
            <a:r>
              <a:rPr lang="en-US" sz="2000" dirty="0" smtClean="0"/>
              <a:t>hedge </a:t>
            </a:r>
            <a:r>
              <a:rPr lang="en-US" sz="2000" dirty="0"/>
              <a:t>fund launched </a:t>
            </a:r>
            <a:r>
              <a:rPr lang="en-US" sz="2000" dirty="0" smtClean="0"/>
              <a:t>an “HFT” </a:t>
            </a:r>
            <a:r>
              <a:rPr lang="en-US" sz="2000" dirty="0"/>
              <a:t>fund with an </a:t>
            </a:r>
            <a:r>
              <a:rPr lang="en-US" sz="2000" u="sng" dirty="0"/>
              <a:t>average</a:t>
            </a:r>
            <a:r>
              <a:rPr lang="en-US" sz="2000" i="1" dirty="0"/>
              <a:t> </a:t>
            </a:r>
            <a:r>
              <a:rPr lang="en-US" sz="2000" dirty="0"/>
              <a:t>position holding period of </a:t>
            </a:r>
            <a:r>
              <a:rPr lang="en-US" sz="2000" dirty="0" smtClean="0"/>
              <a:t>THREE DAYS.  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2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HFT Definition (academics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 smtClean="0"/>
              <a:t>HFT = high market </a:t>
            </a:r>
            <a:r>
              <a:rPr lang="en-US" sz="2400" dirty="0"/>
              <a:t>volume, </a:t>
            </a:r>
            <a:r>
              <a:rPr lang="en-US" sz="2400" dirty="0" smtClean="0"/>
              <a:t>low </a:t>
            </a:r>
            <a:r>
              <a:rPr lang="en-US" sz="2400" dirty="0"/>
              <a:t>inventory.</a:t>
            </a:r>
            <a:endParaRPr lang="en-US" sz="2400" dirty="0" smtClean="0"/>
          </a:p>
          <a:p>
            <a:pPr lvl="0"/>
            <a:r>
              <a:rPr lang="en-US" sz="2400" dirty="0" err="1" smtClean="0"/>
              <a:t>Kirilenko</a:t>
            </a:r>
            <a:r>
              <a:rPr lang="en-US" sz="2400" dirty="0"/>
              <a:t>, Kyle, </a:t>
            </a:r>
            <a:r>
              <a:rPr lang="en-US" sz="2400" dirty="0" err="1"/>
              <a:t>Samadi</a:t>
            </a:r>
            <a:r>
              <a:rPr lang="en-US" sz="2400" dirty="0"/>
              <a:t>, </a:t>
            </a:r>
            <a:r>
              <a:rPr lang="en-US" sz="2400" dirty="0" err="1"/>
              <a:t>Tuzun</a:t>
            </a:r>
            <a:r>
              <a:rPr lang="en-US" sz="2400" dirty="0"/>
              <a:t> (2011) </a:t>
            </a:r>
            <a:endParaRPr lang="en-US" sz="2400" dirty="0" smtClean="0"/>
          </a:p>
          <a:p>
            <a:pPr lvl="0"/>
            <a:r>
              <a:rPr lang="en-US" sz="2400" dirty="0" smtClean="0"/>
              <a:t>HFT is different from </a:t>
            </a:r>
            <a:r>
              <a:rPr lang="en-US" sz="2400" dirty="0"/>
              <a:t>other market participants:</a:t>
            </a:r>
          </a:p>
          <a:p>
            <a:pPr lvl="1"/>
            <a:r>
              <a:rPr lang="en-US" sz="2000" dirty="0"/>
              <a:t>Intermediaries, characterized by low inventory, but not high trading volume</a:t>
            </a:r>
          </a:p>
          <a:p>
            <a:pPr lvl="1"/>
            <a:r>
              <a:rPr lang="en-US" sz="2000" dirty="0"/>
              <a:t>Fundamental buyers, who are consistent net buyers intraday</a:t>
            </a:r>
          </a:p>
          <a:p>
            <a:pPr lvl="1"/>
            <a:r>
              <a:rPr lang="en-US" sz="2000" dirty="0"/>
              <a:t>Fundamental sellers, who are consistent net sellers within a given day</a:t>
            </a:r>
          </a:p>
          <a:p>
            <a:pPr lvl="1"/>
            <a:r>
              <a:rPr lang="en-US" sz="2000" dirty="0"/>
              <a:t>Small traders, generating low volume</a:t>
            </a:r>
          </a:p>
          <a:p>
            <a:pPr lvl="1"/>
            <a:r>
              <a:rPr lang="en-US" sz="2000" dirty="0"/>
              <a:t>Opportunistic traders, loosely defined as all other traders, not fitting the definition of HFT or other categories above</a:t>
            </a:r>
          </a:p>
          <a:p>
            <a:r>
              <a:rPr lang="en-US" sz="2400" dirty="0" smtClean="0"/>
              <a:t>Somewhat </a:t>
            </a:r>
            <a:r>
              <a:rPr lang="en-US" sz="2400" dirty="0"/>
              <a:t>arbitrary </a:t>
            </a:r>
            <a:r>
              <a:rPr lang="en-US" sz="2400" dirty="0" smtClean="0"/>
              <a:t>cut-off figures for </a:t>
            </a:r>
            <a:r>
              <a:rPr lang="en-US" sz="2400" dirty="0"/>
              <a:t>low inventory and high volume</a:t>
            </a:r>
          </a:p>
        </p:txBody>
      </p:sp>
    </p:spTree>
    <p:extLst>
      <p:ext uri="{BB962C8B-B14F-4D97-AF65-F5344CB8AC3E}">
        <p14:creationId xmlns:p14="http://schemas.microsoft.com/office/powerpoint/2010/main" val="11659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800600" cy="4718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u="sng" dirty="0" smtClean="0"/>
              <a:t>High-Frequency Trading: A Practical Guide to Algorithmic Strategies and Trading Systems</a:t>
            </a:r>
          </a:p>
          <a:p>
            <a:pPr marL="0" indent="0">
              <a:buNone/>
            </a:pPr>
            <a:r>
              <a:rPr lang="en-US" b="1" i="1" dirty="0" smtClean="0"/>
              <a:t>2</a:t>
            </a:r>
            <a:r>
              <a:rPr lang="en-US" b="1" i="1" baseline="30000" dirty="0" smtClean="0"/>
              <a:t>nd</a:t>
            </a:r>
            <a:r>
              <a:rPr lang="en-US" b="1" i="1" dirty="0" smtClean="0"/>
              <a:t> Edition</a:t>
            </a:r>
          </a:p>
          <a:p>
            <a:pPr marL="0" indent="0">
              <a:buNone/>
            </a:pPr>
            <a:r>
              <a:rPr lang="en-US" dirty="0" smtClean="0"/>
              <a:t>Wiley, 2013</a:t>
            </a:r>
          </a:p>
          <a:p>
            <a:pPr marL="0" indent="0">
              <a:buNone/>
            </a:pPr>
            <a:r>
              <a:rPr lang="en-US" dirty="0" smtClean="0"/>
              <a:t>ISBN: </a:t>
            </a:r>
            <a:r>
              <a:rPr lang="en-US" dirty="0"/>
              <a:t>978-1118343500</a:t>
            </a:r>
            <a:endParaRPr 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905000"/>
            <a:ext cx="17811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0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HFT Definition (broker-dealers)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HFT = trading </a:t>
            </a:r>
            <a:r>
              <a:rPr lang="en-US" dirty="0"/>
              <a:t>behavior unattainable by human market </a:t>
            </a:r>
            <a:r>
              <a:rPr lang="en-US" dirty="0" smtClean="0"/>
              <a:t>participants</a:t>
            </a:r>
          </a:p>
          <a:p>
            <a:pPr lvl="1"/>
            <a:r>
              <a:rPr lang="en-US" dirty="0" smtClean="0"/>
              <a:t>often used </a:t>
            </a:r>
            <a:r>
              <a:rPr lang="en-US" dirty="0"/>
              <a:t>by brokers to segment their clients into HFT and </a:t>
            </a:r>
            <a:r>
              <a:rPr lang="en-US" dirty="0" smtClean="0"/>
              <a:t>non-HFT</a:t>
            </a:r>
          </a:p>
          <a:p>
            <a:pPr lvl="1"/>
            <a:r>
              <a:rPr lang="en-US" dirty="0" smtClean="0"/>
              <a:t>attribution </a:t>
            </a:r>
            <a:r>
              <a:rPr lang="en-US" dirty="0"/>
              <a:t>of trading activity of each specific account into human-feasible and </a:t>
            </a:r>
            <a:r>
              <a:rPr lang="en-US" dirty="0" smtClean="0"/>
              <a:t>human-infeasible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an account generating 200 orders per second would be deemed </a:t>
            </a:r>
            <a:r>
              <a:rPr lang="en-US" dirty="0" smtClean="0"/>
              <a:t>HFT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752600" y="1828800"/>
            <a:ext cx="1905000" cy="28956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>
                <a:solidFill>
                  <a:srgbClr val="000000"/>
                </a:solidFill>
                <a:latin typeface="Arial" charset="0"/>
                <a:cs typeface="+mn-cs"/>
              </a:rPr>
              <a:t>Electronic</a:t>
            </a:r>
          </a:p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>
                <a:solidFill>
                  <a:srgbClr val="000000"/>
                </a:solidFill>
                <a:latin typeface="Arial" charset="0"/>
                <a:cs typeface="+mn-cs"/>
              </a:rPr>
              <a:t>Interface</a:t>
            </a:r>
          </a:p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>
              <a:solidFill>
                <a:srgbClr val="000000"/>
              </a:solidFill>
              <a:latin typeface="Arial" charset="0"/>
              <a:cs typeface="+mn-cs"/>
            </a:endParaRPr>
          </a:p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>
              <a:solidFill>
                <a:srgbClr val="000000"/>
              </a:solidFill>
              <a:latin typeface="Arial" charset="0"/>
              <a:cs typeface="+mn-cs"/>
            </a:endParaRPr>
          </a:p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>
              <a:solidFill>
                <a:srgbClr val="000000"/>
              </a:solidFill>
              <a:latin typeface="Arial" charset="0"/>
              <a:cs typeface="+mn-cs"/>
            </a:endParaRPr>
          </a:p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>
              <a:solidFill>
                <a:srgbClr val="000000"/>
              </a:solidFill>
              <a:latin typeface="Arial" charset="0"/>
              <a:cs typeface="+mn-cs"/>
            </a:endParaRPr>
          </a:p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>
              <a:solidFill>
                <a:srgbClr val="000000"/>
              </a:solidFill>
              <a:latin typeface="Arial" charset="0"/>
              <a:cs typeface="+mn-cs"/>
            </a:endParaRPr>
          </a:p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>
              <a:solidFill>
                <a:srgbClr val="000000"/>
              </a:solidFill>
              <a:latin typeface="Arial" charset="0"/>
              <a:cs typeface="+mn-cs"/>
            </a:endParaRPr>
          </a:p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>
              <a:solidFill>
                <a:srgbClr val="000000"/>
              </a:solidFill>
              <a:latin typeface="Arial" charset="0"/>
              <a:cs typeface="+mn-cs"/>
            </a:endParaRPr>
          </a:p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>
              <a:solidFill>
                <a:srgbClr val="000000"/>
              </a:solidFill>
              <a:latin typeface="Arial" charset="0"/>
              <a:cs typeface="+mn-cs"/>
            </a:endParaRPr>
          </a:p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>
              <a:solidFill>
                <a:srgbClr val="000000"/>
              </a:solidFill>
              <a:latin typeface="Arial" charset="0"/>
              <a:cs typeface="+mn-cs"/>
            </a:endParaRPr>
          </a:p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>
              <a:solidFill>
                <a:srgbClr val="000000"/>
              </a:solidFill>
              <a:latin typeface="Arial" charset="0"/>
              <a:cs typeface="+mn-cs"/>
            </a:endParaRPr>
          </a:p>
          <a:p>
            <a:pPr algn="ctr" eaLnBrk="0" fontAlgn="auto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457200"/>
          </a:xfrm>
        </p:spPr>
        <p:txBody>
          <a:bodyPr rtlCol="0">
            <a:normAutofit fontScale="90000"/>
          </a:bodyPr>
          <a:lstStyle/>
          <a:p>
            <a:pPr marL="342900" indent="-342900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2. </a:t>
            </a:r>
            <a:r>
              <a:rPr lang="en-US" dirty="0" err="1" smtClean="0">
                <a:latin typeface="Arial" charset="0"/>
              </a:rPr>
              <a:t>Algo</a:t>
            </a:r>
            <a:r>
              <a:rPr lang="en-US" dirty="0" smtClean="0">
                <a:latin typeface="Arial" charset="0"/>
              </a:rPr>
              <a:t> Trading and HFT</a:t>
            </a:r>
            <a:endParaRPr lang="en-US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9581C-7708-437C-983D-867A68E4B9F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9460" name="AutoShape 7"/>
          <p:cNvSpPr>
            <a:spLocks noChangeArrowheads="1"/>
          </p:cNvSpPr>
          <p:nvPr/>
        </p:nvSpPr>
        <p:spPr bwMode="auto">
          <a:xfrm>
            <a:off x="2133600" y="2514600"/>
            <a:ext cx="1219200" cy="838200"/>
          </a:xfrm>
          <a:prstGeom prst="rightArrow">
            <a:avLst>
              <a:gd name="adj1" fmla="val 50000"/>
              <a:gd name="adj2" fmla="val 363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Live Quotes</a:t>
            </a:r>
          </a:p>
        </p:txBody>
      </p:sp>
      <p:sp>
        <p:nvSpPr>
          <p:cNvPr id="19461" name="AutoShape 8"/>
          <p:cNvSpPr>
            <a:spLocks noChangeArrowheads="1"/>
          </p:cNvSpPr>
          <p:nvPr/>
        </p:nvSpPr>
        <p:spPr bwMode="auto">
          <a:xfrm>
            <a:off x="2133600" y="3352800"/>
            <a:ext cx="1219200" cy="838200"/>
          </a:xfrm>
          <a:prstGeom prst="leftArrow">
            <a:avLst>
              <a:gd name="adj1" fmla="val 50000"/>
              <a:gd name="adj2" fmla="val 363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Buy/Sell Orders</a:t>
            </a:r>
          </a:p>
        </p:txBody>
      </p:sp>
      <p:sp>
        <p:nvSpPr>
          <p:cNvPr id="19462" name="Rectangle 10"/>
          <p:cNvSpPr>
            <a:spLocks noChangeArrowheads="1"/>
          </p:cNvSpPr>
          <p:nvPr/>
        </p:nvSpPr>
        <p:spPr bwMode="auto">
          <a:xfrm>
            <a:off x="6019800" y="2057400"/>
            <a:ext cx="25146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Generate order and fulfillment record for future reconciliation</a:t>
            </a:r>
          </a:p>
        </p:txBody>
      </p:sp>
      <p:sp>
        <p:nvSpPr>
          <p:cNvPr id="19463" name="Line 11"/>
          <p:cNvSpPr>
            <a:spLocks noChangeShapeType="1"/>
          </p:cNvSpPr>
          <p:nvPr/>
        </p:nvSpPr>
        <p:spPr bwMode="auto">
          <a:xfrm>
            <a:off x="5562600" y="2362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Rectangle 12"/>
          <p:cNvSpPr>
            <a:spLocks noChangeArrowheads="1"/>
          </p:cNvSpPr>
          <p:nvPr/>
        </p:nvSpPr>
        <p:spPr bwMode="auto">
          <a:xfrm>
            <a:off x="6019800" y="2895600"/>
            <a:ext cx="1447800" cy="53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/>
          <a:p>
            <a:pPr eaLnBrk="0" hangingPunct="0">
              <a:lnSpc>
                <a:spcPct val="80000"/>
              </a:lnSpc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Archive all quotes received</a:t>
            </a:r>
          </a:p>
        </p:txBody>
      </p:sp>
      <p:sp>
        <p:nvSpPr>
          <p:cNvPr id="19465" name="Line 13"/>
          <p:cNvSpPr>
            <a:spLocks noChangeShapeType="1"/>
          </p:cNvSpPr>
          <p:nvPr/>
        </p:nvSpPr>
        <p:spPr bwMode="auto">
          <a:xfrm>
            <a:off x="5562600" y="32004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AutoShape 14"/>
          <p:cNvSpPr>
            <a:spLocks noChangeArrowheads="1"/>
          </p:cNvSpPr>
          <p:nvPr/>
        </p:nvSpPr>
        <p:spPr bwMode="auto">
          <a:xfrm>
            <a:off x="5943600" y="3733800"/>
            <a:ext cx="1600200" cy="990600"/>
          </a:xfrm>
          <a:prstGeom prst="flowChartMultidocumen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USD/CAD</a:t>
            </a:r>
          </a:p>
        </p:txBody>
      </p:sp>
      <p:sp>
        <p:nvSpPr>
          <p:cNvPr id="19467" name="Line 15"/>
          <p:cNvSpPr>
            <a:spLocks noChangeShapeType="1"/>
          </p:cNvSpPr>
          <p:nvPr/>
        </p:nvSpPr>
        <p:spPr bwMode="auto">
          <a:xfrm>
            <a:off x="6705600" y="34290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8"/>
          <p:cNvSpPr>
            <a:spLocks noChangeShapeType="1"/>
          </p:cNvSpPr>
          <p:nvPr/>
        </p:nvSpPr>
        <p:spPr bwMode="auto">
          <a:xfrm>
            <a:off x="8077200" y="2590800"/>
            <a:ext cx="0" cy="2286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20"/>
          <p:cNvSpPr>
            <a:spLocks noChangeShapeType="1"/>
          </p:cNvSpPr>
          <p:nvPr/>
        </p:nvSpPr>
        <p:spPr bwMode="auto">
          <a:xfrm flipH="1">
            <a:off x="5562600" y="4419600"/>
            <a:ext cx="381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21"/>
          <p:cNvSpPr>
            <a:spLocks noChangeShapeType="1"/>
          </p:cNvSpPr>
          <p:nvPr/>
        </p:nvSpPr>
        <p:spPr bwMode="auto">
          <a:xfrm flipV="1">
            <a:off x="4495800" y="4419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24"/>
          <p:cNvSpPr>
            <a:spLocks noChangeShapeType="1"/>
          </p:cNvSpPr>
          <p:nvPr/>
        </p:nvSpPr>
        <p:spPr bwMode="auto">
          <a:xfrm flipV="1">
            <a:off x="2667000" y="47244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Rectangle 26"/>
          <p:cNvSpPr>
            <a:spLocks noChangeArrowheads="1"/>
          </p:cNvSpPr>
          <p:nvPr/>
        </p:nvSpPr>
        <p:spPr bwMode="auto">
          <a:xfrm>
            <a:off x="6096000" y="4800600"/>
            <a:ext cx="2514600" cy="167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/>
          <a:p>
            <a:pPr marL="177800" indent="-177800" eaLnBrk="0" hangingPunct="0"/>
            <a:r>
              <a:rPr lang="en-US" sz="1100" b="1">
                <a:latin typeface="Arial" pitchFamily="34" charset="0"/>
              </a:rPr>
              <a:t>Post-Trade Analysis</a:t>
            </a:r>
          </a:p>
          <a:p>
            <a:pPr marL="177800" indent="-177800" eaLnBrk="0" hangingPunct="0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Proprietary software technology</a:t>
            </a:r>
          </a:p>
          <a:p>
            <a:pPr marL="177800" indent="-177800" eaLnBrk="0" hangingPunct="0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Reconciles daily trades with simulation results based on archived data</a:t>
            </a:r>
          </a:p>
          <a:p>
            <a:pPr marL="177800" indent="-177800" eaLnBrk="0" hangingPunct="0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Identifies slippages, anomalies and other discrepancies</a:t>
            </a:r>
          </a:p>
          <a:p>
            <a:pPr marL="177800" indent="-177800" eaLnBrk="0" hangingPunct="0"/>
            <a:endParaRPr lang="en-US" sz="11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473" name="Rectangle 27"/>
          <p:cNvSpPr>
            <a:spLocks noChangeArrowheads="1"/>
          </p:cNvSpPr>
          <p:nvPr/>
        </p:nvSpPr>
        <p:spPr bwMode="auto">
          <a:xfrm>
            <a:off x="3429000" y="4800600"/>
            <a:ext cx="2362200" cy="167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/>
          <a:p>
            <a:pPr marL="114300" indent="-114300" eaLnBrk="0" hangingPunct="0"/>
            <a:r>
              <a:rPr lang="en-US" sz="1100" b="1">
                <a:latin typeface="Arial" pitchFamily="34" charset="0"/>
              </a:rPr>
              <a:t>Simulation Engine</a:t>
            </a:r>
          </a:p>
          <a:p>
            <a:pPr marL="114300" indent="-114300" eaLnBrk="0" hangingPunct="0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Proprietary software technology</a:t>
            </a:r>
          </a:p>
          <a:p>
            <a:pPr marL="114300" indent="-114300" eaLnBrk="0" hangingPunct="0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Generates and tests new strategies </a:t>
            </a:r>
          </a:p>
          <a:p>
            <a:pPr marL="114300" indent="-114300" eaLnBrk="0" hangingPunct="0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Enhances current trading strategies based on the results generated in the post-trade analysis</a:t>
            </a:r>
          </a:p>
          <a:p>
            <a:pPr marL="114300" indent="-114300" eaLnBrk="0" hangingPunct="0"/>
            <a:endParaRPr lang="en-US" sz="11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474" name="Line 28"/>
          <p:cNvSpPr>
            <a:spLocks noChangeShapeType="1"/>
          </p:cNvSpPr>
          <p:nvPr/>
        </p:nvSpPr>
        <p:spPr bwMode="auto">
          <a:xfrm flipH="1">
            <a:off x="5791200" y="58674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AutoShape 2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smileyFace">
            <a:avLst>
              <a:gd name="adj" fmla="val 465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Rectangle 30"/>
          <p:cNvSpPr>
            <a:spLocks noChangeArrowheads="1"/>
          </p:cNvSpPr>
          <p:nvPr/>
        </p:nvSpPr>
        <p:spPr bwMode="auto">
          <a:xfrm>
            <a:off x="762000" y="4800600"/>
            <a:ext cx="2514600" cy="16764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/>
          <a:p>
            <a:pPr marL="177800" indent="-177800" algn="ctr" eaLnBrk="0" hangingPunct="0"/>
            <a:r>
              <a:rPr lang="en-US" sz="1100" b="1" u="sng">
                <a:solidFill>
                  <a:srgbClr val="000000"/>
                </a:solidFill>
                <a:latin typeface="Arial" pitchFamily="34" charset="0"/>
              </a:rPr>
              <a:t>Human Element </a:t>
            </a:r>
          </a:p>
          <a:p>
            <a:pPr marL="177800" indent="-177800" eaLnBrk="0" hangingPunct="0"/>
            <a:endParaRPr lang="en-US" sz="1100">
              <a:solidFill>
                <a:srgbClr val="000000"/>
              </a:solidFill>
              <a:latin typeface="Arial" pitchFamily="34" charset="0"/>
            </a:endParaRPr>
          </a:p>
          <a:p>
            <a:pPr marL="177800" indent="-177800" eaLnBrk="0" hangingPunct="0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 Run-time performance monitoring</a:t>
            </a:r>
          </a:p>
          <a:p>
            <a:pPr marL="177800" indent="-177800" eaLnBrk="0" hangingPunct="0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 Innovation in strategy development/enhancement</a:t>
            </a:r>
            <a:endParaRPr lang="en-US" sz="1100" b="1" u="sng">
              <a:solidFill>
                <a:srgbClr val="000000"/>
              </a:solidFill>
              <a:latin typeface="Arial" pitchFamily="34" charset="0"/>
            </a:endParaRPr>
          </a:p>
          <a:p>
            <a:pPr marL="177800" indent="-177800" eaLnBrk="0" hangingPunct="0"/>
            <a:endParaRPr lang="en-US" sz="1100" b="1" u="sng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477" name="Line 31"/>
          <p:cNvSpPr>
            <a:spLocks noChangeShapeType="1"/>
          </p:cNvSpPr>
          <p:nvPr/>
        </p:nvSpPr>
        <p:spPr bwMode="auto">
          <a:xfrm>
            <a:off x="3276600" y="5638800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Rectangle 32"/>
          <p:cNvSpPr>
            <a:spLocks noChangeArrowheads="1"/>
          </p:cNvSpPr>
          <p:nvPr/>
        </p:nvSpPr>
        <p:spPr bwMode="auto">
          <a:xfrm>
            <a:off x="3429000" y="1981200"/>
            <a:ext cx="2133600" cy="236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anchor="ctr"/>
          <a:lstStyle/>
          <a:p>
            <a:pPr marL="177800" indent="-177800" algn="ctr" eaLnBrk="0" hangingPunct="0"/>
            <a:r>
              <a:rPr lang="en-US" sz="1100" b="1" u="sng">
                <a:solidFill>
                  <a:srgbClr val="000000"/>
                </a:solidFill>
                <a:latin typeface="Arial" pitchFamily="34" charset="0"/>
              </a:rPr>
              <a:t>Run-Time Processor </a:t>
            </a:r>
            <a:endParaRPr lang="en-US" sz="1100">
              <a:solidFill>
                <a:srgbClr val="000000"/>
              </a:solidFill>
              <a:latin typeface="Arial" pitchFamily="34" charset="0"/>
            </a:endParaRPr>
          </a:p>
          <a:p>
            <a:pPr marL="177800" indent="-177800" algn="ctr" eaLnBrk="0" hangingPunct="0"/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Proprietary software technology</a:t>
            </a:r>
          </a:p>
          <a:p>
            <a:pPr marL="177800" indent="-177800" eaLnBrk="0" hangingPunct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Process real-time quotes</a:t>
            </a:r>
          </a:p>
          <a:p>
            <a:pPr marL="177800" indent="-177800" eaLnBrk="0" hangingPunct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Perform run-time econometrics </a:t>
            </a:r>
          </a:p>
          <a:p>
            <a:pPr marL="177800" indent="-177800" eaLnBrk="0" hangingPunct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Develop buy and sell signals </a:t>
            </a:r>
          </a:p>
          <a:p>
            <a:pPr marL="177800" indent="-177800" eaLnBrk="0" hangingPunct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Calculate run-time P&amp;L, </a:t>
            </a:r>
          </a:p>
          <a:p>
            <a:pPr marL="177800" indent="-177800" eaLnBrk="0" hangingPunct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Risk management based on pre-defined parameters</a:t>
            </a:r>
          </a:p>
        </p:txBody>
      </p:sp>
      <p:sp>
        <p:nvSpPr>
          <p:cNvPr id="19479" name="Rectangle 33"/>
          <p:cNvSpPr>
            <a:spLocks noChangeArrowheads="1"/>
          </p:cNvSpPr>
          <p:nvPr/>
        </p:nvSpPr>
        <p:spPr bwMode="auto">
          <a:xfrm>
            <a:off x="685800" y="1981200"/>
            <a:ext cx="1371600" cy="236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/>
          <a:lstStyle/>
          <a:p>
            <a:pPr algn="ctr" eaLnBrk="0" hangingPunct="0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u="sng">
                <a:solidFill>
                  <a:srgbClr val="000000"/>
                </a:solidFill>
                <a:latin typeface="Arial" pitchFamily="34" charset="0"/>
              </a:rPr>
              <a:t>Broker-Dealer</a:t>
            </a:r>
            <a:endParaRPr lang="en-US" sz="1100">
              <a:solidFill>
                <a:srgbClr val="000000"/>
              </a:solidFill>
              <a:latin typeface="Arial" pitchFamily="34" charset="0"/>
            </a:endParaRPr>
          </a:p>
          <a:p>
            <a:pPr algn="ctr" eaLnBrk="0" hangingPunct="0">
              <a:lnSpc>
                <a:spcPct val="80000"/>
              </a:lnSpc>
              <a:buFont typeface="Wingdings" pitchFamily="2" charset="2"/>
              <a:buChar char="§"/>
            </a:pPr>
            <a:endParaRPr lang="en-US" sz="11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480" name="Rectangle 34"/>
          <p:cNvSpPr>
            <a:spLocks noChangeArrowheads="1"/>
          </p:cNvSpPr>
          <p:nvPr/>
        </p:nvSpPr>
        <p:spPr bwMode="auto">
          <a:xfrm>
            <a:off x="685800" y="2574925"/>
            <a:ext cx="1524000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15888" indent="-115888"/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Services:</a:t>
            </a:r>
          </a:p>
          <a:p>
            <a:pPr marL="115888" indent="-115888"/>
            <a:endParaRPr lang="en-US" sz="1100">
              <a:solidFill>
                <a:srgbClr val="000000"/>
              </a:solidFill>
              <a:latin typeface="Arial" pitchFamily="34" charset="0"/>
            </a:endParaRPr>
          </a:p>
          <a:p>
            <a:pPr marL="115888" indent="-115888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Quotes</a:t>
            </a:r>
          </a:p>
          <a:p>
            <a:pPr marL="115888" indent="-115888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Order Processing</a:t>
            </a:r>
          </a:p>
          <a:p>
            <a:pPr marL="115888" indent="-115888">
              <a:buFont typeface="Wingdings" pitchFamily="2" charset="2"/>
              <a:buChar char="§"/>
            </a:pPr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Trade Reconciliation</a:t>
            </a:r>
          </a:p>
        </p:txBody>
      </p:sp>
      <p:sp>
        <p:nvSpPr>
          <p:cNvPr id="19482" name="TextBox 2"/>
          <p:cNvSpPr txBox="1">
            <a:spLocks noChangeArrowheads="1"/>
          </p:cNvSpPr>
          <p:nvPr/>
        </p:nvSpPr>
        <p:spPr bwMode="auto">
          <a:xfrm>
            <a:off x="512763" y="1321316"/>
            <a:ext cx="17955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 smtClean="0"/>
              <a:t>“</a:t>
            </a:r>
            <a:r>
              <a:rPr lang="en-US" b="1" dirty="0" err="1" smtClean="0"/>
              <a:t>Algo</a:t>
            </a:r>
            <a:r>
              <a:rPr lang="en-US" b="1" dirty="0" smtClean="0"/>
              <a:t> execution”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19482" idx="3"/>
            <a:endCxn id="18441" idx="0"/>
          </p:cNvCxnSpPr>
          <p:nvPr/>
        </p:nvCxnSpPr>
        <p:spPr>
          <a:xfrm>
            <a:off x="2308319" y="1505982"/>
            <a:ext cx="396781" cy="322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HFT Strategies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Overview of HFT Strategies</a:t>
            </a:r>
          </a:p>
          <a:p>
            <a:pPr marL="457200" lvl="1" indent="0">
              <a:buNone/>
            </a:pPr>
            <a:r>
              <a:rPr lang="en-US" dirty="0" smtClean="0"/>
              <a:t>2.1 Statistical Arbitrage</a:t>
            </a:r>
          </a:p>
          <a:p>
            <a:pPr marL="457200" lvl="1" indent="0">
              <a:buNone/>
            </a:pPr>
            <a:r>
              <a:rPr lang="en-US" dirty="0" smtClean="0"/>
              <a:t>2.2 Directional Event Trading</a:t>
            </a:r>
          </a:p>
          <a:p>
            <a:pPr marL="457200" lvl="1" indent="0">
              <a:buNone/>
            </a:pPr>
            <a:r>
              <a:rPr lang="en-US" dirty="0" smtClean="0"/>
              <a:t>2.3 Market Making</a:t>
            </a:r>
          </a:p>
          <a:p>
            <a:pPr marL="457200" lvl="1" indent="0">
              <a:buNone/>
            </a:pPr>
            <a:r>
              <a:rPr lang="en-US" dirty="0" smtClean="0"/>
              <a:t>2.4 HFT strategies thought to be adverse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8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Mean-reversion = Stat </a:t>
            </a:r>
            <a:r>
              <a:rPr lang="en-US" dirty="0" err="1" smtClean="0"/>
              <a:t>Arb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Statistical arbitrage = trading on deviations from persistent statistical phenomena</a:t>
            </a:r>
          </a:p>
          <a:p>
            <a:r>
              <a:rPr lang="en-US" sz="2000" dirty="0" smtClean="0"/>
              <a:t>Notes:</a:t>
            </a:r>
          </a:p>
          <a:p>
            <a:pPr lvl="1"/>
            <a:r>
              <a:rPr lang="en-US" sz="1800" dirty="0" smtClean="0"/>
              <a:t>Phenomena can be spurious (the number of sun spots has been shown to influence stock returns)</a:t>
            </a:r>
          </a:p>
          <a:p>
            <a:pPr lvl="1"/>
            <a:r>
              <a:rPr lang="en-US" sz="1800" dirty="0" smtClean="0"/>
              <a:t>Main criteria: the statistical phenomenon has to hold with probability of 90% or higher</a:t>
            </a:r>
          </a:p>
          <a:p>
            <a:pPr lvl="1"/>
            <a:r>
              <a:rPr lang="en-US" sz="1800" dirty="0"/>
              <a:t>Stat </a:t>
            </a:r>
            <a:r>
              <a:rPr lang="en-US" sz="1800" dirty="0" err="1"/>
              <a:t>arb</a:t>
            </a:r>
            <a:r>
              <a:rPr lang="en-US" sz="1800" dirty="0"/>
              <a:t> is a statistical enhancement of  a technical analysis technique known as Bollinger </a:t>
            </a:r>
            <a:r>
              <a:rPr lang="en-US" sz="1800" dirty="0" smtClean="0"/>
              <a:t>Bands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270375" cy="395128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For stat </a:t>
                </a:r>
                <a:r>
                  <a:rPr lang="en-US" sz="2000" dirty="0" err="1" smtClean="0"/>
                  <a:t>arb</a:t>
                </a:r>
                <a:r>
                  <a:rPr lang="en-US" sz="2000" dirty="0" smtClean="0"/>
                  <a:t> between any two securities:</a:t>
                </a:r>
              </a:p>
              <a:p>
                <a:pPr lvl="1"/>
                <a:r>
                  <a:rPr lang="en-US" sz="1800" dirty="0" smtClean="0"/>
                  <a:t>Specify a relationship, 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Δ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800" dirty="0" smtClean="0"/>
                  <a:t>Find the most statistically stable relationship: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en-US" sz="1600" dirty="0"/>
              </a:p>
              <a:p>
                <a:pPr lvl="1"/>
                <a:r>
                  <a:rPr lang="en-US" sz="1800" dirty="0" smtClean="0"/>
                  <a:t>Estimate distributional properties of the difference: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𝐸</m:t>
                    </m:r>
                    <m:r>
                      <a:rPr lang="en-US" sz="1600" b="0" i="1" smtClean="0">
                        <a:latin typeface="Cambria Math"/>
                      </a:rPr>
                      <m:t>,  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Monitor and trade upon statistical deviations from parameters:</a:t>
                </a:r>
              </a:p>
              <a:p>
                <a:pPr lvl="2"/>
                <a:r>
                  <a:rPr lang="en-US" dirty="0" smtClean="0"/>
                  <a:t>Sell </a:t>
                </a:r>
                <a:r>
                  <a:rPr lang="en-US" i="1" dirty="0" smtClean="0"/>
                  <a:t>i</a:t>
                </a:r>
                <a:r>
                  <a:rPr lang="en-US" dirty="0" smtClean="0"/>
                  <a:t> and buy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2"/>
                <a:r>
                  <a:rPr lang="en-US" dirty="0" smtClean="0"/>
                  <a:t>Buy </a:t>
                </a:r>
                <a:r>
                  <a:rPr lang="en-US" i="1" dirty="0"/>
                  <a:t>i</a:t>
                </a:r>
                <a:r>
                  <a:rPr lang="en-US" dirty="0"/>
                  <a:t> and </a:t>
                </a:r>
                <a:r>
                  <a:rPr lang="en-US" dirty="0" smtClean="0"/>
                  <a:t>sell </a:t>
                </a:r>
                <a:r>
                  <a:rPr lang="en-US" i="1" dirty="0"/>
                  <a:t>j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pPr lvl="2"/>
                <a:endParaRPr lang="en-US" b="0" dirty="0" smtClean="0">
                  <a:ea typeface="Cambria Math"/>
                </a:endParaRPr>
              </a:p>
              <a:p>
                <a:pPr lvl="1"/>
                <a:endParaRPr lang="en-US" sz="1800" dirty="0"/>
              </a:p>
              <a:p>
                <a:pPr lvl="1"/>
                <a:endParaRPr lang="en-US" sz="16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270375" cy="3951288"/>
              </a:xfrm>
              <a:blipFill rotWithShape="1">
                <a:blip r:embed="rId2"/>
                <a:stretch>
                  <a:fillRect l="-1284" t="-772" b="-13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58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 Momentum = Directional event trading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0" y="1676400"/>
            <a:ext cx="3931920" cy="639762"/>
          </a:xfrm>
        </p:spPr>
        <p:txBody>
          <a:bodyPr/>
          <a:lstStyle/>
          <a:p>
            <a:r>
              <a:rPr lang="en-US" dirty="0" smtClean="0"/>
              <a:t>Event arbitrage step-by-step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438400"/>
            <a:ext cx="3931920" cy="3951288"/>
          </a:xfrm>
        </p:spPr>
        <p:txBody>
          <a:bodyPr>
            <a:normAutofit/>
          </a:bodyPr>
          <a:lstStyle/>
          <a:p>
            <a:pPr lvl="0"/>
            <a:r>
              <a:rPr lang="en-US" sz="1800" dirty="0" smtClean="0"/>
              <a:t>To construct event time series, follow a three-step process for event type of interest: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/>
              <a:t>Identify dates and times of past events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/>
              <a:t>Compute historical price changes for securities of interest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/>
              <a:t>Estimate expected price response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/>
              <a:t>Test response “out-of-sample”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smtClean="0"/>
              <a:t>Trade upon results</a:t>
            </a:r>
          </a:p>
          <a:p>
            <a:pPr marL="342900" lvl="0" indent="-342900">
              <a:buFont typeface="+mj-lt"/>
              <a:buAutoNum type="arabicPeriod"/>
            </a:pPr>
            <a:endParaRPr lang="en-US" sz="1800" dirty="0" smtClean="0"/>
          </a:p>
          <a:p>
            <a:pPr marL="342900" lvl="0" indent="-342900">
              <a:buFont typeface="+mj-lt"/>
              <a:buAutoNum type="arabicPeriod"/>
            </a:pPr>
            <a:endParaRPr lang="en-US" sz="1800" dirty="0"/>
          </a:p>
          <a:p>
            <a:endParaRPr lang="en-US" sz="2800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" y="1676400"/>
            <a:ext cx="3931920" cy="639762"/>
          </a:xfrm>
        </p:spPr>
        <p:txBody>
          <a:bodyPr/>
          <a:lstStyle/>
          <a:p>
            <a:r>
              <a:rPr lang="en-US" dirty="0" smtClean="0"/>
              <a:t>The basics of events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411480" y="2438400"/>
            <a:ext cx="3931920" cy="4419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Definition </a:t>
            </a:r>
            <a:endParaRPr lang="en-US" sz="2000" dirty="0" smtClean="0"/>
          </a:p>
          <a:p>
            <a:pPr lvl="1"/>
            <a:r>
              <a:rPr lang="en-US" sz="1800" b="1" dirty="0" smtClean="0"/>
              <a:t>An event is a recurrent news that moves the markets</a:t>
            </a:r>
            <a:endParaRPr lang="en-US" sz="1400" b="1" dirty="0" smtClean="0"/>
          </a:p>
          <a:p>
            <a:r>
              <a:rPr lang="en-US" sz="1800" dirty="0" smtClean="0"/>
              <a:t>Types of news suitable for event arbitrage</a:t>
            </a:r>
          </a:p>
          <a:p>
            <a:pPr lvl="1"/>
            <a:r>
              <a:rPr lang="en-US" sz="1800" dirty="0" smtClean="0"/>
              <a:t>Corporate news</a:t>
            </a:r>
          </a:p>
          <a:p>
            <a:pPr lvl="2"/>
            <a:r>
              <a:rPr lang="en-US" sz="1600" dirty="0" smtClean="0"/>
              <a:t>Analysts’ forecasts, earnings releases, a combination of the two (earnings surprises)</a:t>
            </a:r>
          </a:p>
          <a:p>
            <a:pPr lvl="1"/>
            <a:r>
              <a:rPr lang="en-US" sz="1800" dirty="0" smtClean="0"/>
              <a:t>Industry news</a:t>
            </a:r>
          </a:p>
          <a:p>
            <a:pPr lvl="2"/>
            <a:r>
              <a:rPr lang="en-US" sz="1600" dirty="0" smtClean="0"/>
              <a:t>Legal decisions, regulatory changes, announcements of new products</a:t>
            </a:r>
          </a:p>
          <a:p>
            <a:pPr lvl="1"/>
            <a:r>
              <a:rPr lang="en-US" sz="1800" dirty="0" smtClean="0"/>
              <a:t>Macroeconomic news</a:t>
            </a:r>
          </a:p>
          <a:p>
            <a:pPr lvl="2"/>
            <a:r>
              <a:rPr lang="en-US" sz="1600" dirty="0" smtClean="0"/>
              <a:t>Government statistics, etc.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7946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Market Making 101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0" y="1676400"/>
            <a:ext cx="3931920" cy="639762"/>
          </a:xfrm>
        </p:spPr>
        <p:txBody>
          <a:bodyPr/>
          <a:lstStyle/>
          <a:p>
            <a:r>
              <a:rPr lang="en-US" dirty="0" smtClean="0"/>
              <a:t>Anyone can make markets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2514600"/>
            <a:ext cx="3931920" cy="3581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Before: market-making was the  domain of “specialists”</a:t>
            </a:r>
          </a:p>
          <a:p>
            <a:r>
              <a:rPr lang="en-US" sz="1800" dirty="0" smtClean="0"/>
              <a:t>Introduction of electronic trading facilitated leveling of the playing field</a:t>
            </a:r>
          </a:p>
          <a:p>
            <a:r>
              <a:rPr lang="en-US" sz="1800" dirty="0" smtClean="0"/>
              <a:t>After </a:t>
            </a:r>
            <a:r>
              <a:rPr lang="en-US" sz="1800" dirty="0" err="1" smtClean="0"/>
              <a:t>Reg</a:t>
            </a:r>
            <a:r>
              <a:rPr lang="en-US" sz="1800" dirty="0" smtClean="0"/>
              <a:t> NMS (2005) anyone can be a market-maker in equities</a:t>
            </a:r>
          </a:p>
          <a:p>
            <a:pPr lvl="1"/>
            <a:r>
              <a:rPr lang="en-US" sz="1600" dirty="0" smtClean="0"/>
              <a:t>Brokers and exchanges are obligated to display best quotes</a:t>
            </a:r>
            <a:endParaRPr lang="en-US" sz="1600" dirty="0"/>
          </a:p>
          <a:p>
            <a:r>
              <a:rPr lang="en-US" sz="1800" dirty="0" smtClean="0"/>
              <a:t>Most exchanges provide free registration for market makers</a:t>
            </a:r>
            <a:endParaRPr lang="en-US" sz="1800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" y="1676400"/>
            <a:ext cx="393192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Market making is a service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411480" y="2438400"/>
            <a:ext cx="3931920" cy="39512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provide “predictable immediacy” in supply and demand on security exchanges (</a:t>
            </a:r>
            <a:r>
              <a:rPr lang="en-US" sz="2000" dirty="0" err="1" smtClean="0"/>
              <a:t>Demsetz</a:t>
            </a:r>
            <a:r>
              <a:rPr lang="en-US" sz="2000" dirty="0" smtClean="0"/>
              <a:t>, 1968)</a:t>
            </a:r>
          </a:p>
          <a:p>
            <a:pPr lvl="0"/>
            <a:r>
              <a:rPr lang="en-US" sz="2000" dirty="0" smtClean="0"/>
              <a:t>Market </a:t>
            </a:r>
            <a:r>
              <a:rPr lang="en-US" sz="2000" dirty="0"/>
              <a:t>makers place </a:t>
            </a:r>
            <a:r>
              <a:rPr lang="en-US" sz="2000" dirty="0" smtClean="0"/>
              <a:t>limit </a:t>
            </a:r>
            <a:r>
              <a:rPr lang="en-US" sz="2000" dirty="0"/>
              <a:t>orders</a:t>
            </a:r>
          </a:p>
          <a:p>
            <a:pPr lvl="1"/>
            <a:r>
              <a:rPr lang="en-US" sz="1800" dirty="0"/>
              <a:t>Patiently wait for customers</a:t>
            </a:r>
          </a:p>
          <a:p>
            <a:pPr lvl="1"/>
            <a:r>
              <a:rPr lang="en-US" sz="1800" dirty="0"/>
              <a:t>Patience has to be compensated</a:t>
            </a:r>
          </a:p>
          <a:p>
            <a:pPr lvl="1"/>
            <a:r>
              <a:rPr lang="en-US" sz="1800" dirty="0" smtClean="0"/>
              <a:t>The difference between the limit sell and the limit buy is </a:t>
            </a:r>
            <a:r>
              <a:rPr lang="en-US" sz="1800" dirty="0"/>
              <a:t>the compensation of </a:t>
            </a:r>
            <a:r>
              <a:rPr lang="en-US" sz="1800" dirty="0" smtClean="0"/>
              <a:t>market-makers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79831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Market Making 102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Market-Making is risky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421038" cy="395128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Inventory risk</a:t>
            </a:r>
          </a:p>
          <a:p>
            <a:pPr lvl="1"/>
            <a:r>
              <a:rPr lang="en-US" sz="1800" dirty="0" smtClean="0"/>
              <a:t>A large inventory position may be difficult to liquidate in case of an adverse market move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Risk of information </a:t>
            </a:r>
            <a:r>
              <a:rPr lang="en-US" sz="2000" dirty="0" smtClean="0"/>
              <a:t>asymmetry</a:t>
            </a:r>
          </a:p>
          <a:p>
            <a:pPr lvl="1"/>
            <a:r>
              <a:rPr lang="en-US" sz="1800" dirty="0"/>
              <a:t>Counterparty has better information than the </a:t>
            </a:r>
            <a:r>
              <a:rPr lang="en-US" sz="1800" dirty="0" smtClean="0"/>
              <a:t>market-maker</a:t>
            </a:r>
          </a:p>
          <a:p>
            <a:pPr lvl="1"/>
            <a:r>
              <a:rPr lang="en-US" sz="1800" dirty="0" smtClean="0"/>
              <a:t>Counterparty can “pick over” the market maker</a:t>
            </a:r>
            <a:endParaRPr lang="en-US" sz="1800" dirty="0"/>
          </a:p>
          <a:p>
            <a:pPr marL="617220" lvl="1" indent="-342900">
              <a:buFont typeface="+mj-lt"/>
              <a:buAutoNum type="arabicPeriod"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Solutions for Automated MM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22775" cy="395128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Inventory models:</a:t>
            </a:r>
          </a:p>
          <a:p>
            <a:pPr lvl="1"/>
            <a:r>
              <a:rPr lang="en-US" sz="1800" dirty="0" smtClean="0"/>
              <a:t>Start with a “sweet spot” inventory</a:t>
            </a:r>
          </a:p>
          <a:p>
            <a:pPr lvl="1"/>
            <a:r>
              <a:rPr lang="en-US" sz="1800" dirty="0" smtClean="0"/>
              <a:t>Adjust the inventory according to the current market conditions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Information models</a:t>
            </a:r>
          </a:p>
          <a:p>
            <a:pPr lvl="1"/>
            <a:r>
              <a:rPr lang="en-US" sz="1800" dirty="0" smtClean="0"/>
              <a:t>Allow pick-over: </a:t>
            </a:r>
          </a:p>
          <a:p>
            <a:pPr lvl="2"/>
            <a:r>
              <a:rPr lang="en-US" dirty="0" smtClean="0"/>
              <a:t>Make money on liquidity demanders, lose money to better-informed traders, </a:t>
            </a:r>
            <a:r>
              <a:rPr lang="en-US" dirty="0" err="1" smtClean="0"/>
              <a:t>Amihud</a:t>
            </a:r>
            <a:r>
              <a:rPr lang="en-US" dirty="0" smtClean="0"/>
              <a:t> and </a:t>
            </a:r>
            <a:r>
              <a:rPr lang="en-US" dirty="0" err="1" smtClean="0"/>
              <a:t>Mendelson</a:t>
            </a:r>
            <a:r>
              <a:rPr lang="en-US" dirty="0" smtClean="0"/>
              <a:t> (1980)</a:t>
            </a:r>
          </a:p>
          <a:p>
            <a:pPr lvl="2"/>
            <a:r>
              <a:rPr lang="en-US" dirty="0" smtClean="0"/>
              <a:t>Use exchange rebates	</a:t>
            </a:r>
          </a:p>
          <a:p>
            <a:pPr lvl="1"/>
            <a:r>
              <a:rPr lang="en-US" sz="1800" dirty="0" smtClean="0"/>
              <a:t>Build information into market-making models to minimize pick-over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8524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2.4 HFT strategies thought to be adverse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2.4.1 Rebate capture</a:t>
            </a:r>
          </a:p>
          <a:p>
            <a:r>
              <a:rPr lang="en-US" dirty="0" smtClean="0"/>
              <a:t>2.4.2 Quote matching</a:t>
            </a:r>
          </a:p>
          <a:p>
            <a:r>
              <a:rPr lang="en-US" dirty="0" smtClean="0"/>
              <a:t>2.4.3 Layering</a:t>
            </a:r>
          </a:p>
          <a:p>
            <a:r>
              <a:rPr lang="en-US" dirty="0" smtClean="0"/>
              <a:t>2.4.4 Ignition </a:t>
            </a:r>
          </a:p>
          <a:p>
            <a:r>
              <a:rPr lang="en-US" dirty="0" smtClean="0"/>
              <a:t>2.4.5 Pinging/sniping/sniffing</a:t>
            </a:r>
          </a:p>
          <a:p>
            <a:r>
              <a:rPr lang="en-US" dirty="0" smtClean="0"/>
              <a:t>2.4.6 Quote stuffing</a:t>
            </a:r>
          </a:p>
          <a:p>
            <a:r>
              <a:rPr lang="en-US" dirty="0" smtClean="0"/>
              <a:t>2.4.7 Spoofing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Strategy list from CFTC subcommittee on HFT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2.4 HFT strategies thought to be adverse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2.4.1 Rebate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/>
            <a:r>
              <a:rPr lang="en-US" dirty="0" smtClean="0"/>
              <a:t>Arbitrage equity exchange rebates:</a:t>
            </a:r>
          </a:p>
          <a:p>
            <a:pPr marL="914400" lvl="1" indent="-514350"/>
            <a:r>
              <a:rPr lang="en-US" dirty="0" smtClean="0"/>
              <a:t>Place limit orders, collect rebates</a:t>
            </a:r>
          </a:p>
          <a:p>
            <a:pPr marL="514350" indent="-514350"/>
            <a:r>
              <a:rPr lang="en-US" dirty="0" smtClean="0"/>
              <a:t>Critics: economic value?</a:t>
            </a:r>
          </a:p>
          <a:p>
            <a:pPr marL="514350" indent="-514350"/>
            <a:r>
              <a:rPr lang="en-US" dirty="0" smtClean="0"/>
              <a:t>Proponents: rebates are integral parts of exchange business models</a:t>
            </a:r>
          </a:p>
          <a:p>
            <a:pPr marL="514350" indent="-514350"/>
            <a:r>
              <a:rPr lang="en-US" dirty="0" smtClean="0"/>
              <a:t>The strategy is likely not feasible:</a:t>
            </a:r>
          </a:p>
          <a:p>
            <a:pPr marL="914400" lvl="1" indent="-514350"/>
            <a:r>
              <a:rPr lang="en-US" dirty="0" smtClean="0"/>
              <a:t>Pure alpha generation via “Rebate scalping” is yet to be shown</a:t>
            </a:r>
          </a:p>
          <a:p>
            <a:pPr marL="914400" lvl="1" indent="-514350"/>
            <a:r>
              <a:rPr lang="en-US" dirty="0" smtClean="0"/>
              <a:t>Considerable risks exist</a:t>
            </a:r>
          </a:p>
          <a:p>
            <a:pPr marL="1314450" lvl="2" indent="-514350"/>
            <a:r>
              <a:rPr lang="en-US" dirty="0" smtClean="0"/>
              <a:t>Risk of non-execution</a:t>
            </a:r>
          </a:p>
          <a:p>
            <a:pPr marL="1314450" lvl="2" indent="-514350"/>
            <a:r>
              <a:rPr lang="en-US" dirty="0" smtClean="0"/>
              <a:t>Risk of adverse selection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12201"/>
            <a:ext cx="4953000" cy="478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327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2.4 HFT strategies thought to be adverse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2.4.2 Quote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A strategy that mimics that of another liquidity </a:t>
            </a:r>
            <a:r>
              <a:rPr lang="en-US" dirty="0" smtClean="0"/>
              <a:t>provider</a:t>
            </a:r>
          </a:p>
          <a:p>
            <a:pPr lvl="1"/>
            <a:r>
              <a:rPr lang="en-US" dirty="0" smtClean="0"/>
              <a:t>Place limit orders next to others’ limit orders</a:t>
            </a:r>
          </a:p>
          <a:p>
            <a:pPr lvl="1"/>
            <a:r>
              <a:rPr lang="en-US" dirty="0" smtClean="0"/>
              <a:t>Critics: dilutes profitability of market-makers</a:t>
            </a:r>
            <a:endParaRPr lang="en-US" dirty="0"/>
          </a:p>
          <a:p>
            <a:pPr lvl="0"/>
            <a:r>
              <a:rPr lang="en-US" dirty="0" smtClean="0"/>
              <a:t>Seeks </a:t>
            </a:r>
            <a:r>
              <a:rPr lang="en-US" dirty="0"/>
              <a:t>to minimize or share risks associated with liquidity </a:t>
            </a:r>
            <a:r>
              <a:rPr lang="en-US" dirty="0" smtClean="0"/>
              <a:t>provision</a:t>
            </a:r>
          </a:p>
          <a:p>
            <a:pPr lvl="0"/>
            <a:r>
              <a:rPr lang="en-US" dirty="0" smtClean="0"/>
              <a:t>Is the strategy feasible in lit markets?</a:t>
            </a:r>
          </a:p>
          <a:p>
            <a:pPr lvl="1"/>
            <a:r>
              <a:rPr lang="en-US" dirty="0" smtClean="0"/>
              <a:t>Most lit markets are anonymous</a:t>
            </a:r>
          </a:p>
          <a:p>
            <a:pPr lvl="1"/>
            <a:r>
              <a:rPr lang="en-US" dirty="0" smtClean="0"/>
              <a:t>Cannot track orders placed by one entity</a:t>
            </a:r>
          </a:p>
          <a:p>
            <a:pPr lvl="1"/>
            <a:r>
              <a:rPr lang="en-US" dirty="0" smtClean="0"/>
              <a:t>Can copying EVERY limit order be profitable?</a:t>
            </a:r>
          </a:p>
          <a:p>
            <a:pPr lvl="1"/>
            <a:r>
              <a:rPr lang="en-US" dirty="0" smtClean="0"/>
              <a:t>What about time delay?</a:t>
            </a:r>
          </a:p>
          <a:p>
            <a:pPr lvl="1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2.4.3 Layering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Leaves </a:t>
            </a:r>
            <a:r>
              <a:rPr lang="en-US" dirty="0"/>
              <a:t>“placeholder” limit orders with the intent of securing early execution in each price queue in the limit order book</a:t>
            </a:r>
          </a:p>
          <a:p>
            <a:pPr lvl="0"/>
            <a:r>
              <a:rPr lang="en-US" dirty="0" smtClean="0"/>
              <a:t>Used when </a:t>
            </a:r>
            <a:r>
              <a:rPr lang="en-US" dirty="0"/>
              <a:t>order books are executed in the time-price-priority </a:t>
            </a:r>
            <a:r>
              <a:rPr lang="en-US" dirty="0" smtClean="0"/>
              <a:t>sequence </a:t>
            </a:r>
          </a:p>
          <a:p>
            <a:pPr lvl="0"/>
            <a:r>
              <a:rPr lang="en-US" dirty="0" smtClean="0"/>
              <a:t>Limit orders can be cancelled</a:t>
            </a:r>
          </a:p>
          <a:p>
            <a:pPr lvl="0"/>
            <a:r>
              <a:rPr lang="en-US" dirty="0" smtClean="0"/>
              <a:t>Critics: strategy generates noise in markets</a:t>
            </a:r>
          </a:p>
          <a:p>
            <a:pPr lvl="0"/>
            <a:r>
              <a:rPr lang="en-US" dirty="0" smtClean="0"/>
              <a:t>Reality:</a:t>
            </a:r>
          </a:p>
          <a:p>
            <a:pPr lvl="1"/>
            <a:r>
              <a:rPr lang="en-US" dirty="0" smtClean="0"/>
              <a:t>Strategy is real</a:t>
            </a:r>
          </a:p>
          <a:p>
            <a:pPr lvl="1"/>
            <a:r>
              <a:rPr lang="en-US" dirty="0" smtClean="0"/>
              <a:t>Many markets move away to pro-rata matching to make layering unnecessary (e.g., CME)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5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b="1" dirty="0"/>
              <a:t>The business of </a:t>
            </a:r>
            <a:r>
              <a:rPr lang="en-US" b="1" dirty="0" smtClean="0"/>
              <a:t>HFT</a:t>
            </a:r>
          </a:p>
          <a:p>
            <a:pPr lvl="1"/>
            <a:r>
              <a:rPr lang="en-US" b="1" dirty="0" smtClean="0"/>
              <a:t>Key components of successful HFT</a:t>
            </a:r>
            <a:endParaRPr lang="en-US" b="1" dirty="0"/>
          </a:p>
          <a:p>
            <a:pPr lvl="1"/>
            <a:r>
              <a:rPr lang="en-US" b="1" dirty="0" smtClean="0"/>
              <a:t>Technology</a:t>
            </a:r>
            <a:endParaRPr lang="en-US" b="1" dirty="0"/>
          </a:p>
          <a:p>
            <a:pPr lvl="1"/>
            <a:r>
              <a:rPr lang="en-US" b="1" dirty="0" smtClean="0"/>
              <a:t>Models</a:t>
            </a:r>
          </a:p>
          <a:p>
            <a:pPr lvl="1"/>
            <a:r>
              <a:rPr lang="en-US" b="1" dirty="0" smtClean="0"/>
              <a:t>Advanced Models</a:t>
            </a:r>
          </a:p>
          <a:p>
            <a:pPr lvl="1"/>
            <a:r>
              <a:rPr lang="en-US" b="1" dirty="0" smtClean="0"/>
              <a:t>Self-learning Models</a:t>
            </a:r>
            <a:endParaRPr lang="en-US" b="1" dirty="0"/>
          </a:p>
          <a:p>
            <a:pPr lvl="1"/>
            <a:r>
              <a:rPr lang="en-US" b="1" dirty="0" smtClean="0"/>
              <a:t>Implementation of HFT</a:t>
            </a:r>
          </a:p>
          <a:p>
            <a:pPr lvl="1"/>
            <a:r>
              <a:rPr lang="en-US" b="1" dirty="0" smtClean="0"/>
              <a:t>Risk Management of Trading</a:t>
            </a:r>
          </a:p>
          <a:p>
            <a:pPr lvl="1"/>
            <a:r>
              <a:rPr lang="en-US" b="1" dirty="0" smtClean="0"/>
              <a:t>Risk Management of Systems</a:t>
            </a:r>
          </a:p>
          <a:p>
            <a:pPr lvl="1"/>
            <a:r>
              <a:rPr lang="en-US" b="1" dirty="0" smtClean="0"/>
              <a:t>Optimal Execution</a:t>
            </a:r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032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2.4 HFT strategies thought to be adverse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2.4.4 Ignition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Estimate location of stop orders</a:t>
            </a:r>
          </a:p>
          <a:p>
            <a:r>
              <a:rPr lang="en-US" sz="2000" dirty="0" smtClean="0"/>
              <a:t>Cause stop orders to execute</a:t>
            </a:r>
          </a:p>
          <a:p>
            <a:r>
              <a:rPr lang="en-US" sz="2000" dirty="0"/>
              <a:t>N</a:t>
            </a:r>
            <a:r>
              <a:rPr lang="en-US" sz="2000" dirty="0" smtClean="0"/>
              <a:t>ot feasible in lit markets</a:t>
            </a:r>
          </a:p>
          <a:p>
            <a:pPr lvl="1"/>
            <a:r>
              <a:rPr lang="en-US" sz="1800" dirty="0" smtClean="0"/>
              <a:t>Cannot trigger orders “behind the market”</a:t>
            </a:r>
          </a:p>
          <a:p>
            <a:pPr lvl="1"/>
            <a:r>
              <a:rPr lang="en-US" sz="1800" dirty="0" smtClean="0"/>
              <a:t>Have to trade through the best bid/ask first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2.4.5 Pinging/sniping/sniffing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trader </a:t>
            </a:r>
            <a:r>
              <a:rPr lang="en-US" dirty="0"/>
              <a:t>estimates liquidity available at given price points </a:t>
            </a:r>
            <a:endParaRPr lang="en-US" dirty="0" smtClean="0"/>
          </a:p>
          <a:p>
            <a:pPr lvl="1"/>
            <a:r>
              <a:rPr lang="en-US" dirty="0" smtClean="0"/>
              <a:t>Showing </a:t>
            </a:r>
            <a:r>
              <a:rPr lang="en-US" dirty="0"/>
              <a:t>small </a:t>
            </a:r>
            <a:r>
              <a:rPr lang="en-US" dirty="0" smtClean="0"/>
              <a:t>orders</a:t>
            </a:r>
          </a:p>
          <a:p>
            <a:pPr lvl="1"/>
            <a:r>
              <a:rPr lang="en-US" dirty="0" smtClean="0"/>
              <a:t>Gauge immediacy </a:t>
            </a:r>
            <a:r>
              <a:rPr lang="en-US" dirty="0"/>
              <a:t>and scale of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Arbitrage pockets of liquidity</a:t>
            </a:r>
          </a:p>
          <a:p>
            <a:r>
              <a:rPr lang="en-US" dirty="0" smtClean="0"/>
              <a:t>This </a:t>
            </a:r>
            <a:r>
              <a:rPr lang="en-US" dirty="0"/>
              <a:t>strategy is </a:t>
            </a:r>
            <a:r>
              <a:rPr lang="en-US" dirty="0" smtClean="0"/>
              <a:t>feasible dark pools</a:t>
            </a:r>
          </a:p>
          <a:p>
            <a:pPr lvl="1"/>
            <a:r>
              <a:rPr lang="en-US" dirty="0" smtClean="0"/>
              <a:t>Some dark pools (Citi ATD) monitor and charge for such behavior</a:t>
            </a:r>
          </a:p>
          <a:p>
            <a:r>
              <a:rPr lang="en-US" dirty="0" smtClean="0"/>
              <a:t>Not feasible in lit markets</a:t>
            </a:r>
            <a:endParaRPr lang="en-US" dirty="0"/>
          </a:p>
          <a:p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533400" y="4724400"/>
            <a:ext cx="3852386" cy="1510266"/>
            <a:chOff x="533400" y="4495800"/>
            <a:chExt cx="3852386" cy="1510266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784223" y="4863283"/>
              <a:ext cx="3581400" cy="762000"/>
              <a:chOff x="4876800" y="4648565"/>
              <a:chExt cx="3581556" cy="76190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4876800" y="5410466"/>
                <a:ext cx="35815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5867443" y="4953325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715037" y="5029515"/>
                <a:ext cx="114305" cy="380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019850" y="4724755"/>
                <a:ext cx="114305" cy="6857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562630" y="4953325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410223" y="5181896"/>
                <a:ext cx="114305" cy="228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324663" y="4648565"/>
                <a:ext cx="114305" cy="7619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77070" y="4800945"/>
                <a:ext cx="114305" cy="6095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629476" y="4953325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1883" y="4953325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934290" y="5067611"/>
                <a:ext cx="114305" cy="3428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0" name="TextBox 32"/>
            <p:cNvSpPr txBox="1">
              <a:spLocks noChangeArrowheads="1"/>
            </p:cNvSpPr>
            <p:nvPr/>
          </p:nvSpPr>
          <p:spPr bwMode="auto">
            <a:xfrm>
              <a:off x="3890159" y="5638918"/>
              <a:ext cx="495627" cy="277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/>
                <a:t>price</a:t>
              </a:r>
            </a:p>
          </p:txBody>
        </p:sp>
        <p:cxnSp>
          <p:nvCxnSpPr>
            <p:cNvPr id="11" name="Straight Arrow Connector 10"/>
            <p:cNvCxnSpPr>
              <a:stCxn id="12" idx="1"/>
            </p:cNvCxnSpPr>
            <p:nvPr/>
          </p:nvCxnSpPr>
          <p:spPr bwMode="auto">
            <a:xfrm flipH="1">
              <a:off x="2384423" y="4863282"/>
              <a:ext cx="4619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36"/>
            <p:cNvSpPr txBox="1">
              <a:spLocks noChangeArrowheads="1"/>
            </p:cNvSpPr>
            <p:nvPr/>
          </p:nvSpPr>
          <p:spPr bwMode="auto">
            <a:xfrm>
              <a:off x="2846613" y="4724400"/>
              <a:ext cx="1445397" cy="277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/>
                <a:t>Best ask = best offer</a:t>
              </a:r>
            </a:p>
          </p:txBody>
        </p:sp>
        <p:sp>
          <p:nvSpPr>
            <p:cNvPr id="13" name="TextBox 37"/>
            <p:cNvSpPr txBox="1">
              <a:spLocks noChangeArrowheads="1"/>
            </p:cNvSpPr>
            <p:nvPr/>
          </p:nvSpPr>
          <p:spPr bwMode="auto">
            <a:xfrm>
              <a:off x="1050433" y="4696595"/>
              <a:ext cx="686248" cy="277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/>
                <a:t>Best bid</a:t>
              </a:r>
            </a:p>
          </p:txBody>
        </p:sp>
        <p:cxnSp>
          <p:nvCxnSpPr>
            <p:cNvPr id="14" name="Straight Arrow Connector 13"/>
            <p:cNvCxnSpPr>
              <a:stCxn id="13" idx="3"/>
              <a:endCxn id="37" idx="0"/>
            </p:cNvCxnSpPr>
            <p:nvPr/>
          </p:nvCxnSpPr>
          <p:spPr bwMode="auto">
            <a:xfrm>
              <a:off x="1736723" y="4834707"/>
              <a:ext cx="247650" cy="1047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1984373" y="5777682"/>
              <a:ext cx="304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46"/>
            <p:cNvSpPr txBox="1">
              <a:spLocks noChangeArrowheads="1"/>
            </p:cNvSpPr>
            <p:nvPr/>
          </p:nvSpPr>
          <p:spPr bwMode="auto">
            <a:xfrm>
              <a:off x="1622387" y="5744422"/>
              <a:ext cx="1018183" cy="26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100"/>
                <a:t>Bid-ask spread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0600" y="4724400"/>
              <a:ext cx="92567" cy="9008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33400" y="4495800"/>
              <a:ext cx="18020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Concentration of stop losses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2675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2.4 HFT strategies thought to be adverse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2.4.6 Quote stuffing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Intentional </a:t>
            </a:r>
            <a:r>
              <a:rPr lang="en-US" dirty="0"/>
              <a:t>“clogging” of networks with the objective of slowing down other </a:t>
            </a:r>
            <a:r>
              <a:rPr lang="en-US" dirty="0" smtClean="0"/>
              <a:t>traders</a:t>
            </a:r>
            <a:endParaRPr lang="en-US" dirty="0"/>
          </a:p>
          <a:p>
            <a:r>
              <a:rPr lang="en-US" dirty="0" smtClean="0"/>
              <a:t>Most often, a result of layering</a:t>
            </a:r>
          </a:p>
          <a:p>
            <a:r>
              <a:rPr lang="en-US" dirty="0" smtClean="0"/>
              <a:t>Clogging of networks cannot be selective: </a:t>
            </a:r>
          </a:p>
          <a:p>
            <a:pPr lvl="1"/>
            <a:r>
              <a:rPr lang="en-US" dirty="0" smtClean="0"/>
              <a:t>Will slow down the quote stuffing trader as well</a:t>
            </a:r>
          </a:p>
          <a:p>
            <a:pPr lvl="1"/>
            <a:r>
              <a:rPr lang="en-US" dirty="0" smtClean="0"/>
              <a:t>What is the point?</a:t>
            </a:r>
          </a:p>
          <a:p>
            <a:pPr lvl="1"/>
            <a:r>
              <a:rPr lang="en-US" dirty="0" smtClean="0"/>
              <a:t>Can only be profitable for low-frequency traders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2.4.7 Spoofing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Identical </a:t>
            </a:r>
            <a:r>
              <a:rPr lang="en-US" dirty="0"/>
              <a:t>to layering in implementation; key difference is intent: </a:t>
            </a:r>
          </a:p>
          <a:p>
            <a:pPr lvl="1"/>
            <a:r>
              <a:rPr lang="en-US" dirty="0" smtClean="0"/>
              <a:t>spoofing refers </a:t>
            </a:r>
            <a:r>
              <a:rPr lang="en-US" dirty="0"/>
              <a:t>to intent of distorting the order </a:t>
            </a:r>
            <a:r>
              <a:rPr lang="en-US" dirty="0" smtClean="0"/>
              <a:t>book</a:t>
            </a:r>
          </a:p>
          <a:p>
            <a:pPr lvl="1"/>
            <a:r>
              <a:rPr lang="en-US" dirty="0" smtClean="0"/>
              <a:t>changing </a:t>
            </a:r>
            <a:r>
              <a:rPr lang="en-US" dirty="0"/>
              <a:t>other investors’ inferences about available supply and </a:t>
            </a:r>
            <a:r>
              <a:rPr lang="en-US" dirty="0" smtClean="0"/>
              <a:t>demand</a:t>
            </a:r>
          </a:p>
          <a:p>
            <a:r>
              <a:rPr lang="en-US" dirty="0" smtClean="0"/>
              <a:t>Illegal under Dodd-Frank</a:t>
            </a:r>
          </a:p>
          <a:p>
            <a:r>
              <a:rPr lang="en-US" dirty="0" smtClean="0"/>
              <a:t>Actively prosecuted (Bunge case, 2011, CFTC, $550,000 penalty)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54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2.4 HFT strategies thought to be adverse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2.4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Most strategies thought to be “bad” HFT are not feasible in today’s lit markets</a:t>
            </a:r>
          </a:p>
          <a:p>
            <a:pPr lvl="1"/>
            <a:r>
              <a:rPr lang="en-US" dirty="0" smtClean="0"/>
              <a:t>Potentially feasible in dark pools</a:t>
            </a:r>
          </a:p>
          <a:p>
            <a:pPr lvl="1"/>
            <a:r>
              <a:rPr lang="en-US" dirty="0" smtClean="0"/>
              <a:t>Dark pools are operated under “buyer beware” principle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Strategy Summary: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2.4.1 Rebate capture </a:t>
            </a:r>
          </a:p>
          <a:p>
            <a:pPr lvl="1"/>
            <a:r>
              <a:rPr lang="en-US" dirty="0" smtClean="0"/>
              <a:t>Risky, hard to make money</a:t>
            </a:r>
          </a:p>
          <a:p>
            <a:r>
              <a:rPr lang="en-US" dirty="0" smtClean="0"/>
              <a:t>2.4.2 Quote matching</a:t>
            </a:r>
          </a:p>
          <a:p>
            <a:pPr lvl="1"/>
            <a:r>
              <a:rPr lang="en-US" dirty="0" smtClean="0"/>
              <a:t>Infeasible in pro-rata markets</a:t>
            </a:r>
          </a:p>
          <a:p>
            <a:r>
              <a:rPr lang="en-US" dirty="0" smtClean="0"/>
              <a:t>2.4.3 Layering</a:t>
            </a:r>
          </a:p>
          <a:p>
            <a:pPr lvl="1"/>
            <a:r>
              <a:rPr lang="en-US" dirty="0" smtClean="0"/>
              <a:t>Pointless in pro-rata markets</a:t>
            </a:r>
          </a:p>
          <a:p>
            <a:r>
              <a:rPr lang="en-US" dirty="0" smtClean="0"/>
              <a:t>2.4.4 Ignition </a:t>
            </a:r>
          </a:p>
          <a:p>
            <a:pPr lvl="1"/>
            <a:r>
              <a:rPr lang="en-US" dirty="0" smtClean="0"/>
              <a:t>Infeasible in lit markets</a:t>
            </a:r>
          </a:p>
          <a:p>
            <a:r>
              <a:rPr lang="en-US" dirty="0" smtClean="0"/>
              <a:t>2.4.5 Pinging/sniping/sniffing</a:t>
            </a:r>
          </a:p>
          <a:p>
            <a:pPr lvl="1"/>
            <a:r>
              <a:rPr lang="en-US" dirty="0" smtClean="0"/>
              <a:t>Infeasible in lit markets</a:t>
            </a:r>
          </a:p>
          <a:p>
            <a:r>
              <a:rPr lang="en-US" dirty="0" smtClean="0"/>
              <a:t>2.4.6 Quote stuffing</a:t>
            </a:r>
          </a:p>
          <a:p>
            <a:pPr lvl="1"/>
            <a:r>
              <a:rPr lang="en-US" dirty="0" smtClean="0"/>
              <a:t>No point, unless executed by a low-frequency trader</a:t>
            </a:r>
          </a:p>
          <a:p>
            <a:r>
              <a:rPr lang="en-US" dirty="0" smtClean="0"/>
              <a:t>2.4.7 Spoofing</a:t>
            </a:r>
          </a:p>
          <a:p>
            <a:pPr lvl="1"/>
            <a:r>
              <a:rPr lang="en-US" dirty="0" smtClean="0"/>
              <a:t>Illegal under Dodd-Frank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1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 </a:t>
            </a:r>
            <a:r>
              <a:rPr lang="en-US" dirty="0" err="1" smtClean="0"/>
              <a:t>Algo</a:t>
            </a:r>
            <a:r>
              <a:rPr lang="en-US" dirty="0" smtClean="0"/>
              <a:t> execution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</a:t>
            </a:r>
          </a:p>
        </p:txBody>
      </p:sp>
      <p:sp>
        <p:nvSpPr>
          <p:cNvPr id="2048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err="1" smtClean="0"/>
              <a:t>Algo</a:t>
            </a:r>
            <a:r>
              <a:rPr lang="en-US" sz="2000" dirty="0" smtClean="0"/>
              <a:t> execution = “smart order routing”</a:t>
            </a:r>
          </a:p>
          <a:p>
            <a:pPr eaLnBrk="1" hangingPunct="1"/>
            <a:r>
              <a:rPr lang="en-US" sz="2000" dirty="0" smtClean="0"/>
              <a:t>Eleven common </a:t>
            </a:r>
            <a:r>
              <a:rPr lang="en-US" sz="2000" dirty="0" err="1" smtClean="0"/>
              <a:t>algos</a:t>
            </a:r>
            <a:r>
              <a:rPr lang="en-US" sz="2000" dirty="0" smtClean="0"/>
              <a:t> in the “toolkit” of every broker-dealer</a:t>
            </a:r>
          </a:p>
          <a:p>
            <a:pPr eaLnBrk="1" hangingPunct="1"/>
            <a:r>
              <a:rPr lang="en-US" sz="2000" dirty="0" smtClean="0"/>
              <a:t>Help traders navigate costs, market conditions</a:t>
            </a:r>
          </a:p>
          <a:p>
            <a:pPr eaLnBrk="1" hangingPunct="1"/>
            <a:r>
              <a:rPr lang="en-US" sz="2000" dirty="0" smtClean="0"/>
              <a:t>Economics:</a:t>
            </a:r>
          </a:p>
          <a:p>
            <a:pPr lvl="1" eaLnBrk="1" hangingPunct="1"/>
            <a:r>
              <a:rPr lang="en-US" sz="1600" dirty="0" smtClean="0"/>
              <a:t>Improve investor return or alpha</a:t>
            </a:r>
          </a:p>
          <a:p>
            <a:pPr lvl="1" eaLnBrk="1" hangingPunct="1"/>
            <a:r>
              <a:rPr lang="en-US" sz="1600" dirty="0" smtClean="0"/>
              <a:t>Cost investors a fraction of the obtained price improvement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2048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ideal algo</a:t>
            </a:r>
          </a:p>
        </p:txBody>
      </p:sp>
      <p:sp>
        <p:nvSpPr>
          <p:cNvPr id="2048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Given a period of time, </a:t>
            </a:r>
          </a:p>
          <a:p>
            <a:pPr lvl="1" eaLnBrk="1" hangingPunct="1"/>
            <a:r>
              <a:rPr lang="en-US" sz="1600" smtClean="0"/>
              <a:t>Produce the best possible pricing</a:t>
            </a:r>
          </a:p>
          <a:p>
            <a:pPr lvl="1" eaLnBrk="1" hangingPunct="1"/>
            <a:r>
              <a:rPr lang="en-US" sz="1600" smtClean="0"/>
              <a:t>Within customer risk specifications</a:t>
            </a:r>
          </a:p>
          <a:p>
            <a:pPr lvl="1" eaLnBrk="1" hangingPunct="1"/>
            <a:r>
              <a:rPr lang="en-US" sz="1600" smtClean="0"/>
              <a:t>Accounting for customer’s cost structure</a:t>
            </a:r>
          </a:p>
        </p:txBody>
      </p:sp>
    </p:spTree>
    <p:extLst>
      <p:ext uri="{BB962C8B-B14F-4D97-AF65-F5344CB8AC3E}">
        <p14:creationId xmlns:p14="http://schemas.microsoft.com/office/powerpoint/2010/main" val="6609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2. </a:t>
            </a:r>
            <a:r>
              <a:rPr lang="en-US" dirty="0" err="1" smtClean="0"/>
              <a:t>Algo</a:t>
            </a:r>
            <a:r>
              <a:rPr lang="en-US" dirty="0" smtClean="0"/>
              <a:t> Implementation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667000"/>
            <a:ext cx="2286000" cy="2438400"/>
          </a:xfrm>
        </p:spPr>
        <p:txBody>
          <a:bodyPr/>
          <a:lstStyle/>
          <a:p>
            <a:pPr marL="231775" indent="-231775" eaLnBrk="1" hangingPunct="1">
              <a:buFont typeface="Wingdings" pitchFamily="2" charset="2"/>
              <a:buChar char="§"/>
            </a:pPr>
            <a:r>
              <a:rPr lang="en-US" sz="1600" smtClean="0"/>
              <a:t>Academic research and proprietary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FA2D3-504D-4A29-9A15-3C9556A968AD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685800" y="1447800"/>
            <a:ext cx="2971800" cy="990600"/>
          </a:xfrm>
          <a:prstGeom prst="homePlate">
            <a:avLst>
              <a:gd name="adj" fmla="val 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Arial" pitchFamily="34" charset="0"/>
              </a:rPr>
              <a:t>Ideas</a:t>
            </a: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3048000" y="1447800"/>
            <a:ext cx="3048000" cy="990600"/>
          </a:xfrm>
          <a:prstGeom prst="chevron">
            <a:avLst>
              <a:gd name="adj" fmla="val 7692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latin typeface="Arial" pitchFamily="34" charset="0"/>
              </a:rPr>
              <a:t>Tools</a:t>
            </a:r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5486400" y="1447800"/>
            <a:ext cx="3048000" cy="990600"/>
          </a:xfrm>
          <a:prstGeom prst="chevron">
            <a:avLst>
              <a:gd name="adj" fmla="val 76923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>
                <a:latin typeface="Arial" pitchFamily="34" charset="0"/>
              </a:rPr>
              <a:t>Data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048000" y="2667000"/>
            <a:ext cx="2514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dirty="0">
                <a:latin typeface="Arial" pitchFamily="34" charset="0"/>
              </a:rPr>
              <a:t>Advanced econometric modeling: </a:t>
            </a:r>
            <a:r>
              <a:rPr lang="en-US" sz="1600" dirty="0" err="1" smtClean="0">
                <a:latin typeface="Arial" pitchFamily="34" charset="0"/>
              </a:rPr>
              <a:t>MatLab</a:t>
            </a:r>
            <a:r>
              <a:rPr lang="en-US" sz="1600" dirty="0" smtClean="0">
                <a:latin typeface="Arial" pitchFamily="34" charset="0"/>
              </a:rPr>
              <a:t>, R, Julia </a:t>
            </a:r>
            <a:r>
              <a:rPr lang="en-US" sz="1600" dirty="0">
                <a:latin typeface="Arial" pitchFamily="34" charset="0"/>
              </a:rPr>
              <a:t>with custom libraries.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dirty="0">
                <a:latin typeface="Arial" pitchFamily="34" charset="0"/>
              </a:rPr>
              <a:t>C</a:t>
            </a:r>
            <a:r>
              <a:rPr lang="en-US" sz="1600" dirty="0" smtClean="0">
                <a:latin typeface="Arial" pitchFamily="34" charset="0"/>
              </a:rPr>
              <a:t>++ or Java </a:t>
            </a:r>
            <a:r>
              <a:rPr lang="en-US" sz="1600" dirty="0">
                <a:latin typeface="Arial" pitchFamily="34" charset="0"/>
              </a:rPr>
              <a:t>is necessary for back tests and transition into production.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dirty="0">
                <a:latin typeface="Arial" pitchFamily="34" charset="0"/>
              </a:rPr>
              <a:t>Computer “horsepower”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dirty="0">
                <a:latin typeface="Arial" pitchFamily="34" charset="0"/>
              </a:rPr>
              <a:t>FIX, </a:t>
            </a:r>
            <a:r>
              <a:rPr lang="en-US" sz="1600" dirty="0" smtClean="0">
                <a:latin typeface="Arial" pitchFamily="34" charset="0"/>
              </a:rPr>
              <a:t>FAST, </a:t>
            </a:r>
            <a:r>
              <a:rPr lang="en-US" sz="1600" dirty="0">
                <a:latin typeface="Arial" pitchFamily="34" charset="0"/>
              </a:rPr>
              <a:t>ITCH, </a:t>
            </a:r>
            <a:r>
              <a:rPr lang="en-US" sz="1600" dirty="0" smtClean="0">
                <a:latin typeface="Arial" pitchFamily="34" charset="0"/>
              </a:rPr>
              <a:t>OUCH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dirty="0" smtClean="0">
                <a:latin typeface="Arial" pitchFamily="34" charset="0"/>
              </a:rPr>
              <a:t>Fast databases: KX, column-oriented stuff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5562600" y="2667000"/>
            <a:ext cx="2971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400" dirty="0">
                <a:latin typeface="Arial" pitchFamily="34" charset="0"/>
              </a:rPr>
              <a:t>Tick data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Arial" pitchFamily="34" charset="0"/>
              </a:rPr>
              <a:t>Most informative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400" dirty="0">
                <a:latin typeface="Arial" pitchFamily="34" charset="0"/>
              </a:rPr>
              <a:t>Market depth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Arial" pitchFamily="34" charset="0"/>
              </a:rPr>
              <a:t>Necessary for the highest-frequency strategies, liquidity provision.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Arial" pitchFamily="34" charset="0"/>
              </a:rPr>
              <a:t>Desirable for market microstructure strategies.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400" dirty="0">
                <a:latin typeface="Arial" pitchFamily="34" charset="0"/>
              </a:rPr>
              <a:t>Real-time streaming data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Arial" pitchFamily="34" charset="0"/>
              </a:rPr>
              <a:t>Broker-dealer data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latin typeface="Arial" pitchFamily="34" charset="0"/>
              </a:rPr>
              <a:t>Reference data (</a:t>
            </a:r>
            <a:r>
              <a:rPr lang="en-US" sz="1400" dirty="0" err="1">
                <a:latin typeface="Arial" pitchFamily="34" charset="0"/>
              </a:rPr>
              <a:t>eg</a:t>
            </a:r>
            <a:r>
              <a:rPr lang="en-US" sz="1400" dirty="0">
                <a:latin typeface="Arial" pitchFamily="34" charset="0"/>
              </a:rPr>
              <a:t>, Reuters</a:t>
            </a:r>
            <a:r>
              <a:rPr lang="en-US" sz="1400" dirty="0" smtClean="0">
                <a:latin typeface="Arial" pitchFamily="34" charset="0"/>
              </a:rPr>
              <a:t>)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 smtClean="0">
                <a:latin typeface="Arial" pitchFamily="34" charset="0"/>
              </a:rPr>
              <a:t>Data wrappers: </a:t>
            </a:r>
            <a:r>
              <a:rPr lang="en-US" sz="1400" dirty="0" err="1" smtClean="0">
                <a:latin typeface="Arial" pitchFamily="34" charset="0"/>
              </a:rPr>
              <a:t>RealTick</a:t>
            </a:r>
            <a:r>
              <a:rPr lang="en-US" sz="1400" dirty="0" smtClean="0">
                <a:latin typeface="Arial" pitchFamily="34" charset="0"/>
              </a:rPr>
              <a:t> (latency 250-1000 </a:t>
            </a:r>
            <a:r>
              <a:rPr lang="en-US" sz="1400" dirty="0" err="1" smtClean="0">
                <a:latin typeface="Arial" pitchFamily="34" charset="0"/>
              </a:rPr>
              <a:t>ms</a:t>
            </a:r>
            <a:r>
              <a:rPr lang="en-US" sz="1400" dirty="0" smtClean="0">
                <a:latin typeface="Arial" pitchFamily="34" charset="0"/>
              </a:rPr>
              <a:t>), </a:t>
            </a:r>
            <a:r>
              <a:rPr lang="en-US" sz="1400" dirty="0" err="1" smtClean="0">
                <a:latin typeface="Arial" pitchFamily="34" charset="0"/>
              </a:rPr>
              <a:t>Spryware</a:t>
            </a:r>
            <a:r>
              <a:rPr lang="en-US" sz="1400" dirty="0" smtClean="0">
                <a:latin typeface="Arial" pitchFamily="34" charset="0"/>
              </a:rPr>
              <a:t> (latency 200ms)</a:t>
            </a:r>
            <a:endParaRPr lang="en-US" sz="1400" dirty="0"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4006" y="6488668"/>
            <a:ext cx="323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Copyright Irene Aldridge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business of HFT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History of trading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What is HFT?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Realities of modern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Realities of Modern Trading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old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4 quotes per day: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High</a:t>
            </a:r>
          </a:p>
          <a:p>
            <a:pPr lvl="1"/>
            <a:r>
              <a:rPr lang="en-US" dirty="0" smtClean="0"/>
              <a:t>Low</a:t>
            </a:r>
          </a:p>
          <a:p>
            <a:pPr lvl="1"/>
            <a:r>
              <a:rPr lang="en-US" dirty="0" smtClean="0"/>
              <a:t>Close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 new times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Take 20,000 quotes in the S&amp;P 500 ETF (SPY)</a:t>
            </a:r>
          </a:p>
          <a:p>
            <a:r>
              <a:rPr lang="en-US" dirty="0"/>
              <a:t>How many hours do these quotes cover?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What is the average speed of quotes?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quotes are there per unit of time?</a:t>
            </a:r>
          </a:p>
          <a:p>
            <a:r>
              <a:rPr lang="en-US" dirty="0" smtClean="0"/>
              <a:t>How many distinct signals can human eye interpret?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intraday trading, the choice is clear: HAVE to use algorithms</a:t>
            </a:r>
          </a:p>
          <a:p>
            <a:r>
              <a:rPr lang="en-US" dirty="0" smtClean="0"/>
              <a:t>In longer-horizon trading, daily data and manual analysis may still suffice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3124200" y="2606040"/>
            <a:ext cx="2362200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3. Algorithms in recent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Investors automate their trading (</a:t>
            </a:r>
            <a:r>
              <a:rPr lang="en-US" sz="2400" dirty="0" err="1" smtClean="0"/>
              <a:t>Hendershott</a:t>
            </a:r>
            <a:r>
              <a:rPr lang="en-US" sz="2400" dirty="0" smtClean="0"/>
              <a:t> and Riordan, 2009)</a:t>
            </a:r>
          </a:p>
          <a:p>
            <a:r>
              <a:rPr lang="en-US" sz="2400" dirty="0" smtClean="0"/>
              <a:t>Most markets are electronic limit order books (Jain, 2005)</a:t>
            </a:r>
          </a:p>
          <a:p>
            <a:r>
              <a:rPr lang="en-US" sz="2400" dirty="0" smtClean="0"/>
              <a:t>Use of trading algorithms is on the rise;</a:t>
            </a:r>
          </a:p>
          <a:p>
            <a:pPr lvl="1"/>
            <a:r>
              <a:rPr lang="en-US" sz="2000" dirty="0" smtClean="0"/>
              <a:t>Automate trading decisions</a:t>
            </a:r>
          </a:p>
          <a:p>
            <a:pPr lvl="1"/>
            <a:r>
              <a:rPr lang="en-US" sz="2000" dirty="0" smtClean="0"/>
              <a:t>Submit orders</a:t>
            </a:r>
          </a:p>
          <a:p>
            <a:pPr lvl="1"/>
            <a:r>
              <a:rPr lang="en-US" sz="2000" dirty="0" smtClean="0"/>
              <a:t>Manage orders post-submission</a:t>
            </a:r>
          </a:p>
          <a:p>
            <a:r>
              <a:rPr lang="en-US" sz="2400" dirty="0" smtClean="0"/>
              <a:t>Both buy-side and sell-side engage in high-frequency trading</a:t>
            </a:r>
          </a:p>
          <a:p>
            <a:r>
              <a:rPr lang="en-US" sz="2400" dirty="0" smtClean="0"/>
              <a:t>Sell-side must understand buy-side trading strategies to avoid being picked off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C288AD8-555D-46BB-8FB9-A4FB8C5967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6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3.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 smtClean="0"/>
              <a:t>Two types:</a:t>
            </a:r>
          </a:p>
          <a:p>
            <a:pPr lvl="1"/>
            <a:r>
              <a:rPr lang="en-US" sz="2600" dirty="0" smtClean="0"/>
              <a:t>High-frequency trading: arbitrage of intraday market inefficiencies</a:t>
            </a:r>
          </a:p>
          <a:p>
            <a:pPr lvl="2"/>
            <a:r>
              <a:rPr lang="en-US" sz="2200" dirty="0" smtClean="0"/>
              <a:t>Includes market-making</a:t>
            </a:r>
          </a:p>
          <a:p>
            <a:pPr lvl="1"/>
            <a:r>
              <a:rPr lang="en-US" sz="2600" dirty="0" smtClean="0"/>
              <a:t>Order-splitting facilitation of execution</a:t>
            </a:r>
          </a:p>
          <a:p>
            <a:pPr lvl="2"/>
            <a:r>
              <a:rPr lang="en-US" sz="2200" dirty="0" smtClean="0"/>
              <a:t>To minimize market impact, associated costs</a:t>
            </a:r>
          </a:p>
          <a:p>
            <a:r>
              <a:rPr lang="en-US" sz="3000" dirty="0"/>
              <a:t>A</a:t>
            </a:r>
            <a:r>
              <a:rPr lang="en-US" sz="3000" dirty="0" smtClean="0"/>
              <a:t>ll algorithms initiate an increasing proportion of trades</a:t>
            </a:r>
          </a:p>
          <a:p>
            <a:pPr lvl="1"/>
            <a:r>
              <a:rPr lang="en-US" sz="2600" dirty="0" smtClean="0"/>
              <a:t>In January 2008 on Deutsche </a:t>
            </a:r>
            <a:r>
              <a:rPr lang="en-US" sz="2600" dirty="0" err="1" smtClean="0"/>
              <a:t>Borse</a:t>
            </a:r>
            <a:r>
              <a:rPr lang="en-US" sz="2600" dirty="0" smtClean="0"/>
              <a:t> (according to </a:t>
            </a:r>
            <a:r>
              <a:rPr lang="en-US" sz="2600" dirty="0" err="1" smtClean="0"/>
              <a:t>Henderschott</a:t>
            </a:r>
            <a:r>
              <a:rPr lang="en-US" sz="2600" dirty="0" smtClean="0"/>
              <a:t> and Riordan, 2010):</a:t>
            </a:r>
          </a:p>
          <a:p>
            <a:pPr lvl="2"/>
            <a:r>
              <a:rPr lang="en-US" sz="2200" dirty="0" smtClean="0"/>
              <a:t>Algorithms initiated 52% of trading volume: </a:t>
            </a:r>
            <a:r>
              <a:rPr lang="en-US" sz="1900" dirty="0" smtClean="0"/>
              <a:t>68% of all trades of less than 500 shares, 23% of all trades of 10,000 or more</a:t>
            </a:r>
          </a:p>
          <a:p>
            <a:pPr lvl="2"/>
            <a:r>
              <a:rPr lang="en-US" sz="2200" dirty="0" smtClean="0"/>
              <a:t>Algorithms are observed to cluster their trades close to one another.</a:t>
            </a:r>
          </a:p>
          <a:p>
            <a:pPr lvl="2"/>
            <a:r>
              <a:rPr lang="en-US" sz="2200" dirty="0" err="1" smtClean="0"/>
              <a:t>Algos</a:t>
            </a:r>
            <a:r>
              <a:rPr lang="en-US" sz="2200" dirty="0" smtClean="0"/>
              <a:t> are more sensitive to trades initiated by human traders than human traders are to </a:t>
            </a:r>
            <a:r>
              <a:rPr lang="en-US" sz="2200" dirty="0" err="1" smtClean="0"/>
              <a:t>algos</a:t>
            </a:r>
            <a:r>
              <a:rPr lang="en-US" sz="2200" dirty="0" smtClean="0"/>
              <a:t>.</a:t>
            </a:r>
          </a:p>
          <a:p>
            <a:pPr lvl="2"/>
            <a:r>
              <a:rPr lang="en-US" sz="2200" dirty="0" err="1" smtClean="0"/>
              <a:t>Algos</a:t>
            </a:r>
            <a:r>
              <a:rPr lang="en-US" sz="2200" dirty="0" smtClean="0"/>
              <a:t> are less likely to initiate trades following high market volume.</a:t>
            </a:r>
          </a:p>
          <a:p>
            <a:pPr lvl="2"/>
            <a:r>
              <a:rPr lang="en-US" sz="2200" dirty="0" err="1" smtClean="0"/>
              <a:t>Algos</a:t>
            </a:r>
            <a:r>
              <a:rPr lang="en-US" sz="2200" dirty="0" smtClean="0"/>
              <a:t>’ behavior does not change following high volatility conditions.</a:t>
            </a:r>
          </a:p>
          <a:p>
            <a:pPr lvl="2"/>
            <a:r>
              <a:rPr lang="en-US" sz="2200" dirty="0"/>
              <a:t>Human trading generates most noise in foreign exchange trading (</a:t>
            </a:r>
            <a:r>
              <a:rPr lang="en-US" sz="2200" dirty="0" err="1"/>
              <a:t>Chaboud</a:t>
            </a:r>
            <a:r>
              <a:rPr lang="en-US" sz="2200" dirty="0"/>
              <a:t> et al., 2009)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C288AD8-555D-46BB-8FB9-A4FB8C5967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business of HFT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History of trading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What is HFT?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Realities of modern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Algorithmic Trades Carry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Algo</a:t>
            </a:r>
            <a:r>
              <a:rPr lang="en-US" dirty="0" smtClean="0"/>
              <a:t>-initiated market orders carry 20% larger permanent price impact than do human trades</a:t>
            </a:r>
          </a:p>
          <a:p>
            <a:pPr lvl="1"/>
            <a:r>
              <a:rPr lang="en-US" dirty="0" smtClean="0"/>
              <a:t>Human trades are more likely to be random relative to realized prices that follow</a:t>
            </a:r>
          </a:p>
          <a:p>
            <a:pPr lvl="1"/>
            <a:r>
              <a:rPr lang="en-US" dirty="0" err="1" smtClean="0"/>
              <a:t>Algo</a:t>
            </a:r>
            <a:r>
              <a:rPr lang="en-US" dirty="0" smtClean="0"/>
              <a:t> trades impound 40% more information than do human trades</a:t>
            </a:r>
          </a:p>
          <a:p>
            <a:pPr lvl="1"/>
            <a:r>
              <a:rPr lang="en-US" dirty="0" smtClean="0"/>
              <a:t>Yet, algorithms are better at disguising their trading intentions.</a:t>
            </a:r>
          </a:p>
          <a:p>
            <a:pPr marL="457200" lvl="2"/>
            <a:r>
              <a:rPr lang="en-US" sz="2000" dirty="0" err="1"/>
              <a:t>Algos</a:t>
            </a:r>
            <a:r>
              <a:rPr lang="en-US" sz="2000" dirty="0"/>
              <a:t> are more likely to initiate trades when liquidity is high (higher depth and narrower bid-ask spreads)  </a:t>
            </a:r>
            <a:endParaRPr lang="en-US" dirty="0" smtClean="0"/>
          </a:p>
          <a:p>
            <a:r>
              <a:rPr lang="en-US" dirty="0" err="1" smtClean="0"/>
              <a:t>Algo</a:t>
            </a:r>
            <a:r>
              <a:rPr lang="en-US" dirty="0" smtClean="0"/>
              <a:t>-initiated limit orders are at the best price more often than human limit orders</a:t>
            </a:r>
          </a:p>
          <a:p>
            <a:pPr lvl="1"/>
            <a:r>
              <a:rPr lang="en-US" dirty="0" smtClean="0"/>
              <a:t>In normal market conditions, </a:t>
            </a:r>
            <a:r>
              <a:rPr lang="en-US" dirty="0" err="1" smtClean="0"/>
              <a:t>algos</a:t>
            </a:r>
            <a:r>
              <a:rPr lang="en-US" dirty="0" smtClean="0"/>
              <a:t> supplied 50% of Deutsche </a:t>
            </a:r>
            <a:r>
              <a:rPr lang="en-US" dirty="0" err="1" smtClean="0"/>
              <a:t>Borse</a:t>
            </a:r>
            <a:r>
              <a:rPr lang="en-US" dirty="0" smtClean="0"/>
              <a:t> DAX liquidity in January 2008</a:t>
            </a:r>
          </a:p>
          <a:p>
            <a:pPr lvl="1"/>
            <a:r>
              <a:rPr lang="en-US" dirty="0" smtClean="0"/>
              <a:t>When liquidity is lower, algorithms supplied more liquidity than humans</a:t>
            </a:r>
          </a:p>
          <a:p>
            <a:pPr lvl="2"/>
            <a:r>
              <a:rPr lang="en-US" dirty="0" smtClean="0"/>
              <a:t>Humans withdrew liquidity more often than </a:t>
            </a:r>
            <a:r>
              <a:rPr lang="en-US" dirty="0" err="1" smtClean="0"/>
              <a:t>algos</a:t>
            </a:r>
            <a:endParaRPr lang="en-US" dirty="0" smtClean="0"/>
          </a:p>
          <a:p>
            <a:r>
              <a:rPr lang="en-US" dirty="0" err="1" smtClean="0"/>
              <a:t>Algos</a:t>
            </a:r>
            <a:r>
              <a:rPr lang="en-US" dirty="0" smtClean="0"/>
              <a:t> consume liquidity when cheap and supply liquidity when it is expensive, smoothing liquidity over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C288AD8-555D-46BB-8FB9-A4FB8C5967C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3. Execution algorithms lower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Different algorithms deliver different execution costs (</a:t>
            </a:r>
            <a:r>
              <a:rPr lang="en-US" dirty="0" err="1" smtClean="0"/>
              <a:t>Domowitz</a:t>
            </a:r>
            <a:r>
              <a:rPr lang="en-US" dirty="0" smtClean="0"/>
              <a:t> and </a:t>
            </a:r>
            <a:r>
              <a:rPr lang="en-US" dirty="0" err="1" smtClean="0"/>
              <a:t>Yegerman</a:t>
            </a:r>
            <a:r>
              <a:rPr lang="en-US" dirty="0" smtClean="0"/>
              <a:t>, 2005).</a:t>
            </a:r>
          </a:p>
          <a:p>
            <a:r>
              <a:rPr lang="en-US" dirty="0" smtClean="0"/>
              <a:t>Algorithm aggressiveness impacts execution costs (Engle, Russell, and </a:t>
            </a:r>
            <a:r>
              <a:rPr lang="en-US" dirty="0" err="1" smtClean="0"/>
              <a:t>Ferstenberg</a:t>
            </a:r>
            <a:r>
              <a:rPr lang="en-US" dirty="0" smtClean="0"/>
              <a:t>, 2007).</a:t>
            </a:r>
          </a:p>
          <a:p>
            <a:r>
              <a:rPr lang="en-US" dirty="0" smtClean="0"/>
              <a:t>Can be used by traders to accumulate or liquidate a large position by breaking up orders into pieces</a:t>
            </a:r>
          </a:p>
          <a:p>
            <a:r>
              <a:rPr lang="en-US" dirty="0" smtClean="0"/>
              <a:t>Execution </a:t>
            </a:r>
            <a:r>
              <a:rPr lang="en-US" dirty="0" err="1" smtClean="0"/>
              <a:t>algos</a:t>
            </a:r>
            <a:r>
              <a:rPr lang="en-US" dirty="0" smtClean="0"/>
              <a:t> select </a:t>
            </a:r>
          </a:p>
          <a:p>
            <a:pPr lvl="1"/>
            <a:r>
              <a:rPr lang="en-US" dirty="0" smtClean="0"/>
              <a:t>Timing of order parcels</a:t>
            </a:r>
          </a:p>
          <a:p>
            <a:pPr lvl="1"/>
            <a:r>
              <a:rPr lang="en-US" dirty="0" smtClean="0"/>
              <a:t>Size of each parcel</a:t>
            </a:r>
          </a:p>
          <a:p>
            <a:pPr lvl="1"/>
            <a:r>
              <a:rPr lang="en-US" dirty="0" smtClean="0"/>
              <a:t>Level of aggressiveness</a:t>
            </a:r>
          </a:p>
          <a:p>
            <a:pPr lvl="2"/>
            <a:r>
              <a:rPr lang="en-US" dirty="0" smtClean="0"/>
              <a:t>Ranging from market orders (most aggressive) </a:t>
            </a:r>
          </a:p>
          <a:p>
            <a:pPr lvl="2"/>
            <a:r>
              <a:rPr lang="en-US" dirty="0" smtClean="0"/>
              <a:t>To stub quotes (most passive)</a:t>
            </a:r>
          </a:p>
          <a:p>
            <a:r>
              <a:rPr lang="en-US" dirty="0" smtClean="0"/>
              <a:t>To avoid being “picked off” </a:t>
            </a:r>
            <a:r>
              <a:rPr lang="en-US" dirty="0" err="1" smtClean="0"/>
              <a:t>algos</a:t>
            </a:r>
            <a:r>
              <a:rPr lang="en-US" dirty="0" smtClean="0"/>
              <a:t> cancel many limit orders when they fail to execute</a:t>
            </a:r>
          </a:p>
          <a:p>
            <a:pPr lvl="1"/>
            <a:r>
              <a:rPr lang="en-US" dirty="0" smtClean="0"/>
              <a:t>The orders are often resubmitted almost immediately at a price closer to market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C288AD8-555D-46BB-8FB9-A4FB8C5967C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Theory vs. Reality of Trading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Theory</a:t>
            </a:r>
          </a:p>
        </p:txBody>
      </p:sp>
      <p:sp>
        <p:nvSpPr>
          <p:cNvPr id="2253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3.1 Markets  are perfect!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3.2 Markets immediately reflect all fundamental information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3.3 Markets are uniform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3.4 Markets are consolidated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4" name="Content Placeholder 5"/>
          <p:cNvSpPr>
            <a:spLocks/>
          </p:cNvSpPr>
          <p:nvPr/>
        </p:nvSpPr>
        <p:spPr bwMode="auto">
          <a:xfrm>
            <a:off x="4876798" y="2438400"/>
            <a:ext cx="4041775" cy="395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</a:rPr>
              <a:t>3.1 </a:t>
            </a:r>
            <a:r>
              <a:rPr lang="en-US" dirty="0">
                <a:latin typeface="Arial" pitchFamily="34" charset="0"/>
              </a:rPr>
              <a:t>Markets have “frictions”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</a:rPr>
              <a:t>3.2 </a:t>
            </a:r>
            <a:r>
              <a:rPr lang="en-US" dirty="0">
                <a:latin typeface="Arial" pitchFamily="34" charset="0"/>
              </a:rPr>
              <a:t>Markets incorporate and leak information over time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</a:rPr>
              <a:t>3.3 </a:t>
            </a:r>
            <a:r>
              <a:rPr lang="en-US" dirty="0">
                <a:latin typeface="Arial" pitchFamily="34" charset="0"/>
              </a:rPr>
              <a:t>Markets differ wildly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>
                <a:latin typeface="Arial" pitchFamily="34" charset="0"/>
              </a:rPr>
              <a:t>3.4 </a:t>
            </a:r>
            <a:r>
              <a:rPr lang="en-US" dirty="0">
                <a:latin typeface="Arial" pitchFamily="34" charset="0"/>
              </a:rPr>
              <a:t>Markets are highly fragmented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endParaRPr lang="en-US" dirty="0">
              <a:latin typeface="Arial" pitchFamily="3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648200" y="1752918"/>
            <a:ext cx="3931920" cy="639762"/>
          </a:xfrm>
        </p:spPr>
        <p:txBody>
          <a:bodyPr/>
          <a:lstStyle/>
          <a:p>
            <a:pPr eaLnBrk="1" hangingPunct="1"/>
            <a:r>
              <a:rPr lang="en-US" dirty="0" smtClean="0"/>
              <a:t>Reality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3.1 Market imperfections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Financial Theory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No “market frictions:”</a:t>
            </a:r>
          </a:p>
          <a:p>
            <a:pPr lvl="1" eaLnBrk="1" hangingPunct="1"/>
            <a:r>
              <a:rPr lang="en-US" smtClean="0"/>
              <a:t>No transaction costs</a:t>
            </a:r>
          </a:p>
          <a:p>
            <a:pPr lvl="1" eaLnBrk="1" hangingPunct="1"/>
            <a:r>
              <a:rPr lang="en-US" smtClean="0"/>
              <a:t>Can execute as big or as little position at the market price (unlimited depth)</a:t>
            </a:r>
          </a:p>
          <a:p>
            <a:pPr lvl="1" eaLnBrk="1" hangingPunct="1"/>
            <a:r>
              <a:rPr lang="en-US" smtClean="0"/>
              <a:t>Unlimited borrowing power at the risk free rate</a:t>
            </a:r>
          </a:p>
          <a:p>
            <a:pPr lvl="1" eaLnBrk="1" hangingPunct="1"/>
            <a:r>
              <a:rPr lang="en-US" smtClean="0"/>
              <a:t>No short-sale constraints</a:t>
            </a:r>
          </a:p>
          <a:p>
            <a:pPr lvl="1" eaLnBrk="1" hangingPunct="1"/>
            <a:r>
              <a:rPr lang="en-US" smtClean="0"/>
              <a:t>Market price is invariant to the order size</a:t>
            </a:r>
          </a:p>
          <a:p>
            <a:pPr lvl="1" eaLnBrk="1" hangingPunct="1"/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z="2000" smtClean="0"/>
          </a:p>
          <a:p>
            <a:pPr eaLnBrk="1" hangingPunct="1"/>
            <a:endParaRPr lang="en-US" sz="2000" smtClean="0"/>
          </a:p>
        </p:txBody>
      </p:sp>
      <p:sp>
        <p:nvSpPr>
          <p:cNvPr id="23557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Trading Practice</a:t>
            </a:r>
          </a:p>
        </p:txBody>
      </p:sp>
      <p:sp>
        <p:nvSpPr>
          <p:cNvPr id="11270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2000" dirty="0" smtClean="0"/>
              <a:t>3.1.1 Various transaction costs</a:t>
            </a:r>
            <a:endParaRPr lang="en-US" sz="1800" dirty="0" smtClean="0"/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2000" dirty="0" smtClean="0"/>
              <a:t>3.1.2 Finite market depth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2000" dirty="0" smtClean="0"/>
              <a:t>3.1.3 Market price subject to market impact</a:t>
            </a:r>
          </a:p>
          <a:p>
            <a:pPr eaLnBrk="1" hangingPunct="1">
              <a:defRPr/>
            </a:pPr>
            <a:endParaRPr lang="en-US" sz="2000" dirty="0" smtClean="0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685800" y="6090920"/>
            <a:ext cx="777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1400" b="1" dirty="0">
                <a:latin typeface="Arial" pitchFamily="34" charset="0"/>
              </a:rPr>
              <a:t>Optimal </a:t>
            </a:r>
            <a:r>
              <a:rPr lang="en-US" sz="1400" b="1" dirty="0" err="1">
                <a:latin typeface="Arial" pitchFamily="34" charset="0"/>
              </a:rPr>
              <a:t>algo</a:t>
            </a:r>
            <a:r>
              <a:rPr lang="en-US" sz="1400" b="1" dirty="0">
                <a:latin typeface="Arial" pitchFamily="34" charset="0"/>
              </a:rPr>
              <a:t> execution helps navigate </a:t>
            </a:r>
            <a:r>
              <a:rPr lang="en-US" sz="1400" b="1" dirty="0" smtClean="0">
                <a:latin typeface="Arial" pitchFamily="34" charset="0"/>
              </a:rPr>
              <a:t>imperfections; </a:t>
            </a:r>
          </a:p>
          <a:p>
            <a:pPr algn="ctr"/>
            <a:r>
              <a:rPr lang="en-US" sz="1400" b="1" dirty="0" smtClean="0">
                <a:latin typeface="Arial" pitchFamily="34" charset="0"/>
              </a:rPr>
              <a:t>HFT exploits imperfections to deliver return = alpha </a:t>
            </a:r>
            <a:endParaRPr lang="en-US" sz="1400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3.1.1 Transaction costs 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Transparent costs	</a:t>
            </a:r>
          </a:p>
        </p:txBody>
      </p:sp>
      <p:sp>
        <p:nvSpPr>
          <p:cNvPr id="24580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Broker commissions</a:t>
            </a:r>
          </a:p>
          <a:p>
            <a:pPr lvl="1" eaLnBrk="1" hangingPunct="1"/>
            <a:r>
              <a:rPr lang="en-US" sz="1800" smtClean="0"/>
              <a:t>Fixed (per order, per month)</a:t>
            </a:r>
          </a:p>
          <a:p>
            <a:pPr lvl="1" eaLnBrk="1" hangingPunct="1"/>
            <a:r>
              <a:rPr lang="en-US" sz="1800" smtClean="0"/>
              <a:t>Variable (per trade size)</a:t>
            </a:r>
          </a:p>
          <a:p>
            <a:pPr lvl="1" eaLnBrk="1" hangingPunct="1"/>
            <a:r>
              <a:rPr lang="en-US" sz="1800" smtClean="0"/>
              <a:t>Leverage costs</a:t>
            </a:r>
          </a:p>
          <a:p>
            <a:pPr eaLnBrk="1" hangingPunct="1"/>
            <a:r>
              <a:rPr lang="en-US" sz="2000" smtClean="0"/>
              <a:t>Exchange fees</a:t>
            </a:r>
          </a:p>
          <a:p>
            <a:pPr eaLnBrk="1" hangingPunct="1"/>
            <a:r>
              <a:rPr lang="en-US" sz="2000" smtClean="0"/>
              <a:t>Taxes</a:t>
            </a:r>
          </a:p>
        </p:txBody>
      </p:sp>
      <p:sp>
        <p:nvSpPr>
          <p:cNvPr id="24581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Latent costs</a:t>
            </a:r>
          </a:p>
        </p:txBody>
      </p:sp>
      <p:sp>
        <p:nvSpPr>
          <p:cNvPr id="24582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Bid-ask spread</a:t>
            </a:r>
          </a:p>
          <a:p>
            <a:pPr eaLnBrk="1" hangingPunct="1"/>
            <a:r>
              <a:rPr lang="en-US" sz="2000" smtClean="0"/>
              <a:t>Slippage</a:t>
            </a:r>
          </a:p>
          <a:p>
            <a:pPr eaLnBrk="1" hangingPunct="1"/>
            <a:r>
              <a:rPr lang="en-US" sz="2000" smtClean="0"/>
              <a:t>Opportunity Cost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3.1.1.1 Broker commissions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Fixed Commissions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dirty="0" smtClean="0"/>
              <a:t>Minimum per order</a:t>
            </a:r>
          </a:p>
          <a:p>
            <a:pPr eaLnBrk="1" hangingPunct="1">
              <a:defRPr/>
            </a:pPr>
            <a:r>
              <a:rPr lang="en-US" sz="1600" dirty="0" smtClean="0"/>
              <a:t>Minimum per month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b="1" dirty="0" smtClean="0"/>
              <a:t>Leverage</a:t>
            </a:r>
          </a:p>
          <a:p>
            <a:pPr eaLnBrk="1" hangingPunct="1">
              <a:defRPr/>
            </a:pPr>
            <a:r>
              <a:rPr lang="en-US" sz="1600" dirty="0" smtClean="0"/>
              <a:t>Financing charges</a:t>
            </a:r>
            <a:endParaRPr lang="en-US" sz="1600" dirty="0"/>
          </a:p>
          <a:p>
            <a:pPr eaLnBrk="1" hangingPunct="1">
              <a:defRPr/>
            </a:pPr>
            <a:endParaRPr lang="en-US" sz="1600" dirty="0"/>
          </a:p>
        </p:txBody>
      </p:sp>
      <p:sp>
        <p:nvSpPr>
          <p:cNvPr id="2560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Commissions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600" dirty="0" smtClean="0"/>
              <a:t>Amount per trade size (contract or share)</a:t>
            </a:r>
          </a:p>
          <a:p>
            <a:pPr eaLnBrk="1" hangingPunct="1">
              <a:defRPr/>
            </a:pPr>
            <a:r>
              <a:rPr lang="en-US" sz="1600" dirty="0" smtClean="0"/>
              <a:t>Amount per trade value</a:t>
            </a:r>
          </a:p>
          <a:p>
            <a:pPr eaLnBrk="1" hangingPunct="1">
              <a:defRPr/>
            </a:pPr>
            <a:r>
              <a:rPr lang="en-US" sz="1600" dirty="0" smtClean="0"/>
              <a:t>Amount per monthly volume</a:t>
            </a:r>
          </a:p>
          <a:p>
            <a:pPr eaLnBrk="1" hangingPunct="1">
              <a:defRPr/>
            </a:pPr>
            <a:endParaRPr lang="en-US" sz="1600" dirty="0"/>
          </a:p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1600" dirty="0"/>
              <a:t>Example: Interactive Brokers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endParaRPr lang="en-US" sz="1600" dirty="0"/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3733800"/>
            <a:ext cx="836453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3.1.1.2 Exchange fees</a:t>
            </a:r>
          </a:p>
        </p:txBody>
      </p:sp>
      <p:sp>
        <p:nvSpPr>
          <p:cNvPr id="26627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Exchange fees</a:t>
            </a:r>
          </a:p>
        </p:txBody>
      </p:sp>
      <p:sp>
        <p:nvSpPr>
          <p:cNvPr id="26628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Can be positive and negative</a:t>
            </a:r>
          </a:p>
          <a:p>
            <a:pPr eaLnBrk="1" hangingPunct="1"/>
            <a:r>
              <a:rPr lang="en-US" sz="2000" smtClean="0"/>
              <a:t>Positive fees: </a:t>
            </a:r>
          </a:p>
          <a:p>
            <a:pPr lvl="1" eaLnBrk="1" hangingPunct="1"/>
            <a:r>
              <a:rPr lang="en-US" sz="1800" smtClean="0"/>
              <a:t>Charged for removing liquidity = sending a market order</a:t>
            </a:r>
          </a:p>
          <a:p>
            <a:pPr eaLnBrk="1" hangingPunct="1"/>
            <a:r>
              <a:rPr lang="en-US" sz="2000" smtClean="0"/>
              <a:t>Negative fees (rebates):</a:t>
            </a:r>
          </a:p>
          <a:p>
            <a:pPr lvl="1" eaLnBrk="1" hangingPunct="1"/>
            <a:r>
              <a:rPr lang="en-US" sz="1800" smtClean="0"/>
              <a:t>Provided for adding liquidity (posting limit orders)</a:t>
            </a:r>
          </a:p>
          <a:p>
            <a:pPr eaLnBrk="1" hangingPunct="1"/>
            <a:r>
              <a:rPr lang="en-US" sz="2000" smtClean="0"/>
              <a:t>Additional fees charged for:</a:t>
            </a:r>
          </a:p>
          <a:p>
            <a:pPr lvl="1" eaLnBrk="1" hangingPunct="1"/>
            <a:r>
              <a:rPr lang="en-US" sz="1800" smtClean="0"/>
              <a:t>Special types of orders (e.g., MPL order on NYSE is a limit order that is not displayed)</a:t>
            </a:r>
          </a:p>
          <a:p>
            <a:pPr lvl="1" eaLnBrk="1" hangingPunct="1"/>
            <a:r>
              <a:rPr lang="en-US" sz="1800" smtClean="0"/>
              <a:t>Algo routing to a liquidity source </a:t>
            </a:r>
          </a:p>
          <a:p>
            <a:pPr lvl="1" eaLnBrk="1" hangingPunct="1"/>
            <a:endParaRPr lang="en-US" sz="1800" smtClean="0"/>
          </a:p>
        </p:txBody>
      </p:sp>
      <p:sp>
        <p:nvSpPr>
          <p:cNvPr id="26629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NYSE Arca</a:t>
            </a:r>
          </a:p>
        </p:txBody>
      </p:sp>
      <p:sp>
        <p:nvSpPr>
          <p:cNvPr id="26630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66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81225"/>
            <a:ext cx="44577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3.1.1.3 Taxes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Income taxes</a:t>
            </a:r>
          </a:p>
        </p:txBody>
      </p:sp>
      <p:sp>
        <p:nvSpPr>
          <p:cNvPr id="2765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800" smtClean="0"/>
              <a:t>Regular income tax</a:t>
            </a:r>
          </a:p>
          <a:p>
            <a:pPr lvl="1" eaLnBrk="1" hangingPunct="1"/>
            <a:r>
              <a:rPr lang="en-US" sz="1600" smtClean="0"/>
              <a:t>Imposed on all investment activity with less than 1 year horizon</a:t>
            </a:r>
          </a:p>
          <a:p>
            <a:pPr lvl="1" eaLnBrk="1" hangingPunct="1"/>
            <a:r>
              <a:rPr lang="en-US" sz="1600" smtClean="0"/>
              <a:t>Can deduct all expenses that helped materialize the income</a:t>
            </a:r>
          </a:p>
          <a:p>
            <a:pPr eaLnBrk="1" hangingPunct="1"/>
            <a:r>
              <a:rPr lang="en-US" sz="1800" smtClean="0"/>
              <a:t>Capital gains tax</a:t>
            </a:r>
          </a:p>
          <a:p>
            <a:pPr lvl="1" eaLnBrk="1" hangingPunct="1"/>
            <a:r>
              <a:rPr lang="en-US" sz="1600" smtClean="0"/>
              <a:t>Charged on investments held for 1 year or longer</a:t>
            </a:r>
          </a:p>
          <a:p>
            <a:pPr lvl="1" eaLnBrk="1" hangingPunct="1"/>
            <a:r>
              <a:rPr lang="en-US" sz="1600" smtClean="0"/>
              <a:t>About 50% of the regular income tax</a:t>
            </a:r>
          </a:p>
        </p:txBody>
      </p:sp>
      <p:sp>
        <p:nvSpPr>
          <p:cNvPr id="27653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Transaction taxes</a:t>
            </a:r>
          </a:p>
        </p:txBody>
      </p:sp>
      <p:sp>
        <p:nvSpPr>
          <p:cNvPr id="27654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1800" smtClean="0"/>
              <a:t>A.k.a. Tobin tax</a:t>
            </a:r>
          </a:p>
          <a:p>
            <a:pPr eaLnBrk="1" hangingPunct="1"/>
            <a:r>
              <a:rPr lang="en-US" sz="1800" smtClean="0"/>
              <a:t>First proposed by Tobin in 1978 </a:t>
            </a:r>
          </a:p>
          <a:p>
            <a:pPr lvl="1" eaLnBrk="1" hangingPunct="1"/>
            <a:r>
              <a:rPr lang="en-US" sz="1600" smtClean="0"/>
              <a:t>To curb speculation in foreign exchange</a:t>
            </a:r>
          </a:p>
          <a:p>
            <a:pPr lvl="1" eaLnBrk="1" hangingPunct="1"/>
            <a:r>
              <a:rPr lang="en-US" sz="1600" smtClean="0"/>
              <a:t>Most recently introduced in E.U. parliament to finance deficit</a:t>
            </a:r>
          </a:p>
          <a:p>
            <a:pPr eaLnBrk="1" hangingPunct="1"/>
            <a:r>
              <a:rPr lang="en-US" sz="1800" smtClean="0"/>
              <a:t>The risk of tax introduction exists, but:</a:t>
            </a:r>
          </a:p>
          <a:p>
            <a:pPr lvl="1" eaLnBrk="1" hangingPunct="1"/>
            <a:r>
              <a:rPr lang="en-US" sz="1400" smtClean="0"/>
              <a:t>Implementation is difficult -- requires international cooperation</a:t>
            </a:r>
          </a:p>
          <a:p>
            <a:pPr lvl="1" eaLnBrk="1" hangingPunct="1"/>
            <a:r>
              <a:rPr lang="en-US" sz="1400" smtClean="0"/>
              <a:t>Negative experience of countries that have implemented the tax in the past</a:t>
            </a:r>
          </a:p>
          <a:p>
            <a:pPr lvl="1" eaLnBrk="1" hangingPunct="1"/>
            <a:r>
              <a:rPr lang="en-US" sz="1400" smtClean="0"/>
              <a:t>Likely to kill economic growth (Aldridge, 2012, “The Consequences of Transaction Taxes: An Empirical Analysis“)</a:t>
            </a:r>
          </a:p>
          <a:p>
            <a:pPr lvl="1" eaLnBrk="1" hangingPunct="1"/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3.1.1.4 Bid-ask spread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</a:t>
            </a:r>
          </a:p>
        </p:txBody>
      </p:sp>
      <p:sp>
        <p:nvSpPr>
          <p:cNvPr id="28676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000" smtClean="0"/>
              <a:t>= best ask price – best bid price</a:t>
            </a:r>
          </a:p>
          <a:p>
            <a:pPr eaLnBrk="1" hangingPunct="1"/>
            <a:r>
              <a:rPr lang="en-US" sz="2000" smtClean="0"/>
              <a:t>The cost of instantaneous position reversal</a:t>
            </a:r>
          </a:p>
          <a:p>
            <a:pPr eaLnBrk="1" hangingPunct="1"/>
            <a:r>
              <a:rPr lang="en-US" sz="2000" smtClean="0"/>
              <a:t>Premium on immediacy/market orders</a:t>
            </a:r>
          </a:p>
          <a:p>
            <a:pPr lvl="1" eaLnBrk="1" hangingPunct="1"/>
            <a:r>
              <a:rPr lang="en-US" sz="1600" smtClean="0"/>
              <a:t>Traders desiring to fill their orders ASAP pay the bid-ask spread</a:t>
            </a:r>
          </a:p>
          <a:p>
            <a:pPr eaLnBrk="1" hangingPunct="1"/>
            <a:r>
              <a:rPr lang="en-US" sz="2000" smtClean="0"/>
              <a:t>Compensation for market-making/limit orders</a:t>
            </a:r>
          </a:p>
          <a:p>
            <a:pPr lvl="1" eaLnBrk="1" hangingPunct="1"/>
            <a:r>
              <a:rPr lang="en-US" sz="1600" smtClean="0"/>
              <a:t>Traders patiently willing to wait to execute charge the bid-ask spread</a:t>
            </a:r>
          </a:p>
          <a:p>
            <a:pPr eaLnBrk="1" hangingPunct="1"/>
            <a:r>
              <a:rPr lang="en-US" sz="2000" smtClean="0"/>
              <a:t>Reflects uncertainty in the markets 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mtClean="0"/>
          </a:p>
        </p:txBody>
      </p:sp>
      <p:sp>
        <p:nvSpPr>
          <p:cNvPr id="28677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Example, EUR/USD</a:t>
            </a:r>
          </a:p>
        </p:txBody>
      </p:sp>
      <p:sp>
        <p:nvSpPr>
          <p:cNvPr id="28678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sz="1600" smtClean="0"/>
              <a:t>Average hourly bid-ask spread on EUR/USD spot for the last two weeks of October 2008 on a median transaction size of USD 5 million.</a:t>
            </a:r>
          </a:p>
        </p:txBody>
      </p:sp>
      <p:sp>
        <p:nvSpPr>
          <p:cNvPr id="286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80" name="Object 7"/>
          <p:cNvGraphicFramePr>
            <a:graphicFrameLocks noChangeAspect="1"/>
          </p:cNvGraphicFramePr>
          <p:nvPr/>
        </p:nvGraphicFramePr>
        <p:xfrm>
          <a:off x="4648200" y="3571875"/>
          <a:ext cx="399097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0" name="Chart" r:id="rId3" imgW="3990975" imgH="2600325" progId="Excel.Chart.8">
                  <p:embed/>
                </p:oleObj>
              </mc:Choice>
              <mc:Fallback>
                <p:oleObj name="Chart" r:id="rId3" imgW="3990975" imgH="2600325" progId="Excel.Char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71875"/>
                        <a:ext cx="3990975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3"/>
          <p:cNvSpPr txBox="1">
            <a:spLocks noChangeArrowheads="1"/>
          </p:cNvSpPr>
          <p:nvPr/>
        </p:nvSpPr>
        <p:spPr bwMode="auto">
          <a:xfrm>
            <a:off x="7658100" y="3048000"/>
            <a:ext cx="11430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1100"/>
              <a:t>Spread on the weekend of Oct 18, 2008 – Oct 19, 2008</a:t>
            </a:r>
          </a:p>
          <a:p>
            <a:pPr eaLnBrk="1" hangingPunct="1"/>
            <a:endParaRPr lang="en-US"/>
          </a:p>
        </p:txBody>
      </p:sp>
      <p:cxnSp>
        <p:nvCxnSpPr>
          <p:cNvPr id="13" name="Straight Arrow Connector 12"/>
          <p:cNvCxnSpPr>
            <a:stCxn id="28681" idx="2"/>
          </p:cNvCxnSpPr>
          <p:nvPr/>
        </p:nvCxnSpPr>
        <p:spPr>
          <a:xfrm flipH="1">
            <a:off x="6248400" y="3962400"/>
            <a:ext cx="1981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3.1.1.5 Slippage and </a:t>
            </a:r>
            <a:br>
              <a:rPr lang="en-US" dirty="0" smtClean="0"/>
            </a:br>
            <a:r>
              <a:rPr lang="en-US" dirty="0" smtClean="0"/>
              <a:t>3.1.1.6 Opportunity cost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Slippage</a:t>
            </a:r>
          </a:p>
        </p:txBody>
      </p:sp>
      <p:sp>
        <p:nvSpPr>
          <p:cNvPr id="29700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The difference between the observed pre-order quote and the realized market price</a:t>
            </a:r>
          </a:p>
          <a:p>
            <a:pPr eaLnBrk="1" hangingPunct="1"/>
            <a:r>
              <a:rPr lang="en-US" sz="2000" dirty="0" smtClean="0"/>
              <a:t>The price “slips” due to contemporaneous arrival of new orders</a:t>
            </a:r>
          </a:p>
          <a:p>
            <a:pPr eaLnBrk="1" hangingPunct="1"/>
            <a:r>
              <a:rPr lang="en-US" sz="2000" dirty="0" smtClean="0"/>
              <a:t>Slippage is typically worst during periods of high trading activity</a:t>
            </a:r>
          </a:p>
          <a:p>
            <a:pPr lvl="1" eaLnBrk="1" hangingPunct="1"/>
            <a:r>
              <a:rPr lang="en-US" sz="1800" dirty="0" smtClean="0"/>
              <a:t>News announcements</a:t>
            </a:r>
          </a:p>
          <a:p>
            <a:pPr lvl="1" eaLnBrk="1" hangingPunct="1"/>
            <a:r>
              <a:rPr lang="en-US" sz="1800" dirty="0" smtClean="0"/>
              <a:t>Market open</a:t>
            </a:r>
          </a:p>
          <a:p>
            <a:pPr lvl="1" eaLnBrk="1" hangingPunct="1"/>
            <a:r>
              <a:rPr lang="en-US" sz="1800" dirty="0" smtClean="0"/>
              <a:t>Market close</a:t>
            </a:r>
          </a:p>
          <a:p>
            <a:pPr lvl="1" eaLnBrk="1" hangingPunct="1"/>
            <a:endParaRPr lang="en-US" sz="18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29701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Opportunity cost</a:t>
            </a:r>
          </a:p>
        </p:txBody>
      </p:sp>
      <p:sp>
        <p:nvSpPr>
          <p:cNvPr id="29702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Return that could have been realized with the capital invested elsewhere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Emergence of algo trading</a:t>
            </a:r>
          </a:p>
        </p:txBody>
      </p:sp>
      <p:sp>
        <p:nvSpPr>
          <p:cNvPr id="17417" name="Rectangle 16"/>
          <p:cNvSpPr>
            <a:spLocks noGrp="1" noChangeArrowheads="1"/>
          </p:cNvSpPr>
          <p:nvPr>
            <p:ph sz="half" idx="1"/>
          </p:nvPr>
        </p:nvSpPr>
        <p:spPr>
          <a:xfrm>
            <a:off x="609600" y="1905000"/>
            <a:ext cx="3581400" cy="3048000"/>
          </a:xfrm>
        </p:spPr>
        <p:txBody>
          <a:bodyPr/>
          <a:lstStyle/>
          <a:p>
            <a:pPr marL="231775" indent="-231775" eaLnBrk="1" hangingPunct="1">
              <a:buFont typeface="Wingdings" pitchFamily="2" charset="2"/>
              <a:buChar char="§"/>
            </a:pPr>
            <a:r>
              <a:rPr lang="en-US" sz="1600" smtClean="0"/>
              <a:t>Open outcry method of trading</a:t>
            </a:r>
          </a:p>
          <a:p>
            <a:pPr marL="231775" indent="-231775" eaLnBrk="1" hangingPunct="1">
              <a:buFont typeface="Wingdings" pitchFamily="2" charset="2"/>
              <a:buChar char="§"/>
            </a:pPr>
            <a:r>
              <a:rPr lang="en-US" sz="1600" smtClean="0"/>
              <a:t>Virtual trading floor electronically</a:t>
            </a:r>
          </a:p>
          <a:p>
            <a:pPr marL="231775" indent="-231775" eaLnBrk="1" hangingPunct="1">
              <a:buFont typeface="Wingdings" pitchFamily="2" charset="2"/>
              <a:buChar char="§"/>
            </a:pPr>
            <a:r>
              <a:rPr lang="en-US" sz="1600" smtClean="0"/>
              <a:t>Disintermediation</a:t>
            </a:r>
          </a:p>
          <a:p>
            <a:pPr marL="231775" indent="-231775" eaLnBrk="1" hangingPunct="1">
              <a:buFont typeface="Wingdings" pitchFamily="2" charset="2"/>
              <a:buChar char="§"/>
            </a:pPr>
            <a:r>
              <a:rPr lang="en-US" sz="1600" smtClean="0"/>
              <a:t>Stock market booms and crashes</a:t>
            </a:r>
          </a:p>
          <a:p>
            <a:pPr marL="231775" indent="-231775" eaLnBrk="1" hangingPunct="1">
              <a:buFont typeface="Wingdings" pitchFamily="2" charset="2"/>
              <a:buChar char="§"/>
            </a:pPr>
            <a:r>
              <a:rPr lang="en-US" sz="1600" smtClean="0"/>
              <a:t>Shorter settlement cycles</a:t>
            </a:r>
          </a:p>
          <a:p>
            <a:pPr marL="231775" indent="-231775" eaLnBrk="1" hangingPunct="1">
              <a:buFont typeface="Wingdings" pitchFamily="2" charset="2"/>
              <a:buChar char="§"/>
            </a:pPr>
            <a:r>
              <a:rPr lang="en-US" sz="1600" smtClean="0"/>
              <a:t>Wall Street decimalization</a:t>
            </a:r>
          </a:p>
          <a:p>
            <a:pPr marL="231775" indent="-231775" eaLnBrk="1" hangingPunct="1">
              <a:buFont typeface="Wingdings" pitchFamily="2" charset="2"/>
              <a:buChar char="§"/>
            </a:pPr>
            <a:r>
              <a:rPr lang="en-US" sz="1600" smtClean="0"/>
              <a:t>Standardization using FIX protocol</a:t>
            </a:r>
          </a:p>
          <a:p>
            <a:pPr marL="231775" indent="-231775" eaLnBrk="1" hangingPunct="1">
              <a:buFont typeface="Wingdings" pitchFamily="2" charset="2"/>
              <a:buChar char="§"/>
            </a:pPr>
            <a:r>
              <a:rPr lang="en-US" sz="1600" smtClean="0"/>
              <a:t>Program trading</a:t>
            </a:r>
          </a:p>
          <a:p>
            <a:pPr marL="231775" indent="-231775" eaLnBrk="1" hangingPunct="1">
              <a:buFont typeface="Wingdings" pitchFamily="2" charset="2"/>
              <a:buChar char="§"/>
            </a:pPr>
            <a:r>
              <a:rPr lang="en-US" sz="1600" smtClean="0"/>
              <a:t>Digitalization of trading – Algorithmic trading</a:t>
            </a:r>
          </a:p>
          <a:p>
            <a:pPr marL="231775" indent="-231775" eaLnBrk="1" hangingPunct="1">
              <a:buFont typeface="Wingdings" pitchFamily="2" charset="2"/>
              <a:buChar char="§"/>
            </a:pPr>
            <a:endParaRPr lang="en-US" sz="1600" smtClean="0"/>
          </a:p>
        </p:txBody>
      </p:sp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4038600" y="3948113"/>
          <a:ext cx="44196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8" name="Bitmap Image" r:id="rId3" imgW="9011908" imgH="6314286" progId="Paint.Picture">
                  <p:embed/>
                </p:oleObj>
              </mc:Choice>
              <mc:Fallback>
                <p:oleObj name="Bitmap Image" r:id="rId3" imgW="9011908" imgH="6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5075"/>
                      <a:stretch>
                        <a:fillRect/>
                      </a:stretch>
                    </p:blipFill>
                    <p:spPr bwMode="auto">
                      <a:xfrm>
                        <a:off x="4038600" y="3948113"/>
                        <a:ext cx="4419600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4038600" y="1905000"/>
          <a:ext cx="4648200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9" name="Bitmap Image" r:id="rId5" imgW="9019048" imgH="6190476" progId="Paint.Picture">
                  <p:embed/>
                </p:oleObj>
              </mc:Choice>
              <mc:Fallback>
                <p:oleObj name="Bitmap Image" r:id="rId5" imgW="9019048" imgH="61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3959"/>
                      <a:stretch>
                        <a:fillRect/>
                      </a:stretch>
                    </p:blipFill>
                    <p:spPr bwMode="auto">
                      <a:xfrm>
                        <a:off x="4038600" y="1905000"/>
                        <a:ext cx="4648200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685800" y="5562600"/>
            <a:ext cx="777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en-US" sz="1400" b="1">
                <a:latin typeface="Arial" pitchFamily="34" charset="0"/>
              </a:rPr>
              <a:t>Algo trading is rapidly becoming the standard</a:t>
            </a:r>
          </a:p>
        </p:txBody>
      </p:sp>
      <p:sp>
        <p:nvSpPr>
          <p:cNvPr id="17414" name="Text Box 11"/>
          <p:cNvSpPr txBox="1">
            <a:spLocks noChangeArrowheads="1"/>
          </p:cNvSpPr>
          <p:nvPr/>
        </p:nvSpPr>
        <p:spPr bwMode="auto">
          <a:xfrm>
            <a:off x="4340225" y="1447800"/>
            <a:ext cx="281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>
                <a:latin typeface="Arial" pitchFamily="34" charset="0"/>
              </a:rPr>
              <a:t>Adoption of electronic trading</a:t>
            </a:r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4346575" y="3505200"/>
            <a:ext cx="4033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>
                <a:latin typeface="Arial" pitchFamily="34" charset="0"/>
              </a:rPr>
              <a:t>Algorithmic trading adoption by asset class</a:t>
            </a:r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603250" y="1427163"/>
            <a:ext cx="1922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>
                <a:latin typeface="Arial" pitchFamily="34" charset="0"/>
              </a:rPr>
              <a:t>Evolution of trading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4006" y="6488668"/>
            <a:ext cx="323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Copyright Irene Aldridge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8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3.1.2 Finite market depth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</a:t>
            </a:r>
          </a:p>
        </p:txBody>
      </p:sp>
      <p:sp>
        <p:nvSpPr>
          <p:cNvPr id="3072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800" smtClean="0"/>
              <a:t>Most modern exchanges are organized as “limit order books”</a:t>
            </a:r>
          </a:p>
          <a:p>
            <a:pPr eaLnBrk="1" hangingPunct="1"/>
            <a:r>
              <a:rPr lang="en-US" sz="1800" smtClean="0"/>
              <a:t>When a new limit order arrives, it is placed in a limit order bin corresponding to its price</a:t>
            </a:r>
          </a:p>
          <a:p>
            <a:pPr eaLnBrk="1" hangingPunct="1"/>
            <a:r>
              <a:rPr lang="en-US" sz="1800" smtClean="0"/>
              <a:t>At each price, there is a finite aggregate liquidity = sum of limit order sizes</a:t>
            </a:r>
          </a:p>
          <a:p>
            <a:pPr marL="457200" lvl="1" indent="0" eaLnBrk="1" hangingPunct="1">
              <a:buFont typeface="Arial" pitchFamily="34" charset="0"/>
              <a:buNone/>
            </a:pPr>
            <a:endParaRPr lang="en-US" sz="1400" smtClean="0"/>
          </a:p>
        </p:txBody>
      </p:sp>
      <p:sp>
        <p:nvSpPr>
          <p:cNvPr id="3072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2133600"/>
            <a:ext cx="4041775" cy="3951288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When a large market order arrives and “top of the book” liquidity is exhausted</a:t>
            </a:r>
          </a:p>
          <a:p>
            <a:pPr lvl="1" eaLnBrk="1" hangingPunct="1">
              <a:defRPr/>
            </a:pPr>
            <a:r>
              <a:rPr lang="en-US" sz="1400" dirty="0"/>
              <a:t>The market order “sweeps” the book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30727" name="TextBox 33"/>
          <p:cNvSpPr txBox="1">
            <a:spLocks noChangeArrowheads="1"/>
          </p:cNvSpPr>
          <p:nvPr/>
        </p:nvSpPr>
        <p:spPr bwMode="auto">
          <a:xfrm>
            <a:off x="8001000" y="6429375"/>
            <a:ext cx="49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price</a:t>
            </a:r>
          </a:p>
        </p:txBody>
      </p:sp>
      <p:grpSp>
        <p:nvGrpSpPr>
          <p:cNvPr id="30728" name="Group 62"/>
          <p:cNvGrpSpPr>
            <a:grpSpLocks/>
          </p:cNvGrpSpPr>
          <p:nvPr/>
        </p:nvGrpSpPr>
        <p:grpSpPr bwMode="auto">
          <a:xfrm>
            <a:off x="4876800" y="3262313"/>
            <a:ext cx="3678238" cy="2986087"/>
            <a:chOff x="4876800" y="3491299"/>
            <a:chExt cx="3678398" cy="2985701"/>
          </a:xfrm>
        </p:grpSpPr>
        <p:grpSp>
          <p:nvGrpSpPr>
            <p:cNvPr id="30729" name="Group 19"/>
            <p:cNvGrpSpPr>
              <a:grpSpLocks/>
            </p:cNvGrpSpPr>
            <p:nvPr/>
          </p:nvGrpSpPr>
          <p:grpSpPr bwMode="auto">
            <a:xfrm>
              <a:off x="4876800" y="3657600"/>
              <a:ext cx="3581400" cy="762000"/>
              <a:chOff x="4876800" y="4648200"/>
              <a:chExt cx="3581400" cy="76200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4876800" y="5410466"/>
                <a:ext cx="35815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5867443" y="4953325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15037" y="5029515"/>
                <a:ext cx="114305" cy="380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19850" y="4724755"/>
                <a:ext cx="114305" cy="6857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562630" y="4953325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410223" y="5181896"/>
                <a:ext cx="114305" cy="228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324663" y="4648565"/>
                <a:ext cx="114305" cy="7619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477070" y="4800945"/>
                <a:ext cx="114305" cy="6095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629476" y="4953325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81883" y="4953325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34290" y="5067611"/>
                <a:ext cx="114305" cy="3428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0730" name="Group 20"/>
            <p:cNvGrpSpPr>
              <a:grpSpLocks/>
            </p:cNvGrpSpPr>
            <p:nvPr/>
          </p:nvGrpSpPr>
          <p:grpSpPr bwMode="auto">
            <a:xfrm>
              <a:off x="4876800" y="5715000"/>
              <a:ext cx="3581400" cy="762000"/>
              <a:chOff x="4876800" y="4648200"/>
              <a:chExt cx="3581400" cy="762000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4876800" y="5410200"/>
                <a:ext cx="35815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5867443" y="4953059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715037" y="5029249"/>
                <a:ext cx="114305" cy="3809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019850" y="4724489"/>
                <a:ext cx="114305" cy="6857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562630" y="4953059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410223" y="5181630"/>
                <a:ext cx="114305" cy="2285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324663" y="4648299"/>
                <a:ext cx="114305" cy="7619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477070" y="4800679"/>
                <a:ext cx="114305" cy="6095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629476" y="4953059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781883" y="4953059"/>
                <a:ext cx="114305" cy="4571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934290" y="5067345"/>
                <a:ext cx="114305" cy="3428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0731" name="TextBox 32"/>
            <p:cNvSpPr txBox="1">
              <a:spLocks noChangeArrowheads="1"/>
            </p:cNvSpPr>
            <p:nvPr/>
          </p:nvSpPr>
          <p:spPr bwMode="auto">
            <a:xfrm>
              <a:off x="7982871" y="4433500"/>
              <a:ext cx="4956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/>
                <a:t>price</a:t>
              </a:r>
            </a:p>
          </p:txBody>
        </p:sp>
        <p:cxnSp>
          <p:nvCxnSpPr>
            <p:cNvPr id="36" name="Straight Arrow Connector 35"/>
            <p:cNvCxnSpPr>
              <a:stCxn id="30733" idx="1"/>
            </p:cNvCxnSpPr>
            <p:nvPr/>
          </p:nvCxnSpPr>
          <p:spPr>
            <a:xfrm flipH="1">
              <a:off x="6477070" y="3657964"/>
              <a:ext cx="46198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33" name="TextBox 36"/>
            <p:cNvSpPr txBox="1">
              <a:spLocks noChangeArrowheads="1"/>
            </p:cNvSpPr>
            <p:nvPr/>
          </p:nvSpPr>
          <p:spPr bwMode="auto">
            <a:xfrm>
              <a:off x="6939280" y="3519100"/>
              <a:ext cx="14454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/>
                <a:t>Best ask = best offer</a:t>
              </a:r>
            </a:p>
          </p:txBody>
        </p:sp>
        <p:sp>
          <p:nvSpPr>
            <p:cNvPr id="30734" name="TextBox 37"/>
            <p:cNvSpPr txBox="1">
              <a:spLocks noChangeArrowheads="1"/>
            </p:cNvSpPr>
            <p:nvPr/>
          </p:nvSpPr>
          <p:spPr bwMode="auto">
            <a:xfrm>
              <a:off x="5143022" y="3491299"/>
              <a:ext cx="6862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/>
                <a:t>Best bid</a:t>
              </a:r>
            </a:p>
          </p:txBody>
        </p:sp>
        <p:cxnSp>
          <p:nvCxnSpPr>
            <p:cNvPr id="40" name="Straight Arrow Connector 39"/>
            <p:cNvCxnSpPr>
              <a:stCxn id="30734" idx="3"/>
              <a:endCxn id="12" idx="0"/>
            </p:cNvCxnSpPr>
            <p:nvPr/>
          </p:nvCxnSpPr>
          <p:spPr>
            <a:xfrm>
              <a:off x="5829341" y="3629393"/>
              <a:ext cx="247661" cy="104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077002" y="4572246"/>
              <a:ext cx="30481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37" name="TextBox 46"/>
            <p:cNvSpPr txBox="1">
              <a:spLocks noChangeArrowheads="1"/>
            </p:cNvSpPr>
            <p:nvPr/>
          </p:nvSpPr>
          <p:spPr bwMode="auto">
            <a:xfrm>
              <a:off x="5715000" y="4538990"/>
              <a:ext cx="1018227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100"/>
                <a:t>Bid-ask spread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34155" y="4877007"/>
              <a:ext cx="114305" cy="76190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" name="Straight Arrow Connector 49"/>
            <p:cNvCxnSpPr>
              <a:stCxn id="30740" idx="1"/>
            </p:cNvCxnSpPr>
            <p:nvPr/>
          </p:nvCxnSpPr>
          <p:spPr>
            <a:xfrm flipH="1" flipV="1">
              <a:off x="6289736" y="5316688"/>
              <a:ext cx="187333" cy="619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40" name="TextBox 50"/>
            <p:cNvSpPr txBox="1">
              <a:spLocks noChangeArrowheads="1"/>
            </p:cNvSpPr>
            <p:nvPr/>
          </p:nvSpPr>
          <p:spPr bwMode="auto">
            <a:xfrm>
              <a:off x="6477000" y="4962882"/>
              <a:ext cx="207819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 dirty="0"/>
                <a:t>A large market </a:t>
              </a:r>
              <a:r>
                <a:rPr lang="en-US" sz="1200" dirty="0" smtClean="0"/>
                <a:t>sell </a:t>
              </a:r>
              <a:r>
                <a:rPr lang="en-US" sz="1200" dirty="0"/>
                <a:t>order </a:t>
              </a:r>
            </a:p>
            <a:p>
              <a:pPr eaLnBrk="1" hangingPunct="1"/>
              <a:r>
                <a:rPr lang="en-US" sz="1200" dirty="0"/>
                <a:t>sweeps the bids in the book,</a:t>
              </a:r>
            </a:p>
            <a:p>
              <a:pPr eaLnBrk="1" hangingPunct="1"/>
              <a:r>
                <a:rPr lang="en-US" sz="1200" dirty="0"/>
                <a:t>realizes lower aggregate price,</a:t>
              </a:r>
            </a:p>
            <a:p>
              <a:pPr eaLnBrk="1" hangingPunct="1"/>
              <a:r>
                <a:rPr lang="en-US" sz="1200" dirty="0"/>
                <a:t>changes best bid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67443" y="6019859"/>
              <a:ext cx="114305" cy="2285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5" name="Straight Arrow Connector 54"/>
            <p:cNvCxnSpPr>
              <a:stCxn id="48" idx="2"/>
              <a:endCxn id="25" idx="0"/>
            </p:cNvCxnSpPr>
            <p:nvPr/>
          </p:nvCxnSpPr>
          <p:spPr>
            <a:xfrm flipH="1">
              <a:off x="6077002" y="5638908"/>
              <a:ext cx="114305" cy="152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3" idx="0"/>
            </p:cNvCxnSpPr>
            <p:nvPr/>
          </p:nvCxnSpPr>
          <p:spPr>
            <a:xfrm flipH="1">
              <a:off x="5924596" y="5211927"/>
              <a:ext cx="209559" cy="807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3.1.3 Market impact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Theory</a:t>
            </a:r>
          </a:p>
        </p:txBody>
      </p:sp>
      <p:sp>
        <p:nvSpPr>
          <p:cNvPr id="31748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the idealized financial world:</a:t>
            </a:r>
          </a:p>
          <a:p>
            <a:pPr lvl="1" eaLnBrk="1" hangingPunct="1"/>
            <a:r>
              <a:rPr lang="en-US" smtClean="0"/>
              <a:t>Everyone interprets all information in the same way</a:t>
            </a:r>
          </a:p>
          <a:p>
            <a:pPr lvl="1" eaLnBrk="1" hangingPunct="1"/>
            <a:r>
              <a:rPr lang="en-US" smtClean="0"/>
              <a:t>Only fundamentals affect prices</a:t>
            </a:r>
          </a:p>
          <a:p>
            <a:pPr lvl="1" eaLnBrk="1" hangingPunct="1"/>
            <a:r>
              <a:rPr lang="en-US" smtClean="0"/>
              <a:t>As a result, a sharp step function in prices immediately following a fundamental news </a:t>
            </a:r>
          </a:p>
        </p:txBody>
      </p:sp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4724400" y="1524000"/>
            <a:ext cx="4038600" cy="4840288"/>
            <a:chOff x="2976" y="1176"/>
            <a:chExt cx="2544" cy="3049"/>
          </a:xfrm>
        </p:grpSpPr>
        <p:sp>
          <p:nvSpPr>
            <p:cNvPr id="31750" name="Text Box 12"/>
            <p:cNvSpPr txBox="1">
              <a:spLocks noChangeArrowheads="1"/>
            </p:cNvSpPr>
            <p:nvPr/>
          </p:nvSpPr>
          <p:spPr bwMode="auto">
            <a:xfrm>
              <a:off x="3004" y="3648"/>
              <a:ext cx="2516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</a:rPr>
                <a:t>A market buy order without fundamental information arrives here</a:t>
              </a:r>
            </a:p>
            <a:p>
              <a:pPr eaLnBrk="1" hangingPunct="1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751" name="Group 13"/>
            <p:cNvGrpSpPr>
              <a:grpSpLocks/>
            </p:cNvGrpSpPr>
            <p:nvPr/>
          </p:nvGrpSpPr>
          <p:grpSpPr bwMode="auto">
            <a:xfrm>
              <a:off x="2976" y="1176"/>
              <a:ext cx="2496" cy="2587"/>
              <a:chOff x="2976" y="1176"/>
              <a:chExt cx="2496" cy="2587"/>
            </a:xfrm>
          </p:grpSpPr>
          <p:sp>
            <p:nvSpPr>
              <p:cNvPr id="31752" name="Line 14"/>
              <p:cNvSpPr>
                <a:spLocks noChangeShapeType="1"/>
              </p:cNvSpPr>
              <p:nvPr/>
            </p:nvSpPr>
            <p:spPr bwMode="auto">
              <a:xfrm>
                <a:off x="2976" y="2112"/>
                <a:ext cx="23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3" name="Text Box 15"/>
              <p:cNvSpPr txBox="1">
                <a:spLocks noChangeArrowheads="1"/>
              </p:cNvSpPr>
              <p:nvPr/>
            </p:nvSpPr>
            <p:spPr bwMode="auto">
              <a:xfrm>
                <a:off x="5088" y="2160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time</a:t>
                </a:r>
              </a:p>
            </p:txBody>
          </p:sp>
          <p:sp>
            <p:nvSpPr>
              <p:cNvPr id="31754" name="Line 16"/>
              <p:cNvSpPr>
                <a:spLocks noChangeShapeType="1"/>
              </p:cNvSpPr>
              <p:nvPr/>
            </p:nvSpPr>
            <p:spPr bwMode="auto">
              <a:xfrm flipV="1">
                <a:off x="3504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5" name="Text Box 17"/>
              <p:cNvSpPr txBox="1">
                <a:spLocks noChangeArrowheads="1"/>
              </p:cNvSpPr>
              <p:nvPr/>
            </p:nvSpPr>
            <p:spPr bwMode="auto">
              <a:xfrm>
                <a:off x="3024" y="2256"/>
                <a:ext cx="2160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A market buy order carrying fundamental info arrives here</a:t>
                </a:r>
              </a:p>
              <a:p>
                <a:pPr eaLnBrk="1" hangingPunct="1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756" name="Line 18"/>
              <p:cNvSpPr>
                <a:spLocks noChangeShapeType="1"/>
              </p:cNvSpPr>
              <p:nvPr/>
            </p:nvSpPr>
            <p:spPr bwMode="auto">
              <a:xfrm flipV="1">
                <a:off x="3072" y="1440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7" name="Text Box 19"/>
              <p:cNvSpPr txBox="1">
                <a:spLocks noChangeArrowheads="1"/>
              </p:cNvSpPr>
              <p:nvPr/>
            </p:nvSpPr>
            <p:spPr bwMode="auto">
              <a:xfrm>
                <a:off x="3110" y="1272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price</a:t>
                </a:r>
              </a:p>
            </p:txBody>
          </p:sp>
          <p:sp>
            <p:nvSpPr>
              <p:cNvPr id="31758" name="Text Box 20"/>
              <p:cNvSpPr txBox="1">
                <a:spLocks noChangeArrowheads="1"/>
              </p:cNvSpPr>
              <p:nvPr/>
            </p:nvSpPr>
            <p:spPr bwMode="auto">
              <a:xfrm>
                <a:off x="3974" y="1176"/>
                <a:ext cx="56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b="1">
                    <a:latin typeface="Times New Roman" pitchFamily="18" charset="0"/>
                    <a:cs typeface="Times New Roman" pitchFamily="18" charset="0"/>
                  </a:rPr>
                  <a:t>Theory</a:t>
                </a:r>
              </a:p>
            </p:txBody>
          </p:sp>
          <p:sp>
            <p:nvSpPr>
              <p:cNvPr id="31759" name="Line 21"/>
              <p:cNvSpPr>
                <a:spLocks noChangeShapeType="1"/>
              </p:cNvSpPr>
              <p:nvPr/>
            </p:nvSpPr>
            <p:spPr bwMode="auto">
              <a:xfrm>
                <a:off x="3072" y="1824"/>
                <a:ext cx="4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0" name="Line 22"/>
              <p:cNvSpPr>
                <a:spLocks noChangeShapeType="1"/>
              </p:cNvSpPr>
              <p:nvPr/>
            </p:nvSpPr>
            <p:spPr bwMode="auto">
              <a:xfrm flipV="1">
                <a:off x="3504" y="1584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1" name="Line 23"/>
              <p:cNvSpPr>
                <a:spLocks noChangeShapeType="1"/>
              </p:cNvSpPr>
              <p:nvPr/>
            </p:nvSpPr>
            <p:spPr bwMode="auto">
              <a:xfrm>
                <a:off x="3504" y="1584"/>
                <a:ext cx="163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762" name="Group 24"/>
              <p:cNvGrpSpPr>
                <a:grpSpLocks/>
              </p:cNvGrpSpPr>
              <p:nvPr/>
            </p:nvGrpSpPr>
            <p:grpSpPr bwMode="auto">
              <a:xfrm>
                <a:off x="2988" y="2832"/>
                <a:ext cx="2484" cy="931"/>
                <a:chOff x="2976" y="2855"/>
                <a:chExt cx="2484" cy="1181"/>
              </a:xfrm>
            </p:grpSpPr>
            <p:sp>
              <p:nvSpPr>
                <p:cNvPr id="31763" name="Line 25"/>
                <p:cNvSpPr>
                  <a:spLocks noChangeShapeType="1"/>
                </p:cNvSpPr>
                <p:nvPr/>
              </p:nvSpPr>
              <p:spPr bwMode="auto">
                <a:xfrm>
                  <a:off x="2976" y="3695"/>
                  <a:ext cx="23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6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088" y="3743"/>
                  <a:ext cx="372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time</a:t>
                  </a:r>
                </a:p>
              </p:txBody>
            </p:sp>
            <p:sp>
              <p:nvSpPr>
                <p:cNvPr id="3176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504" y="3695"/>
                  <a:ext cx="0" cy="19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6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3072" y="3023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6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10" y="2855"/>
                  <a:ext cx="404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Times New Roman" pitchFamily="18" charset="0"/>
                      <a:cs typeface="Times New Roman" pitchFamily="18" charset="0"/>
                    </a:rPr>
                    <a:t>price</a:t>
                  </a:r>
                </a:p>
              </p:txBody>
            </p:sp>
            <p:sp>
              <p:nvSpPr>
                <p:cNvPr id="31768" name="Line 30"/>
                <p:cNvSpPr>
                  <a:spLocks noChangeShapeType="1"/>
                </p:cNvSpPr>
                <p:nvPr/>
              </p:nvSpPr>
              <p:spPr bwMode="auto">
                <a:xfrm>
                  <a:off x="3072" y="3407"/>
                  <a:ext cx="432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69" name="Line 31"/>
                <p:cNvSpPr>
                  <a:spLocks noChangeShapeType="1"/>
                </p:cNvSpPr>
                <p:nvPr/>
              </p:nvSpPr>
              <p:spPr bwMode="auto">
                <a:xfrm>
                  <a:off x="3504" y="3408"/>
                  <a:ext cx="1632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3.1.3 Market impact</a:t>
            </a:r>
          </a:p>
        </p:txBody>
      </p:sp>
      <p:sp>
        <p:nvSpPr>
          <p:cNvPr id="32771" name="Text Placeholder 4505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Reality</a:t>
            </a:r>
          </a:p>
        </p:txBody>
      </p:sp>
      <p:sp>
        <p:nvSpPr>
          <p:cNvPr id="32772" name="Content Placeholder 4505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Traders have different interpretation of news</a:t>
            </a:r>
          </a:p>
          <a:p>
            <a:pPr eaLnBrk="1" hangingPunct="1"/>
            <a:r>
              <a:rPr lang="en-US" sz="2000" dirty="0" smtClean="0"/>
              <a:t>Long-term and short-term opinions often differ</a:t>
            </a:r>
          </a:p>
          <a:p>
            <a:pPr lvl="1" eaLnBrk="1" hangingPunct="1"/>
            <a:r>
              <a:rPr lang="en-US" sz="1800" dirty="0" smtClean="0"/>
              <a:t>Implication: short-term traders do not eat long-term traders’ lunch; </a:t>
            </a:r>
          </a:p>
          <a:p>
            <a:pPr lvl="1" eaLnBrk="1" hangingPunct="1"/>
            <a:r>
              <a:rPr lang="en-US" sz="1800" dirty="0" smtClean="0"/>
              <a:t>Short-term traders reduce LT volatility instead</a:t>
            </a:r>
          </a:p>
          <a:p>
            <a:pPr eaLnBrk="1" hangingPunct="1"/>
            <a:r>
              <a:rPr lang="en-US" sz="2000" dirty="0" smtClean="0"/>
              <a:t>Markets deviate from theory</a:t>
            </a:r>
          </a:p>
          <a:p>
            <a:pPr eaLnBrk="1" hangingPunct="1"/>
            <a:endParaRPr lang="en-US" sz="2000" dirty="0" smtClean="0"/>
          </a:p>
        </p:txBody>
      </p:sp>
      <p:grpSp>
        <p:nvGrpSpPr>
          <p:cNvPr id="32773" name="Group 7"/>
          <p:cNvGrpSpPr>
            <a:grpSpLocks/>
          </p:cNvGrpSpPr>
          <p:nvPr/>
        </p:nvGrpSpPr>
        <p:grpSpPr bwMode="auto">
          <a:xfrm>
            <a:off x="4591050" y="4418013"/>
            <a:ext cx="3943350" cy="1477962"/>
            <a:chOff x="2988" y="2832"/>
            <a:chExt cx="2484" cy="931"/>
          </a:xfrm>
        </p:grpSpPr>
        <p:grpSp>
          <p:nvGrpSpPr>
            <p:cNvPr id="32797" name="Group 8"/>
            <p:cNvGrpSpPr>
              <a:grpSpLocks/>
            </p:cNvGrpSpPr>
            <p:nvPr/>
          </p:nvGrpSpPr>
          <p:grpSpPr bwMode="auto">
            <a:xfrm>
              <a:off x="2988" y="2832"/>
              <a:ext cx="2484" cy="931"/>
              <a:chOff x="2988" y="2832"/>
              <a:chExt cx="2484" cy="931"/>
            </a:xfrm>
          </p:grpSpPr>
          <p:sp>
            <p:nvSpPr>
              <p:cNvPr id="32799" name="Line 9"/>
              <p:cNvSpPr>
                <a:spLocks noChangeShapeType="1"/>
              </p:cNvSpPr>
              <p:nvPr/>
            </p:nvSpPr>
            <p:spPr bwMode="auto">
              <a:xfrm>
                <a:off x="2988" y="3494"/>
                <a:ext cx="23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0" name="Text Box 10"/>
              <p:cNvSpPr txBox="1">
                <a:spLocks noChangeArrowheads="1"/>
              </p:cNvSpPr>
              <p:nvPr/>
            </p:nvSpPr>
            <p:spPr bwMode="auto">
              <a:xfrm>
                <a:off x="5100" y="3532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time</a:t>
                </a:r>
              </a:p>
            </p:txBody>
          </p:sp>
          <p:sp>
            <p:nvSpPr>
              <p:cNvPr id="32801" name="Line 11"/>
              <p:cNvSpPr>
                <a:spLocks noChangeShapeType="1"/>
              </p:cNvSpPr>
              <p:nvPr/>
            </p:nvSpPr>
            <p:spPr bwMode="auto">
              <a:xfrm flipV="1">
                <a:off x="3516" y="3494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2" name="Line 12"/>
              <p:cNvSpPr>
                <a:spLocks noChangeShapeType="1"/>
              </p:cNvSpPr>
              <p:nvPr/>
            </p:nvSpPr>
            <p:spPr bwMode="auto">
              <a:xfrm flipV="1">
                <a:off x="3084" y="2964"/>
                <a:ext cx="0" cy="5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3" name="Text Box 13"/>
              <p:cNvSpPr txBox="1">
                <a:spLocks noChangeArrowheads="1"/>
              </p:cNvSpPr>
              <p:nvPr/>
            </p:nvSpPr>
            <p:spPr bwMode="auto">
              <a:xfrm>
                <a:off x="3122" y="2832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price</a:t>
                </a:r>
              </a:p>
            </p:txBody>
          </p:sp>
          <p:sp>
            <p:nvSpPr>
              <p:cNvPr id="32804" name="Line 14"/>
              <p:cNvSpPr>
                <a:spLocks noChangeShapeType="1"/>
              </p:cNvSpPr>
              <p:nvPr/>
            </p:nvSpPr>
            <p:spPr bwMode="auto">
              <a:xfrm>
                <a:off x="3084" y="326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5" name="Line 15"/>
              <p:cNvSpPr>
                <a:spLocks noChangeShapeType="1"/>
              </p:cNvSpPr>
              <p:nvPr/>
            </p:nvSpPr>
            <p:spPr bwMode="auto">
              <a:xfrm>
                <a:off x="3516" y="326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98" name="Freeform 16"/>
            <p:cNvSpPr>
              <a:spLocks/>
            </p:cNvSpPr>
            <p:nvPr/>
          </p:nvSpPr>
          <p:spPr bwMode="auto">
            <a:xfrm>
              <a:off x="3120" y="3016"/>
              <a:ext cx="1968" cy="288"/>
            </a:xfrm>
            <a:custGeom>
              <a:avLst/>
              <a:gdLst>
                <a:gd name="T0" fmla="*/ 0 w 1968"/>
                <a:gd name="T1" fmla="*/ 248 h 288"/>
                <a:gd name="T2" fmla="*/ 240 w 1968"/>
                <a:gd name="T3" fmla="*/ 248 h 288"/>
                <a:gd name="T4" fmla="*/ 384 w 1968"/>
                <a:gd name="T5" fmla="*/ 8 h 288"/>
                <a:gd name="T6" fmla="*/ 480 w 1968"/>
                <a:gd name="T7" fmla="*/ 200 h 288"/>
                <a:gd name="T8" fmla="*/ 960 w 1968"/>
                <a:gd name="T9" fmla="*/ 248 h 288"/>
                <a:gd name="T10" fmla="*/ 1968 w 1968"/>
                <a:gd name="T11" fmla="*/ 248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68" h="288">
                  <a:moveTo>
                    <a:pt x="0" y="248"/>
                  </a:moveTo>
                  <a:cubicBezTo>
                    <a:pt x="88" y="268"/>
                    <a:pt x="176" y="288"/>
                    <a:pt x="240" y="248"/>
                  </a:cubicBezTo>
                  <a:cubicBezTo>
                    <a:pt x="304" y="208"/>
                    <a:pt x="344" y="16"/>
                    <a:pt x="384" y="8"/>
                  </a:cubicBezTo>
                  <a:cubicBezTo>
                    <a:pt x="424" y="0"/>
                    <a:pt x="384" y="160"/>
                    <a:pt x="480" y="200"/>
                  </a:cubicBezTo>
                  <a:cubicBezTo>
                    <a:pt x="576" y="240"/>
                    <a:pt x="712" y="240"/>
                    <a:pt x="960" y="248"/>
                  </a:cubicBezTo>
                  <a:cubicBezTo>
                    <a:pt x="1208" y="256"/>
                    <a:pt x="1588" y="252"/>
                    <a:pt x="1968" y="248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4" name="Group 17"/>
          <p:cNvGrpSpPr>
            <a:grpSpLocks/>
          </p:cNvGrpSpPr>
          <p:nvPr/>
        </p:nvGrpSpPr>
        <p:grpSpPr bwMode="auto">
          <a:xfrm>
            <a:off x="4572000" y="1789113"/>
            <a:ext cx="4203700" cy="4840287"/>
            <a:chOff x="2976" y="1176"/>
            <a:chExt cx="2648" cy="3049"/>
          </a:xfrm>
        </p:grpSpPr>
        <p:grpSp>
          <p:nvGrpSpPr>
            <p:cNvPr id="32775" name="Group 18"/>
            <p:cNvGrpSpPr>
              <a:grpSpLocks/>
            </p:cNvGrpSpPr>
            <p:nvPr/>
          </p:nvGrpSpPr>
          <p:grpSpPr bwMode="auto">
            <a:xfrm>
              <a:off x="2976" y="1176"/>
              <a:ext cx="2544" cy="3049"/>
              <a:chOff x="2976" y="1176"/>
              <a:chExt cx="2544" cy="3049"/>
            </a:xfrm>
          </p:grpSpPr>
          <p:sp>
            <p:nvSpPr>
              <p:cNvPr id="32782" name="Line 19"/>
              <p:cNvSpPr>
                <a:spLocks noChangeShapeType="1"/>
              </p:cNvSpPr>
              <p:nvPr/>
            </p:nvSpPr>
            <p:spPr bwMode="auto">
              <a:xfrm flipV="1">
                <a:off x="3504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783" name="Group 20"/>
              <p:cNvGrpSpPr>
                <a:grpSpLocks/>
              </p:cNvGrpSpPr>
              <p:nvPr/>
            </p:nvGrpSpPr>
            <p:grpSpPr bwMode="auto">
              <a:xfrm>
                <a:off x="2976" y="1176"/>
                <a:ext cx="2544" cy="3049"/>
                <a:chOff x="2976" y="1176"/>
                <a:chExt cx="2544" cy="3049"/>
              </a:xfrm>
            </p:grpSpPr>
            <p:sp>
              <p:nvSpPr>
                <p:cNvPr id="32784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072" y="144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785" name="Group 22"/>
                <p:cNvGrpSpPr>
                  <a:grpSpLocks/>
                </p:cNvGrpSpPr>
                <p:nvPr/>
              </p:nvGrpSpPr>
              <p:grpSpPr bwMode="auto">
                <a:xfrm>
                  <a:off x="2976" y="1176"/>
                  <a:ext cx="2544" cy="3049"/>
                  <a:chOff x="2976" y="1176"/>
                  <a:chExt cx="2544" cy="3049"/>
                </a:xfrm>
              </p:grpSpPr>
              <p:sp>
                <p:nvSpPr>
                  <p:cNvPr id="3278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824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7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584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584"/>
                    <a:ext cx="16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9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8" y="2160"/>
                    <a:ext cx="37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>
                        <a:latin typeface="Times New Roman" pitchFamily="18" charset="0"/>
                        <a:cs typeface="Times New Roman" pitchFamily="18" charset="0"/>
                      </a:rPr>
                      <a:t>time</a:t>
                    </a:r>
                  </a:p>
                </p:txBody>
              </p:sp>
              <p:sp>
                <p:nvSpPr>
                  <p:cNvPr id="32790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24" y="1272"/>
                    <a:ext cx="404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>
                        <a:latin typeface="Times New Roman" pitchFamily="18" charset="0"/>
                        <a:cs typeface="Times New Roman" pitchFamily="18" charset="0"/>
                      </a:rPr>
                      <a:t>price</a:t>
                    </a:r>
                  </a:p>
                </p:txBody>
              </p:sp>
              <p:sp>
                <p:nvSpPr>
                  <p:cNvPr id="32791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74" y="1176"/>
                    <a:ext cx="561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b="1">
                        <a:latin typeface="Times New Roman" pitchFamily="18" charset="0"/>
                        <a:cs typeface="Times New Roman" pitchFamily="18" charset="0"/>
                      </a:rPr>
                      <a:t>Reality</a:t>
                    </a:r>
                  </a:p>
                </p:txBody>
              </p:sp>
              <p:grpSp>
                <p:nvGrpSpPr>
                  <p:cNvPr id="32792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976" y="2112"/>
                    <a:ext cx="2544" cy="2113"/>
                    <a:chOff x="2976" y="2112"/>
                    <a:chExt cx="2544" cy="2113"/>
                  </a:xfrm>
                </p:grpSpPr>
                <p:sp>
                  <p:nvSpPr>
                    <p:cNvPr id="32794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04" y="3648"/>
                      <a:ext cx="2516" cy="5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A market buy order without fundamental information arrives here</a:t>
                      </a:r>
                    </a:p>
                    <a:p>
                      <a:pPr eaLnBrk="1" hangingPunct="1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32795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6" y="2112"/>
                      <a:ext cx="235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796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24" y="2256"/>
                      <a:ext cx="2160" cy="5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cs typeface="Arial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A market buy order carrying fundamental info arrives here</a:t>
                      </a:r>
                    </a:p>
                    <a:p>
                      <a:pPr eaLnBrk="1" hangingPunct="1"/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32793" name="Freeform 33"/>
                  <p:cNvSpPr>
                    <a:spLocks/>
                  </p:cNvSpPr>
                  <p:nvPr/>
                </p:nvSpPr>
                <p:spPr bwMode="auto">
                  <a:xfrm>
                    <a:off x="3072" y="1224"/>
                    <a:ext cx="1776" cy="640"/>
                  </a:xfrm>
                  <a:custGeom>
                    <a:avLst/>
                    <a:gdLst>
                      <a:gd name="T0" fmla="*/ 0 w 1776"/>
                      <a:gd name="T1" fmla="*/ 600 h 640"/>
                      <a:gd name="T2" fmla="*/ 288 w 1776"/>
                      <a:gd name="T3" fmla="*/ 600 h 640"/>
                      <a:gd name="T4" fmla="*/ 384 w 1776"/>
                      <a:gd name="T5" fmla="*/ 360 h 640"/>
                      <a:gd name="T6" fmla="*/ 432 w 1776"/>
                      <a:gd name="T7" fmla="*/ 24 h 640"/>
                      <a:gd name="T8" fmla="*/ 576 w 1776"/>
                      <a:gd name="T9" fmla="*/ 216 h 640"/>
                      <a:gd name="T10" fmla="*/ 720 w 1776"/>
                      <a:gd name="T11" fmla="*/ 312 h 640"/>
                      <a:gd name="T12" fmla="*/ 1776 w 1776"/>
                      <a:gd name="T13" fmla="*/ 360 h 64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776" h="640">
                        <a:moveTo>
                          <a:pt x="0" y="600"/>
                        </a:moveTo>
                        <a:cubicBezTo>
                          <a:pt x="112" y="620"/>
                          <a:pt x="224" y="640"/>
                          <a:pt x="288" y="600"/>
                        </a:cubicBezTo>
                        <a:cubicBezTo>
                          <a:pt x="352" y="560"/>
                          <a:pt x="360" y="456"/>
                          <a:pt x="384" y="360"/>
                        </a:cubicBezTo>
                        <a:cubicBezTo>
                          <a:pt x="408" y="264"/>
                          <a:pt x="400" y="48"/>
                          <a:pt x="432" y="24"/>
                        </a:cubicBezTo>
                        <a:cubicBezTo>
                          <a:pt x="464" y="0"/>
                          <a:pt x="528" y="168"/>
                          <a:pt x="576" y="216"/>
                        </a:cubicBezTo>
                        <a:cubicBezTo>
                          <a:pt x="624" y="264"/>
                          <a:pt x="520" y="288"/>
                          <a:pt x="720" y="312"/>
                        </a:cubicBezTo>
                        <a:cubicBezTo>
                          <a:pt x="920" y="336"/>
                          <a:pt x="1348" y="348"/>
                          <a:pt x="1776" y="360"/>
                        </a:cubicBezTo>
                      </a:path>
                    </a:pathLst>
                  </a:cu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2776" name="Group 34"/>
            <p:cNvGrpSpPr>
              <a:grpSpLocks/>
            </p:cNvGrpSpPr>
            <p:nvPr/>
          </p:nvGrpSpPr>
          <p:grpSpPr bwMode="auto">
            <a:xfrm>
              <a:off x="4656" y="1180"/>
              <a:ext cx="968" cy="404"/>
              <a:chOff x="4800" y="1180"/>
              <a:chExt cx="968" cy="404"/>
            </a:xfrm>
          </p:grpSpPr>
          <p:sp>
            <p:nvSpPr>
              <p:cNvPr id="32780" name="Line 35"/>
              <p:cNvSpPr>
                <a:spLocks noChangeShapeType="1"/>
              </p:cNvSpPr>
              <p:nvPr/>
            </p:nvSpPr>
            <p:spPr bwMode="auto">
              <a:xfrm>
                <a:off x="4800" y="12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1" name="Text Box 36"/>
              <p:cNvSpPr txBox="1">
                <a:spLocks noChangeArrowheads="1"/>
              </p:cNvSpPr>
              <p:nvPr/>
            </p:nvSpPr>
            <p:spPr bwMode="auto">
              <a:xfrm>
                <a:off x="4800" y="1180"/>
                <a:ext cx="96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Temporary</a:t>
                </a:r>
              </a:p>
              <a:p>
                <a:pPr eaLnBrk="1" hangingPunct="1"/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Market Impact</a:t>
                </a:r>
              </a:p>
            </p:txBody>
          </p:sp>
        </p:grpSp>
        <p:grpSp>
          <p:nvGrpSpPr>
            <p:cNvPr id="32777" name="Group 37"/>
            <p:cNvGrpSpPr>
              <a:grpSpLocks/>
            </p:cNvGrpSpPr>
            <p:nvPr/>
          </p:nvGrpSpPr>
          <p:grpSpPr bwMode="auto">
            <a:xfrm>
              <a:off x="4608" y="2908"/>
              <a:ext cx="960" cy="404"/>
              <a:chOff x="4800" y="2908"/>
              <a:chExt cx="960" cy="404"/>
            </a:xfrm>
          </p:grpSpPr>
          <p:sp>
            <p:nvSpPr>
              <p:cNvPr id="32778" name="Line 38"/>
              <p:cNvSpPr>
                <a:spLocks noChangeShapeType="1"/>
              </p:cNvSpPr>
              <p:nvPr/>
            </p:nvSpPr>
            <p:spPr bwMode="auto">
              <a:xfrm>
                <a:off x="4800" y="297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9" name="Text Box 39"/>
              <p:cNvSpPr txBox="1">
                <a:spLocks noChangeArrowheads="1"/>
              </p:cNvSpPr>
              <p:nvPr/>
            </p:nvSpPr>
            <p:spPr bwMode="auto">
              <a:xfrm>
                <a:off x="4800" y="2908"/>
                <a:ext cx="96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Temporary</a:t>
                </a:r>
              </a:p>
              <a:p>
                <a:pPr eaLnBrk="1" hangingPunct="1"/>
                <a:r>
                  <a:rPr lang="en-US">
                    <a:latin typeface="Times New Roman" pitchFamily="18" charset="0"/>
                    <a:cs typeface="Times New Roman" pitchFamily="18" charset="0"/>
                  </a:rPr>
                  <a:t>Market impact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3.1.3 The cost of market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 equities, the ITG’s Global Trading Cost Review (2010) reported:</a:t>
            </a:r>
          </a:p>
          <a:p>
            <a:pPr lvl="1"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average cost of an equities trade in the U.S. in the first quarter of 2010 was 0.476%, </a:t>
            </a:r>
          </a:p>
          <a:p>
            <a:pPr lvl="1"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0.089% was spent on commissions</a:t>
            </a:r>
          </a:p>
          <a:p>
            <a:pPr lvl="1"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remaining 0.387% were due to market impact (the numbers were comparable to those in the E.U., the U.K., and Japan; emerging markets posted higher costs). 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4759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3.1.3 Market impact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Measuring market impact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000" dirty="0" smtClean="0"/>
              <a:t>Both pre-trade and post-trade market impact matter</a:t>
            </a:r>
          </a:p>
          <a:p>
            <a:pPr eaLnBrk="1" hangingPunct="1">
              <a:defRPr/>
            </a:pPr>
            <a:r>
              <a:rPr lang="en-US" sz="2000" dirty="0" smtClean="0"/>
              <a:t>Pre-trade impact can be due to:</a:t>
            </a:r>
          </a:p>
          <a:p>
            <a:pPr lvl="1" eaLnBrk="1" hangingPunct="1">
              <a:defRPr/>
            </a:pPr>
            <a:r>
              <a:rPr lang="en-US" sz="1800" dirty="0" smtClean="0"/>
              <a:t>Anticipation of a market order </a:t>
            </a:r>
          </a:p>
          <a:p>
            <a:pPr lvl="2" eaLnBrk="1" hangingPunct="1">
              <a:defRPr/>
            </a:pPr>
            <a:r>
              <a:rPr lang="en-US" sz="1600" dirty="0" err="1" smtClean="0"/>
              <a:t>algos</a:t>
            </a:r>
            <a:r>
              <a:rPr lang="en-US" sz="1600" dirty="0" smtClean="0"/>
              <a:t> often “slice” a large order into a predictable sequence of small orders</a:t>
            </a:r>
          </a:p>
          <a:p>
            <a:pPr lvl="1" eaLnBrk="1" hangingPunct="1">
              <a:defRPr/>
            </a:pPr>
            <a:r>
              <a:rPr lang="en-US" sz="1800" dirty="0" smtClean="0"/>
              <a:t>limit orders of opposite direction</a:t>
            </a:r>
          </a:p>
          <a:p>
            <a:pPr eaLnBrk="1" hangingPunct="1">
              <a:defRPr/>
            </a:pPr>
            <a:r>
              <a:rPr lang="en-US" sz="2200" dirty="0" smtClean="0"/>
              <a:t>Pre-trade impact ~ 25% of post-trade impact </a:t>
            </a:r>
          </a:p>
          <a:p>
            <a:pPr lvl="1" eaLnBrk="1" hangingPunct="1">
              <a:defRPr/>
            </a:pPr>
            <a:r>
              <a:rPr lang="en-US" sz="1800" dirty="0" smtClean="0"/>
              <a:t>NASDAQ: </a:t>
            </a:r>
            <a:r>
              <a:rPr lang="en-US" sz="1800" dirty="0" err="1" smtClean="0"/>
              <a:t>Hautsch</a:t>
            </a:r>
            <a:r>
              <a:rPr lang="en-US" sz="1800" dirty="0" smtClean="0"/>
              <a:t> and Huang (2011) </a:t>
            </a:r>
          </a:p>
          <a:p>
            <a:pPr lvl="1" eaLnBrk="1" hangingPunct="1">
              <a:defRPr/>
            </a:pPr>
            <a:r>
              <a:rPr lang="en-US" sz="1800" dirty="0" smtClean="0"/>
              <a:t>EUREX: Aldridge (2012)</a:t>
            </a:r>
          </a:p>
          <a:p>
            <a:pPr marL="914400" lvl="2" indent="0" eaLnBrk="1" hangingPunct="1">
              <a:buFont typeface="Arial" pitchFamily="34" charset="0"/>
              <a:buNone/>
              <a:defRPr/>
            </a:pPr>
            <a:endParaRPr lang="en-US" sz="1600" dirty="0"/>
          </a:p>
        </p:txBody>
      </p:sp>
      <p:sp>
        <p:nvSpPr>
          <p:cNvPr id="33796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Studies</a:t>
            </a:r>
          </a:p>
        </p:txBody>
      </p:sp>
      <p:grpSp>
        <p:nvGrpSpPr>
          <p:cNvPr id="33798" name="Group 42"/>
          <p:cNvGrpSpPr>
            <a:grpSpLocks/>
          </p:cNvGrpSpPr>
          <p:nvPr/>
        </p:nvGrpSpPr>
        <p:grpSpPr bwMode="auto">
          <a:xfrm>
            <a:off x="4766627" y="2379962"/>
            <a:ext cx="4294187" cy="2820987"/>
            <a:chOff x="2911" y="1554"/>
            <a:chExt cx="2705" cy="169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928" y="2717"/>
              <a:ext cx="25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030" y="2398"/>
              <a:ext cx="0" cy="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752" y="1976"/>
              <a:ext cx="0" cy="7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5071" y="2445"/>
              <a:ext cx="0" cy="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3264" y="2400"/>
              <a:ext cx="0" cy="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04" name="TextBox 17"/>
            <p:cNvSpPr txBox="1">
              <a:spLocks noChangeArrowheads="1"/>
            </p:cNvSpPr>
            <p:nvPr/>
          </p:nvSpPr>
          <p:spPr bwMode="auto">
            <a:xfrm>
              <a:off x="3664" y="1554"/>
              <a:ext cx="183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pitchFamily="34" charset="0"/>
                </a:rPr>
                <a:t>Event: Incoming market order,</a:t>
              </a:r>
            </a:p>
            <a:p>
              <a:pPr eaLnBrk="1" hangingPunct="1"/>
              <a:r>
                <a:rPr lang="en-US" sz="1600">
                  <a:latin typeface="Arial" pitchFamily="34" charset="0"/>
                </a:rPr>
                <a:t>either a buy or a sell</a:t>
              </a:r>
            </a:p>
          </p:txBody>
        </p:sp>
        <p:sp>
          <p:nvSpPr>
            <p:cNvPr id="33805" name="TextBox 18"/>
            <p:cNvSpPr txBox="1">
              <a:spLocks noChangeArrowheads="1"/>
            </p:cNvSpPr>
            <p:nvPr/>
          </p:nvSpPr>
          <p:spPr bwMode="auto">
            <a:xfrm>
              <a:off x="4656" y="2733"/>
              <a:ext cx="20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600" i="1">
                  <a:latin typeface="Arial" pitchFamily="34" charset="0"/>
                </a:rPr>
                <a:t>t</a:t>
              </a:r>
              <a:r>
                <a:rPr lang="en-US" sz="1600">
                  <a:latin typeface="Arial" pitchFamily="34" charset="0"/>
                </a:rPr>
                <a:t>*</a:t>
              </a:r>
            </a:p>
          </p:txBody>
        </p:sp>
        <p:sp>
          <p:nvSpPr>
            <p:cNvPr id="33806" name="TextBox 30"/>
            <p:cNvSpPr txBox="1">
              <a:spLocks noChangeArrowheads="1"/>
            </p:cNvSpPr>
            <p:nvPr/>
          </p:nvSpPr>
          <p:spPr bwMode="auto">
            <a:xfrm>
              <a:off x="4971" y="2733"/>
              <a:ext cx="1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600" i="1">
                  <a:latin typeface="Arial" pitchFamily="34" charset="0"/>
                </a:rPr>
                <a:t>t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33807" name="TextBox 31"/>
            <p:cNvSpPr txBox="1">
              <a:spLocks noChangeArrowheads="1"/>
            </p:cNvSpPr>
            <p:nvPr/>
          </p:nvSpPr>
          <p:spPr bwMode="auto">
            <a:xfrm>
              <a:off x="3888" y="2733"/>
              <a:ext cx="2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600" i="1">
                  <a:latin typeface="Arial" pitchFamily="34" charset="0"/>
                </a:rPr>
                <a:t>t-</a:t>
              </a:r>
              <a:r>
                <a:rPr lang="en-US" sz="1600">
                  <a:latin typeface="Arial" pitchFamily="34" charset="0"/>
                </a:rPr>
                <a:t>1</a:t>
              </a:r>
            </a:p>
          </p:txBody>
        </p:sp>
        <p:sp>
          <p:nvSpPr>
            <p:cNvPr id="33808" name="TextBox 32"/>
            <p:cNvSpPr txBox="1">
              <a:spLocks noChangeArrowheads="1"/>
            </p:cNvSpPr>
            <p:nvPr/>
          </p:nvSpPr>
          <p:spPr bwMode="auto">
            <a:xfrm>
              <a:off x="3121" y="2749"/>
              <a:ext cx="26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600" i="1">
                  <a:latin typeface="Arial" pitchFamily="34" charset="0"/>
                </a:rPr>
                <a:t>t-</a:t>
              </a:r>
              <a:r>
                <a:rPr lang="en-US" sz="1600">
                  <a:latin typeface="Arial" pitchFamily="34" charset="0"/>
                </a:rPr>
                <a:t>2</a:t>
              </a:r>
            </a:p>
          </p:txBody>
        </p:sp>
        <p:sp>
          <p:nvSpPr>
            <p:cNvPr id="33809" name="TextBox 33"/>
            <p:cNvSpPr txBox="1">
              <a:spLocks noChangeArrowheads="1"/>
            </p:cNvSpPr>
            <p:nvPr/>
          </p:nvSpPr>
          <p:spPr bwMode="auto">
            <a:xfrm>
              <a:off x="4869" y="1821"/>
              <a:ext cx="747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pitchFamily="34" charset="0"/>
                </a:rPr>
                <a:t>Trade resulting from order execution</a:t>
              </a:r>
            </a:p>
          </p:txBody>
        </p:sp>
        <p:sp>
          <p:nvSpPr>
            <p:cNvPr id="33810" name="TextBox 34"/>
            <p:cNvSpPr txBox="1">
              <a:spLocks noChangeArrowheads="1"/>
            </p:cNvSpPr>
            <p:nvPr/>
          </p:nvSpPr>
          <p:spPr bwMode="auto">
            <a:xfrm>
              <a:off x="3592" y="1976"/>
              <a:ext cx="747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pitchFamily="34" charset="0"/>
                </a:rPr>
                <a:t>Last trade prior to the order</a:t>
              </a:r>
            </a:p>
          </p:txBody>
        </p:sp>
        <p:sp>
          <p:nvSpPr>
            <p:cNvPr id="33811" name="TextBox 35"/>
            <p:cNvSpPr txBox="1">
              <a:spLocks noChangeArrowheads="1"/>
            </p:cNvSpPr>
            <p:nvPr/>
          </p:nvSpPr>
          <p:spPr bwMode="auto">
            <a:xfrm>
              <a:off x="2911" y="2077"/>
              <a:ext cx="74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pitchFamily="34" charset="0"/>
                </a:rPr>
                <a:t>Previous trade(s)</a:t>
              </a:r>
            </a:p>
          </p:txBody>
        </p:sp>
        <p:sp>
          <p:nvSpPr>
            <p:cNvPr id="57" name="Right Brace 56"/>
            <p:cNvSpPr>
              <a:spLocks/>
            </p:cNvSpPr>
            <p:nvPr/>
          </p:nvSpPr>
          <p:spPr bwMode="auto">
            <a:xfrm rot="5400000">
              <a:off x="4486" y="2455"/>
              <a:ext cx="193" cy="1043"/>
            </a:xfrm>
            <a:prstGeom prst="rightBrace">
              <a:avLst>
                <a:gd name="adj1" fmla="val 8331"/>
                <a:gd name="adj2" fmla="val 50000"/>
              </a:avLst>
            </a:prstGeom>
            <a:noFill/>
            <a:ln w="9525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33813" name="TextBox 23"/>
            <p:cNvSpPr txBox="1">
              <a:spLocks noChangeArrowheads="1"/>
            </p:cNvSpPr>
            <p:nvPr/>
          </p:nvSpPr>
          <p:spPr bwMode="auto">
            <a:xfrm>
              <a:off x="2961" y="3037"/>
              <a:ext cx="10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pitchFamily="34" charset="0"/>
                </a:rPr>
                <a:t>Pre-trade impact</a:t>
              </a:r>
            </a:p>
          </p:txBody>
        </p:sp>
        <p:sp>
          <p:nvSpPr>
            <p:cNvPr id="33814" name="TextBox 41"/>
            <p:cNvSpPr txBox="1">
              <a:spLocks noChangeArrowheads="1"/>
            </p:cNvSpPr>
            <p:nvPr/>
          </p:nvSpPr>
          <p:spPr bwMode="auto">
            <a:xfrm>
              <a:off x="4111" y="3024"/>
              <a:ext cx="11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pitchFamily="34" charset="0"/>
                </a:rPr>
                <a:t>Post-trade impact</a:t>
              </a:r>
            </a:p>
          </p:txBody>
        </p:sp>
        <p:sp>
          <p:nvSpPr>
            <p:cNvPr id="60" name="Right Brace 59"/>
            <p:cNvSpPr>
              <a:spLocks/>
            </p:cNvSpPr>
            <p:nvPr/>
          </p:nvSpPr>
          <p:spPr bwMode="auto">
            <a:xfrm rot="5400000">
              <a:off x="3527" y="2570"/>
              <a:ext cx="195" cy="815"/>
            </a:xfrm>
            <a:prstGeom prst="rightBrace">
              <a:avLst>
                <a:gd name="adj1" fmla="val 8344"/>
                <a:gd name="adj2" fmla="val 50000"/>
              </a:avLst>
            </a:prstGeom>
            <a:noFill/>
            <a:ln w="9525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934006" y="6488668"/>
            <a:ext cx="323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Copyright Irene Aldridge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3.2 Information leakage 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Trades “Leak” Information</a:t>
            </a:r>
          </a:p>
        </p:txBody>
      </p:sp>
      <p:sp>
        <p:nvSpPr>
          <p:cNvPr id="34820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Market-makers (“specialists”) observe market activity</a:t>
            </a:r>
          </a:p>
          <a:p>
            <a:pPr lvl="1"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Learn information content</a:t>
            </a:r>
          </a:p>
          <a:p>
            <a:pPr lvl="1"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Adjust quoted prices</a:t>
            </a:r>
          </a:p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Prices reflect the expectation of security terminal value</a:t>
            </a:r>
          </a:p>
          <a:p>
            <a:pPr lvl="1"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Net Present Value (NPV) of future cash flows</a:t>
            </a:r>
          </a:p>
          <a:p>
            <a:pPr lvl="1"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Conditional on all public information, including prior trades</a:t>
            </a:r>
          </a:p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Price adjustment is gradual</a:t>
            </a:r>
          </a:p>
          <a:p>
            <a:pPr lvl="1"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Short-run effect </a:t>
            </a:r>
          </a:p>
          <a:p>
            <a:pPr lvl="1"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Long-run effect</a:t>
            </a:r>
          </a:p>
          <a:p>
            <a:pPr lvl="2"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Hasbrouck (1991)</a:t>
            </a:r>
          </a:p>
          <a:p>
            <a:pPr eaLnBrk="1" hangingPunct="1"/>
            <a:endParaRPr lang="en-US" sz="1400" smtClean="0"/>
          </a:p>
        </p:txBody>
      </p:sp>
      <p:sp>
        <p:nvSpPr>
          <p:cNvPr id="34821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 affecting prices</a:t>
            </a:r>
          </a:p>
        </p:txBody>
      </p:sp>
      <p:sp>
        <p:nvSpPr>
          <p:cNvPr id="34822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News </a:t>
            </a:r>
          </a:p>
          <a:p>
            <a:pPr lvl="1"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Macroeconomic releases</a:t>
            </a:r>
          </a:p>
          <a:p>
            <a:pPr lvl="1"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Corporate earnings</a:t>
            </a:r>
          </a:p>
          <a:p>
            <a:pPr lvl="1"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Political news</a:t>
            </a:r>
          </a:p>
          <a:p>
            <a:pPr lvl="1"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…</a:t>
            </a:r>
          </a:p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Trade prices</a:t>
            </a:r>
          </a:p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Trade sizes</a:t>
            </a:r>
          </a:p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Best bid/best offer quotes</a:t>
            </a:r>
          </a:p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Best bid/best offer sizes</a:t>
            </a:r>
          </a:p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Shape of the order book</a:t>
            </a:r>
          </a:p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Duration between trades</a:t>
            </a:r>
          </a:p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Duration between quote “arrival”</a:t>
            </a:r>
          </a:p>
          <a:p>
            <a:pPr eaLnBrk="1" hangingPunct="1"/>
            <a:endParaRPr lang="en-US" sz="1400" smtClean="0"/>
          </a:p>
        </p:txBody>
      </p:sp>
      <p:sp>
        <p:nvSpPr>
          <p:cNvPr id="7" name="Rectangle 6"/>
          <p:cNvSpPr/>
          <p:nvPr/>
        </p:nvSpPr>
        <p:spPr>
          <a:xfrm>
            <a:off x="533400" y="5638800"/>
            <a:ext cx="7848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Endogenous dynamic between short-term price movements and other market microstructure variables.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Optimal execution </a:t>
            </a:r>
            <a:r>
              <a:rPr lang="en-US" dirty="0" err="1"/>
              <a:t>algo</a:t>
            </a:r>
            <a:r>
              <a:rPr lang="en-US" dirty="0"/>
              <a:t> navigates these issues.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4006" y="6488668"/>
            <a:ext cx="323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Copyright Irene Aldridge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3.3 Market con/divergence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Convergence</a:t>
            </a:r>
          </a:p>
        </p:txBody>
      </p:sp>
      <p:sp>
        <p:nvSpPr>
          <p:cNvPr id="3584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Most markets can be accessed via FIX</a:t>
            </a:r>
          </a:p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Most markets worldwide are based on limit order book model</a:t>
            </a:r>
          </a:p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Many trading venues charge for market orders (taking away liquidity) and pay for limit orders (providing liquidity)</a:t>
            </a:r>
          </a:p>
          <a:p>
            <a:pPr eaLnBrk="1" hangingPunct="1"/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14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Divergence</a:t>
            </a:r>
          </a:p>
        </p:txBody>
      </p:sp>
      <p:sp>
        <p:nvSpPr>
          <p:cNvPr id="3584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Equities are subject to Reg NMS rules </a:t>
            </a:r>
          </a:p>
          <a:p>
            <a:pPr lvl="1"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All market equity orders must be executed at the National Best Bid/Offer (NBBO)</a:t>
            </a:r>
          </a:p>
          <a:p>
            <a:pPr lvl="1"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Exchanges that cannot match NBBO must pass the orders on to other venues</a:t>
            </a:r>
          </a:p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Futures have margining requirements</a:t>
            </a:r>
          </a:p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Foreign exchange does not have centralized quotes or exchanges</a:t>
            </a:r>
          </a:p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Options have so many products, that very few investors can keep track of them all</a:t>
            </a:r>
          </a:p>
          <a:p>
            <a:pPr lvl="1"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As a result, options markets are highly transparent</a:t>
            </a:r>
          </a:p>
          <a:p>
            <a:pPr lvl="1" eaLnBrk="1" hangingPunct="1"/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en-US" sz="10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4006" y="6488668"/>
            <a:ext cx="323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Copyright Irene Aldridge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3.4 Market fragmentation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Exchange Competition </a:t>
            </a:r>
          </a:p>
        </p:txBody>
      </p:sp>
      <p:sp>
        <p:nvSpPr>
          <p:cNvPr id="36868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Falling costs of technology allowed multiple start-ups in the exchange field</a:t>
            </a:r>
          </a:p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Exchanges attempt to differentiate themselves with cost structures and other variables</a:t>
            </a:r>
          </a:p>
          <a:p>
            <a:pPr marL="457200" lvl="1" indent="0" eaLnBrk="1" hangingPunct="1">
              <a:buFont typeface="Arial" pitchFamily="34" charset="0"/>
              <a:buNone/>
            </a:pPr>
            <a:endParaRPr lang="en-US" sz="14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6870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sz="1400" smtClean="0">
                <a:latin typeface="Arial" pitchFamily="34" charset="0"/>
                <a:cs typeface="Arial" pitchFamily="34" charset="0"/>
              </a:rPr>
              <a:t>Source: Pragma Securities, “Inverted-Price Destinations and Smart Order Routing”</a:t>
            </a:r>
          </a:p>
        </p:txBody>
      </p:sp>
      <p:pic>
        <p:nvPicPr>
          <p:cNvPr id="368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67000"/>
            <a:ext cx="44958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34006" y="6488668"/>
            <a:ext cx="323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Copyright Irene Aldridge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 Market fragmentation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smtClean="0">
                <a:latin typeface="Arial" pitchFamily="34" charset="0"/>
                <a:cs typeface="Arial" pitchFamily="34" charset="0"/>
              </a:rPr>
              <a:t>Source: Pragma Securities, “Inverted-Price Destinations and Smart Order Routing”</a:t>
            </a:r>
          </a:p>
          <a:p>
            <a:endParaRPr lang="en-US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0" y="2057400"/>
            <a:ext cx="9226550" cy="458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5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Markets are electronic</a:t>
            </a:r>
          </a:p>
          <a:p>
            <a:r>
              <a:rPr lang="en-US" dirty="0" smtClean="0"/>
              <a:t>Need electronic tools to work with markets up close</a:t>
            </a:r>
          </a:p>
          <a:p>
            <a:r>
              <a:rPr lang="en-US" dirty="0" smtClean="0"/>
              <a:t>Algorithms are here to stay</a:t>
            </a:r>
          </a:p>
          <a:p>
            <a:r>
              <a:rPr lang="en-US" dirty="0" smtClean="0"/>
              <a:t>HFT (a subset of </a:t>
            </a:r>
            <a:r>
              <a:rPr lang="en-US" dirty="0" err="1" smtClean="0"/>
              <a:t>algo</a:t>
            </a:r>
            <a:r>
              <a:rPr lang="en-US" dirty="0" smtClean="0"/>
              <a:t> trading) is here to stay as well</a:t>
            </a:r>
          </a:p>
          <a:p>
            <a:r>
              <a:rPr lang="en-US" dirty="0" smtClean="0"/>
              <a:t>Various strategies to explore later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435768" y="320358"/>
            <a:ext cx="8229600" cy="1143000"/>
          </a:xfrm>
        </p:spPr>
        <p:txBody>
          <a:bodyPr/>
          <a:lstStyle/>
          <a:p>
            <a:pPr marL="609600" indent="-609600" eaLnBrk="1" hangingPunct="1"/>
            <a:r>
              <a:rPr lang="en-US" dirty="0" smtClean="0"/>
              <a:t>1. Traditional markets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4294967295"/>
          </p:nvPr>
        </p:nvSpPr>
        <p:spPr>
          <a:xfrm>
            <a:off x="152400" y="1447800"/>
            <a:ext cx="3932238" cy="639763"/>
          </a:xfrm>
          <a:extLst>
            <a:ext uri="{91240B29-F687-4F45-9708-019B960494DF}">
              <a14:hiddenLine xmlns:a14="http://schemas.microsoft.com/office/drawing/2010/main" w="44450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ctr" eaLnBrk="1" hangingPunct="1">
              <a:buFont typeface="Arial" pitchFamily="34" charset="0"/>
              <a:buNone/>
            </a:pPr>
            <a:r>
              <a:rPr lang="en-US" sz="2000" b="1" dirty="0" smtClean="0">
                <a:solidFill>
                  <a:srgbClr val="3C231F"/>
                </a:solidFill>
              </a:rPr>
              <a:t>Traditional market participants</a:t>
            </a:r>
          </a:p>
        </p:txBody>
      </p:sp>
      <p:sp>
        <p:nvSpPr>
          <p:cNvPr id="12292" name="Content Placeholder 3"/>
          <p:cNvSpPr>
            <a:spLocks noGrp="1"/>
          </p:cNvSpPr>
          <p:nvPr>
            <p:ph sz="half" idx="4294967295"/>
          </p:nvPr>
        </p:nvSpPr>
        <p:spPr>
          <a:xfrm>
            <a:off x="152400" y="1919287"/>
            <a:ext cx="3932238" cy="4133850"/>
          </a:xfrm>
        </p:spPr>
        <p:txBody>
          <a:bodyPr>
            <a:normAutofit lnSpcReduction="10000"/>
          </a:bodyPr>
          <a:lstStyle/>
          <a:p>
            <a:pPr marL="182563" indent="-182563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34" charset="0"/>
              </a:rPr>
              <a:t>Traditional players:</a:t>
            </a:r>
          </a:p>
          <a:p>
            <a:pPr marL="457200" lvl="1" indent="-182563"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</a:rPr>
              <a:t>Discretionary asset managers</a:t>
            </a:r>
          </a:p>
          <a:p>
            <a:pPr marL="730250" lvl="2" indent="-182563" eaLnBrk="1" hangingPunct="1">
              <a:lnSpc>
                <a:spcPct val="80000"/>
              </a:lnSpc>
            </a:pPr>
            <a:r>
              <a:rPr lang="en-US" sz="1400" dirty="0" smtClean="0">
                <a:latin typeface="Arial" pitchFamily="34" charset="0"/>
              </a:rPr>
              <a:t>Pension funds, mutual funds and hedge funds</a:t>
            </a:r>
          </a:p>
          <a:p>
            <a:pPr marL="457200" lvl="1" indent="-182563"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</a:rPr>
              <a:t>Manual market makers</a:t>
            </a:r>
          </a:p>
          <a:p>
            <a:pPr marL="730250" lvl="2" indent="-182563" eaLnBrk="1" hangingPunct="1">
              <a:lnSpc>
                <a:spcPct val="80000"/>
              </a:lnSpc>
            </a:pPr>
            <a:r>
              <a:rPr lang="en-US" sz="1400" dirty="0" smtClean="0">
                <a:latin typeface="Arial" pitchFamily="34" charset="0"/>
              </a:rPr>
              <a:t>Broker-dealers</a:t>
            </a:r>
          </a:p>
          <a:p>
            <a:pPr marL="457200" lvl="1" indent="-182563"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</a:rPr>
              <a:t>Manual speculators</a:t>
            </a:r>
          </a:p>
          <a:p>
            <a:pPr marL="730250" lvl="2" indent="-182563" eaLnBrk="1" hangingPunct="1">
              <a:lnSpc>
                <a:spcPct val="80000"/>
              </a:lnSpc>
            </a:pPr>
            <a:r>
              <a:rPr lang="en-US" sz="1400" dirty="0" smtClean="0">
                <a:latin typeface="Arial" pitchFamily="34" charset="0"/>
              </a:rPr>
              <a:t>Broker-dealer proprietary trading</a:t>
            </a:r>
          </a:p>
          <a:p>
            <a:pPr marL="457200" lvl="1" indent="-182563"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</a:rPr>
              <a:t>Retail flow</a:t>
            </a:r>
          </a:p>
          <a:p>
            <a:pPr marL="730250" lvl="2" indent="-182563" eaLnBrk="1" hangingPunct="1">
              <a:lnSpc>
                <a:spcPct val="80000"/>
              </a:lnSpc>
            </a:pPr>
            <a:r>
              <a:rPr lang="en-US" sz="1400" dirty="0" smtClean="0">
                <a:latin typeface="Arial" pitchFamily="34" charset="0"/>
              </a:rPr>
              <a:t>Mom-n-pop</a:t>
            </a:r>
          </a:p>
          <a:p>
            <a:pPr marL="330200" lvl="1" indent="-182563"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</a:rPr>
              <a:t>Single non-profit exchange per asset class</a:t>
            </a:r>
            <a:endParaRPr lang="en-US" sz="1400" dirty="0" smtClean="0">
              <a:latin typeface="Arial" pitchFamily="34" charset="0"/>
            </a:endParaRPr>
          </a:p>
          <a:p>
            <a:pPr marL="182563" indent="-182563" eaLnBrk="1" hangingPunct="1">
              <a:lnSpc>
                <a:spcPct val="80000"/>
              </a:lnSpc>
            </a:pPr>
            <a:r>
              <a:rPr lang="en-US" sz="1800" dirty="0" smtClean="0">
                <a:latin typeface="Arial" pitchFamily="34" charset="0"/>
              </a:rPr>
              <a:t>Key characteristics</a:t>
            </a:r>
          </a:p>
          <a:p>
            <a:pPr marL="457200" lvl="1" indent="-182563"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</a:rPr>
              <a:t>High transaction costs</a:t>
            </a:r>
          </a:p>
          <a:p>
            <a:pPr marL="730250" lvl="2" indent="-182563" eaLnBrk="1" hangingPunct="1">
              <a:lnSpc>
                <a:spcPct val="80000"/>
              </a:lnSpc>
            </a:pPr>
            <a:r>
              <a:rPr lang="en-US" sz="1400" dirty="0" smtClean="0">
                <a:latin typeface="Arial" pitchFamily="34" charset="0"/>
              </a:rPr>
              <a:t>=&gt; low turnover of securities</a:t>
            </a:r>
          </a:p>
          <a:p>
            <a:pPr marL="457200" lvl="1" indent="-182563"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</a:rPr>
              <a:t>Manual processing</a:t>
            </a:r>
          </a:p>
          <a:p>
            <a:pPr marL="730250" lvl="2" indent="-182563" eaLnBrk="1" hangingPunct="1">
              <a:lnSpc>
                <a:spcPct val="80000"/>
              </a:lnSpc>
            </a:pPr>
            <a:r>
              <a:rPr lang="en-US" sz="1400" dirty="0" smtClean="0">
                <a:latin typeface="Arial" pitchFamily="34" charset="0"/>
              </a:rPr>
              <a:t>=&gt; high degree of error</a:t>
            </a:r>
          </a:p>
          <a:p>
            <a:pPr marL="730250" lvl="2" indent="-182563" eaLnBrk="1" hangingPunct="1">
              <a:lnSpc>
                <a:spcPct val="80000"/>
              </a:lnSpc>
            </a:pPr>
            <a:r>
              <a:rPr lang="en-US" sz="1400" dirty="0" smtClean="0">
                <a:latin typeface="Arial" pitchFamily="34" charset="0"/>
              </a:rPr>
              <a:t>=&gt; high risk (traders judgment may fail)</a:t>
            </a:r>
          </a:p>
          <a:p>
            <a:pPr marL="457200" lvl="1" indent="-182563" eaLnBrk="1" hangingPunct="1">
              <a:lnSpc>
                <a:spcPct val="80000"/>
              </a:lnSpc>
            </a:pPr>
            <a:r>
              <a:rPr lang="en-US" sz="1600" dirty="0" smtClean="0">
                <a:latin typeface="Arial" pitchFamily="34" charset="0"/>
              </a:rPr>
              <a:t>High margin businesses</a:t>
            </a:r>
          </a:p>
          <a:p>
            <a:pPr marL="457200" lvl="1" indent="-182563" eaLnBrk="1" hangingPunct="1">
              <a:lnSpc>
                <a:spcPct val="80000"/>
              </a:lnSpc>
            </a:pPr>
            <a:endParaRPr lang="en-US" sz="2400" dirty="0" smtClean="0">
              <a:latin typeface="Arial" pitchFamily="34" charset="0"/>
            </a:endParaRPr>
          </a:p>
          <a:p>
            <a:pPr marL="457200" lvl="1" indent="-182563" eaLnBrk="1" hangingPunct="1">
              <a:lnSpc>
                <a:spcPct val="80000"/>
              </a:lnSpc>
            </a:pPr>
            <a:endParaRPr lang="en-US" sz="2400" dirty="0" smtClean="0">
              <a:latin typeface="Arial" pitchFamily="34" charset="0"/>
            </a:endParaRPr>
          </a:p>
          <a:p>
            <a:pPr marL="457200" lvl="1" indent="-182563" eaLnBrk="1" hangingPunct="1">
              <a:lnSpc>
                <a:spcPct val="80000"/>
              </a:lnSpc>
            </a:pPr>
            <a:endParaRPr lang="en-US" sz="2400" dirty="0" smtClean="0">
              <a:latin typeface="Arial" pitchFamily="34" charset="0"/>
            </a:endParaRPr>
          </a:p>
          <a:p>
            <a:pPr marL="457200" lvl="1" indent="-182563" eaLnBrk="1" hangingPunct="1">
              <a:lnSpc>
                <a:spcPct val="80000"/>
              </a:lnSpc>
            </a:pPr>
            <a:endParaRPr lang="en-US" sz="2400" dirty="0" smtClean="0">
              <a:latin typeface="Arial" pitchFamily="34" charset="0"/>
            </a:endParaRPr>
          </a:p>
        </p:txBody>
      </p:sp>
      <p:sp>
        <p:nvSpPr>
          <p:cNvPr id="12294" name="Text Placeholder 2"/>
          <p:cNvSpPr txBox="1">
            <a:spLocks/>
          </p:cNvSpPr>
          <p:nvPr/>
        </p:nvSpPr>
        <p:spPr bwMode="auto">
          <a:xfrm>
            <a:off x="4762500" y="1493838"/>
            <a:ext cx="39322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</a:pPr>
            <a:r>
              <a:rPr lang="en-US" sz="1600" b="1">
                <a:solidFill>
                  <a:srgbClr val="3C231F"/>
                </a:solidFill>
                <a:latin typeface="Arial" pitchFamily="34" charset="0"/>
              </a:rPr>
              <a:t>Before Electronization</a:t>
            </a: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4733131" y="2057400"/>
            <a:ext cx="3932237" cy="403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400" smtClean="0"/>
              <a:t>Securities markets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6481763" y="2362200"/>
            <a:ext cx="2205037" cy="170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Discretionary asset managers</a:t>
            </a:r>
          </a:p>
        </p:txBody>
      </p:sp>
      <p:sp>
        <p:nvSpPr>
          <p:cNvPr id="16" name="Oval 15"/>
          <p:cNvSpPr/>
          <p:nvPr/>
        </p:nvSpPr>
        <p:spPr>
          <a:xfrm>
            <a:off x="4908869" y="3429000"/>
            <a:ext cx="1905000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Manual market makers</a:t>
            </a:r>
          </a:p>
        </p:txBody>
      </p:sp>
      <p:sp>
        <p:nvSpPr>
          <p:cNvPr id="17" name="Oval 16"/>
          <p:cNvSpPr/>
          <p:nvPr/>
        </p:nvSpPr>
        <p:spPr>
          <a:xfrm>
            <a:off x="6481763" y="4092575"/>
            <a:ext cx="2205037" cy="162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Manual arbitrageurs/ prop traders</a:t>
            </a:r>
          </a:p>
        </p:txBody>
      </p:sp>
      <p:sp>
        <p:nvSpPr>
          <p:cNvPr id="18" name="Oval 17"/>
          <p:cNvSpPr/>
          <p:nvPr/>
        </p:nvSpPr>
        <p:spPr>
          <a:xfrm>
            <a:off x="4822825" y="4543425"/>
            <a:ext cx="1806575" cy="143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Retail flow</a:t>
            </a:r>
          </a:p>
        </p:txBody>
      </p:sp>
      <p:sp>
        <p:nvSpPr>
          <p:cNvPr id="12300" name="Rectangle 8"/>
          <p:cNvSpPr>
            <a:spLocks noChangeArrowheads="1"/>
          </p:cNvSpPr>
          <p:nvPr/>
        </p:nvSpPr>
        <p:spPr bwMode="auto">
          <a:xfrm>
            <a:off x="682625" y="6172200"/>
            <a:ext cx="80041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>
                <a:latin typeface="Arial" pitchFamily="34" charset="0"/>
              </a:rPr>
              <a:t>Steady-state labor-intensive processes generated high margins</a:t>
            </a:r>
          </a:p>
        </p:txBody>
      </p:sp>
      <p:sp>
        <p:nvSpPr>
          <p:cNvPr id="13" name="Oval 12"/>
          <p:cNvSpPr/>
          <p:nvPr/>
        </p:nvSpPr>
        <p:spPr>
          <a:xfrm>
            <a:off x="4762501" y="2362200"/>
            <a:ext cx="1780224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The exchange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4006" y="6488668"/>
            <a:ext cx="323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Copyright Irene Aldridge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67360" y="304800"/>
            <a:ext cx="8229600" cy="1143000"/>
          </a:xfrm>
        </p:spPr>
        <p:txBody>
          <a:bodyPr/>
          <a:lstStyle/>
          <a:p>
            <a:pPr marL="609600" indent="-609600" eaLnBrk="1" hangingPunct="1"/>
            <a:r>
              <a:rPr lang="en-US" dirty="0" smtClean="0"/>
              <a:t>1. Modern markets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447800"/>
            <a:ext cx="3932238" cy="639763"/>
          </a:xfrm>
          <a:extLst>
            <a:ext uri="{91240B29-F687-4F45-9708-019B960494DF}">
              <a14:hiddenLine xmlns:a14="http://schemas.microsoft.com/office/drawing/2010/main" w="44450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ctr" eaLnBrk="1" hangingPunct="1">
              <a:buFont typeface="Arial" pitchFamily="34" charset="0"/>
              <a:buNone/>
            </a:pPr>
            <a:r>
              <a:rPr lang="en-US" sz="2000" b="1" smtClean="0">
                <a:solidFill>
                  <a:srgbClr val="3C231F"/>
                </a:solidFill>
              </a:rPr>
              <a:t>Modern markets</a:t>
            </a:r>
          </a:p>
        </p:txBody>
      </p:sp>
      <p:sp>
        <p:nvSpPr>
          <p:cNvPr id="13316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722813" y="1447800"/>
            <a:ext cx="3932237" cy="639763"/>
          </a:xfrm>
          <a:extLst>
            <a:ext uri="{91240B29-F687-4F45-9708-019B960494DF}">
              <a14:hiddenLine xmlns:a14="http://schemas.microsoft.com/office/drawing/2010/main" w="44450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ctr" eaLnBrk="1" hangingPunct="1">
              <a:buFont typeface="Arial" pitchFamily="34" charset="0"/>
              <a:buNone/>
            </a:pPr>
            <a:r>
              <a:rPr lang="en-US" sz="2000" b="1" dirty="0" smtClean="0">
                <a:solidFill>
                  <a:srgbClr val="3C231F"/>
                </a:solidFill>
              </a:rPr>
              <a:t>Now: new entrants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714240" y="1905000"/>
            <a:ext cx="4064000" cy="4191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182563" indent="-182563" eaLnBrk="1" hangingPunct="1">
              <a:defRPr/>
            </a:pPr>
            <a:r>
              <a:rPr lang="en-US" sz="1800" smtClean="0"/>
              <a:t>Securities markets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half" idx="4294967295"/>
          </p:nvPr>
        </p:nvSpPr>
        <p:spPr>
          <a:xfrm>
            <a:off x="304799" y="1905000"/>
            <a:ext cx="4303713" cy="4343400"/>
          </a:xfrm>
        </p:spPr>
        <p:txBody>
          <a:bodyPr>
            <a:normAutofit fontScale="92500" lnSpcReduction="10000"/>
          </a:bodyPr>
          <a:lstStyle/>
          <a:p>
            <a:pPr marL="182563" indent="-182563" eaLnBrk="1" hangingPunct="1">
              <a:lnSpc>
                <a:spcPct val="80000"/>
              </a:lnSpc>
              <a:defRPr/>
            </a:pPr>
            <a:r>
              <a:rPr lang="en-US" sz="1800" dirty="0" smtClean="0">
                <a:latin typeface="Arial" pitchFamily="34" charset="0"/>
              </a:rPr>
              <a:t>New entrants:</a:t>
            </a:r>
          </a:p>
          <a:p>
            <a:pPr marL="457200" lvl="1" indent="-182563"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Arial" pitchFamily="34" charset="0"/>
              </a:rPr>
              <a:t>Quantitative money managers</a:t>
            </a:r>
          </a:p>
          <a:p>
            <a:pPr marL="730250" lvl="2" indent="-182563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Arial" pitchFamily="34" charset="0"/>
              </a:rPr>
              <a:t>Mutual funds and hedge funds</a:t>
            </a:r>
          </a:p>
          <a:p>
            <a:pPr marL="457200" lvl="1" indent="-182563"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Arial" pitchFamily="34" charset="0"/>
              </a:rPr>
              <a:t>Automated market makers</a:t>
            </a:r>
          </a:p>
          <a:p>
            <a:pPr marL="730250" lvl="2" indent="-182563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Arial" pitchFamily="34" charset="0"/>
              </a:rPr>
              <a:t>Broker-dealers and hedge funds</a:t>
            </a:r>
          </a:p>
          <a:p>
            <a:pPr marL="457200" lvl="1" indent="-182563"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Arial" pitchFamily="34" charset="0"/>
              </a:rPr>
              <a:t>Automated arbitrageurs</a:t>
            </a:r>
          </a:p>
          <a:p>
            <a:pPr marL="730250" lvl="2" indent="-182563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Arial" pitchFamily="34" charset="0"/>
              </a:rPr>
              <a:t>Stat </a:t>
            </a:r>
            <a:r>
              <a:rPr lang="en-US" sz="1400" dirty="0" err="1" smtClean="0">
                <a:latin typeface="Arial" pitchFamily="34" charset="0"/>
              </a:rPr>
              <a:t>arb</a:t>
            </a:r>
            <a:r>
              <a:rPr lang="en-US" sz="1400" dirty="0" smtClean="0">
                <a:latin typeface="Arial" pitchFamily="34" charset="0"/>
              </a:rPr>
              <a:t> hedge funds, prop traders</a:t>
            </a:r>
          </a:p>
          <a:p>
            <a:pPr marL="330200" lvl="1" indent="-182563"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Arial" pitchFamily="34" charset="0"/>
              </a:rPr>
              <a:t>Multiple Exchanges</a:t>
            </a:r>
          </a:p>
          <a:p>
            <a:pPr marL="730250" lvl="2" indent="-182563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Arial" pitchFamily="34" charset="0"/>
              </a:rPr>
              <a:t>Alternative trading systems (ATS), </a:t>
            </a:r>
            <a:r>
              <a:rPr lang="en-US" sz="1400" dirty="0">
                <a:latin typeface="Arial" pitchFamily="34" charset="0"/>
              </a:rPr>
              <a:t>d</a:t>
            </a:r>
            <a:r>
              <a:rPr lang="en-US" sz="1400" dirty="0" smtClean="0">
                <a:latin typeface="Arial" pitchFamily="34" charset="0"/>
              </a:rPr>
              <a:t>ark pools</a:t>
            </a:r>
          </a:p>
          <a:p>
            <a:pPr marL="182563" indent="-182563" eaLnBrk="1" hangingPunct="1">
              <a:lnSpc>
                <a:spcPct val="80000"/>
              </a:lnSpc>
              <a:defRPr/>
            </a:pPr>
            <a:r>
              <a:rPr lang="en-US" sz="1800" dirty="0" smtClean="0">
                <a:latin typeface="Arial" pitchFamily="34" charset="0"/>
              </a:rPr>
              <a:t>Key characteristics</a:t>
            </a:r>
          </a:p>
          <a:p>
            <a:pPr marL="457200" lvl="1" indent="-182563"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Arial" pitchFamily="34" charset="0"/>
              </a:rPr>
              <a:t>Democratic access to markets</a:t>
            </a:r>
          </a:p>
          <a:p>
            <a:pPr marL="457200" lvl="1" indent="-182563"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Arial" pitchFamily="34" charset="0"/>
              </a:rPr>
              <a:t>Lower transaction costs</a:t>
            </a:r>
          </a:p>
          <a:p>
            <a:pPr marL="730250" lvl="2" indent="-182563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Arial" pitchFamily="34" charset="0"/>
              </a:rPr>
              <a:t>Examples: retail cost per trade in 1998: $70 with Merrill Lynch, retail cost per trade in $2008: $7.00 with Schwab, $0.70 with Interactive Brokers, a 100 times cost reduction over 10 years</a:t>
            </a:r>
          </a:p>
          <a:p>
            <a:pPr marL="730250" lvl="2" indent="-182563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Arial" pitchFamily="34" charset="0"/>
              </a:rPr>
              <a:t>Enables high turnover of securities</a:t>
            </a:r>
          </a:p>
          <a:p>
            <a:pPr marL="457200" lvl="1" indent="-182563"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Arial" pitchFamily="34" charset="0"/>
              </a:rPr>
              <a:t>Automated trading, order routing and settlement</a:t>
            </a:r>
          </a:p>
          <a:p>
            <a:pPr marL="730250" lvl="2" indent="-182563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Arial" pitchFamily="34" charset="0"/>
              </a:rPr>
              <a:t>Low degree of error</a:t>
            </a:r>
          </a:p>
          <a:p>
            <a:pPr marL="457200" lvl="1" indent="-182563" eaLnBrk="1" hangingPunct="1">
              <a:lnSpc>
                <a:spcPct val="80000"/>
              </a:lnSpc>
              <a:defRPr/>
            </a:pPr>
            <a:r>
              <a:rPr lang="en-US" sz="1600" dirty="0" smtClean="0">
                <a:latin typeface="Arial" pitchFamily="34" charset="0"/>
              </a:rPr>
              <a:t>Lower $$ margins for everyone</a:t>
            </a:r>
          </a:p>
          <a:p>
            <a:pPr marL="182563" indent="-182563" eaLnBrk="1" hangingPunct="1">
              <a:lnSpc>
                <a:spcPct val="80000"/>
              </a:lnSpc>
              <a:defRPr/>
            </a:pPr>
            <a:endParaRPr lang="en-US" sz="1200" dirty="0" smtClean="0">
              <a:latin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32612" y="2663348"/>
            <a:ext cx="1830388" cy="1222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Discretionary asset managers</a:t>
            </a:r>
          </a:p>
        </p:txBody>
      </p:sp>
      <p:sp>
        <p:nvSpPr>
          <p:cNvPr id="15" name="Oval 14"/>
          <p:cNvSpPr/>
          <p:nvPr/>
        </p:nvSpPr>
        <p:spPr>
          <a:xfrm>
            <a:off x="5181600" y="2895600"/>
            <a:ext cx="1743075" cy="703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Manual market makers</a:t>
            </a:r>
          </a:p>
        </p:txBody>
      </p:sp>
      <p:sp>
        <p:nvSpPr>
          <p:cNvPr id="16" name="Oval 15"/>
          <p:cNvSpPr/>
          <p:nvPr/>
        </p:nvSpPr>
        <p:spPr>
          <a:xfrm>
            <a:off x="5257800" y="4179888"/>
            <a:ext cx="1981200" cy="1230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Manual arbitrageurs/ prop traders</a:t>
            </a:r>
          </a:p>
        </p:txBody>
      </p:sp>
      <p:sp>
        <p:nvSpPr>
          <p:cNvPr id="17" name="Oval 16"/>
          <p:cNvSpPr/>
          <p:nvPr/>
        </p:nvSpPr>
        <p:spPr>
          <a:xfrm>
            <a:off x="4800600" y="5081588"/>
            <a:ext cx="1362075" cy="1014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Retail flow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6892925" y="3598863"/>
            <a:ext cx="1762125" cy="1390650"/>
          </a:xfrm>
          <a:prstGeom prst="ellipse">
            <a:avLst/>
          </a:prstGeom>
          <a:solidFill>
            <a:srgbClr val="808080"/>
          </a:solidFill>
          <a:ln w="26416" algn="ctr">
            <a:solidFill>
              <a:srgbClr val="6B766F"/>
            </a:solidFill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cs typeface="+mn-cs"/>
              </a:rPr>
              <a:t>Quantitative asset managers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833937" y="3538537"/>
            <a:ext cx="2328863" cy="804863"/>
          </a:xfrm>
          <a:prstGeom prst="ellipse">
            <a:avLst/>
          </a:prstGeom>
          <a:solidFill>
            <a:srgbClr val="808080"/>
          </a:solidFill>
          <a:ln w="26416" algn="ctr">
            <a:solidFill>
              <a:srgbClr val="6B766F"/>
            </a:solidFill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cs typeface="+mn-cs"/>
              </a:rPr>
              <a:t>Auto market makers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6248400" y="4989513"/>
            <a:ext cx="2363788" cy="1106487"/>
          </a:xfrm>
          <a:prstGeom prst="ellipse">
            <a:avLst/>
          </a:prstGeom>
          <a:solidFill>
            <a:srgbClr val="808080"/>
          </a:solidFill>
          <a:ln w="26416" algn="ctr">
            <a:solidFill>
              <a:srgbClr val="6B766F"/>
            </a:solidFill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cs typeface="+mn-cs"/>
              </a:rPr>
              <a:t>Automated arbitrageurs/ prop traders</a:t>
            </a:r>
          </a:p>
        </p:txBody>
      </p:sp>
      <p:sp>
        <p:nvSpPr>
          <p:cNvPr id="13326" name="Rectangle 8"/>
          <p:cNvSpPr>
            <a:spLocks noChangeArrowheads="1"/>
          </p:cNvSpPr>
          <p:nvPr/>
        </p:nvSpPr>
        <p:spPr bwMode="auto">
          <a:xfrm>
            <a:off x="606425" y="6172200"/>
            <a:ext cx="80041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>
                <a:latin typeface="Arial" pitchFamily="34" charset="0"/>
              </a:rPr>
              <a:t>Automation opens up access, reduces margins for all</a:t>
            </a:r>
          </a:p>
        </p:txBody>
      </p:sp>
      <p:sp>
        <p:nvSpPr>
          <p:cNvPr id="18" name="Oval 17"/>
          <p:cNvSpPr/>
          <p:nvPr/>
        </p:nvSpPr>
        <p:spPr>
          <a:xfrm>
            <a:off x="4800600" y="2192337"/>
            <a:ext cx="1524001" cy="703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Exchanges</a:t>
            </a:r>
            <a:endParaRPr lang="en-US" sz="1400" dirty="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058852" y="2192337"/>
            <a:ext cx="1328103" cy="769303"/>
          </a:xfrm>
          <a:prstGeom prst="ellipse">
            <a:avLst/>
          </a:prstGeom>
          <a:solidFill>
            <a:srgbClr val="808080"/>
          </a:solidFill>
          <a:ln w="26416" algn="ctr">
            <a:solidFill>
              <a:srgbClr val="6B766F"/>
            </a:solidFill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+mn-cs"/>
              </a:rPr>
              <a:t>ATS, Dark Pools</a:t>
            </a:r>
            <a:endParaRPr lang="en-US" sz="14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marL="609600" indent="-609600" eaLnBrk="1" hangingPunct="1"/>
            <a:r>
              <a:rPr lang="en-US" dirty="0" smtClean="0"/>
              <a:t>1. Traditional order routing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463675"/>
            <a:ext cx="3932238" cy="517525"/>
          </a:xfrm>
          <a:extLst>
            <a:ext uri="{91240B29-F687-4F45-9708-019B960494DF}">
              <a14:hiddenLine xmlns:a14="http://schemas.microsoft.com/office/drawing/2010/main" w="44450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indent="0" algn="ctr" eaLnBrk="1" hangingPunct="1">
              <a:buFont typeface="Arial" pitchFamily="34" charset="0"/>
              <a:buNone/>
            </a:pPr>
            <a:r>
              <a:rPr lang="en-US" sz="2000" b="1" smtClean="0">
                <a:solidFill>
                  <a:srgbClr val="3C231F"/>
                </a:solidFill>
              </a:rPr>
              <a:t>Traditional order sequence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0" y="1911350"/>
            <a:ext cx="3932238" cy="413385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  <a:defRPr/>
            </a:pPr>
            <a:r>
              <a:rPr lang="en-US" sz="1800" dirty="0" smtClean="0">
                <a:latin typeface="Arial" pitchFamily="34" charset="0"/>
              </a:rPr>
              <a:t>Brokers deliver one-off trading ideas to customers (“soft-$$”)</a:t>
            </a:r>
          </a:p>
          <a:p>
            <a:pPr marL="928688" lvl="2" indent="-381000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Arial" pitchFamily="34" charset="0"/>
              </a:rPr>
              <a:t>Written or phoned-in research strategies </a:t>
            </a:r>
          </a:p>
          <a:p>
            <a:pPr marL="928688" lvl="2" indent="-381000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Arial" pitchFamily="34" charset="0"/>
              </a:rPr>
              <a:t>Based on analysis or market observation (e.g., what other customers are doing)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  <a:defRPr/>
            </a:pPr>
            <a:r>
              <a:rPr lang="en-US" sz="1800" dirty="0" smtClean="0">
                <a:latin typeface="Arial" pitchFamily="34" charset="0"/>
              </a:rPr>
              <a:t>Customers decide to trade</a:t>
            </a:r>
          </a:p>
          <a:p>
            <a:pPr marL="928688" lvl="2" indent="-381000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Arial" pitchFamily="34" charset="0"/>
              </a:rPr>
              <a:t>Call the broker, place verbal order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  <a:defRPr/>
            </a:pPr>
            <a:r>
              <a:rPr lang="en-US" sz="1800" dirty="0" smtClean="0">
                <a:latin typeface="Arial" pitchFamily="34" charset="0"/>
              </a:rPr>
              <a:t>The broker then waits until his orders fill up a “lot” </a:t>
            </a:r>
          </a:p>
          <a:p>
            <a:pPr marL="928688" lvl="2" indent="-381000" eaLnBrk="1" hangingPunct="1">
              <a:lnSpc>
                <a:spcPct val="80000"/>
              </a:lnSpc>
              <a:defRPr/>
            </a:pPr>
            <a:r>
              <a:rPr lang="en-US" sz="1400" dirty="0" smtClean="0">
                <a:latin typeface="Arial" pitchFamily="34" charset="0"/>
              </a:rPr>
              <a:t>A lot is a round number of orders specified by the exchange</a:t>
            </a:r>
          </a:p>
          <a:p>
            <a:pPr marL="1714500" lvl="3" indent="-342900" eaLnBrk="1" hangingPunct="1">
              <a:lnSpc>
                <a:spcPct val="80000"/>
              </a:lnSpc>
              <a:defRPr/>
            </a:pPr>
            <a:r>
              <a:rPr lang="en-US" sz="1200" dirty="0" smtClean="0">
                <a:latin typeface="Arial" pitchFamily="34" charset="0"/>
              </a:rPr>
              <a:t>E.g. 10,000 shares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  <a:defRPr/>
            </a:pPr>
            <a:r>
              <a:rPr lang="en-US" sz="1800" dirty="0" smtClean="0">
                <a:latin typeface="Arial" pitchFamily="34" charset="0"/>
              </a:rPr>
              <a:t>The broker routes the lot to the exchange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  <a:defRPr/>
            </a:pPr>
            <a:r>
              <a:rPr lang="en-US" sz="1800" dirty="0" smtClean="0">
                <a:latin typeface="Arial" pitchFamily="34" charset="0"/>
              </a:rPr>
              <a:t>Exchange matches the order, acknowledges execution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  <a:defRPr/>
            </a:pPr>
            <a:r>
              <a:rPr lang="en-US" sz="1800" dirty="0" smtClean="0">
                <a:latin typeface="Arial" pitchFamily="34" charset="0"/>
              </a:rPr>
              <a:t>Broker notifies client, makes $$</a:t>
            </a:r>
          </a:p>
          <a:p>
            <a:pPr marL="928688" lvl="2" indent="-381000" eaLnBrk="1" hangingPunct="1">
              <a:lnSpc>
                <a:spcPct val="80000"/>
              </a:lnSpc>
              <a:defRPr/>
            </a:pPr>
            <a:endParaRPr lang="en-US" sz="1400" dirty="0" smtClean="0">
              <a:latin typeface="Arial" pitchFamily="34" charset="0"/>
            </a:endParaRPr>
          </a:p>
          <a:p>
            <a:pPr marL="731838" lvl="1" indent="-457200" eaLnBrk="1" hangingPunct="1">
              <a:lnSpc>
                <a:spcPct val="80000"/>
              </a:lnSpc>
              <a:defRPr/>
            </a:pPr>
            <a:endParaRPr lang="en-US" sz="1600" dirty="0" smtClean="0">
              <a:latin typeface="Arial" pitchFamily="34" charset="0"/>
            </a:endParaRPr>
          </a:p>
        </p:txBody>
      </p:sp>
      <p:sp>
        <p:nvSpPr>
          <p:cNvPr id="14342" name="Text Placeholder 2"/>
          <p:cNvSpPr txBox="1">
            <a:spLocks/>
          </p:cNvSpPr>
          <p:nvPr/>
        </p:nvSpPr>
        <p:spPr bwMode="auto">
          <a:xfrm>
            <a:off x="4762500" y="1493838"/>
            <a:ext cx="39322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</a:pPr>
            <a:r>
              <a:rPr lang="en-US" sz="1600" b="1">
                <a:solidFill>
                  <a:srgbClr val="3C231F"/>
                </a:solidFill>
                <a:latin typeface="Arial" pitchFamily="34" charset="0"/>
              </a:rPr>
              <a:t>Before Electronization</a:t>
            </a: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4754563" y="2057400"/>
            <a:ext cx="3932237" cy="403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400" smtClean="0"/>
              <a:t>Securities markets</a:t>
            </a:r>
            <a:endParaRPr lang="en-US" sz="1400" dirty="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682625" y="6096000"/>
            <a:ext cx="80041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>
                <a:latin typeface="Arial" pitchFamily="34" charset="0"/>
              </a:rPr>
              <a:t>Traditional markets were broker-centric; time scale: few days</a:t>
            </a:r>
          </a:p>
        </p:txBody>
      </p:sp>
      <p:sp>
        <p:nvSpPr>
          <p:cNvPr id="14345" name="AutoShape 13"/>
          <p:cNvSpPr>
            <a:spLocks noChangeArrowheads="1"/>
          </p:cNvSpPr>
          <p:nvPr/>
        </p:nvSpPr>
        <p:spPr bwMode="auto">
          <a:xfrm>
            <a:off x="7239000" y="3429000"/>
            <a:ext cx="762000" cy="685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$$$</a:t>
            </a:r>
          </a:p>
        </p:txBody>
      </p:sp>
      <p:sp>
        <p:nvSpPr>
          <p:cNvPr id="14346" name="Text Box 14"/>
          <p:cNvSpPr txBox="1">
            <a:spLocks noChangeArrowheads="1"/>
          </p:cNvSpPr>
          <p:nvPr/>
        </p:nvSpPr>
        <p:spPr bwMode="auto">
          <a:xfrm>
            <a:off x="6477000" y="3048000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/>
              <a:t>Broker</a:t>
            </a:r>
          </a:p>
          <a:p>
            <a:pPr algn="ctr" eaLnBrk="1" hangingPunct="1"/>
            <a:r>
              <a:rPr lang="en-US" sz="1200"/>
              <a:t>Sales/Trader</a:t>
            </a:r>
          </a:p>
        </p:txBody>
      </p:sp>
      <p:sp>
        <p:nvSpPr>
          <p:cNvPr id="14347" name="AutoShape 15"/>
          <p:cNvSpPr>
            <a:spLocks noChangeArrowheads="1"/>
          </p:cNvSpPr>
          <p:nvPr/>
        </p:nvSpPr>
        <p:spPr bwMode="auto">
          <a:xfrm>
            <a:off x="5181600" y="2971800"/>
            <a:ext cx="762000" cy="6858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Text Box 16"/>
          <p:cNvSpPr txBox="1">
            <a:spLocks noChangeArrowheads="1"/>
          </p:cNvSpPr>
          <p:nvPr/>
        </p:nvSpPr>
        <p:spPr bwMode="auto">
          <a:xfrm>
            <a:off x="4703763" y="2590800"/>
            <a:ext cx="1239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/>
              <a:t>Customer</a:t>
            </a:r>
          </a:p>
          <a:p>
            <a:pPr algn="ctr" eaLnBrk="1" hangingPunct="1"/>
            <a:r>
              <a:rPr lang="en-US" sz="1200"/>
              <a:t>e.g., mutual fund</a:t>
            </a:r>
          </a:p>
        </p:txBody>
      </p:sp>
      <p:sp>
        <p:nvSpPr>
          <p:cNvPr id="14349" name="Text Box 25"/>
          <p:cNvSpPr txBox="1">
            <a:spLocks noChangeArrowheads="1"/>
          </p:cNvSpPr>
          <p:nvPr/>
        </p:nvSpPr>
        <p:spPr bwMode="auto">
          <a:xfrm>
            <a:off x="5943600" y="3611563"/>
            <a:ext cx="12715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2. Trading orders </a:t>
            </a:r>
          </a:p>
        </p:txBody>
      </p:sp>
      <p:sp>
        <p:nvSpPr>
          <p:cNvPr id="14350" name="AutoShape 26"/>
          <p:cNvSpPr>
            <a:spLocks noChangeArrowheads="1"/>
          </p:cNvSpPr>
          <p:nvPr/>
        </p:nvSpPr>
        <p:spPr bwMode="auto">
          <a:xfrm>
            <a:off x="6629400" y="5029200"/>
            <a:ext cx="1828800" cy="8382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The Exchange</a:t>
            </a:r>
          </a:p>
        </p:txBody>
      </p:sp>
      <p:sp>
        <p:nvSpPr>
          <p:cNvPr id="14351" name="Freeform 27"/>
          <p:cNvSpPr>
            <a:spLocks/>
          </p:cNvSpPr>
          <p:nvPr/>
        </p:nvSpPr>
        <p:spPr bwMode="auto">
          <a:xfrm>
            <a:off x="8077200" y="3810000"/>
            <a:ext cx="304800" cy="1143000"/>
          </a:xfrm>
          <a:custGeom>
            <a:avLst/>
            <a:gdLst>
              <a:gd name="T0" fmla="*/ 0 w 192"/>
              <a:gd name="T1" fmla="*/ 0 h 1008"/>
              <a:gd name="T2" fmla="*/ 304800 w 192"/>
              <a:gd name="T3" fmla="*/ 544286 h 1008"/>
              <a:gd name="T4" fmla="*/ 0 w 192"/>
              <a:gd name="T5" fmla="*/ 1143000 h 10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008">
                <a:moveTo>
                  <a:pt x="0" y="0"/>
                </a:moveTo>
                <a:cubicBezTo>
                  <a:pt x="96" y="156"/>
                  <a:pt x="192" y="312"/>
                  <a:pt x="192" y="480"/>
                </a:cubicBezTo>
                <a:cubicBezTo>
                  <a:pt x="192" y="648"/>
                  <a:pt x="96" y="828"/>
                  <a:pt x="0" y="10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Text Box 30"/>
          <p:cNvSpPr txBox="1">
            <a:spLocks noChangeArrowheads="1"/>
          </p:cNvSpPr>
          <p:nvPr/>
        </p:nvSpPr>
        <p:spPr bwMode="auto">
          <a:xfrm>
            <a:off x="7620000" y="2743200"/>
            <a:ext cx="960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3. Wait for </a:t>
            </a:r>
          </a:p>
          <a:p>
            <a:pPr eaLnBrk="1" hangingPunct="1"/>
            <a:r>
              <a:rPr lang="en-US" sz="1200"/>
              <a:t>other orders</a:t>
            </a:r>
          </a:p>
        </p:txBody>
      </p:sp>
      <p:sp>
        <p:nvSpPr>
          <p:cNvPr id="14353" name="Freeform 33"/>
          <p:cNvSpPr>
            <a:spLocks/>
          </p:cNvSpPr>
          <p:nvPr/>
        </p:nvSpPr>
        <p:spPr bwMode="auto">
          <a:xfrm>
            <a:off x="7315200" y="2489200"/>
            <a:ext cx="1371600" cy="1092200"/>
          </a:xfrm>
          <a:custGeom>
            <a:avLst/>
            <a:gdLst>
              <a:gd name="T0" fmla="*/ 304800 w 864"/>
              <a:gd name="T1" fmla="*/ 863600 h 688"/>
              <a:gd name="T2" fmla="*/ 152400 w 864"/>
              <a:gd name="T3" fmla="*/ 101600 h 688"/>
              <a:gd name="T4" fmla="*/ 1219200 w 864"/>
              <a:gd name="T5" fmla="*/ 254000 h 688"/>
              <a:gd name="T6" fmla="*/ 1066800 w 864"/>
              <a:gd name="T7" fmla="*/ 939800 h 688"/>
              <a:gd name="T8" fmla="*/ 762000 w 864"/>
              <a:gd name="T9" fmla="*/ 1092200 h 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4" h="688">
                <a:moveTo>
                  <a:pt x="192" y="544"/>
                </a:moveTo>
                <a:cubicBezTo>
                  <a:pt x="96" y="336"/>
                  <a:pt x="0" y="128"/>
                  <a:pt x="96" y="64"/>
                </a:cubicBezTo>
                <a:cubicBezTo>
                  <a:pt x="192" y="0"/>
                  <a:pt x="672" y="72"/>
                  <a:pt x="768" y="160"/>
                </a:cubicBezTo>
                <a:cubicBezTo>
                  <a:pt x="864" y="248"/>
                  <a:pt x="720" y="504"/>
                  <a:pt x="672" y="592"/>
                </a:cubicBezTo>
                <a:cubicBezTo>
                  <a:pt x="624" y="680"/>
                  <a:pt x="552" y="684"/>
                  <a:pt x="480" y="6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Freeform 34"/>
          <p:cNvSpPr>
            <a:spLocks/>
          </p:cNvSpPr>
          <p:nvPr/>
        </p:nvSpPr>
        <p:spPr bwMode="auto">
          <a:xfrm>
            <a:off x="5867400" y="2755900"/>
            <a:ext cx="1600200" cy="673100"/>
          </a:xfrm>
          <a:custGeom>
            <a:avLst/>
            <a:gdLst>
              <a:gd name="T0" fmla="*/ 1600200 w 1008"/>
              <a:gd name="T1" fmla="*/ 673100 h 424"/>
              <a:gd name="T2" fmla="*/ 1066800 w 1008"/>
              <a:gd name="T3" fmla="*/ 63500 h 424"/>
              <a:gd name="T4" fmla="*/ 0 w 1008"/>
              <a:gd name="T5" fmla="*/ 292100 h 4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424">
                <a:moveTo>
                  <a:pt x="1008" y="424"/>
                </a:moveTo>
                <a:cubicBezTo>
                  <a:pt x="924" y="252"/>
                  <a:pt x="840" y="80"/>
                  <a:pt x="672" y="40"/>
                </a:cubicBezTo>
                <a:cubicBezTo>
                  <a:pt x="504" y="0"/>
                  <a:pt x="252" y="92"/>
                  <a:pt x="0" y="1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Text Box 35"/>
          <p:cNvSpPr txBox="1">
            <a:spLocks noChangeArrowheads="1"/>
          </p:cNvSpPr>
          <p:nvPr/>
        </p:nvSpPr>
        <p:spPr bwMode="auto">
          <a:xfrm>
            <a:off x="5837238" y="2544763"/>
            <a:ext cx="1554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1. Soft-dollar research</a:t>
            </a:r>
          </a:p>
        </p:txBody>
      </p:sp>
      <p:sp>
        <p:nvSpPr>
          <p:cNvPr id="14356" name="Freeform 36"/>
          <p:cNvSpPr>
            <a:spLocks/>
          </p:cNvSpPr>
          <p:nvPr/>
        </p:nvSpPr>
        <p:spPr bwMode="auto">
          <a:xfrm>
            <a:off x="5791200" y="3581400"/>
            <a:ext cx="1447800" cy="444500"/>
          </a:xfrm>
          <a:custGeom>
            <a:avLst/>
            <a:gdLst>
              <a:gd name="T0" fmla="*/ 0 w 912"/>
              <a:gd name="T1" fmla="*/ 0 h 280"/>
              <a:gd name="T2" fmla="*/ 304800 w 912"/>
              <a:gd name="T3" fmla="*/ 381000 h 280"/>
              <a:gd name="T4" fmla="*/ 1447800 w 912"/>
              <a:gd name="T5" fmla="*/ 381000 h 2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280">
                <a:moveTo>
                  <a:pt x="0" y="0"/>
                </a:moveTo>
                <a:cubicBezTo>
                  <a:pt x="20" y="100"/>
                  <a:pt x="40" y="200"/>
                  <a:pt x="192" y="240"/>
                </a:cubicBezTo>
                <a:cubicBezTo>
                  <a:pt x="344" y="280"/>
                  <a:pt x="628" y="260"/>
                  <a:pt x="912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Freeform 39"/>
          <p:cNvSpPr>
            <a:spLocks/>
          </p:cNvSpPr>
          <p:nvPr/>
        </p:nvSpPr>
        <p:spPr bwMode="auto">
          <a:xfrm>
            <a:off x="7315200" y="4114800"/>
            <a:ext cx="152400" cy="914400"/>
          </a:xfrm>
          <a:custGeom>
            <a:avLst/>
            <a:gdLst>
              <a:gd name="T0" fmla="*/ 104274 w 152"/>
              <a:gd name="T1" fmla="*/ 914400 h 576"/>
              <a:gd name="T2" fmla="*/ 8021 w 152"/>
              <a:gd name="T3" fmla="*/ 457200 h 576"/>
              <a:gd name="T4" fmla="*/ 152400 w 15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2" h="576">
                <a:moveTo>
                  <a:pt x="104" y="576"/>
                </a:moveTo>
                <a:cubicBezTo>
                  <a:pt x="52" y="480"/>
                  <a:pt x="0" y="384"/>
                  <a:pt x="8" y="288"/>
                </a:cubicBezTo>
                <a:cubicBezTo>
                  <a:pt x="16" y="192"/>
                  <a:pt x="84" y="96"/>
                  <a:pt x="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Freeform 40"/>
          <p:cNvSpPr>
            <a:spLocks/>
          </p:cNvSpPr>
          <p:nvPr/>
        </p:nvSpPr>
        <p:spPr bwMode="auto">
          <a:xfrm>
            <a:off x="5410200" y="3657600"/>
            <a:ext cx="1905000" cy="762000"/>
          </a:xfrm>
          <a:custGeom>
            <a:avLst/>
            <a:gdLst>
              <a:gd name="T0" fmla="*/ 1905000 w 1200"/>
              <a:gd name="T1" fmla="*/ 321972 h 568"/>
              <a:gd name="T2" fmla="*/ 685800 w 1200"/>
              <a:gd name="T3" fmla="*/ 708338 h 568"/>
              <a:gd name="T4" fmla="*/ 0 w 1200"/>
              <a:gd name="T5" fmla="*/ 0 h 5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0" h="568">
                <a:moveTo>
                  <a:pt x="1200" y="240"/>
                </a:moveTo>
                <a:cubicBezTo>
                  <a:pt x="916" y="404"/>
                  <a:pt x="632" y="568"/>
                  <a:pt x="432" y="528"/>
                </a:cubicBezTo>
                <a:cubicBezTo>
                  <a:pt x="232" y="488"/>
                  <a:pt x="116" y="2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Text Box 41"/>
          <p:cNvSpPr txBox="1">
            <a:spLocks noChangeArrowheads="1"/>
          </p:cNvSpPr>
          <p:nvPr/>
        </p:nvSpPr>
        <p:spPr bwMode="auto">
          <a:xfrm>
            <a:off x="7535863" y="4267200"/>
            <a:ext cx="122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4. Place order(s) </a:t>
            </a:r>
          </a:p>
          <a:p>
            <a:pPr eaLnBrk="1" hangingPunct="1"/>
            <a:r>
              <a:rPr lang="en-US" sz="1200"/>
              <a:t>on the exchange</a:t>
            </a:r>
          </a:p>
        </p:txBody>
      </p:sp>
      <p:sp>
        <p:nvSpPr>
          <p:cNvPr id="14360" name="Text Box 42"/>
          <p:cNvSpPr txBox="1">
            <a:spLocks noChangeArrowheads="1"/>
          </p:cNvSpPr>
          <p:nvPr/>
        </p:nvSpPr>
        <p:spPr bwMode="auto">
          <a:xfrm>
            <a:off x="6262688" y="4419600"/>
            <a:ext cx="12049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5. Exchange </a:t>
            </a:r>
          </a:p>
          <a:p>
            <a:pPr eaLnBrk="1" hangingPunct="1"/>
            <a:r>
              <a:rPr lang="en-US" sz="1200"/>
              <a:t>acknowledges </a:t>
            </a:r>
          </a:p>
          <a:p>
            <a:pPr eaLnBrk="1" hangingPunct="1"/>
            <a:r>
              <a:rPr lang="en-US" sz="1200"/>
              <a:t>order execution </a:t>
            </a:r>
          </a:p>
        </p:txBody>
      </p:sp>
      <p:sp>
        <p:nvSpPr>
          <p:cNvPr id="14361" name="Text Box 44"/>
          <p:cNvSpPr txBox="1">
            <a:spLocks noChangeArrowheads="1"/>
          </p:cNvSpPr>
          <p:nvPr/>
        </p:nvSpPr>
        <p:spPr bwMode="auto">
          <a:xfrm>
            <a:off x="4800600" y="4114800"/>
            <a:ext cx="1392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6. Notify </a:t>
            </a:r>
          </a:p>
          <a:p>
            <a:pPr eaLnBrk="1" hangingPunct="1"/>
            <a:r>
              <a:rPr lang="en-US" sz="1200"/>
              <a:t>clients of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457200" y="350838"/>
            <a:ext cx="8229600" cy="1143000"/>
          </a:xfrm>
        </p:spPr>
        <p:txBody>
          <a:bodyPr/>
          <a:lstStyle/>
          <a:p>
            <a:pPr marL="609600" indent="-609600" eaLnBrk="1" hangingPunct="1"/>
            <a:r>
              <a:rPr lang="en-US" dirty="0" smtClean="0"/>
              <a:t>1. Modern indirect order routing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463675"/>
            <a:ext cx="3932238" cy="517525"/>
          </a:xfrm>
          <a:extLst>
            <a:ext uri="{91240B29-F687-4F45-9708-019B960494DF}">
              <a14:hiddenLine xmlns:a14="http://schemas.microsoft.com/office/drawing/2010/main" w="44450" cap="flat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/>
          </a:bodyPr>
          <a:lstStyle/>
          <a:p>
            <a:pPr marL="0" indent="0" algn="ctr" eaLnBrk="1" hangingPunct="1">
              <a:buFont typeface="Arial" pitchFamily="34" charset="0"/>
              <a:buNone/>
            </a:pPr>
            <a:r>
              <a:rPr lang="en-US" sz="2000" b="1" smtClean="0">
                <a:solidFill>
                  <a:srgbClr val="3C231F"/>
                </a:solidFill>
              </a:rPr>
              <a:t>Modern order sequence: case 1</a:t>
            </a:r>
          </a:p>
          <a:p>
            <a:pPr marL="0" indent="0" algn="ctr" eaLnBrk="1" hangingPunct="1">
              <a:buFont typeface="Arial" pitchFamily="34" charset="0"/>
              <a:buNone/>
            </a:pPr>
            <a:endParaRPr lang="en-US" sz="2000" b="1" smtClean="0">
              <a:solidFill>
                <a:srgbClr val="3C231F"/>
              </a:solidFill>
            </a:endParaRPr>
          </a:p>
        </p:txBody>
      </p:sp>
      <p:sp>
        <p:nvSpPr>
          <p:cNvPr id="15364" name="Content Placeholder 3"/>
          <p:cNvSpPr>
            <a:spLocks noGrp="1"/>
          </p:cNvSpPr>
          <p:nvPr>
            <p:ph sz="half" idx="4294967295"/>
          </p:nvPr>
        </p:nvSpPr>
        <p:spPr>
          <a:xfrm>
            <a:off x="0" y="1911350"/>
            <a:ext cx="3932238" cy="413385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dirty="0" smtClean="0">
                <a:latin typeface="Arial" pitchFamily="34" charset="0"/>
              </a:rPr>
              <a:t>Customer generates research</a:t>
            </a:r>
          </a:p>
          <a:p>
            <a:pPr marL="928688" lvl="2" indent="-381000" eaLnBrk="1" hangingPunct="1">
              <a:lnSpc>
                <a:spcPct val="80000"/>
              </a:lnSpc>
            </a:pPr>
            <a:r>
              <a:rPr lang="en-US" sz="1400" dirty="0" smtClean="0">
                <a:latin typeface="Arial" pitchFamily="34" charset="0"/>
              </a:rPr>
              <a:t>Quant or HFT portfolio management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dirty="0" smtClean="0">
                <a:latin typeface="Arial" pitchFamily="34" charset="0"/>
              </a:rPr>
              <a:t>Customer decides to trade</a:t>
            </a:r>
          </a:p>
          <a:p>
            <a:pPr marL="928688" lvl="2" indent="-381000" eaLnBrk="1" hangingPunct="1">
              <a:lnSpc>
                <a:spcPct val="80000"/>
              </a:lnSpc>
            </a:pPr>
            <a:r>
              <a:rPr lang="en-US" sz="1400" dirty="0" smtClean="0">
                <a:latin typeface="Arial" pitchFamily="34" charset="0"/>
              </a:rPr>
              <a:t>Place an electronic order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dirty="0" smtClean="0">
                <a:latin typeface="Arial" pitchFamily="34" charset="0"/>
              </a:rPr>
              <a:t>The broker selects “best execution” </a:t>
            </a:r>
            <a:r>
              <a:rPr lang="en-US" sz="1800" dirty="0" err="1" smtClean="0">
                <a:latin typeface="Arial" pitchFamily="34" charset="0"/>
              </a:rPr>
              <a:t>algo</a:t>
            </a:r>
            <a:r>
              <a:rPr lang="en-US" sz="1800" dirty="0" smtClean="0">
                <a:latin typeface="Arial" pitchFamily="34" charset="0"/>
              </a:rPr>
              <a:t> for customer order</a:t>
            </a:r>
          </a:p>
          <a:p>
            <a:pPr marL="928688" lvl="2" indent="-381000" eaLnBrk="1" hangingPunct="1">
              <a:lnSpc>
                <a:spcPct val="80000"/>
              </a:lnSpc>
            </a:pPr>
            <a:r>
              <a:rPr lang="en-US" sz="1400" dirty="0" smtClean="0">
                <a:latin typeface="Arial" pitchFamily="34" charset="0"/>
              </a:rPr>
              <a:t>Depends on pre-determined customer needs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dirty="0" smtClean="0">
                <a:latin typeface="Arial" pitchFamily="34" charset="0"/>
              </a:rPr>
              <a:t>The </a:t>
            </a:r>
            <a:r>
              <a:rPr lang="en-US" sz="1800" dirty="0" err="1" smtClean="0">
                <a:latin typeface="Arial" pitchFamily="34" charset="0"/>
              </a:rPr>
              <a:t>algo</a:t>
            </a:r>
            <a:r>
              <a:rPr lang="en-US" sz="1800" dirty="0" smtClean="0">
                <a:latin typeface="Arial" pitchFamily="34" charset="0"/>
              </a:rPr>
              <a:t> electronically routes the order to exchange(s)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dirty="0" smtClean="0">
                <a:latin typeface="Arial" pitchFamily="34" charset="0"/>
              </a:rPr>
              <a:t>Trading venues match the order, acknowledge execution</a:t>
            </a:r>
          </a:p>
          <a:p>
            <a:pPr marL="533400" indent="-533400" eaLnBrk="1" hangingPunct="1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dirty="0" smtClean="0">
                <a:latin typeface="Arial" pitchFamily="34" charset="0"/>
              </a:rPr>
              <a:t>Broker sends acknowledgement to customer, makes $$</a:t>
            </a:r>
          </a:p>
          <a:p>
            <a:pPr marL="928688" lvl="2" indent="-381000" eaLnBrk="1" hangingPunct="1">
              <a:lnSpc>
                <a:spcPct val="80000"/>
              </a:lnSpc>
            </a:pPr>
            <a:endParaRPr lang="en-US" sz="1400" dirty="0" smtClean="0">
              <a:latin typeface="Arial" pitchFamily="34" charset="0"/>
            </a:endParaRPr>
          </a:p>
          <a:p>
            <a:pPr marL="731838" lvl="1" indent="-457200" eaLnBrk="1" hangingPunct="1">
              <a:lnSpc>
                <a:spcPct val="80000"/>
              </a:lnSpc>
            </a:pPr>
            <a:endParaRPr lang="en-US" sz="1600" dirty="0" smtClean="0">
              <a:latin typeface="Arial" pitchFamily="34" charset="0"/>
            </a:endParaRPr>
          </a:p>
        </p:txBody>
      </p:sp>
      <p:sp>
        <p:nvSpPr>
          <p:cNvPr id="15366" name="Text Placeholder 2"/>
          <p:cNvSpPr txBox="1">
            <a:spLocks/>
          </p:cNvSpPr>
          <p:nvPr/>
        </p:nvSpPr>
        <p:spPr bwMode="auto">
          <a:xfrm>
            <a:off x="4762500" y="1493838"/>
            <a:ext cx="39322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</a:pPr>
            <a:r>
              <a:rPr lang="en-US" sz="1600" b="1">
                <a:solidFill>
                  <a:srgbClr val="3C231F"/>
                </a:solidFill>
                <a:latin typeface="Arial" pitchFamily="34" charset="0"/>
              </a:rPr>
              <a:t>Indirect order routing</a:t>
            </a: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4754563" y="2057400"/>
            <a:ext cx="3932237" cy="403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400" smtClean="0"/>
              <a:t>Securities markets</a:t>
            </a:r>
            <a:endParaRPr lang="en-US" sz="1400" dirty="0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82625" y="6096000"/>
            <a:ext cx="80041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1">
                <a:latin typeface="Arial" pitchFamily="34" charset="0"/>
              </a:rPr>
              <a:t>Customer-centric markets; time scale &lt;= 1 day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7239000" y="3429000"/>
            <a:ext cx="762000" cy="685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$$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578600" y="3048000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/>
              <a:t>Broker</a:t>
            </a:r>
          </a:p>
          <a:p>
            <a:pPr algn="ctr" eaLnBrk="1" hangingPunct="1"/>
            <a:r>
              <a:rPr lang="en-US" sz="1200"/>
              <a:t>Sales/Trader</a:t>
            </a:r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>
            <a:off x="5181600" y="2971800"/>
            <a:ext cx="762000" cy="6858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$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703763" y="2590800"/>
            <a:ext cx="1239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/>
              <a:t>Customer</a:t>
            </a:r>
          </a:p>
          <a:p>
            <a:pPr algn="ctr" eaLnBrk="1" hangingPunct="1"/>
            <a:r>
              <a:rPr lang="en-US" sz="1200"/>
              <a:t>e.g., mutual fund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943600" y="3611563"/>
            <a:ext cx="12715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2. Trading orders </a:t>
            </a:r>
          </a:p>
        </p:txBody>
      </p:sp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6629400" y="5029200"/>
            <a:ext cx="1828800" cy="8382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The Exchanges: $</a:t>
            </a:r>
          </a:p>
        </p:txBody>
      </p:sp>
      <p:sp>
        <p:nvSpPr>
          <p:cNvPr id="15375" name="Freeform 15"/>
          <p:cNvSpPr>
            <a:spLocks/>
          </p:cNvSpPr>
          <p:nvPr/>
        </p:nvSpPr>
        <p:spPr bwMode="auto">
          <a:xfrm>
            <a:off x="8077200" y="3810000"/>
            <a:ext cx="304800" cy="1143000"/>
          </a:xfrm>
          <a:custGeom>
            <a:avLst/>
            <a:gdLst>
              <a:gd name="T0" fmla="*/ 0 w 192"/>
              <a:gd name="T1" fmla="*/ 0 h 1008"/>
              <a:gd name="T2" fmla="*/ 304800 w 192"/>
              <a:gd name="T3" fmla="*/ 544286 h 1008"/>
              <a:gd name="T4" fmla="*/ 0 w 192"/>
              <a:gd name="T5" fmla="*/ 1143000 h 10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1008">
                <a:moveTo>
                  <a:pt x="0" y="0"/>
                </a:moveTo>
                <a:cubicBezTo>
                  <a:pt x="96" y="156"/>
                  <a:pt x="192" y="312"/>
                  <a:pt x="192" y="480"/>
                </a:cubicBezTo>
                <a:cubicBezTo>
                  <a:pt x="192" y="648"/>
                  <a:pt x="96" y="828"/>
                  <a:pt x="0" y="10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7620000" y="2743200"/>
            <a:ext cx="914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/>
              <a:t>3. Select</a:t>
            </a:r>
          </a:p>
          <a:p>
            <a:pPr algn="ctr" eaLnBrk="1" hangingPunct="1"/>
            <a:r>
              <a:rPr lang="en-US" sz="1200"/>
              <a:t>best </a:t>
            </a:r>
          </a:p>
          <a:p>
            <a:pPr algn="ctr" eaLnBrk="1" hangingPunct="1"/>
            <a:r>
              <a:rPr lang="en-US" sz="1200"/>
              <a:t>execution</a:t>
            </a:r>
          </a:p>
        </p:txBody>
      </p:sp>
      <p:sp>
        <p:nvSpPr>
          <p:cNvPr id="15377" name="Freeform 17"/>
          <p:cNvSpPr>
            <a:spLocks/>
          </p:cNvSpPr>
          <p:nvPr/>
        </p:nvSpPr>
        <p:spPr bwMode="auto">
          <a:xfrm>
            <a:off x="7315200" y="2489200"/>
            <a:ext cx="1371600" cy="1092200"/>
          </a:xfrm>
          <a:custGeom>
            <a:avLst/>
            <a:gdLst>
              <a:gd name="T0" fmla="*/ 304800 w 864"/>
              <a:gd name="T1" fmla="*/ 863600 h 688"/>
              <a:gd name="T2" fmla="*/ 152400 w 864"/>
              <a:gd name="T3" fmla="*/ 101600 h 688"/>
              <a:gd name="T4" fmla="*/ 1219200 w 864"/>
              <a:gd name="T5" fmla="*/ 254000 h 688"/>
              <a:gd name="T6" fmla="*/ 1066800 w 864"/>
              <a:gd name="T7" fmla="*/ 939800 h 688"/>
              <a:gd name="T8" fmla="*/ 762000 w 864"/>
              <a:gd name="T9" fmla="*/ 1092200 h 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4" h="688">
                <a:moveTo>
                  <a:pt x="192" y="544"/>
                </a:moveTo>
                <a:cubicBezTo>
                  <a:pt x="96" y="336"/>
                  <a:pt x="0" y="128"/>
                  <a:pt x="96" y="64"/>
                </a:cubicBezTo>
                <a:cubicBezTo>
                  <a:pt x="192" y="0"/>
                  <a:pt x="672" y="72"/>
                  <a:pt x="768" y="160"/>
                </a:cubicBezTo>
                <a:cubicBezTo>
                  <a:pt x="864" y="248"/>
                  <a:pt x="720" y="504"/>
                  <a:pt x="672" y="592"/>
                </a:cubicBezTo>
                <a:cubicBezTo>
                  <a:pt x="624" y="680"/>
                  <a:pt x="552" y="684"/>
                  <a:pt x="480" y="6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Text Box 19"/>
          <p:cNvSpPr txBox="1">
            <a:spLocks noChangeArrowheads="1"/>
          </p:cNvSpPr>
          <p:nvPr/>
        </p:nvSpPr>
        <p:spPr bwMode="auto">
          <a:xfrm>
            <a:off x="5837238" y="2544763"/>
            <a:ext cx="101123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1. Generates </a:t>
            </a:r>
          </a:p>
          <a:p>
            <a:pPr eaLnBrk="1" hangingPunct="1"/>
            <a:r>
              <a:rPr lang="en-US" sz="1200"/>
              <a:t>in-house</a:t>
            </a:r>
          </a:p>
          <a:p>
            <a:pPr eaLnBrk="1" hangingPunct="1"/>
            <a:r>
              <a:rPr lang="en-US" sz="1200"/>
              <a:t> research</a:t>
            </a:r>
          </a:p>
        </p:txBody>
      </p:sp>
      <p:sp>
        <p:nvSpPr>
          <p:cNvPr id="15379" name="Freeform 20"/>
          <p:cNvSpPr>
            <a:spLocks/>
          </p:cNvSpPr>
          <p:nvPr/>
        </p:nvSpPr>
        <p:spPr bwMode="auto">
          <a:xfrm>
            <a:off x="5791200" y="3581400"/>
            <a:ext cx="1447800" cy="444500"/>
          </a:xfrm>
          <a:custGeom>
            <a:avLst/>
            <a:gdLst>
              <a:gd name="T0" fmla="*/ 0 w 912"/>
              <a:gd name="T1" fmla="*/ 0 h 280"/>
              <a:gd name="T2" fmla="*/ 304800 w 912"/>
              <a:gd name="T3" fmla="*/ 381000 h 280"/>
              <a:gd name="T4" fmla="*/ 1447800 w 912"/>
              <a:gd name="T5" fmla="*/ 381000 h 2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280">
                <a:moveTo>
                  <a:pt x="0" y="0"/>
                </a:moveTo>
                <a:cubicBezTo>
                  <a:pt x="20" y="100"/>
                  <a:pt x="40" y="200"/>
                  <a:pt x="192" y="240"/>
                </a:cubicBezTo>
                <a:cubicBezTo>
                  <a:pt x="344" y="280"/>
                  <a:pt x="628" y="260"/>
                  <a:pt x="912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Freeform 21"/>
          <p:cNvSpPr>
            <a:spLocks/>
          </p:cNvSpPr>
          <p:nvPr/>
        </p:nvSpPr>
        <p:spPr bwMode="auto">
          <a:xfrm>
            <a:off x="7315200" y="4114800"/>
            <a:ext cx="152400" cy="914400"/>
          </a:xfrm>
          <a:custGeom>
            <a:avLst/>
            <a:gdLst>
              <a:gd name="T0" fmla="*/ 104274 w 152"/>
              <a:gd name="T1" fmla="*/ 914400 h 576"/>
              <a:gd name="T2" fmla="*/ 8021 w 152"/>
              <a:gd name="T3" fmla="*/ 457200 h 576"/>
              <a:gd name="T4" fmla="*/ 152400 w 15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2" h="576">
                <a:moveTo>
                  <a:pt x="104" y="576"/>
                </a:moveTo>
                <a:cubicBezTo>
                  <a:pt x="52" y="480"/>
                  <a:pt x="0" y="384"/>
                  <a:pt x="8" y="288"/>
                </a:cubicBezTo>
                <a:cubicBezTo>
                  <a:pt x="16" y="192"/>
                  <a:pt x="84" y="96"/>
                  <a:pt x="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Freeform 22"/>
          <p:cNvSpPr>
            <a:spLocks/>
          </p:cNvSpPr>
          <p:nvPr/>
        </p:nvSpPr>
        <p:spPr bwMode="auto">
          <a:xfrm>
            <a:off x="5410200" y="3657600"/>
            <a:ext cx="1905000" cy="762000"/>
          </a:xfrm>
          <a:custGeom>
            <a:avLst/>
            <a:gdLst>
              <a:gd name="T0" fmla="*/ 1905000 w 1200"/>
              <a:gd name="T1" fmla="*/ 321972 h 568"/>
              <a:gd name="T2" fmla="*/ 685800 w 1200"/>
              <a:gd name="T3" fmla="*/ 708338 h 568"/>
              <a:gd name="T4" fmla="*/ 0 w 1200"/>
              <a:gd name="T5" fmla="*/ 0 h 5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0" h="568">
                <a:moveTo>
                  <a:pt x="1200" y="240"/>
                </a:moveTo>
                <a:cubicBezTo>
                  <a:pt x="916" y="404"/>
                  <a:pt x="632" y="568"/>
                  <a:pt x="432" y="528"/>
                </a:cubicBezTo>
                <a:cubicBezTo>
                  <a:pt x="232" y="488"/>
                  <a:pt x="116" y="24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Text Box 23"/>
          <p:cNvSpPr txBox="1">
            <a:spLocks noChangeArrowheads="1"/>
          </p:cNvSpPr>
          <p:nvPr/>
        </p:nvSpPr>
        <p:spPr bwMode="auto">
          <a:xfrm>
            <a:off x="7535863" y="4267200"/>
            <a:ext cx="122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4. Place order(s) </a:t>
            </a:r>
          </a:p>
          <a:p>
            <a:pPr eaLnBrk="1" hangingPunct="1"/>
            <a:r>
              <a:rPr lang="en-US" sz="1200"/>
              <a:t>on the exchange</a:t>
            </a:r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6262688" y="4419600"/>
            <a:ext cx="12049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5. Exchange </a:t>
            </a:r>
          </a:p>
          <a:p>
            <a:pPr eaLnBrk="1" hangingPunct="1"/>
            <a:r>
              <a:rPr lang="en-US" sz="1200"/>
              <a:t>acknowledges </a:t>
            </a:r>
          </a:p>
          <a:p>
            <a:pPr eaLnBrk="1" hangingPunct="1"/>
            <a:r>
              <a:rPr lang="en-US" sz="1200"/>
              <a:t>order execution </a:t>
            </a:r>
          </a:p>
        </p:txBody>
      </p:sp>
      <p:sp>
        <p:nvSpPr>
          <p:cNvPr id="15384" name="Text Box 25"/>
          <p:cNvSpPr txBox="1">
            <a:spLocks noChangeArrowheads="1"/>
          </p:cNvSpPr>
          <p:nvPr/>
        </p:nvSpPr>
        <p:spPr bwMode="auto">
          <a:xfrm>
            <a:off x="4800600" y="4114800"/>
            <a:ext cx="1392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200"/>
              <a:t>6. Notify </a:t>
            </a:r>
          </a:p>
          <a:p>
            <a:pPr eaLnBrk="1" hangingPunct="1"/>
            <a:r>
              <a:rPr lang="en-US" sz="1200"/>
              <a:t>clients of execution</a:t>
            </a:r>
          </a:p>
        </p:txBody>
      </p:sp>
      <p:sp>
        <p:nvSpPr>
          <p:cNvPr id="15385" name="AutoShape 26"/>
          <p:cNvSpPr>
            <a:spLocks noChangeArrowheads="1"/>
          </p:cNvSpPr>
          <p:nvPr/>
        </p:nvSpPr>
        <p:spPr bwMode="auto">
          <a:xfrm>
            <a:off x="6781800" y="5181600"/>
            <a:ext cx="1828800" cy="8382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 dirty="0" smtClean="0"/>
              <a:t>Trading Venues: $</a:t>
            </a:r>
            <a:endParaRPr lang="en-US" sz="1200" dirty="0"/>
          </a:p>
        </p:txBody>
      </p:sp>
      <p:sp>
        <p:nvSpPr>
          <p:cNvPr id="15386" name="Freeform 27"/>
          <p:cNvSpPr>
            <a:spLocks/>
          </p:cNvSpPr>
          <p:nvPr/>
        </p:nvSpPr>
        <p:spPr bwMode="auto">
          <a:xfrm>
            <a:off x="5702300" y="2425700"/>
            <a:ext cx="1295400" cy="850900"/>
          </a:xfrm>
          <a:custGeom>
            <a:avLst/>
            <a:gdLst>
              <a:gd name="T0" fmla="*/ 165100 w 816"/>
              <a:gd name="T1" fmla="*/ 622300 h 536"/>
              <a:gd name="T2" fmla="*/ 165100 w 816"/>
              <a:gd name="T3" fmla="*/ 88900 h 536"/>
              <a:gd name="T4" fmla="*/ 1155700 w 816"/>
              <a:gd name="T5" fmla="*/ 88900 h 536"/>
              <a:gd name="T6" fmla="*/ 1003300 w 816"/>
              <a:gd name="T7" fmla="*/ 622300 h 536"/>
              <a:gd name="T8" fmla="*/ 393700 w 816"/>
              <a:gd name="T9" fmla="*/ 8509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6" h="536">
                <a:moveTo>
                  <a:pt x="104" y="392"/>
                </a:moveTo>
                <a:cubicBezTo>
                  <a:pt x="52" y="252"/>
                  <a:pt x="0" y="112"/>
                  <a:pt x="104" y="56"/>
                </a:cubicBezTo>
                <a:cubicBezTo>
                  <a:pt x="208" y="0"/>
                  <a:pt x="640" y="0"/>
                  <a:pt x="728" y="56"/>
                </a:cubicBezTo>
                <a:cubicBezTo>
                  <a:pt x="816" y="112"/>
                  <a:pt x="712" y="312"/>
                  <a:pt x="632" y="392"/>
                </a:cubicBezTo>
                <a:cubicBezTo>
                  <a:pt x="552" y="472"/>
                  <a:pt x="400" y="504"/>
                  <a:pt x="248" y="5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23435</TotalTime>
  <Words>4710</Words>
  <Application>Microsoft Office PowerPoint</Application>
  <PresentationFormat>On-screen Show (4:3)</PresentationFormat>
  <Paragraphs>827</Paragraphs>
  <Slides>59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Clarity</vt:lpstr>
      <vt:lpstr>Bitmap Image</vt:lpstr>
      <vt:lpstr>Chart</vt:lpstr>
      <vt:lpstr>High-Frequency Trading  Module 1: The Business of HFT</vt:lpstr>
      <vt:lpstr>Required Text</vt:lpstr>
      <vt:lpstr>Course Structure</vt:lpstr>
      <vt:lpstr>The business of HFT</vt:lpstr>
      <vt:lpstr>1. Emergence of algo trading</vt:lpstr>
      <vt:lpstr>1. Traditional markets</vt:lpstr>
      <vt:lpstr>1. Modern markets</vt:lpstr>
      <vt:lpstr>1. Traditional order routing</vt:lpstr>
      <vt:lpstr>1. Modern indirect order routing</vt:lpstr>
      <vt:lpstr>1. Modern direct order routing</vt:lpstr>
      <vt:lpstr>1. Key outcomes</vt:lpstr>
      <vt:lpstr>1. Basic Terminology</vt:lpstr>
      <vt:lpstr>The business of HFT </vt:lpstr>
      <vt:lpstr>What is HFT? </vt:lpstr>
      <vt:lpstr>2. HFT</vt:lpstr>
      <vt:lpstr>2. HFT Definition (CFTC subgroup)</vt:lpstr>
      <vt:lpstr>2. HFT Definition (academics)</vt:lpstr>
      <vt:lpstr>2. HFT definition (survey)</vt:lpstr>
      <vt:lpstr>2. HFT Definition (academics 2)</vt:lpstr>
      <vt:lpstr>2. HFT Definition (broker-dealers)</vt:lpstr>
      <vt:lpstr>2. Algo Trading and HFT</vt:lpstr>
      <vt:lpstr>Overview of HFT Strategies</vt:lpstr>
      <vt:lpstr>2.1 Mean-reversion = Stat Arb</vt:lpstr>
      <vt:lpstr>2.2 Momentum = Directional event trading</vt:lpstr>
      <vt:lpstr>2.3 Market Making 101</vt:lpstr>
      <vt:lpstr>2.3 Market Making 102</vt:lpstr>
      <vt:lpstr>2.4 HFT strategies thought to be adverse</vt:lpstr>
      <vt:lpstr>2.4 HFT strategies thought to be adverse</vt:lpstr>
      <vt:lpstr>2.4 HFT strategies thought to be adverse</vt:lpstr>
      <vt:lpstr>2.4 HFT strategies thought to be adverse</vt:lpstr>
      <vt:lpstr>2.4 HFT strategies thought to be adverse</vt:lpstr>
      <vt:lpstr>2.4 HFT strategies thought to be adverse</vt:lpstr>
      <vt:lpstr>2. Algo execution</vt:lpstr>
      <vt:lpstr>2. Algo Implementation</vt:lpstr>
      <vt:lpstr>The business of HFT</vt:lpstr>
      <vt:lpstr>3. Realities of Modern Trading</vt:lpstr>
      <vt:lpstr>3. What is the average speed of quotes?</vt:lpstr>
      <vt:lpstr>3. Algorithms in recent research</vt:lpstr>
      <vt:lpstr>3. Algorithms</vt:lpstr>
      <vt:lpstr>3. Algorithmic Trades Carry Information</vt:lpstr>
      <vt:lpstr>3. Execution algorithms lower costs</vt:lpstr>
      <vt:lpstr>3. Theory vs. Reality of Trading</vt:lpstr>
      <vt:lpstr>3.1 Market imperfections</vt:lpstr>
      <vt:lpstr>3.1.1 Transaction costs </vt:lpstr>
      <vt:lpstr>3.1.1.1 Broker commissions</vt:lpstr>
      <vt:lpstr>3.1.1.2 Exchange fees</vt:lpstr>
      <vt:lpstr>3.1.1.3 Taxes</vt:lpstr>
      <vt:lpstr>3.1.1.4 Bid-ask spread</vt:lpstr>
      <vt:lpstr>3.1.1.5 Slippage and  3.1.1.6 Opportunity cost</vt:lpstr>
      <vt:lpstr>3.1.2 Finite market depth</vt:lpstr>
      <vt:lpstr>3.1.3 Market impact</vt:lpstr>
      <vt:lpstr>3.1.3 Market impact</vt:lpstr>
      <vt:lpstr>3.1.3 The cost of market impact</vt:lpstr>
      <vt:lpstr>3.1.3 Market impact</vt:lpstr>
      <vt:lpstr>3.2 Information leakage </vt:lpstr>
      <vt:lpstr>3.3 Market con/divergence</vt:lpstr>
      <vt:lpstr>3.4 Market fragmentation</vt:lpstr>
      <vt:lpstr>3.4 Market fragmentation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able</dc:creator>
  <cp:lastModifiedBy>ABLE3</cp:lastModifiedBy>
  <cp:revision>837</cp:revision>
  <cp:lastPrinted>2012-08-29T18:18:31Z</cp:lastPrinted>
  <dcterms:created xsi:type="dcterms:W3CDTF">2012-03-20T20:15:55Z</dcterms:created>
  <dcterms:modified xsi:type="dcterms:W3CDTF">2014-12-01T16:09:16Z</dcterms:modified>
</cp:coreProperties>
</file>