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3" r:id="rId19"/>
    <p:sldId id="278" r:id="rId20"/>
    <p:sldId id="279" r:id="rId21"/>
    <p:sldId id="280" r:id="rId22"/>
    <p:sldId id="281" r:id="rId23"/>
    <p:sldId id="282" r:id="rId24"/>
    <p:sldId id="283" r:id="rId25"/>
    <p:sldId id="285" r:id="rId26"/>
    <p:sldId id="286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27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2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E777FE-2263-4F23-90C0-A047D19D3E6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E4EB61-D20D-467F-B4E7-73C39CCAD369}">
      <dgm:prSet phldrT="[Text]"/>
      <dgm:spPr/>
      <dgm:t>
        <a:bodyPr/>
        <a:lstStyle/>
        <a:p>
          <a:r>
            <a:rPr lang="en-US" dirty="0" smtClean="0"/>
            <a:t>Trader</a:t>
          </a:r>
          <a:endParaRPr lang="en-US" dirty="0"/>
        </a:p>
      </dgm:t>
    </dgm:pt>
    <dgm:pt modelId="{2E2B5A6F-0510-4362-BAC6-340B0D405894}" type="parTrans" cxnId="{C17F6E74-9B35-4351-9DDC-7F7C89D1E519}">
      <dgm:prSet/>
      <dgm:spPr/>
      <dgm:t>
        <a:bodyPr/>
        <a:lstStyle/>
        <a:p>
          <a:endParaRPr lang="en-US"/>
        </a:p>
      </dgm:t>
    </dgm:pt>
    <dgm:pt modelId="{77D4A856-08AF-47C2-B030-CDC9D101E3D0}" type="sibTrans" cxnId="{C17F6E74-9B35-4351-9DDC-7F7C89D1E519}">
      <dgm:prSet/>
      <dgm:spPr/>
      <dgm:t>
        <a:bodyPr/>
        <a:lstStyle/>
        <a:p>
          <a:endParaRPr lang="en-US"/>
        </a:p>
      </dgm:t>
    </dgm:pt>
    <dgm:pt modelId="{DD0E719A-EDB9-4357-9292-197FAA19777D}">
      <dgm:prSet phldrT="[Text]"/>
      <dgm:spPr/>
      <dgm:t>
        <a:bodyPr/>
        <a:lstStyle/>
        <a:p>
          <a:r>
            <a:rPr lang="en-US" dirty="0" smtClean="0"/>
            <a:t>Executing Broker</a:t>
          </a:r>
          <a:endParaRPr lang="en-US" dirty="0"/>
        </a:p>
      </dgm:t>
    </dgm:pt>
    <dgm:pt modelId="{CECBE018-7093-46AD-BA12-A3F032FF78A3}" type="parTrans" cxnId="{DB4CA9F5-B38C-4448-A56F-7381263F6842}">
      <dgm:prSet/>
      <dgm:spPr/>
      <dgm:t>
        <a:bodyPr/>
        <a:lstStyle/>
        <a:p>
          <a:endParaRPr lang="en-US"/>
        </a:p>
      </dgm:t>
    </dgm:pt>
    <dgm:pt modelId="{5B422A64-215C-45B1-8F33-39E56E34C3E1}" type="sibTrans" cxnId="{DB4CA9F5-B38C-4448-A56F-7381263F6842}">
      <dgm:prSet/>
      <dgm:spPr/>
      <dgm:t>
        <a:bodyPr/>
        <a:lstStyle/>
        <a:p>
          <a:endParaRPr lang="en-US"/>
        </a:p>
      </dgm:t>
    </dgm:pt>
    <dgm:pt modelId="{81BA65DA-C0B0-4645-9AD5-75ED1FE0EDC4}">
      <dgm:prSet phldrT="[Text]"/>
      <dgm:spPr/>
      <dgm:t>
        <a:bodyPr/>
        <a:lstStyle/>
        <a:p>
          <a:r>
            <a:rPr lang="en-US" dirty="0" smtClean="0"/>
            <a:t>Exchange</a:t>
          </a:r>
        </a:p>
        <a:p>
          <a:r>
            <a:rPr lang="en-US" dirty="0" smtClean="0"/>
            <a:t>- Most real-time data</a:t>
          </a:r>
        </a:p>
        <a:p>
          <a:r>
            <a:rPr lang="en-US" dirty="0" smtClean="0"/>
            <a:t>- How to synchronize different exchanges?</a:t>
          </a:r>
          <a:endParaRPr lang="en-US" dirty="0"/>
        </a:p>
      </dgm:t>
    </dgm:pt>
    <dgm:pt modelId="{448638F0-7363-483E-8F58-0167C1A214C0}" type="parTrans" cxnId="{B0FD3DA5-8C8E-4A5E-8008-ADB966957C37}">
      <dgm:prSet/>
      <dgm:spPr/>
      <dgm:t>
        <a:bodyPr/>
        <a:lstStyle/>
        <a:p>
          <a:endParaRPr lang="en-US"/>
        </a:p>
      </dgm:t>
    </dgm:pt>
    <dgm:pt modelId="{74936A4B-1B6B-4A9E-98C9-8DDF4C62134A}" type="sibTrans" cxnId="{B0FD3DA5-8C8E-4A5E-8008-ADB966957C37}">
      <dgm:prSet/>
      <dgm:spPr/>
      <dgm:t>
        <a:bodyPr/>
        <a:lstStyle/>
        <a:p>
          <a:endParaRPr lang="en-US"/>
        </a:p>
      </dgm:t>
    </dgm:pt>
    <dgm:pt modelId="{3FEB227C-1DF0-4811-8178-8048D05A02E8}" type="pres">
      <dgm:prSet presAssocID="{1BE777FE-2263-4F23-90C0-A047D19D3E6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135D2B-D1E5-4FA6-876C-10DD044A3C08}" type="pres">
      <dgm:prSet presAssocID="{1BE777FE-2263-4F23-90C0-A047D19D3E65}" presName="dummyMaxCanvas" presStyleCnt="0">
        <dgm:presLayoutVars/>
      </dgm:prSet>
      <dgm:spPr/>
    </dgm:pt>
    <dgm:pt modelId="{DD58A3C4-B9D9-4518-9570-944B6890ACFC}" type="pres">
      <dgm:prSet presAssocID="{1BE777FE-2263-4F23-90C0-A047D19D3E65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F2534-46EE-4D9B-BB72-4F67362CA1D9}" type="pres">
      <dgm:prSet presAssocID="{1BE777FE-2263-4F23-90C0-A047D19D3E65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F7E4FA-D4EF-4DEE-9F53-2EF7F1C3213C}" type="pres">
      <dgm:prSet presAssocID="{1BE777FE-2263-4F23-90C0-A047D19D3E65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B118D3-80EF-4A01-9734-90F2E5E9201C}" type="pres">
      <dgm:prSet presAssocID="{1BE777FE-2263-4F23-90C0-A047D19D3E65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72E2C3-1A08-4562-98A8-FBC9DF0D0400}" type="pres">
      <dgm:prSet presAssocID="{1BE777FE-2263-4F23-90C0-A047D19D3E65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116201-BC82-41E2-98E7-608A67A26317}" type="pres">
      <dgm:prSet presAssocID="{1BE777FE-2263-4F23-90C0-A047D19D3E65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3CCC1-4F77-4970-9E0C-721397CD8699}" type="pres">
      <dgm:prSet presAssocID="{1BE777FE-2263-4F23-90C0-A047D19D3E65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3B93B-9CD9-44BD-8E42-6D81B27DC9B6}" type="pres">
      <dgm:prSet presAssocID="{1BE777FE-2263-4F23-90C0-A047D19D3E65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5DF21D-DD54-4A90-B895-E41AC1F3DAE8}" type="presOf" srcId="{DD0E719A-EDB9-4357-9292-197FAA19777D}" destId="{1E5F2534-46EE-4D9B-BB72-4F67362CA1D9}" srcOrd="0" destOrd="0" presId="urn:microsoft.com/office/officeart/2005/8/layout/vProcess5"/>
    <dgm:cxn modelId="{FE2B59C1-8F8A-4019-AF85-47FF6969E5AA}" type="presOf" srcId="{81BA65DA-C0B0-4645-9AD5-75ED1FE0EDC4}" destId="{DAF7E4FA-D4EF-4DEE-9F53-2EF7F1C3213C}" srcOrd="0" destOrd="0" presId="urn:microsoft.com/office/officeart/2005/8/layout/vProcess5"/>
    <dgm:cxn modelId="{DB4CA9F5-B38C-4448-A56F-7381263F6842}" srcId="{1BE777FE-2263-4F23-90C0-A047D19D3E65}" destId="{DD0E719A-EDB9-4357-9292-197FAA19777D}" srcOrd="1" destOrd="0" parTransId="{CECBE018-7093-46AD-BA12-A3F032FF78A3}" sibTransId="{5B422A64-215C-45B1-8F33-39E56E34C3E1}"/>
    <dgm:cxn modelId="{98662B61-57FA-44B7-9F3B-B52BA93B4FE0}" type="presOf" srcId="{DD0E719A-EDB9-4357-9292-197FAA19777D}" destId="{E8E3CCC1-4F77-4970-9E0C-721397CD8699}" srcOrd="1" destOrd="0" presId="urn:microsoft.com/office/officeart/2005/8/layout/vProcess5"/>
    <dgm:cxn modelId="{C17F6E74-9B35-4351-9DDC-7F7C89D1E519}" srcId="{1BE777FE-2263-4F23-90C0-A047D19D3E65}" destId="{4CE4EB61-D20D-467F-B4E7-73C39CCAD369}" srcOrd="0" destOrd="0" parTransId="{2E2B5A6F-0510-4362-BAC6-340B0D405894}" sibTransId="{77D4A856-08AF-47C2-B030-CDC9D101E3D0}"/>
    <dgm:cxn modelId="{07E67903-5EF2-4A09-8A09-CD5381E08C2D}" type="presOf" srcId="{81BA65DA-C0B0-4645-9AD5-75ED1FE0EDC4}" destId="{FC73B93B-9CD9-44BD-8E42-6D81B27DC9B6}" srcOrd="1" destOrd="0" presId="urn:microsoft.com/office/officeart/2005/8/layout/vProcess5"/>
    <dgm:cxn modelId="{97F2B41C-7742-4AB1-8546-9D3FC25C5857}" type="presOf" srcId="{4CE4EB61-D20D-467F-B4E7-73C39CCAD369}" destId="{0B116201-BC82-41E2-98E7-608A67A26317}" srcOrd="1" destOrd="0" presId="urn:microsoft.com/office/officeart/2005/8/layout/vProcess5"/>
    <dgm:cxn modelId="{B0FD3DA5-8C8E-4A5E-8008-ADB966957C37}" srcId="{1BE777FE-2263-4F23-90C0-A047D19D3E65}" destId="{81BA65DA-C0B0-4645-9AD5-75ED1FE0EDC4}" srcOrd="2" destOrd="0" parTransId="{448638F0-7363-483E-8F58-0167C1A214C0}" sibTransId="{74936A4B-1B6B-4A9E-98C9-8DDF4C62134A}"/>
    <dgm:cxn modelId="{8A9512C1-0592-46BA-BD45-2BBDF569D31E}" type="presOf" srcId="{1BE777FE-2263-4F23-90C0-A047D19D3E65}" destId="{3FEB227C-1DF0-4811-8178-8048D05A02E8}" srcOrd="0" destOrd="0" presId="urn:microsoft.com/office/officeart/2005/8/layout/vProcess5"/>
    <dgm:cxn modelId="{0D5EBF94-88EF-4176-BEB9-0D6EA1E33809}" type="presOf" srcId="{77D4A856-08AF-47C2-B030-CDC9D101E3D0}" destId="{8BB118D3-80EF-4A01-9734-90F2E5E9201C}" srcOrd="0" destOrd="0" presId="urn:microsoft.com/office/officeart/2005/8/layout/vProcess5"/>
    <dgm:cxn modelId="{A3FE9F2A-50C8-41AA-A150-AC1297B611BD}" type="presOf" srcId="{4CE4EB61-D20D-467F-B4E7-73C39CCAD369}" destId="{DD58A3C4-B9D9-4518-9570-944B6890ACFC}" srcOrd="0" destOrd="0" presId="urn:microsoft.com/office/officeart/2005/8/layout/vProcess5"/>
    <dgm:cxn modelId="{266408DB-FDD4-4D59-88FE-F254CE2F01FE}" type="presOf" srcId="{5B422A64-215C-45B1-8F33-39E56E34C3E1}" destId="{7672E2C3-1A08-4562-98A8-FBC9DF0D0400}" srcOrd="0" destOrd="0" presId="urn:microsoft.com/office/officeart/2005/8/layout/vProcess5"/>
    <dgm:cxn modelId="{74995F23-872B-4B0E-A3CA-6D5611748FCE}" type="presParOf" srcId="{3FEB227C-1DF0-4811-8178-8048D05A02E8}" destId="{27135D2B-D1E5-4FA6-876C-10DD044A3C08}" srcOrd="0" destOrd="0" presId="urn:microsoft.com/office/officeart/2005/8/layout/vProcess5"/>
    <dgm:cxn modelId="{5A6448E8-0279-4CFA-ABA8-2875143331E3}" type="presParOf" srcId="{3FEB227C-1DF0-4811-8178-8048D05A02E8}" destId="{DD58A3C4-B9D9-4518-9570-944B6890ACFC}" srcOrd="1" destOrd="0" presId="urn:microsoft.com/office/officeart/2005/8/layout/vProcess5"/>
    <dgm:cxn modelId="{48EE0D7B-135F-4F8D-8EB7-B5D2EA52986C}" type="presParOf" srcId="{3FEB227C-1DF0-4811-8178-8048D05A02E8}" destId="{1E5F2534-46EE-4D9B-BB72-4F67362CA1D9}" srcOrd="2" destOrd="0" presId="urn:microsoft.com/office/officeart/2005/8/layout/vProcess5"/>
    <dgm:cxn modelId="{A01FB84D-FDC9-42A6-B9C4-58BD08669CE7}" type="presParOf" srcId="{3FEB227C-1DF0-4811-8178-8048D05A02E8}" destId="{DAF7E4FA-D4EF-4DEE-9F53-2EF7F1C3213C}" srcOrd="3" destOrd="0" presId="urn:microsoft.com/office/officeart/2005/8/layout/vProcess5"/>
    <dgm:cxn modelId="{6DB1F122-EEA0-43A7-A3FC-2512FB4B1F62}" type="presParOf" srcId="{3FEB227C-1DF0-4811-8178-8048D05A02E8}" destId="{8BB118D3-80EF-4A01-9734-90F2E5E9201C}" srcOrd="4" destOrd="0" presId="urn:microsoft.com/office/officeart/2005/8/layout/vProcess5"/>
    <dgm:cxn modelId="{F42367FA-49BE-4C06-AA9A-EE00ECF2C42E}" type="presParOf" srcId="{3FEB227C-1DF0-4811-8178-8048D05A02E8}" destId="{7672E2C3-1A08-4562-98A8-FBC9DF0D0400}" srcOrd="5" destOrd="0" presId="urn:microsoft.com/office/officeart/2005/8/layout/vProcess5"/>
    <dgm:cxn modelId="{5C9F4541-F1DA-446A-8103-C6730A2894CA}" type="presParOf" srcId="{3FEB227C-1DF0-4811-8178-8048D05A02E8}" destId="{0B116201-BC82-41E2-98E7-608A67A26317}" srcOrd="6" destOrd="0" presId="urn:microsoft.com/office/officeart/2005/8/layout/vProcess5"/>
    <dgm:cxn modelId="{93831D50-70F6-45BB-976E-5FC1BB158E5C}" type="presParOf" srcId="{3FEB227C-1DF0-4811-8178-8048D05A02E8}" destId="{E8E3CCC1-4F77-4970-9E0C-721397CD8699}" srcOrd="7" destOrd="0" presId="urn:microsoft.com/office/officeart/2005/8/layout/vProcess5"/>
    <dgm:cxn modelId="{3BB11674-3125-41A8-94C0-3EBD07A686C5}" type="presParOf" srcId="{3FEB227C-1DF0-4811-8178-8048D05A02E8}" destId="{FC73B93B-9CD9-44BD-8E42-6D81B27DC9B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D7CC6C-A32C-439B-97F8-D6F88382DC05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C056E0-58F9-4F83-8D32-2BEE1AFD85BC}">
      <dgm:prSet phldrT="[Text]"/>
      <dgm:spPr/>
      <dgm:t>
        <a:bodyPr/>
        <a:lstStyle/>
        <a:p>
          <a:r>
            <a:rPr lang="en-US" dirty="0" smtClean="0"/>
            <a:t>To lit markets whenever:</a:t>
          </a:r>
        </a:p>
        <a:p>
          <a:r>
            <a:rPr lang="en-US" dirty="0" smtClean="0"/>
            <a:t>- Too few market makers</a:t>
          </a:r>
        </a:p>
        <a:p>
          <a:r>
            <a:rPr lang="en-US" dirty="0" smtClean="0"/>
            <a:t>- Rents are high</a:t>
          </a:r>
          <a:endParaRPr lang="en-US" dirty="0"/>
        </a:p>
      </dgm:t>
    </dgm:pt>
    <dgm:pt modelId="{9F2EFFDE-0020-477B-B5ED-BA9ED1A8603E}" type="parTrans" cxnId="{2965FE48-1510-43D7-98DA-6412E1F3369D}">
      <dgm:prSet/>
      <dgm:spPr/>
      <dgm:t>
        <a:bodyPr/>
        <a:lstStyle/>
        <a:p>
          <a:endParaRPr lang="en-US"/>
        </a:p>
      </dgm:t>
    </dgm:pt>
    <dgm:pt modelId="{E3E7DD0B-5DC9-4DB5-B13D-E6E7F837098B}" type="sibTrans" cxnId="{2965FE48-1510-43D7-98DA-6412E1F3369D}">
      <dgm:prSet/>
      <dgm:spPr/>
      <dgm:t>
        <a:bodyPr/>
        <a:lstStyle/>
        <a:p>
          <a:endParaRPr lang="en-US"/>
        </a:p>
      </dgm:t>
    </dgm:pt>
    <dgm:pt modelId="{271A26EC-0B15-4515-B483-F2C098E643A9}">
      <dgm:prSet phldrT="[Text]"/>
      <dgm:spPr/>
      <dgm:t>
        <a:bodyPr/>
        <a:lstStyle/>
        <a:p>
          <a:r>
            <a:rPr lang="en-US" dirty="0" smtClean="0"/>
            <a:t>To dark pools whenever:</a:t>
          </a:r>
        </a:p>
        <a:p>
          <a:r>
            <a:rPr lang="en-US" dirty="0" smtClean="0"/>
            <a:t>- Informational advantages are cost-effective</a:t>
          </a:r>
        </a:p>
        <a:p>
          <a:r>
            <a:rPr lang="en-US" dirty="0" smtClean="0"/>
            <a:t>- Rents in lit markets are low</a:t>
          </a:r>
          <a:endParaRPr lang="en-US" dirty="0"/>
        </a:p>
      </dgm:t>
    </dgm:pt>
    <dgm:pt modelId="{A41C4F09-5E52-47D6-A1C4-D84976CB5055}" type="parTrans" cxnId="{B58180A4-009E-411F-A151-00736ACA5CE3}">
      <dgm:prSet/>
      <dgm:spPr/>
      <dgm:t>
        <a:bodyPr/>
        <a:lstStyle/>
        <a:p>
          <a:endParaRPr lang="en-US"/>
        </a:p>
      </dgm:t>
    </dgm:pt>
    <dgm:pt modelId="{C88EDC78-E394-4C01-AA1B-21B8591B6923}" type="sibTrans" cxnId="{B58180A4-009E-411F-A151-00736ACA5CE3}">
      <dgm:prSet/>
      <dgm:spPr/>
      <dgm:t>
        <a:bodyPr/>
        <a:lstStyle/>
        <a:p>
          <a:endParaRPr lang="en-US"/>
        </a:p>
      </dgm:t>
    </dgm:pt>
    <dgm:pt modelId="{A5C4E902-C6F6-4439-A3D8-6AF977B951F3}" type="pres">
      <dgm:prSet presAssocID="{8AD7CC6C-A32C-439B-97F8-D6F88382DC05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5F66E4-4D28-401A-906A-3B89B7E97938}" type="pres">
      <dgm:prSet presAssocID="{8AD7CC6C-A32C-439B-97F8-D6F88382DC05}" presName="divider" presStyleLbl="fgShp" presStyleIdx="0" presStyleCnt="1"/>
      <dgm:spPr/>
    </dgm:pt>
    <dgm:pt modelId="{85118E7F-D604-472A-A2E3-D1A41215522D}" type="pres">
      <dgm:prSet presAssocID="{9DC056E0-58F9-4F83-8D32-2BEE1AFD85BC}" presName="downArrow" presStyleLbl="node1" presStyleIdx="0" presStyleCnt="2"/>
      <dgm:spPr/>
    </dgm:pt>
    <dgm:pt modelId="{3F088854-4450-4FAC-B715-E08550D36609}" type="pres">
      <dgm:prSet presAssocID="{9DC056E0-58F9-4F83-8D32-2BEE1AFD85BC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DB6A7-E267-421C-A69A-400B354F6395}" type="pres">
      <dgm:prSet presAssocID="{271A26EC-0B15-4515-B483-F2C098E643A9}" presName="upArrow" presStyleLbl="node1" presStyleIdx="1" presStyleCnt="2"/>
      <dgm:spPr/>
    </dgm:pt>
    <dgm:pt modelId="{80C67691-49E1-4539-B08E-835A45CEA105}" type="pres">
      <dgm:prSet presAssocID="{271A26EC-0B15-4515-B483-F2C098E643A9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405409-718D-46F4-82DA-7B7AA50918B8}" type="presOf" srcId="{271A26EC-0B15-4515-B483-F2C098E643A9}" destId="{80C67691-49E1-4539-B08E-835A45CEA105}" srcOrd="0" destOrd="0" presId="urn:microsoft.com/office/officeart/2005/8/layout/arrow3"/>
    <dgm:cxn modelId="{2965FE48-1510-43D7-98DA-6412E1F3369D}" srcId="{8AD7CC6C-A32C-439B-97F8-D6F88382DC05}" destId="{9DC056E0-58F9-4F83-8D32-2BEE1AFD85BC}" srcOrd="0" destOrd="0" parTransId="{9F2EFFDE-0020-477B-B5ED-BA9ED1A8603E}" sibTransId="{E3E7DD0B-5DC9-4DB5-B13D-E6E7F837098B}"/>
    <dgm:cxn modelId="{EF49FFD5-6B74-4315-ADC4-C45F554118AE}" type="presOf" srcId="{9DC056E0-58F9-4F83-8D32-2BEE1AFD85BC}" destId="{3F088854-4450-4FAC-B715-E08550D36609}" srcOrd="0" destOrd="0" presId="urn:microsoft.com/office/officeart/2005/8/layout/arrow3"/>
    <dgm:cxn modelId="{B58180A4-009E-411F-A151-00736ACA5CE3}" srcId="{8AD7CC6C-A32C-439B-97F8-D6F88382DC05}" destId="{271A26EC-0B15-4515-B483-F2C098E643A9}" srcOrd="1" destOrd="0" parTransId="{A41C4F09-5E52-47D6-A1C4-D84976CB5055}" sibTransId="{C88EDC78-E394-4C01-AA1B-21B8591B6923}"/>
    <dgm:cxn modelId="{A71B8371-E617-4319-989E-1C08EFF05057}" type="presOf" srcId="{8AD7CC6C-A32C-439B-97F8-D6F88382DC05}" destId="{A5C4E902-C6F6-4439-A3D8-6AF977B951F3}" srcOrd="0" destOrd="0" presId="urn:microsoft.com/office/officeart/2005/8/layout/arrow3"/>
    <dgm:cxn modelId="{CAC128AA-93F2-4198-85B5-7FB7CE511878}" type="presParOf" srcId="{A5C4E902-C6F6-4439-A3D8-6AF977B951F3}" destId="{DC5F66E4-4D28-401A-906A-3B89B7E97938}" srcOrd="0" destOrd="0" presId="urn:microsoft.com/office/officeart/2005/8/layout/arrow3"/>
    <dgm:cxn modelId="{20D76DCA-1F52-4E38-A908-5E0F7BD9EF46}" type="presParOf" srcId="{A5C4E902-C6F6-4439-A3D8-6AF977B951F3}" destId="{85118E7F-D604-472A-A2E3-D1A41215522D}" srcOrd="1" destOrd="0" presId="urn:microsoft.com/office/officeart/2005/8/layout/arrow3"/>
    <dgm:cxn modelId="{4266053F-6A7C-4441-A6C8-F7672BFACACA}" type="presParOf" srcId="{A5C4E902-C6F6-4439-A3D8-6AF977B951F3}" destId="{3F088854-4450-4FAC-B715-E08550D36609}" srcOrd="2" destOrd="0" presId="urn:microsoft.com/office/officeart/2005/8/layout/arrow3"/>
    <dgm:cxn modelId="{39FC6A78-39C3-4521-BFF5-C6B7A0AA7A35}" type="presParOf" srcId="{A5C4E902-C6F6-4439-A3D8-6AF977B951F3}" destId="{EE1DB6A7-E267-421C-A69A-400B354F6395}" srcOrd="3" destOrd="0" presId="urn:microsoft.com/office/officeart/2005/8/layout/arrow3"/>
    <dgm:cxn modelId="{F08A0EC4-420C-4A23-9217-5F6B0F5BD05E}" type="presParOf" srcId="{A5C4E902-C6F6-4439-A3D8-6AF977B951F3}" destId="{80C67691-49E1-4539-B08E-835A45CEA105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6A42-60B2-4DCF-9611-66924325DFE0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B1F4-57EE-44B3-8175-5857B5A6997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6A42-60B2-4DCF-9611-66924325DFE0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B1F4-57EE-44B3-8175-5857B5A699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6A42-60B2-4DCF-9611-66924325DFE0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B1F4-57EE-44B3-8175-5857B5A699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6A42-60B2-4DCF-9611-66924325DFE0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B1F4-57EE-44B3-8175-5857B5A699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6A42-60B2-4DCF-9611-66924325DFE0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B1F4-57EE-44B3-8175-5857B5A6997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6A42-60B2-4DCF-9611-66924325DFE0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B1F4-57EE-44B3-8175-5857B5A699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6A42-60B2-4DCF-9611-66924325DFE0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B1F4-57EE-44B3-8175-5857B5A6997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6A42-60B2-4DCF-9611-66924325DFE0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B1F4-57EE-44B3-8175-5857B5A699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6A42-60B2-4DCF-9611-66924325DFE0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B1F4-57EE-44B3-8175-5857B5A699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6A42-60B2-4DCF-9611-66924325DFE0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B1F4-57EE-44B3-8175-5857B5A699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6A42-60B2-4DCF-9611-66924325DFE0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B1F4-57EE-44B3-8175-5857B5A699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3C6A42-60B2-4DCF-9611-66924325DFE0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139B1F4-57EE-44B3-8175-5857B5A699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to accompany High-Frequency Trading: A Practical Guide to Algorithmic Strategies and Trading Systems, 2</a:t>
            </a:r>
            <a:r>
              <a:rPr lang="en-US" baseline="30000" dirty="0"/>
              <a:t>nd</a:t>
            </a:r>
            <a:r>
              <a:rPr lang="en-US" dirty="0"/>
              <a:t> edition, by Irene Aldridge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High-Frequency </a:t>
            </a:r>
            <a:r>
              <a:rPr lang="en-US" dirty="0" smtClean="0"/>
              <a:t>Trading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Module </a:t>
            </a:r>
            <a:r>
              <a:rPr lang="en-US" sz="2800" dirty="0" smtClean="0"/>
              <a:t>2: </a:t>
            </a:r>
            <a:r>
              <a:rPr lang="en-US" sz="2800" dirty="0" smtClean="0"/>
              <a:t>Technology and Regulation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358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MPPA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characteristics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Massively Parallel Processor Array</a:t>
            </a:r>
          </a:p>
          <a:p>
            <a:r>
              <a:rPr lang="en-US" sz="1600" dirty="0" smtClean="0"/>
              <a:t>Newest type of architecture:</a:t>
            </a:r>
          </a:p>
          <a:p>
            <a:pPr lvl="1"/>
            <a:r>
              <a:rPr lang="en-US" sz="1400" dirty="0" smtClean="0"/>
              <a:t>The </a:t>
            </a:r>
            <a:r>
              <a:rPr lang="en-US" sz="1400" dirty="0"/>
              <a:t>CPUs are instantiated in a regular </a:t>
            </a:r>
            <a:r>
              <a:rPr lang="en-US" sz="1400" dirty="0" smtClean="0"/>
              <a:t>grid</a:t>
            </a:r>
          </a:p>
          <a:p>
            <a:pPr lvl="1"/>
            <a:r>
              <a:rPr lang="en-US" sz="1400" dirty="0"/>
              <a:t>2D communication channels between </a:t>
            </a:r>
            <a:r>
              <a:rPr lang="en-US" sz="1400" dirty="0" smtClean="0"/>
              <a:t>CPUs</a:t>
            </a:r>
          </a:p>
          <a:p>
            <a:pPr lvl="1"/>
            <a:r>
              <a:rPr lang="en-US" sz="1400" dirty="0"/>
              <a:t>S</a:t>
            </a:r>
            <a:r>
              <a:rPr lang="en-US" sz="1400" dirty="0" smtClean="0"/>
              <a:t>mall local memories</a:t>
            </a:r>
            <a:r>
              <a:rPr lang="en-US" sz="1400" dirty="0"/>
              <a:t>. </a:t>
            </a:r>
            <a:endParaRPr lang="en-US" sz="1400" dirty="0" smtClean="0"/>
          </a:p>
          <a:p>
            <a:r>
              <a:rPr lang="en-US" sz="1600" dirty="0" smtClean="0"/>
              <a:t>Such </a:t>
            </a:r>
            <a:r>
              <a:rPr lang="en-US" sz="1600" dirty="0"/>
              <a:t>small CPUs provide excellent efficiency </a:t>
            </a:r>
            <a:r>
              <a:rPr lang="en-US" sz="1600" dirty="0" smtClean="0"/>
              <a:t>in terms </a:t>
            </a:r>
            <a:r>
              <a:rPr lang="en-US" sz="1600" dirty="0"/>
              <a:t>of peak performance per mm2 or power </a:t>
            </a:r>
            <a:r>
              <a:rPr lang="en-US" sz="1600" dirty="0" smtClean="0"/>
              <a:t>efficiency</a:t>
            </a:r>
          </a:p>
          <a:p>
            <a:r>
              <a:rPr lang="en-US" sz="1600" dirty="0" smtClean="0"/>
              <a:t>May present problems </a:t>
            </a:r>
            <a:r>
              <a:rPr lang="en-US" sz="1600" dirty="0"/>
              <a:t>when partitioning </a:t>
            </a:r>
            <a:r>
              <a:rPr lang="en-US" sz="1600" dirty="0" smtClean="0"/>
              <a:t>applications</a:t>
            </a:r>
          </a:p>
          <a:p>
            <a:endParaRPr lang="en-US" sz="1600" dirty="0"/>
          </a:p>
          <a:p>
            <a:r>
              <a:rPr lang="en-US" sz="1600" dirty="0" smtClean="0"/>
              <a:t>Popular model: </a:t>
            </a:r>
            <a:r>
              <a:rPr lang="en-US" sz="1600" dirty="0" err="1"/>
              <a:t>Ambric</a:t>
            </a:r>
            <a:r>
              <a:rPr lang="en-US" sz="1600" dirty="0"/>
              <a:t> </a:t>
            </a:r>
            <a:r>
              <a:rPr lang="en-US" sz="1600" dirty="0" smtClean="0"/>
              <a:t>AM2000</a:t>
            </a:r>
          </a:p>
          <a:p>
            <a:endParaRPr lang="en-US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400" dirty="0"/>
              <a:t>Source: Thomas, </a:t>
            </a:r>
            <a:r>
              <a:rPr lang="en-US" sz="1400" dirty="0" err="1"/>
              <a:t>Howes</a:t>
            </a:r>
            <a:r>
              <a:rPr lang="en-US" sz="1400" dirty="0"/>
              <a:t> and </a:t>
            </a:r>
            <a:r>
              <a:rPr lang="en-US" sz="1400" dirty="0" err="1"/>
              <a:t>Luk</a:t>
            </a:r>
            <a:r>
              <a:rPr lang="en-US" sz="1400" dirty="0"/>
              <a:t> (2009)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19400"/>
            <a:ext cx="3581400" cy="366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85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 Core message architecture</a:t>
            </a:r>
          </a:p>
        </p:txBody>
      </p:sp>
      <p:grpSp>
        <p:nvGrpSpPr>
          <p:cNvPr id="48131" name="Group 17"/>
          <p:cNvGrpSpPr>
            <a:grpSpLocks/>
          </p:cNvGrpSpPr>
          <p:nvPr/>
        </p:nvGrpSpPr>
        <p:grpSpPr bwMode="auto">
          <a:xfrm>
            <a:off x="457200" y="1524000"/>
            <a:ext cx="8305800" cy="4724400"/>
            <a:chOff x="533400" y="1828800"/>
            <a:chExt cx="8305800" cy="4724400"/>
          </a:xfrm>
        </p:grpSpPr>
        <p:sp>
          <p:nvSpPr>
            <p:cNvPr id="4" name="Rectangle 3"/>
            <p:cNvSpPr/>
            <p:nvPr/>
          </p:nvSpPr>
          <p:spPr>
            <a:xfrm>
              <a:off x="3390900" y="2514600"/>
              <a:ext cx="25908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Heartbeat</a:t>
              </a:r>
            </a:p>
          </p:txBody>
        </p:sp>
        <p:sp>
          <p:nvSpPr>
            <p:cNvPr id="5" name="Heart 4"/>
            <p:cNvSpPr/>
            <p:nvPr/>
          </p:nvSpPr>
          <p:spPr>
            <a:xfrm>
              <a:off x="3695700" y="2811463"/>
              <a:ext cx="304800" cy="228600"/>
            </a:xfrm>
            <a:prstGeom prst="hear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90900" y="1828800"/>
              <a:ext cx="2590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Session start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995988" y="2576513"/>
              <a:ext cx="862012" cy="522287"/>
            </a:xfrm>
            <a:custGeom>
              <a:avLst/>
              <a:gdLst>
                <a:gd name="connsiteX0" fmla="*/ 0 w 861277"/>
                <a:gd name="connsiteY0" fmla="*/ 218097 h 522897"/>
                <a:gd name="connsiteX1" fmla="*/ 426720 w 861277"/>
                <a:gd name="connsiteY1" fmla="*/ 4737 h 522897"/>
                <a:gd name="connsiteX2" fmla="*/ 853440 w 861277"/>
                <a:gd name="connsiteY2" fmla="*/ 400977 h 522897"/>
                <a:gd name="connsiteX3" fmla="*/ 40640 w 861277"/>
                <a:gd name="connsiteY3" fmla="*/ 522897 h 52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277" h="522897">
                  <a:moveTo>
                    <a:pt x="0" y="218097"/>
                  </a:moveTo>
                  <a:cubicBezTo>
                    <a:pt x="142240" y="96177"/>
                    <a:pt x="284480" y="-25743"/>
                    <a:pt x="426720" y="4737"/>
                  </a:cubicBezTo>
                  <a:cubicBezTo>
                    <a:pt x="568960" y="35217"/>
                    <a:pt x="917787" y="314617"/>
                    <a:pt x="853440" y="400977"/>
                  </a:cubicBezTo>
                  <a:cubicBezTo>
                    <a:pt x="789093" y="487337"/>
                    <a:pt x="414866" y="505117"/>
                    <a:pt x="40640" y="522897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" y="3565525"/>
              <a:ext cx="2590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Quote message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90900" y="3565525"/>
              <a:ext cx="2590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Order message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6138" y="4327525"/>
              <a:ext cx="2590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Order acknowledgement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90900" y="5089525"/>
              <a:ext cx="2590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Execution acknowledgement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8400" y="3586163"/>
              <a:ext cx="2590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Order cancellation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02013" y="6019800"/>
              <a:ext cx="2590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Session 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25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 Messaging Protocols in Trading</a:t>
            </a:r>
          </a:p>
        </p:txBody>
      </p:sp>
      <p:sp>
        <p:nvSpPr>
          <p:cNvPr id="593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 Characteristics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438400"/>
            <a:ext cx="4237038" cy="42672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1600" dirty="0" smtClean="0"/>
              <a:t>FIX/ITCH/OUCH are the “high-level” communication protocols </a:t>
            </a:r>
          </a:p>
          <a:p>
            <a:pPr lvl="1" eaLnBrk="1" hangingPunct="1">
              <a:defRPr/>
            </a:pPr>
            <a:r>
              <a:rPr lang="en-US" sz="1400" b="1" dirty="0"/>
              <a:t>F</a:t>
            </a:r>
            <a:r>
              <a:rPr lang="en-US" sz="1400" dirty="0"/>
              <a:t>inancial </a:t>
            </a:r>
            <a:r>
              <a:rPr lang="en-US" sz="1400" b="1" dirty="0"/>
              <a:t>I</a:t>
            </a:r>
            <a:r>
              <a:rPr lang="en-US" sz="1400" dirty="0"/>
              <a:t>nformation </a:t>
            </a:r>
            <a:r>
              <a:rPr lang="en-US" sz="1400" dirty="0" err="1" smtClean="0"/>
              <a:t>e</a:t>
            </a:r>
            <a:r>
              <a:rPr lang="en-US" sz="1400" b="1" dirty="0" err="1" smtClean="0"/>
              <a:t>X</a:t>
            </a:r>
            <a:r>
              <a:rPr lang="en-US" sz="1400" dirty="0" err="1" smtClean="0"/>
              <a:t>change</a:t>
            </a:r>
            <a:r>
              <a:rPr lang="en-US" sz="1400" dirty="0" smtClean="0"/>
              <a:t> protocol</a:t>
            </a:r>
          </a:p>
          <a:p>
            <a:pPr lvl="2" eaLnBrk="1" hangingPunct="1">
              <a:defRPr/>
            </a:pPr>
            <a:r>
              <a:rPr lang="en-US" sz="1200" dirty="0" smtClean="0"/>
              <a:t>ITCH and OUCH are NASDAQ’s alternatives </a:t>
            </a:r>
            <a:endParaRPr lang="en-US" sz="1000" dirty="0" smtClean="0"/>
          </a:p>
          <a:p>
            <a:pPr lvl="1" eaLnBrk="1" hangingPunct="1">
              <a:defRPr/>
            </a:pPr>
            <a:r>
              <a:rPr lang="en-US" sz="1400" dirty="0" smtClean="0"/>
              <a:t>Requires messaging delivery protocol like TCP/IP</a:t>
            </a:r>
          </a:p>
          <a:p>
            <a:pPr eaLnBrk="1" hangingPunct="1">
              <a:defRPr/>
            </a:pPr>
            <a:r>
              <a:rPr lang="en-US" sz="1600" dirty="0" smtClean="0"/>
              <a:t>TCP/IP is a standard Internet communication protocol</a:t>
            </a:r>
          </a:p>
          <a:p>
            <a:pPr lvl="1" eaLnBrk="1" hangingPunct="1">
              <a:defRPr/>
            </a:pPr>
            <a:r>
              <a:rPr lang="en-US" sz="1400" b="1" dirty="0" smtClean="0"/>
              <a:t>T</a:t>
            </a:r>
            <a:r>
              <a:rPr lang="en-US" sz="1400" dirty="0" smtClean="0"/>
              <a:t>ransmission </a:t>
            </a:r>
            <a:r>
              <a:rPr lang="en-US" sz="1400" b="1" dirty="0" smtClean="0"/>
              <a:t>C</a:t>
            </a:r>
            <a:r>
              <a:rPr lang="en-US" sz="1400" dirty="0" smtClean="0"/>
              <a:t>ontrol </a:t>
            </a:r>
            <a:r>
              <a:rPr lang="en-US" sz="1400" b="1" dirty="0" smtClean="0"/>
              <a:t>P</a:t>
            </a:r>
            <a:r>
              <a:rPr lang="en-US" sz="1400" dirty="0" smtClean="0"/>
              <a:t>rotocol/</a:t>
            </a:r>
            <a:r>
              <a:rPr lang="en-US" sz="1400" b="1" dirty="0" smtClean="0"/>
              <a:t>I</a:t>
            </a:r>
            <a:r>
              <a:rPr lang="en-US" sz="1400" dirty="0" smtClean="0"/>
              <a:t>nternet </a:t>
            </a:r>
            <a:r>
              <a:rPr lang="en-US" sz="1400" b="1" dirty="0" smtClean="0"/>
              <a:t>P</a:t>
            </a:r>
            <a:r>
              <a:rPr lang="en-US" sz="1400" dirty="0" smtClean="0"/>
              <a:t>rotocol</a:t>
            </a:r>
          </a:p>
          <a:p>
            <a:pPr lvl="1" eaLnBrk="1" hangingPunct="1">
              <a:defRPr/>
            </a:pPr>
            <a:r>
              <a:rPr lang="en-US" sz="1400" dirty="0" smtClean="0"/>
              <a:t>Used for e-mail, web browsing</a:t>
            </a:r>
          </a:p>
          <a:p>
            <a:pPr lvl="1" eaLnBrk="1" hangingPunct="1">
              <a:defRPr/>
            </a:pPr>
            <a:r>
              <a:rPr lang="en-US" sz="1400" dirty="0" smtClean="0"/>
              <a:t>All packets are numbered, the total number of bytes within the packet is counted, undelivered data is resent </a:t>
            </a:r>
          </a:p>
          <a:p>
            <a:pPr eaLnBrk="1" hangingPunct="1">
              <a:defRPr/>
            </a:pPr>
            <a:r>
              <a:rPr lang="en-US" sz="1600" dirty="0" smtClean="0"/>
              <a:t>UDP is a fast low-level protocol</a:t>
            </a:r>
          </a:p>
          <a:p>
            <a:pPr lvl="1" eaLnBrk="1" hangingPunct="1">
              <a:defRPr/>
            </a:pPr>
            <a:r>
              <a:rPr lang="en-US" sz="1400" b="1" dirty="0" smtClean="0"/>
              <a:t>U</a:t>
            </a:r>
            <a:r>
              <a:rPr lang="en-US" sz="1400" dirty="0" smtClean="0"/>
              <a:t>ser </a:t>
            </a:r>
            <a:r>
              <a:rPr lang="en-US" sz="1400" b="1" dirty="0" smtClean="0"/>
              <a:t>D</a:t>
            </a:r>
            <a:r>
              <a:rPr lang="en-US" sz="1400" dirty="0" smtClean="0"/>
              <a:t>atagram </a:t>
            </a:r>
            <a:r>
              <a:rPr lang="en-US" sz="1400" b="1" dirty="0" smtClean="0"/>
              <a:t>P</a:t>
            </a:r>
            <a:r>
              <a:rPr lang="en-US" sz="1400" dirty="0" smtClean="0"/>
              <a:t>rotocol</a:t>
            </a:r>
          </a:p>
          <a:p>
            <a:pPr lvl="1" eaLnBrk="1" hangingPunct="1">
              <a:defRPr/>
            </a:pPr>
            <a:r>
              <a:rPr lang="en-US" sz="1400" dirty="0" smtClean="0"/>
              <a:t>Used for media streaming</a:t>
            </a:r>
          </a:p>
          <a:p>
            <a:pPr lvl="1" eaLnBrk="1" hangingPunct="1">
              <a:defRPr/>
            </a:pPr>
            <a:r>
              <a:rPr lang="en-US" sz="1400" dirty="0" smtClean="0"/>
              <a:t>Does not carry acknowledgements</a:t>
            </a:r>
          </a:p>
          <a:p>
            <a:pPr lvl="1" eaLnBrk="1" hangingPunct="1">
              <a:defRPr/>
            </a:pPr>
            <a:endParaRPr lang="en-US" sz="1400" dirty="0" smtClean="0"/>
          </a:p>
          <a:p>
            <a:pPr eaLnBrk="1" hangingPunct="1">
              <a:defRPr/>
            </a:pPr>
            <a:endParaRPr lang="en-US" sz="1600" dirty="0"/>
          </a:p>
        </p:txBody>
      </p:sp>
      <p:sp>
        <p:nvSpPr>
          <p:cNvPr id="59397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Graphic Representation</a:t>
            </a:r>
          </a:p>
        </p:txBody>
      </p:sp>
      <p:sp>
        <p:nvSpPr>
          <p:cNvPr id="59398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029200" y="2743200"/>
            <a:ext cx="0" cy="3352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00" name="TextBox 8"/>
          <p:cNvSpPr txBox="1">
            <a:spLocks noChangeArrowheads="1"/>
          </p:cNvSpPr>
          <p:nvPr/>
        </p:nvSpPr>
        <p:spPr bwMode="auto">
          <a:xfrm>
            <a:off x="4876800" y="2405063"/>
            <a:ext cx="1196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/>
              <a:t>Complexity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62700" y="5029200"/>
            <a:ext cx="11049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UDP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4038600"/>
            <a:ext cx="20574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TCP/IP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57800" y="3124200"/>
            <a:ext cx="3276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FIX/ITCH/OUCH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23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 Messaging protocols</a:t>
            </a:r>
          </a:p>
        </p:txBody>
      </p:sp>
      <p:sp>
        <p:nvSpPr>
          <p:cNvPr id="604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Speed of protocols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57200" y="4114800"/>
          <a:ext cx="3932238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119"/>
                <a:gridCol w="1966119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Protocol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Header size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UDP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 bytes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TCP/IP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 bytes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FIX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100+</a:t>
                      </a:r>
                      <a:r>
                        <a:rPr lang="en-US" sz="1800" baseline="0" dirty="0" smtClean="0"/>
                        <a:t> bytes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60437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Protocol security and usage</a:t>
            </a:r>
          </a:p>
        </p:txBody>
      </p:sp>
      <p:sp>
        <p:nvSpPr>
          <p:cNvPr id="60438" name="Content Placeholder 5"/>
          <p:cNvSpPr>
            <a:spLocks noGrp="1"/>
          </p:cNvSpPr>
          <p:nvPr>
            <p:ph sz="quarter" idx="4"/>
          </p:nvPr>
        </p:nvSpPr>
        <p:spPr>
          <a:xfrm>
            <a:off x="4754563" y="2438400"/>
            <a:ext cx="3932237" cy="4191000"/>
          </a:xfrm>
        </p:spPr>
        <p:txBody>
          <a:bodyPr/>
          <a:lstStyle/>
          <a:p>
            <a:pPr eaLnBrk="1" hangingPunct="1"/>
            <a:r>
              <a:rPr lang="en-US" sz="1600" smtClean="0"/>
              <a:t>UDP: None </a:t>
            </a:r>
          </a:p>
          <a:p>
            <a:pPr eaLnBrk="1" hangingPunct="1"/>
            <a:r>
              <a:rPr lang="en-US" sz="1600" smtClean="0"/>
              <a:t>TCP/IP: some</a:t>
            </a:r>
          </a:p>
          <a:p>
            <a:pPr lvl="1" eaLnBrk="1" hangingPunct="1"/>
            <a:r>
              <a:rPr lang="en-US" sz="1400" smtClean="0"/>
              <a:t>Basic destination and packet count checks</a:t>
            </a:r>
          </a:p>
          <a:p>
            <a:pPr eaLnBrk="1" hangingPunct="1"/>
            <a:r>
              <a:rPr lang="en-US" sz="1600" smtClean="0"/>
              <a:t>FIX: optional encryption</a:t>
            </a:r>
          </a:p>
          <a:p>
            <a:pPr eaLnBrk="1" hangingPunct="1"/>
            <a:endParaRPr lang="en-US" sz="1600" smtClean="0"/>
          </a:p>
          <a:p>
            <a:pPr eaLnBrk="1" hangingPunct="1"/>
            <a:endParaRPr lang="en-US" sz="1600" smtClean="0"/>
          </a:p>
          <a:p>
            <a:pPr eaLnBrk="1" hangingPunct="1"/>
            <a:endParaRPr lang="en-US" sz="1600" smtClean="0"/>
          </a:p>
          <a:p>
            <a:pPr eaLnBrk="1" hangingPunct="1"/>
            <a:endParaRPr lang="en-US" sz="1600" smtClean="0"/>
          </a:p>
          <a:p>
            <a:pPr eaLnBrk="1" hangingPunct="1"/>
            <a:endParaRPr lang="en-US" sz="1600" smtClean="0"/>
          </a:p>
          <a:p>
            <a:pPr eaLnBrk="1" hangingPunct="1"/>
            <a:endParaRPr lang="en-US" sz="1600" smtClean="0"/>
          </a:p>
          <a:p>
            <a:pPr eaLnBrk="1" hangingPunct="1"/>
            <a:endParaRPr lang="en-US" sz="1600" smtClean="0"/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Huge vulnerabilities persist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81000" y="2438400"/>
            <a:ext cx="3932238" cy="3951288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dirty="0" smtClean="0"/>
              <a:t>Transmission speed depends on:</a:t>
            </a:r>
          </a:p>
          <a:p>
            <a:pPr lvl="1">
              <a:defRPr/>
            </a:pPr>
            <a:r>
              <a:rPr lang="en-US" sz="1400" dirty="0" smtClean="0"/>
              <a:t>Size of message</a:t>
            </a:r>
          </a:p>
          <a:p>
            <a:pPr lvl="1">
              <a:defRPr/>
            </a:pPr>
            <a:r>
              <a:rPr lang="en-US" sz="1400" dirty="0" smtClean="0"/>
              <a:t>Connection bandwidth</a:t>
            </a:r>
          </a:p>
          <a:p>
            <a:pPr lvl="1">
              <a:defRPr/>
            </a:pPr>
            <a:r>
              <a:rPr lang="en-US" sz="1400" dirty="0" smtClean="0"/>
              <a:t>TCP/IP and UDP window sizes (how many bytes the clients are willing to receive at once) </a:t>
            </a:r>
            <a:r>
              <a:rPr lang="en-US" sz="1200" dirty="0" smtClean="0"/>
              <a:t> </a:t>
            </a:r>
          </a:p>
          <a:p>
            <a:pPr lvl="1">
              <a:defRPr/>
            </a:pPr>
            <a:endParaRPr lang="en-US" sz="1200" dirty="0"/>
          </a:p>
          <a:p>
            <a:pPr lvl="1">
              <a:defRPr/>
            </a:pPr>
            <a:endParaRPr lang="en-US" sz="1200" dirty="0" smtClean="0"/>
          </a:p>
          <a:p>
            <a:pPr lvl="1">
              <a:defRPr/>
            </a:pPr>
            <a:endParaRPr lang="en-US" sz="1200" dirty="0"/>
          </a:p>
          <a:p>
            <a:pPr lvl="1">
              <a:defRPr/>
            </a:pPr>
            <a:endParaRPr lang="en-US" sz="1200" dirty="0" smtClean="0"/>
          </a:p>
          <a:p>
            <a:pPr lvl="1">
              <a:defRPr/>
            </a:pPr>
            <a:endParaRPr lang="en-US" sz="1200" dirty="0"/>
          </a:p>
          <a:p>
            <a:pPr lvl="1">
              <a:defRPr/>
            </a:pPr>
            <a:endParaRPr lang="en-US" sz="1200" dirty="0" smtClean="0"/>
          </a:p>
          <a:p>
            <a:pPr lvl="1">
              <a:defRPr/>
            </a:pPr>
            <a:endParaRPr lang="en-US" sz="1200" dirty="0"/>
          </a:p>
          <a:p>
            <a:pPr marL="274320" lvl="1" indent="0">
              <a:buFont typeface="Arial" pitchFamily="34" charset="0"/>
              <a:buNone/>
              <a:defRPr/>
            </a:pPr>
            <a:endParaRPr lang="en-US" sz="1200" dirty="0"/>
          </a:p>
          <a:p>
            <a:pPr>
              <a:defRPr/>
            </a:pPr>
            <a:r>
              <a:rPr lang="en-US" sz="1600" dirty="0" smtClean="0"/>
              <a:t>As a rule:</a:t>
            </a:r>
          </a:p>
          <a:p>
            <a:pPr lvl="1">
              <a:defRPr/>
            </a:pPr>
            <a:r>
              <a:rPr lang="en-US" sz="1600" dirty="0" smtClean="0"/>
              <a:t>TCP/IP is 3 times slower than UDP</a:t>
            </a:r>
            <a:endParaRPr lang="en-US" sz="1600" dirty="0"/>
          </a:p>
        </p:txBody>
      </p:sp>
      <p:sp>
        <p:nvSpPr>
          <p:cNvPr id="9" name="Frame 8"/>
          <p:cNvSpPr/>
          <p:nvPr/>
        </p:nvSpPr>
        <p:spPr>
          <a:xfrm>
            <a:off x="5638800" y="3886200"/>
            <a:ext cx="2057400" cy="838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Trading venue</a:t>
            </a:r>
          </a:p>
        </p:txBody>
      </p:sp>
      <p:sp>
        <p:nvSpPr>
          <p:cNvPr id="10" name="Bevel 9"/>
          <p:cNvSpPr/>
          <p:nvPr/>
        </p:nvSpPr>
        <p:spPr>
          <a:xfrm>
            <a:off x="6096000" y="5311775"/>
            <a:ext cx="1295400" cy="7620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Trader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248400" y="4724400"/>
            <a:ext cx="0" cy="587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162800" y="4724400"/>
            <a:ext cx="0" cy="5873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44" name="TextBox 14"/>
          <p:cNvSpPr txBox="1">
            <a:spLocks noChangeArrowheads="1"/>
          </p:cNvSpPr>
          <p:nvPr/>
        </p:nvSpPr>
        <p:spPr bwMode="auto">
          <a:xfrm>
            <a:off x="4724400" y="4800600"/>
            <a:ext cx="1289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Quotes:</a:t>
            </a:r>
          </a:p>
          <a:p>
            <a:pPr eaLnBrk="1" hangingPunct="1"/>
            <a:r>
              <a:rPr lang="en-US"/>
              <a:t>UDP + FIX</a:t>
            </a:r>
          </a:p>
        </p:txBody>
      </p:sp>
      <p:sp>
        <p:nvSpPr>
          <p:cNvPr id="60445" name="TextBox 15"/>
          <p:cNvSpPr txBox="1">
            <a:spLocks noChangeArrowheads="1"/>
          </p:cNvSpPr>
          <p:nvPr/>
        </p:nvSpPr>
        <p:spPr bwMode="auto">
          <a:xfrm>
            <a:off x="7315200" y="4819650"/>
            <a:ext cx="1546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Trades:</a:t>
            </a:r>
          </a:p>
          <a:p>
            <a:pPr eaLnBrk="1" hangingPunct="1"/>
            <a:r>
              <a:rPr lang="en-US"/>
              <a:t>TCP/IP + FIX</a:t>
            </a:r>
          </a:p>
        </p:txBody>
      </p:sp>
    </p:spTree>
    <p:extLst>
      <p:ext uri="{BB962C8B-B14F-4D97-AF65-F5344CB8AC3E}">
        <p14:creationId xmlns:p14="http://schemas.microsoft.com/office/powerpoint/2010/main" val="15248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 Messaging Architecture</a:t>
            </a:r>
          </a:p>
        </p:txBody>
      </p:sp>
      <p:sp>
        <p:nvSpPr>
          <p:cNvPr id="62467" name="Content Placeholder 6"/>
          <p:cNvSpPr>
            <a:spLocks noGrp="1"/>
          </p:cNvSpPr>
          <p:nvPr>
            <p:ph sz="half" idx="1"/>
          </p:nvPr>
        </p:nvSpPr>
        <p:spPr>
          <a:xfrm>
            <a:off x="152400" y="1673225"/>
            <a:ext cx="3200400" cy="4718050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sz="2400" smtClean="0"/>
              <a:t>Client-server model</a:t>
            </a:r>
          </a:p>
        </p:txBody>
      </p:sp>
      <p:sp>
        <p:nvSpPr>
          <p:cNvPr id="62468" name="Content Placeholder 6"/>
          <p:cNvSpPr>
            <a:spLocks noGrp="1"/>
          </p:cNvSpPr>
          <p:nvPr>
            <p:ph sz="half" idx="2"/>
          </p:nvPr>
        </p:nvSpPr>
        <p:spPr>
          <a:xfrm>
            <a:off x="3124200" y="1676400"/>
            <a:ext cx="3200400" cy="4718050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sz="2400" smtClean="0"/>
              <a:t>Peer-to-peer model</a:t>
            </a:r>
          </a:p>
        </p:txBody>
      </p:sp>
      <p:sp>
        <p:nvSpPr>
          <p:cNvPr id="62469" name="Content Placeholder 6"/>
          <p:cNvSpPr>
            <a:spLocks noGrp="1"/>
          </p:cNvSpPr>
          <p:nvPr>
            <p:ph sz="half" idx="4294967295"/>
          </p:nvPr>
        </p:nvSpPr>
        <p:spPr>
          <a:xfrm>
            <a:off x="5943600" y="1676400"/>
            <a:ext cx="3200400" cy="4718050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sz="2400" smtClean="0"/>
              <a:t>Co-location model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090863" y="1600200"/>
            <a:ext cx="0" cy="495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19800" y="1600200"/>
            <a:ext cx="0" cy="495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evel 16"/>
          <p:cNvSpPr/>
          <p:nvPr/>
        </p:nvSpPr>
        <p:spPr>
          <a:xfrm>
            <a:off x="1609725" y="2286000"/>
            <a:ext cx="1371600" cy="8382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Trader 2</a:t>
            </a:r>
          </a:p>
        </p:txBody>
      </p:sp>
      <p:sp>
        <p:nvSpPr>
          <p:cNvPr id="18" name="Frame 17"/>
          <p:cNvSpPr/>
          <p:nvPr/>
        </p:nvSpPr>
        <p:spPr>
          <a:xfrm>
            <a:off x="927100" y="5105400"/>
            <a:ext cx="1524000" cy="9906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Execution venue</a:t>
            </a:r>
          </a:p>
        </p:txBody>
      </p:sp>
      <p:sp>
        <p:nvSpPr>
          <p:cNvPr id="19" name="Flowchart: Preparation 18"/>
          <p:cNvSpPr/>
          <p:nvPr/>
        </p:nvSpPr>
        <p:spPr>
          <a:xfrm>
            <a:off x="800100" y="3500438"/>
            <a:ext cx="1752600" cy="10668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Reliable ISP</a:t>
            </a:r>
          </a:p>
          <a:p>
            <a:pPr algn="ctr">
              <a:defRPr/>
            </a:pPr>
            <a:r>
              <a:rPr lang="en-US" dirty="0"/>
              <a:t>node</a:t>
            </a:r>
          </a:p>
        </p:txBody>
      </p:sp>
      <p:cxnSp>
        <p:nvCxnSpPr>
          <p:cNvPr id="21" name="Straight Connector 20"/>
          <p:cNvCxnSpPr>
            <a:stCxn id="17" idx="2"/>
            <a:endCxn id="19" idx="0"/>
          </p:cNvCxnSpPr>
          <p:nvPr/>
        </p:nvCxnSpPr>
        <p:spPr>
          <a:xfrm flipH="1">
            <a:off x="1676400" y="3124200"/>
            <a:ext cx="619125" cy="376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2"/>
            <a:endCxn id="18" idx="0"/>
          </p:cNvCxnSpPr>
          <p:nvPr/>
        </p:nvCxnSpPr>
        <p:spPr>
          <a:xfrm>
            <a:off x="1676400" y="4567238"/>
            <a:ext cx="12700" cy="538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77" name="TextBox 25"/>
          <p:cNvSpPr txBox="1">
            <a:spLocks noChangeArrowheads="1"/>
          </p:cNvSpPr>
          <p:nvPr/>
        </p:nvSpPr>
        <p:spPr bwMode="auto">
          <a:xfrm>
            <a:off x="2081213" y="3211513"/>
            <a:ext cx="966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Internet</a:t>
            </a:r>
          </a:p>
        </p:txBody>
      </p:sp>
      <p:sp>
        <p:nvSpPr>
          <p:cNvPr id="62478" name="TextBox 26"/>
          <p:cNvSpPr txBox="1">
            <a:spLocks noChangeArrowheads="1"/>
          </p:cNvSpPr>
          <p:nvPr/>
        </p:nvSpPr>
        <p:spPr bwMode="auto">
          <a:xfrm>
            <a:off x="1966913" y="4648200"/>
            <a:ext cx="966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Internet</a:t>
            </a:r>
          </a:p>
        </p:txBody>
      </p:sp>
      <p:sp>
        <p:nvSpPr>
          <p:cNvPr id="32" name="Bevel 31"/>
          <p:cNvSpPr/>
          <p:nvPr/>
        </p:nvSpPr>
        <p:spPr>
          <a:xfrm>
            <a:off x="152400" y="2286000"/>
            <a:ext cx="1371600" cy="8382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Trader 1</a:t>
            </a:r>
          </a:p>
        </p:txBody>
      </p:sp>
      <p:cxnSp>
        <p:nvCxnSpPr>
          <p:cNvPr id="35" name="Straight Connector 34"/>
          <p:cNvCxnSpPr>
            <a:stCxn id="32" idx="2"/>
            <a:endCxn id="19" idx="0"/>
          </p:cNvCxnSpPr>
          <p:nvPr/>
        </p:nvCxnSpPr>
        <p:spPr>
          <a:xfrm>
            <a:off x="838200" y="3124200"/>
            <a:ext cx="838200" cy="376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81" name="TextBox 36"/>
          <p:cNvSpPr txBox="1">
            <a:spLocks noChangeArrowheads="1"/>
          </p:cNvSpPr>
          <p:nvPr/>
        </p:nvSpPr>
        <p:spPr bwMode="auto">
          <a:xfrm>
            <a:off x="228600" y="3200400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Internet</a:t>
            </a:r>
          </a:p>
        </p:txBody>
      </p:sp>
      <p:sp>
        <p:nvSpPr>
          <p:cNvPr id="38" name="Bevel 37"/>
          <p:cNvSpPr/>
          <p:nvPr/>
        </p:nvSpPr>
        <p:spPr>
          <a:xfrm>
            <a:off x="4572000" y="3657600"/>
            <a:ext cx="1371600" cy="8382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Trader 2</a:t>
            </a:r>
          </a:p>
        </p:txBody>
      </p:sp>
      <p:sp>
        <p:nvSpPr>
          <p:cNvPr id="39" name="Frame 38"/>
          <p:cNvSpPr/>
          <p:nvPr/>
        </p:nvSpPr>
        <p:spPr>
          <a:xfrm>
            <a:off x="3438525" y="4843463"/>
            <a:ext cx="1524000" cy="9906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Execution venue</a:t>
            </a:r>
          </a:p>
        </p:txBody>
      </p:sp>
      <p:sp>
        <p:nvSpPr>
          <p:cNvPr id="40" name="Bevel 39"/>
          <p:cNvSpPr/>
          <p:nvPr/>
        </p:nvSpPr>
        <p:spPr>
          <a:xfrm>
            <a:off x="3251200" y="2286000"/>
            <a:ext cx="1371600" cy="8382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Trader 1</a:t>
            </a:r>
          </a:p>
        </p:txBody>
      </p:sp>
      <p:cxnSp>
        <p:nvCxnSpPr>
          <p:cNvPr id="42" name="Straight Connector 41"/>
          <p:cNvCxnSpPr>
            <a:stCxn id="40" idx="2"/>
          </p:cNvCxnSpPr>
          <p:nvPr/>
        </p:nvCxnSpPr>
        <p:spPr>
          <a:xfrm>
            <a:off x="3937000" y="3124200"/>
            <a:ext cx="1778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89" idx="6"/>
            <a:endCxn id="90" idx="0"/>
          </p:cNvCxnSpPr>
          <p:nvPr/>
        </p:nvCxnSpPr>
        <p:spPr>
          <a:xfrm>
            <a:off x="4114800" y="3124200"/>
            <a:ext cx="346075" cy="622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287838" y="4076700"/>
            <a:ext cx="26670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88" name="TextBox 53"/>
          <p:cNvSpPr txBox="1">
            <a:spLocks noChangeArrowheads="1"/>
          </p:cNvSpPr>
          <p:nvPr/>
        </p:nvSpPr>
        <p:spPr bwMode="auto">
          <a:xfrm>
            <a:off x="3048000" y="3287713"/>
            <a:ext cx="966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Internet</a:t>
            </a:r>
          </a:p>
        </p:txBody>
      </p:sp>
      <p:sp>
        <p:nvSpPr>
          <p:cNvPr id="62489" name="TextBox 54"/>
          <p:cNvSpPr txBox="1">
            <a:spLocks noChangeArrowheads="1"/>
          </p:cNvSpPr>
          <p:nvPr/>
        </p:nvSpPr>
        <p:spPr bwMode="auto">
          <a:xfrm>
            <a:off x="4957763" y="2754313"/>
            <a:ext cx="968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Internet</a:t>
            </a:r>
          </a:p>
        </p:txBody>
      </p:sp>
      <p:sp>
        <p:nvSpPr>
          <p:cNvPr id="62490" name="TextBox 55"/>
          <p:cNvSpPr txBox="1">
            <a:spLocks noChangeArrowheads="1"/>
          </p:cNvSpPr>
          <p:nvPr/>
        </p:nvSpPr>
        <p:spPr bwMode="auto">
          <a:xfrm>
            <a:off x="5043488" y="4616450"/>
            <a:ext cx="966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Internet</a:t>
            </a:r>
          </a:p>
        </p:txBody>
      </p:sp>
      <p:sp>
        <p:nvSpPr>
          <p:cNvPr id="67" name="Frame 66"/>
          <p:cNvSpPr/>
          <p:nvPr/>
        </p:nvSpPr>
        <p:spPr>
          <a:xfrm>
            <a:off x="6705600" y="4308475"/>
            <a:ext cx="1524000" cy="9906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Execution venue</a:t>
            </a:r>
          </a:p>
        </p:txBody>
      </p:sp>
      <p:sp>
        <p:nvSpPr>
          <p:cNvPr id="68" name="Bevel 67"/>
          <p:cNvSpPr/>
          <p:nvPr/>
        </p:nvSpPr>
        <p:spPr>
          <a:xfrm>
            <a:off x="6248400" y="2514600"/>
            <a:ext cx="1371600" cy="8382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Trader 1</a:t>
            </a:r>
          </a:p>
        </p:txBody>
      </p:sp>
      <p:sp>
        <p:nvSpPr>
          <p:cNvPr id="69" name="Bevel 68"/>
          <p:cNvSpPr/>
          <p:nvPr/>
        </p:nvSpPr>
        <p:spPr>
          <a:xfrm>
            <a:off x="7772400" y="2722563"/>
            <a:ext cx="1371600" cy="8382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Trader 2</a:t>
            </a:r>
          </a:p>
        </p:txBody>
      </p:sp>
      <p:cxnSp>
        <p:nvCxnSpPr>
          <p:cNvPr id="71" name="Straight Connector 70"/>
          <p:cNvCxnSpPr>
            <a:stCxn id="68" idx="2"/>
            <a:endCxn id="67" idx="0"/>
          </p:cNvCxnSpPr>
          <p:nvPr/>
        </p:nvCxnSpPr>
        <p:spPr>
          <a:xfrm>
            <a:off x="6934200" y="3352800"/>
            <a:ext cx="533400" cy="955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9" idx="2"/>
            <a:endCxn id="67" idx="0"/>
          </p:cNvCxnSpPr>
          <p:nvPr/>
        </p:nvCxnSpPr>
        <p:spPr>
          <a:xfrm flipH="1">
            <a:off x="7467600" y="3560763"/>
            <a:ext cx="990600" cy="74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96" name="TextBox 74"/>
          <p:cNvSpPr txBox="1">
            <a:spLocks noChangeArrowheads="1"/>
          </p:cNvSpPr>
          <p:nvPr/>
        </p:nvSpPr>
        <p:spPr bwMode="auto">
          <a:xfrm>
            <a:off x="6221413" y="3632200"/>
            <a:ext cx="1287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Dedicated </a:t>
            </a:r>
          </a:p>
          <a:p>
            <a:pPr eaLnBrk="1" hangingPunct="1"/>
            <a:r>
              <a:rPr lang="en-US"/>
              <a:t>network</a:t>
            </a:r>
          </a:p>
        </p:txBody>
      </p:sp>
      <p:sp>
        <p:nvSpPr>
          <p:cNvPr id="62497" name="TextBox 75"/>
          <p:cNvSpPr txBox="1">
            <a:spLocks noChangeArrowheads="1"/>
          </p:cNvSpPr>
          <p:nvPr/>
        </p:nvSpPr>
        <p:spPr bwMode="auto">
          <a:xfrm>
            <a:off x="7813675" y="3651250"/>
            <a:ext cx="1289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Dedicated </a:t>
            </a:r>
          </a:p>
          <a:p>
            <a:pPr eaLnBrk="1" hangingPunct="1"/>
            <a:r>
              <a:rPr lang="en-US"/>
              <a:t>network</a:t>
            </a:r>
          </a:p>
        </p:txBody>
      </p:sp>
      <p:sp>
        <p:nvSpPr>
          <p:cNvPr id="62498" name="TextBox 79"/>
          <p:cNvSpPr txBox="1">
            <a:spLocks noChangeArrowheads="1"/>
          </p:cNvSpPr>
          <p:nvPr/>
        </p:nvSpPr>
        <p:spPr bwMode="auto">
          <a:xfrm>
            <a:off x="76200" y="6030913"/>
            <a:ext cx="3057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Moderately secure, but slow</a:t>
            </a:r>
          </a:p>
        </p:txBody>
      </p:sp>
      <p:sp>
        <p:nvSpPr>
          <p:cNvPr id="62499" name="TextBox 80"/>
          <p:cNvSpPr txBox="1">
            <a:spLocks noChangeArrowheads="1"/>
          </p:cNvSpPr>
          <p:nvPr/>
        </p:nvSpPr>
        <p:spPr bwMode="auto">
          <a:xfrm>
            <a:off x="3114675" y="6019800"/>
            <a:ext cx="2954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Faster, but security can be </a:t>
            </a:r>
          </a:p>
          <a:p>
            <a:pPr eaLnBrk="1" hangingPunct="1"/>
            <a:r>
              <a:rPr lang="en-US"/>
              <a:t>Compromised by Trader 2</a:t>
            </a:r>
          </a:p>
        </p:txBody>
      </p:sp>
      <p:sp>
        <p:nvSpPr>
          <p:cNvPr id="62500" name="TextBox 81"/>
          <p:cNvSpPr txBox="1">
            <a:spLocks noChangeArrowheads="1"/>
          </p:cNvSpPr>
          <p:nvPr/>
        </p:nvSpPr>
        <p:spPr bwMode="auto">
          <a:xfrm>
            <a:off x="6696075" y="6042025"/>
            <a:ext cx="1838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Fast and secure</a:t>
            </a:r>
          </a:p>
        </p:txBody>
      </p:sp>
      <p:sp>
        <p:nvSpPr>
          <p:cNvPr id="83" name="Oval 82"/>
          <p:cNvSpPr/>
          <p:nvPr/>
        </p:nvSpPr>
        <p:spPr>
          <a:xfrm>
            <a:off x="6096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84" name="Oval 83"/>
          <p:cNvSpPr/>
          <p:nvPr/>
        </p:nvSpPr>
        <p:spPr>
          <a:xfrm>
            <a:off x="20574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85" name="Oval 84"/>
          <p:cNvSpPr/>
          <p:nvPr/>
        </p:nvSpPr>
        <p:spPr>
          <a:xfrm>
            <a:off x="13716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86" name="Oval 85"/>
          <p:cNvSpPr/>
          <p:nvPr/>
        </p:nvSpPr>
        <p:spPr>
          <a:xfrm>
            <a:off x="14478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87" name="Oval 86"/>
          <p:cNvSpPr/>
          <p:nvPr/>
        </p:nvSpPr>
        <p:spPr>
          <a:xfrm>
            <a:off x="1447800" y="4953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89" name="Oval 88"/>
          <p:cNvSpPr/>
          <p:nvPr/>
        </p:nvSpPr>
        <p:spPr>
          <a:xfrm>
            <a:off x="3657600" y="2895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90" name="Oval 89"/>
          <p:cNvSpPr/>
          <p:nvPr/>
        </p:nvSpPr>
        <p:spPr>
          <a:xfrm>
            <a:off x="4232275" y="37465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91" name="Oval 90"/>
          <p:cNvSpPr/>
          <p:nvPr/>
        </p:nvSpPr>
        <p:spPr>
          <a:xfrm>
            <a:off x="3962400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5519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 Co-location</a:t>
            </a:r>
          </a:p>
        </p:txBody>
      </p:sp>
      <p:sp>
        <p:nvSpPr>
          <p:cNvPr id="6349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 Characteristics</a:t>
            </a:r>
          </a:p>
        </p:txBody>
      </p:sp>
      <p:sp>
        <p:nvSpPr>
          <p:cNvPr id="63492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1600" dirty="0" smtClean="0"/>
              <a:t>Definition:</a:t>
            </a:r>
          </a:p>
          <a:p>
            <a:pPr lvl="1" eaLnBrk="1" hangingPunct="1"/>
            <a:r>
              <a:rPr lang="en-US" sz="1600" dirty="0" smtClean="0"/>
              <a:t>Trading servers housed in the same facility as execution servers</a:t>
            </a:r>
          </a:p>
          <a:p>
            <a:pPr lvl="1" eaLnBrk="1" hangingPunct="1"/>
            <a:r>
              <a:rPr lang="en-US" sz="1600" dirty="0" smtClean="0"/>
              <a:t>Trading servers often have dedicated network access</a:t>
            </a:r>
          </a:p>
          <a:p>
            <a:pPr lvl="1" eaLnBrk="1" hangingPunct="1"/>
            <a:endParaRPr lang="en-US" sz="1400" dirty="0" smtClean="0"/>
          </a:p>
          <a:p>
            <a:pPr eaLnBrk="1" hangingPunct="1"/>
            <a:r>
              <a:rPr lang="en-US" sz="1600" dirty="0" smtClean="0"/>
              <a:t>Alternatives</a:t>
            </a:r>
          </a:p>
          <a:p>
            <a:pPr lvl="1" eaLnBrk="1" hangingPunct="1"/>
            <a:r>
              <a:rPr lang="en-US" sz="1600" dirty="0" smtClean="0"/>
              <a:t>System warehousing in close proximity to the exchange</a:t>
            </a:r>
          </a:p>
          <a:p>
            <a:pPr lvl="1" eaLnBrk="1" hangingPunct="1"/>
            <a:endParaRPr lang="en-US" sz="1600" dirty="0" smtClean="0"/>
          </a:p>
          <a:p>
            <a:pPr eaLnBrk="1" hangingPunct="1"/>
            <a:r>
              <a:rPr lang="en-US" sz="1600" dirty="0" smtClean="0"/>
              <a:t>Benchmark costs:</a:t>
            </a:r>
          </a:p>
          <a:p>
            <a:pPr lvl="1" eaLnBrk="1" hangingPunct="1"/>
            <a:r>
              <a:rPr lang="en-US" sz="1600" dirty="0" smtClean="0"/>
              <a:t>$3000/rack of 20 servers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63493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Savings from Colocation</a:t>
            </a:r>
          </a:p>
        </p:txBody>
      </p:sp>
      <p:sp>
        <p:nvSpPr>
          <p:cNvPr id="63494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sz="1600" smtClean="0"/>
              <a:t>Time saving</a:t>
            </a:r>
          </a:p>
          <a:p>
            <a:pPr lvl="1" eaLnBrk="1" hangingPunct="1"/>
            <a:r>
              <a:rPr lang="en-US" sz="1400" smtClean="0"/>
              <a:t>Round-trip latency between New York and Chicago: 17-22 milliseconds</a:t>
            </a:r>
          </a:p>
          <a:p>
            <a:pPr lvl="1" eaLnBrk="1" hangingPunct="1"/>
            <a:r>
              <a:rPr lang="en-US" sz="1400" smtClean="0"/>
              <a:t>Savings can be high in volatile market conditions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Added security</a:t>
            </a:r>
          </a:p>
          <a:p>
            <a:pPr lvl="1" eaLnBrk="1" hangingPunct="1"/>
            <a:r>
              <a:rPr lang="en-US" sz="1400" smtClean="0"/>
              <a:t>Dedicated networks prevent packet snooping, message hacking</a:t>
            </a:r>
          </a:p>
          <a:p>
            <a:pPr lvl="1" eaLnBrk="1" hangingPunct="1"/>
            <a:r>
              <a:rPr lang="en-US" sz="1400" smtClean="0"/>
              <a:t>Unlimited savings from cyber attack prevention</a:t>
            </a:r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52448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Modern technology enabling HFT revolution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/>
              <a:t>Regulation</a:t>
            </a:r>
            <a:endParaRPr lang="en-US" b="1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191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Regulation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email, electronic trading cannot be wound back</a:t>
            </a:r>
          </a:p>
          <a:p>
            <a:r>
              <a:rPr lang="en-US" dirty="0" smtClean="0"/>
              <a:t>Most regulators by now accept this view</a:t>
            </a:r>
          </a:p>
          <a:p>
            <a:r>
              <a:rPr lang="en-US" dirty="0" smtClean="0"/>
              <a:t>No “ban </a:t>
            </a:r>
            <a:r>
              <a:rPr lang="en-US" dirty="0" err="1" smtClean="0"/>
              <a:t>algos</a:t>
            </a:r>
            <a:r>
              <a:rPr lang="en-US" dirty="0" smtClean="0"/>
              <a:t>” or “ban HFT” calls are considered in the U.S.</a:t>
            </a:r>
          </a:p>
          <a:p>
            <a:r>
              <a:rPr lang="en-US" dirty="0" smtClean="0"/>
              <a:t>Quant community deems HFT “long accepted” as the dominant irreversible occurrence</a:t>
            </a:r>
          </a:p>
          <a:p>
            <a:endParaRPr lang="en-US" dirty="0"/>
          </a:p>
          <a:p>
            <a:r>
              <a:rPr lang="en-US" dirty="0" smtClean="0"/>
              <a:t>However, prominent issues remain on the table:</a:t>
            </a:r>
          </a:p>
          <a:p>
            <a:pPr lvl="1"/>
            <a:r>
              <a:rPr lang="en-US" dirty="0" smtClean="0"/>
              <a:t>Market manipulation</a:t>
            </a:r>
          </a:p>
          <a:p>
            <a:pPr lvl="1"/>
            <a:r>
              <a:rPr lang="en-US" dirty="0" smtClean="0"/>
              <a:t>Inadvertent activity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78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Regulation of HFT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Detect Market Manipulation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What is manipulative HFT?</a:t>
            </a:r>
          </a:p>
          <a:p>
            <a:r>
              <a:rPr lang="en-US" dirty="0" smtClean="0"/>
              <a:t>How to measure the impact?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Detect Inadvertent Activity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How to prevent another Knight Capital disaster?</a:t>
            </a:r>
          </a:p>
          <a:p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10800000">
            <a:off x="3733800" y="3988475"/>
            <a:ext cx="1676400" cy="381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4369475"/>
            <a:ext cx="8370143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Real-time surveillance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Exchanges see data in real time, are best positioned to monitor risk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At present, CFTC and FINRA receive tick data on a T+1 basis (the next day)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Cannot stop crises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Can detect recurrent market manipulation by analyzing account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Difficulty analyzing cross-market trading activity (different clocks)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36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Regulation of HFT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Regulatory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2.1 System stability</a:t>
            </a:r>
          </a:p>
          <a:p>
            <a:pPr lvl="1"/>
            <a:r>
              <a:rPr lang="en-US" dirty="0" smtClean="0"/>
              <a:t>Detecting </a:t>
            </a:r>
            <a:r>
              <a:rPr lang="en-US" dirty="0"/>
              <a:t>error-prone algorithms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2.2 Investor protection</a:t>
            </a:r>
          </a:p>
          <a:p>
            <a:pPr lvl="1"/>
            <a:r>
              <a:rPr lang="en-US" dirty="0" smtClean="0"/>
              <a:t>Detecting </a:t>
            </a:r>
            <a:r>
              <a:rPr lang="en-US" dirty="0"/>
              <a:t>intentional market manipulation</a:t>
            </a:r>
          </a:p>
          <a:p>
            <a:pPr lvl="1"/>
            <a:r>
              <a:rPr lang="en-US" dirty="0"/>
              <a:t>Front-running</a:t>
            </a:r>
          </a:p>
          <a:p>
            <a:pPr marL="0" indent="0">
              <a:buNone/>
            </a:pPr>
            <a:r>
              <a:rPr lang="en-US" dirty="0" smtClean="0"/>
              <a:t>2.3 Trade matching</a:t>
            </a:r>
          </a:p>
          <a:p>
            <a:pPr lvl="1"/>
            <a:r>
              <a:rPr lang="en-US" dirty="0" smtClean="0"/>
              <a:t>Minimum quote life</a:t>
            </a:r>
          </a:p>
          <a:p>
            <a:pPr lvl="1"/>
            <a:r>
              <a:rPr lang="en-US" dirty="0" smtClean="0"/>
              <a:t>Internalization of order flow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2.4 Market structure </a:t>
            </a:r>
          </a:p>
          <a:p>
            <a:pPr lvl="1"/>
            <a:r>
              <a:rPr lang="en-US" dirty="0" smtClean="0"/>
              <a:t>Lit and dark pools</a:t>
            </a:r>
          </a:p>
          <a:p>
            <a:pPr lvl="1"/>
            <a:r>
              <a:rPr lang="en-US" dirty="0" smtClean="0"/>
              <a:t>Swap Execution Facilities (SEFs)</a:t>
            </a:r>
          </a:p>
          <a:p>
            <a:pPr marL="0" indent="0">
              <a:buNone/>
            </a:pPr>
            <a:r>
              <a:rPr lang="en-US" dirty="0" smtClean="0"/>
              <a:t>2.5 Jurisdiction</a:t>
            </a:r>
          </a:p>
          <a:p>
            <a:pPr lvl="1"/>
            <a:r>
              <a:rPr lang="en-US" dirty="0" smtClean="0"/>
              <a:t>Agencies</a:t>
            </a:r>
          </a:p>
          <a:p>
            <a:pPr lvl="1"/>
            <a:r>
              <a:rPr lang="en-US" dirty="0" smtClean="0"/>
              <a:t>Countries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/>
              <a:t>Modern technology enabling HFT revolution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Regulation</a:t>
            </a: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051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System stability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Definition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Trading </a:t>
            </a:r>
            <a:r>
              <a:rPr lang="en-US" dirty="0"/>
              <a:t>free of inadvertent algorithmic </a:t>
            </a:r>
            <a:r>
              <a:rPr lang="en-US" dirty="0" smtClean="0"/>
              <a:t>errors</a:t>
            </a:r>
          </a:p>
          <a:p>
            <a:r>
              <a:rPr lang="en-US" dirty="0" smtClean="0"/>
              <a:t>Example of breach:</a:t>
            </a:r>
          </a:p>
          <a:p>
            <a:pPr lvl="1"/>
            <a:r>
              <a:rPr lang="en-US" dirty="0" smtClean="0"/>
              <a:t>Knight Capital Group, </a:t>
            </a:r>
            <a:r>
              <a:rPr lang="en-US" dirty="0"/>
              <a:t>August 2, </a:t>
            </a:r>
            <a:r>
              <a:rPr lang="en-US" dirty="0" smtClean="0"/>
              <a:t>2012</a:t>
            </a:r>
          </a:p>
          <a:p>
            <a:pPr lvl="1"/>
            <a:r>
              <a:rPr lang="en-US" dirty="0" smtClean="0"/>
              <a:t>Poor testing</a:t>
            </a:r>
          </a:p>
          <a:p>
            <a:pPr lvl="1"/>
            <a:r>
              <a:rPr lang="en-US" dirty="0" smtClean="0"/>
              <a:t>Violation of best practices</a:t>
            </a:r>
          </a:p>
          <a:p>
            <a:pPr lvl="1"/>
            <a:r>
              <a:rPr lang="en-US" dirty="0" smtClean="0"/>
              <a:t>Lack of oversight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Best practices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HFT is software</a:t>
            </a:r>
          </a:p>
          <a:p>
            <a:r>
              <a:rPr lang="en-US" dirty="0" smtClean="0"/>
              <a:t>Best practices for software development exist for years</a:t>
            </a:r>
          </a:p>
          <a:p>
            <a:pPr lvl="1"/>
            <a:r>
              <a:rPr lang="en-US" dirty="0" smtClean="0"/>
              <a:t>ISO 9000</a:t>
            </a:r>
          </a:p>
          <a:p>
            <a:pPr lvl="1"/>
            <a:r>
              <a:rPr lang="en-US" dirty="0" smtClean="0"/>
              <a:t>Cyclical implementation</a:t>
            </a:r>
          </a:p>
          <a:p>
            <a:pPr lvl="2"/>
            <a:r>
              <a:rPr lang="en-US" dirty="0" smtClean="0"/>
              <a:t>Clearly defined scope</a:t>
            </a:r>
          </a:p>
          <a:p>
            <a:pPr lvl="2"/>
            <a:r>
              <a:rPr lang="en-US" dirty="0" smtClean="0"/>
              <a:t>Modular implementation</a:t>
            </a:r>
          </a:p>
          <a:p>
            <a:pPr lvl="2"/>
            <a:r>
              <a:rPr lang="en-US" dirty="0" smtClean="0"/>
              <a:t>Use-case testing</a:t>
            </a:r>
          </a:p>
          <a:p>
            <a:pPr lvl="2"/>
            <a:r>
              <a:rPr lang="en-US" dirty="0" smtClean="0"/>
              <a:t>Oversight</a:t>
            </a:r>
          </a:p>
          <a:p>
            <a:pPr lvl="1"/>
            <a:r>
              <a:rPr lang="en-US" dirty="0" smtClean="0"/>
              <a:t>Risk controls</a:t>
            </a:r>
          </a:p>
          <a:p>
            <a:pPr lvl="1"/>
            <a:r>
              <a:rPr lang="en-US" dirty="0" smtClean="0"/>
              <a:t>Escalation procedures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03529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System oversight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FINRA collects all tick data on a T+1 basis</a:t>
            </a:r>
          </a:p>
          <a:p>
            <a:pPr lvl="1"/>
            <a:r>
              <a:rPr lang="en-US" dirty="0" smtClean="0"/>
              <a:t>Detects problems, sends descriptions over to the SEC</a:t>
            </a:r>
          </a:p>
          <a:p>
            <a:pPr lvl="1"/>
            <a:r>
              <a:rPr lang="en-US" dirty="0" smtClean="0"/>
              <a:t>SEC prosecutes ~ 1 out of 8 FINRA complaints, according to FINRA</a:t>
            </a:r>
          </a:p>
          <a:p>
            <a:pPr lvl="1"/>
            <a:r>
              <a:rPr lang="en-US" dirty="0" smtClean="0"/>
              <a:t>No trader identification (executing broker only)</a:t>
            </a:r>
          </a:p>
          <a:p>
            <a:r>
              <a:rPr lang="en-US" dirty="0" smtClean="0"/>
              <a:t>CFTC collects all data per account on a T+1 basis</a:t>
            </a:r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Unique Legal Entity </a:t>
            </a:r>
            <a:r>
              <a:rPr lang="en-US" dirty="0"/>
              <a:t>I</a:t>
            </a:r>
            <a:r>
              <a:rPr lang="en-US" dirty="0" smtClean="0"/>
              <a:t>dentifier (LEI):</a:t>
            </a:r>
          </a:p>
          <a:p>
            <a:pPr lvl="1"/>
            <a:r>
              <a:rPr lang="en-US" dirty="0"/>
              <a:t>Financial intermediaries</a:t>
            </a:r>
          </a:p>
          <a:p>
            <a:pPr lvl="1"/>
            <a:r>
              <a:rPr lang="en-US" dirty="0"/>
              <a:t>Banks</a:t>
            </a:r>
          </a:p>
          <a:p>
            <a:pPr lvl="1"/>
            <a:r>
              <a:rPr lang="en-US" dirty="0"/>
              <a:t>Finance companies</a:t>
            </a:r>
          </a:p>
          <a:p>
            <a:pPr lvl="1"/>
            <a:r>
              <a:rPr lang="en-US" dirty="0"/>
              <a:t>All listed companies</a:t>
            </a:r>
          </a:p>
          <a:p>
            <a:pPr lvl="1"/>
            <a:r>
              <a:rPr lang="en-US" dirty="0"/>
              <a:t>Hedge funds </a:t>
            </a:r>
          </a:p>
          <a:p>
            <a:pPr lvl="1"/>
            <a:r>
              <a:rPr lang="en-US" dirty="0"/>
              <a:t>Proprietary trading organizations</a:t>
            </a:r>
          </a:p>
          <a:p>
            <a:pPr lvl="1"/>
            <a:r>
              <a:rPr lang="en-US" dirty="0"/>
              <a:t>Pension funds </a:t>
            </a:r>
          </a:p>
          <a:p>
            <a:pPr lvl="1"/>
            <a:r>
              <a:rPr lang="en-US" dirty="0"/>
              <a:t>Mutual </a:t>
            </a:r>
            <a:r>
              <a:rPr lang="en-US" dirty="0" err="1"/>
              <a:t>fnuds</a:t>
            </a:r>
            <a:endParaRPr lang="en-US" dirty="0"/>
          </a:p>
          <a:p>
            <a:pPr lvl="1"/>
            <a:r>
              <a:rPr lang="en-US" dirty="0"/>
              <a:t>Private equity funds</a:t>
            </a:r>
          </a:p>
          <a:p>
            <a:pPr lvl="1"/>
            <a:r>
              <a:rPr lang="en-US" dirty="0"/>
              <a:t>Other </a:t>
            </a:r>
            <a:r>
              <a:rPr lang="en-US" dirty="0" smtClean="0"/>
              <a:t>entities</a:t>
            </a:r>
          </a:p>
          <a:p>
            <a:r>
              <a:rPr lang="en-US" dirty="0" smtClean="0"/>
              <a:t>Not for natural persons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12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System oversight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to survey the data?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trader’s level:</a:t>
            </a:r>
          </a:p>
          <a:p>
            <a:pPr lvl="1"/>
            <a:r>
              <a:rPr lang="en-US" dirty="0" smtClean="0"/>
              <a:t>Do not have market impact</a:t>
            </a:r>
          </a:p>
          <a:p>
            <a:r>
              <a:rPr lang="en-US" dirty="0" smtClean="0"/>
              <a:t>At executing broker’s level:</a:t>
            </a:r>
          </a:p>
          <a:p>
            <a:pPr lvl="1"/>
            <a:r>
              <a:rPr lang="en-US" dirty="0" smtClean="0"/>
              <a:t>Do not have market impact</a:t>
            </a:r>
          </a:p>
          <a:p>
            <a:pPr lvl="1"/>
            <a:r>
              <a:rPr lang="en-US" dirty="0" smtClean="0"/>
              <a:t>Aggregating end-of-day settlement data is pointless</a:t>
            </a:r>
          </a:p>
          <a:p>
            <a:r>
              <a:rPr lang="en-US" dirty="0" smtClean="0"/>
              <a:t>At exchange level:</a:t>
            </a:r>
          </a:p>
          <a:p>
            <a:pPr lvl="1"/>
            <a:r>
              <a:rPr lang="en-US" dirty="0" smtClean="0"/>
              <a:t>Most timely data</a:t>
            </a:r>
          </a:p>
          <a:p>
            <a:pPr lvl="1"/>
            <a:r>
              <a:rPr lang="en-US" dirty="0" smtClean="0"/>
              <a:t>Synchronize the clocks of different exchanges?</a:t>
            </a:r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83251122"/>
              </p:ext>
            </p:extLst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ight Arrow 8"/>
          <p:cNvSpPr/>
          <p:nvPr/>
        </p:nvSpPr>
        <p:spPr>
          <a:xfrm>
            <a:off x="4724400" y="5257800"/>
            <a:ext cx="533400" cy="6096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41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Exchange Surveillance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Circuit breakers (all exchanges)</a:t>
            </a:r>
          </a:p>
          <a:p>
            <a:pPr lvl="1"/>
            <a:r>
              <a:rPr lang="en-US" dirty="0" smtClean="0"/>
              <a:t>A daily price change of at least x% halts trading</a:t>
            </a:r>
          </a:p>
          <a:p>
            <a:r>
              <a:rPr lang="en-US" dirty="0" smtClean="0"/>
              <a:t>Price banding (CME and ISE)</a:t>
            </a:r>
          </a:p>
          <a:p>
            <a:pPr lvl="1"/>
            <a:r>
              <a:rPr lang="en-US" dirty="0" smtClean="0"/>
              <a:t>Pause for 5-10 seconds if an intraday price band is breached</a:t>
            </a:r>
          </a:p>
          <a:p>
            <a:r>
              <a:rPr lang="en-US" dirty="0" smtClean="0"/>
              <a:t>Protection points (CME)</a:t>
            </a:r>
          </a:p>
          <a:p>
            <a:pPr lvl="1"/>
            <a:r>
              <a:rPr lang="en-US" dirty="0" smtClean="0"/>
              <a:t>A market order can only sweep through so many price levels</a:t>
            </a:r>
          </a:p>
          <a:p>
            <a:pPr lvl="1"/>
            <a:r>
              <a:rPr lang="en-US" dirty="0" smtClean="0"/>
              <a:t>The unexecuted part of the market order automatically becomes a limit order</a:t>
            </a:r>
          </a:p>
          <a:p>
            <a:r>
              <a:rPr lang="en-US" dirty="0" smtClean="0"/>
              <a:t>Cancel orders on system disconnect (CME)</a:t>
            </a:r>
          </a:p>
          <a:p>
            <a:r>
              <a:rPr lang="en-US" dirty="0" smtClean="0"/>
              <a:t>“No cancel” range (ICE)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Price banding, example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800600" y="2667000"/>
            <a:ext cx="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91200" y="2667000"/>
            <a:ext cx="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58000" y="2667000"/>
            <a:ext cx="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48600" y="2667000"/>
            <a:ext cx="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63000" y="2667000"/>
            <a:ext cx="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00600" y="55626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4789714" y="3450771"/>
            <a:ext cx="3962400" cy="1317899"/>
          </a:xfrm>
          <a:custGeom>
            <a:avLst/>
            <a:gdLst>
              <a:gd name="connsiteX0" fmla="*/ 0 w 3962400"/>
              <a:gd name="connsiteY0" fmla="*/ 0 h 1317899"/>
              <a:gd name="connsiteX1" fmla="*/ 707572 w 3962400"/>
              <a:gd name="connsiteY1" fmla="*/ 272143 h 1317899"/>
              <a:gd name="connsiteX2" fmla="*/ 1317172 w 3962400"/>
              <a:gd name="connsiteY2" fmla="*/ 870858 h 1317899"/>
              <a:gd name="connsiteX3" fmla="*/ 2460172 w 3962400"/>
              <a:gd name="connsiteY3" fmla="*/ 1317172 h 1317899"/>
              <a:gd name="connsiteX4" fmla="*/ 3461657 w 3962400"/>
              <a:gd name="connsiteY4" fmla="*/ 968829 h 1317899"/>
              <a:gd name="connsiteX5" fmla="*/ 3962400 w 3962400"/>
              <a:gd name="connsiteY5" fmla="*/ 707572 h 131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400" h="1317899">
                <a:moveTo>
                  <a:pt x="0" y="0"/>
                </a:moveTo>
                <a:cubicBezTo>
                  <a:pt x="244021" y="63500"/>
                  <a:pt x="488043" y="127000"/>
                  <a:pt x="707572" y="272143"/>
                </a:cubicBezTo>
                <a:cubicBezTo>
                  <a:pt x="927101" y="417286"/>
                  <a:pt x="1025072" y="696687"/>
                  <a:pt x="1317172" y="870858"/>
                </a:cubicBezTo>
                <a:cubicBezTo>
                  <a:pt x="1609272" y="1045029"/>
                  <a:pt x="2102758" y="1300844"/>
                  <a:pt x="2460172" y="1317172"/>
                </a:cubicBezTo>
                <a:cubicBezTo>
                  <a:pt x="2817586" y="1333500"/>
                  <a:pt x="3211286" y="1070429"/>
                  <a:pt x="3461657" y="968829"/>
                </a:cubicBezTo>
                <a:cubicBezTo>
                  <a:pt x="3712028" y="867229"/>
                  <a:pt x="3837214" y="787400"/>
                  <a:pt x="3962400" y="707572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800600" y="3603171"/>
            <a:ext cx="3962400" cy="1317899"/>
          </a:xfrm>
          <a:custGeom>
            <a:avLst/>
            <a:gdLst>
              <a:gd name="connsiteX0" fmla="*/ 0 w 3962400"/>
              <a:gd name="connsiteY0" fmla="*/ 0 h 1317899"/>
              <a:gd name="connsiteX1" fmla="*/ 707572 w 3962400"/>
              <a:gd name="connsiteY1" fmla="*/ 272143 h 1317899"/>
              <a:gd name="connsiteX2" fmla="*/ 1317172 w 3962400"/>
              <a:gd name="connsiteY2" fmla="*/ 870858 h 1317899"/>
              <a:gd name="connsiteX3" fmla="*/ 2460172 w 3962400"/>
              <a:gd name="connsiteY3" fmla="*/ 1317172 h 1317899"/>
              <a:gd name="connsiteX4" fmla="*/ 3461657 w 3962400"/>
              <a:gd name="connsiteY4" fmla="*/ 968829 h 1317899"/>
              <a:gd name="connsiteX5" fmla="*/ 3962400 w 3962400"/>
              <a:gd name="connsiteY5" fmla="*/ 707572 h 131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400" h="1317899">
                <a:moveTo>
                  <a:pt x="0" y="0"/>
                </a:moveTo>
                <a:cubicBezTo>
                  <a:pt x="244021" y="63500"/>
                  <a:pt x="488043" y="127000"/>
                  <a:pt x="707572" y="272143"/>
                </a:cubicBezTo>
                <a:cubicBezTo>
                  <a:pt x="927101" y="417286"/>
                  <a:pt x="1025072" y="696687"/>
                  <a:pt x="1317172" y="870858"/>
                </a:cubicBezTo>
                <a:cubicBezTo>
                  <a:pt x="1609272" y="1045029"/>
                  <a:pt x="2102758" y="1300844"/>
                  <a:pt x="2460172" y="1317172"/>
                </a:cubicBezTo>
                <a:cubicBezTo>
                  <a:pt x="2817586" y="1333500"/>
                  <a:pt x="3211286" y="1070429"/>
                  <a:pt x="3461657" y="968829"/>
                </a:cubicBezTo>
                <a:cubicBezTo>
                  <a:pt x="3712028" y="867229"/>
                  <a:pt x="3837214" y="787400"/>
                  <a:pt x="3962400" y="70757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4800600" y="3939901"/>
            <a:ext cx="3962400" cy="1317899"/>
          </a:xfrm>
          <a:custGeom>
            <a:avLst/>
            <a:gdLst>
              <a:gd name="connsiteX0" fmla="*/ 0 w 3962400"/>
              <a:gd name="connsiteY0" fmla="*/ 0 h 1317899"/>
              <a:gd name="connsiteX1" fmla="*/ 707572 w 3962400"/>
              <a:gd name="connsiteY1" fmla="*/ 272143 h 1317899"/>
              <a:gd name="connsiteX2" fmla="*/ 1317172 w 3962400"/>
              <a:gd name="connsiteY2" fmla="*/ 870858 h 1317899"/>
              <a:gd name="connsiteX3" fmla="*/ 2460172 w 3962400"/>
              <a:gd name="connsiteY3" fmla="*/ 1317172 h 1317899"/>
              <a:gd name="connsiteX4" fmla="*/ 3461657 w 3962400"/>
              <a:gd name="connsiteY4" fmla="*/ 968829 h 1317899"/>
              <a:gd name="connsiteX5" fmla="*/ 3962400 w 3962400"/>
              <a:gd name="connsiteY5" fmla="*/ 707572 h 131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400" h="1317899">
                <a:moveTo>
                  <a:pt x="0" y="0"/>
                </a:moveTo>
                <a:cubicBezTo>
                  <a:pt x="244021" y="63500"/>
                  <a:pt x="488043" y="127000"/>
                  <a:pt x="707572" y="272143"/>
                </a:cubicBezTo>
                <a:cubicBezTo>
                  <a:pt x="927101" y="417286"/>
                  <a:pt x="1025072" y="696687"/>
                  <a:pt x="1317172" y="870858"/>
                </a:cubicBezTo>
                <a:cubicBezTo>
                  <a:pt x="1609272" y="1045029"/>
                  <a:pt x="2102758" y="1300844"/>
                  <a:pt x="2460172" y="1317172"/>
                </a:cubicBezTo>
                <a:cubicBezTo>
                  <a:pt x="2817586" y="1333500"/>
                  <a:pt x="3211286" y="1070429"/>
                  <a:pt x="3461657" y="968829"/>
                </a:cubicBezTo>
                <a:cubicBezTo>
                  <a:pt x="3712028" y="867229"/>
                  <a:pt x="3837214" y="787400"/>
                  <a:pt x="3962400" y="707572"/>
                </a:cubicBezTo>
              </a:path>
            </a:pathLst>
          </a:cu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800600" y="3276600"/>
            <a:ext cx="3962400" cy="1317899"/>
          </a:xfrm>
          <a:custGeom>
            <a:avLst/>
            <a:gdLst>
              <a:gd name="connsiteX0" fmla="*/ 0 w 3962400"/>
              <a:gd name="connsiteY0" fmla="*/ 0 h 1317899"/>
              <a:gd name="connsiteX1" fmla="*/ 707572 w 3962400"/>
              <a:gd name="connsiteY1" fmla="*/ 272143 h 1317899"/>
              <a:gd name="connsiteX2" fmla="*/ 1317172 w 3962400"/>
              <a:gd name="connsiteY2" fmla="*/ 870858 h 1317899"/>
              <a:gd name="connsiteX3" fmla="*/ 2460172 w 3962400"/>
              <a:gd name="connsiteY3" fmla="*/ 1317172 h 1317899"/>
              <a:gd name="connsiteX4" fmla="*/ 3461657 w 3962400"/>
              <a:gd name="connsiteY4" fmla="*/ 968829 h 1317899"/>
              <a:gd name="connsiteX5" fmla="*/ 3962400 w 3962400"/>
              <a:gd name="connsiteY5" fmla="*/ 707572 h 131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400" h="1317899">
                <a:moveTo>
                  <a:pt x="0" y="0"/>
                </a:moveTo>
                <a:cubicBezTo>
                  <a:pt x="244021" y="63500"/>
                  <a:pt x="488043" y="127000"/>
                  <a:pt x="707572" y="272143"/>
                </a:cubicBezTo>
                <a:cubicBezTo>
                  <a:pt x="927101" y="417286"/>
                  <a:pt x="1025072" y="696687"/>
                  <a:pt x="1317172" y="870858"/>
                </a:cubicBezTo>
                <a:cubicBezTo>
                  <a:pt x="1609272" y="1045029"/>
                  <a:pt x="2102758" y="1300844"/>
                  <a:pt x="2460172" y="1317172"/>
                </a:cubicBezTo>
                <a:cubicBezTo>
                  <a:pt x="2817586" y="1333500"/>
                  <a:pt x="3211286" y="1070429"/>
                  <a:pt x="3461657" y="968829"/>
                </a:cubicBezTo>
                <a:cubicBezTo>
                  <a:pt x="3712028" y="867229"/>
                  <a:pt x="3837214" y="787400"/>
                  <a:pt x="3962400" y="70757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4800600" y="2819400"/>
            <a:ext cx="3962400" cy="1317899"/>
          </a:xfrm>
          <a:custGeom>
            <a:avLst/>
            <a:gdLst>
              <a:gd name="connsiteX0" fmla="*/ 0 w 3962400"/>
              <a:gd name="connsiteY0" fmla="*/ 0 h 1317899"/>
              <a:gd name="connsiteX1" fmla="*/ 707572 w 3962400"/>
              <a:gd name="connsiteY1" fmla="*/ 272143 h 1317899"/>
              <a:gd name="connsiteX2" fmla="*/ 1317172 w 3962400"/>
              <a:gd name="connsiteY2" fmla="*/ 870858 h 1317899"/>
              <a:gd name="connsiteX3" fmla="*/ 2460172 w 3962400"/>
              <a:gd name="connsiteY3" fmla="*/ 1317172 h 1317899"/>
              <a:gd name="connsiteX4" fmla="*/ 3461657 w 3962400"/>
              <a:gd name="connsiteY4" fmla="*/ 968829 h 1317899"/>
              <a:gd name="connsiteX5" fmla="*/ 3962400 w 3962400"/>
              <a:gd name="connsiteY5" fmla="*/ 707572 h 131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400" h="1317899">
                <a:moveTo>
                  <a:pt x="0" y="0"/>
                </a:moveTo>
                <a:cubicBezTo>
                  <a:pt x="244021" y="63500"/>
                  <a:pt x="488043" y="127000"/>
                  <a:pt x="707572" y="272143"/>
                </a:cubicBezTo>
                <a:cubicBezTo>
                  <a:pt x="927101" y="417286"/>
                  <a:pt x="1025072" y="696687"/>
                  <a:pt x="1317172" y="870858"/>
                </a:cubicBezTo>
                <a:cubicBezTo>
                  <a:pt x="1609272" y="1045029"/>
                  <a:pt x="2102758" y="1300844"/>
                  <a:pt x="2460172" y="1317172"/>
                </a:cubicBezTo>
                <a:cubicBezTo>
                  <a:pt x="2817586" y="1333500"/>
                  <a:pt x="3211286" y="1070429"/>
                  <a:pt x="3461657" y="968829"/>
                </a:cubicBezTo>
                <a:cubicBezTo>
                  <a:pt x="3712028" y="867229"/>
                  <a:pt x="3837214" y="787400"/>
                  <a:pt x="3962400" y="707572"/>
                </a:cubicBezTo>
              </a:path>
            </a:pathLst>
          </a:cu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118464" y="3200400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price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17" idx="3"/>
          </p:cNvCxnSpPr>
          <p:nvPr/>
        </p:nvCxnSpPr>
        <p:spPr>
          <a:xfrm>
            <a:off x="7249886" y="3569732"/>
            <a:ext cx="0" cy="1198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89614" y="2907268"/>
            <a:ext cx="217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cancel range (ICE)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324600" y="3276600"/>
            <a:ext cx="0" cy="985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19800" y="32766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89714" y="2308945"/>
            <a:ext cx="191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Reasonability limit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9200" y="2667000"/>
            <a:ext cx="0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410200" y="2667000"/>
            <a:ext cx="0" cy="1442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876321" y="4767943"/>
            <a:ext cx="972279" cy="794657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Halt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3886" y="5791200"/>
            <a:ext cx="3968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 drops below starting Interval Price </a:t>
            </a:r>
          </a:p>
          <a:p>
            <a:r>
              <a:rPr lang="en-US" dirty="0" smtClean="0"/>
              <a:t>Limit within a given period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4789714" y="4262120"/>
            <a:ext cx="999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771014" y="4762863"/>
            <a:ext cx="999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848700" y="4762863"/>
            <a:ext cx="999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763100" y="4746897"/>
            <a:ext cx="999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13957" y="4419600"/>
            <a:ext cx="9514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Interval </a:t>
            </a:r>
          </a:p>
          <a:p>
            <a:r>
              <a:rPr lang="en-US" dirty="0" smtClean="0"/>
              <a:t>price </a:t>
            </a:r>
          </a:p>
          <a:p>
            <a:r>
              <a:rPr lang="en-US" dirty="0" smtClean="0"/>
              <a:t>Limit </a:t>
            </a:r>
          </a:p>
          <a:p>
            <a:r>
              <a:rPr lang="en-US" dirty="0" smtClean="0"/>
              <a:t>(Hi/Lo)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5029200" y="4262120"/>
            <a:ext cx="0" cy="332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410200" y="4768670"/>
            <a:ext cx="1066800" cy="251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410200" y="4767943"/>
            <a:ext cx="1708264" cy="397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249886" y="5562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562600" y="4767943"/>
            <a:ext cx="2895600" cy="489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765471" y="2661920"/>
            <a:ext cx="999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824650" y="3222954"/>
            <a:ext cx="999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862510" y="3764280"/>
            <a:ext cx="999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862410" y="3282406"/>
            <a:ext cx="999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074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Exchange surveillance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Implemented (futures)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Message throttle limits </a:t>
            </a:r>
          </a:p>
          <a:p>
            <a:pPr lvl="1"/>
            <a:r>
              <a:rPr lang="en-US" dirty="0" smtClean="0"/>
              <a:t>Number of order cancellations to executions</a:t>
            </a:r>
          </a:p>
          <a:p>
            <a:pPr lvl="1"/>
            <a:r>
              <a:rPr lang="en-US" dirty="0" smtClean="0"/>
              <a:t>Determined on a case-by-case basis in consultation with traders</a:t>
            </a:r>
          </a:p>
          <a:p>
            <a:r>
              <a:rPr lang="en-US" dirty="0" smtClean="0"/>
              <a:t>Maximum quantity limits</a:t>
            </a:r>
          </a:p>
          <a:p>
            <a:pPr lvl="1"/>
            <a:r>
              <a:rPr lang="en-US" dirty="0" smtClean="0"/>
              <a:t>Prevent fat finger errors</a:t>
            </a:r>
          </a:p>
          <a:p>
            <a:r>
              <a:rPr lang="en-US" dirty="0" smtClean="0"/>
              <a:t>Real-time position validation</a:t>
            </a:r>
          </a:p>
          <a:p>
            <a:pPr lvl="1"/>
            <a:r>
              <a:rPr lang="en-US" dirty="0" smtClean="0"/>
              <a:t>Credit checks</a:t>
            </a:r>
          </a:p>
          <a:p>
            <a:r>
              <a:rPr lang="en-US" dirty="0" smtClean="0"/>
              <a:t>Price reasonability</a:t>
            </a:r>
          </a:p>
          <a:p>
            <a:pPr lvl="1"/>
            <a:r>
              <a:rPr lang="en-US" dirty="0" smtClean="0"/>
              <a:t>Allow orders within Y% of market</a:t>
            </a:r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Near-term rollouts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Kill switches:</a:t>
            </a:r>
          </a:p>
          <a:p>
            <a:pPr lvl="1"/>
            <a:r>
              <a:rPr lang="en-US" dirty="0" smtClean="0"/>
              <a:t>Automatically block/unblock order entry at the following levels</a:t>
            </a:r>
          </a:p>
          <a:p>
            <a:pPr lvl="2"/>
            <a:r>
              <a:rPr lang="en-US" dirty="0" smtClean="0"/>
              <a:t>Execution firm</a:t>
            </a:r>
          </a:p>
          <a:p>
            <a:pPr lvl="2"/>
            <a:r>
              <a:rPr lang="en-US" dirty="0" smtClean="0"/>
              <a:t>Account</a:t>
            </a:r>
          </a:p>
          <a:p>
            <a:pPr lvl="2"/>
            <a:r>
              <a:rPr lang="en-US" dirty="0" smtClean="0"/>
              <a:t>Futures/options</a:t>
            </a:r>
          </a:p>
          <a:p>
            <a:pPr lvl="2"/>
            <a:r>
              <a:rPr lang="en-US" dirty="0" smtClean="0"/>
              <a:t>Side of market</a:t>
            </a:r>
          </a:p>
          <a:p>
            <a:pPr lvl="2"/>
            <a:r>
              <a:rPr lang="en-US" dirty="0" smtClean="0"/>
              <a:t>Product</a:t>
            </a:r>
          </a:p>
          <a:p>
            <a:pPr lvl="2"/>
            <a:r>
              <a:rPr lang="en-US" dirty="0" smtClean="0"/>
              <a:t>Exchange</a:t>
            </a:r>
          </a:p>
          <a:p>
            <a:pPr lvl="1"/>
            <a:r>
              <a:rPr lang="en-US" dirty="0" smtClean="0"/>
              <a:t>Allow cross-market risk-management</a:t>
            </a:r>
          </a:p>
          <a:p>
            <a:r>
              <a:rPr lang="en-US" dirty="0" smtClean="0"/>
              <a:t>Other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82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Investor protection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HFT Market manipulation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Market </a:t>
            </a:r>
            <a:r>
              <a:rPr lang="en-US" dirty="0"/>
              <a:t>manipulation has to occur on a regular basis with demonstrated intent. 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detect market manipulating activity, regulators need to establish a pattern of market </a:t>
            </a:r>
            <a:r>
              <a:rPr lang="en-US" dirty="0" smtClean="0"/>
              <a:t>manipulation:</a:t>
            </a:r>
          </a:p>
          <a:p>
            <a:pPr lvl="1"/>
            <a:r>
              <a:rPr lang="en-US" dirty="0" smtClean="0"/>
              <a:t>consider </a:t>
            </a:r>
            <a:r>
              <a:rPr lang="en-US" dirty="0"/>
              <a:t>previous and subsequent market activity by the same entity </a:t>
            </a:r>
            <a:endParaRPr lang="en-US" dirty="0" smtClean="0"/>
          </a:p>
          <a:p>
            <a:pPr lvl="1"/>
            <a:r>
              <a:rPr lang="en-US" dirty="0" smtClean="0"/>
              <a:t>detect </a:t>
            </a:r>
            <a:r>
              <a:rPr lang="en-US" dirty="0"/>
              <a:t>a sequence of actions along the same trajectory.  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Front-running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Observe client order flow, trade ahead of client</a:t>
            </a:r>
          </a:p>
          <a:p>
            <a:r>
              <a:rPr lang="en-US" dirty="0" smtClean="0"/>
              <a:t>Feasible by broker-dealers</a:t>
            </a:r>
          </a:p>
          <a:p>
            <a:r>
              <a:rPr lang="en-US" dirty="0" smtClean="0"/>
              <a:t>Legal under Dodd-Frank</a:t>
            </a:r>
          </a:p>
          <a:p>
            <a:pPr lvl="1"/>
            <a:r>
              <a:rPr lang="en-US" dirty="0" smtClean="0"/>
              <a:t>Brokers no longer have to act in their clients’ best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7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Computerized matching rules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Automated markets follow Centralized Limit Order Book model</a:t>
            </a:r>
          </a:p>
          <a:p>
            <a:pPr lvl="1"/>
            <a:r>
              <a:rPr lang="en-US" dirty="0" smtClean="0"/>
              <a:t>Aka double-sided continuous auctions</a:t>
            </a:r>
          </a:p>
          <a:p>
            <a:pPr lvl="1"/>
            <a:r>
              <a:rPr lang="en-US" dirty="0" smtClean="0"/>
              <a:t>Same as human exchanges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Ideas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Minimum Quote Life (MQL)</a:t>
            </a:r>
          </a:p>
          <a:p>
            <a:pPr lvl="1"/>
            <a:r>
              <a:rPr lang="en-US" dirty="0" smtClean="0"/>
              <a:t>Implemented by EBS </a:t>
            </a:r>
          </a:p>
          <a:p>
            <a:pPr lvl="1"/>
            <a:r>
              <a:rPr lang="en-US" dirty="0" smtClean="0"/>
              <a:t>250 </a:t>
            </a:r>
            <a:r>
              <a:rPr lang="en-US" dirty="0" err="1" smtClean="0"/>
              <a:t>ms</a:t>
            </a:r>
            <a:r>
              <a:rPr lang="en-US" dirty="0" smtClean="0"/>
              <a:t> quote validity for top-of-the-book quotes (best bid and best offer)</a:t>
            </a:r>
          </a:p>
          <a:p>
            <a:pPr lvl="1"/>
            <a:r>
              <a:rPr lang="en-US" dirty="0" smtClean="0"/>
              <a:t>Changes in the matching </a:t>
            </a:r>
            <a:r>
              <a:rPr lang="en-US" dirty="0" err="1" smtClean="0"/>
              <a:t>algo</a:t>
            </a:r>
            <a:r>
              <a:rPr lang="en-US" dirty="0" smtClean="0"/>
              <a:t> impacted the markets</a:t>
            </a:r>
          </a:p>
          <a:p>
            <a:r>
              <a:rPr lang="en-US" dirty="0" smtClean="0"/>
              <a:t>Internalization</a:t>
            </a:r>
          </a:p>
          <a:p>
            <a:pPr lvl="1"/>
            <a:r>
              <a:rPr lang="en-US" dirty="0" smtClean="0"/>
              <a:t>Brokers should strive to match customer orders wherever possible</a:t>
            </a:r>
          </a:p>
          <a:p>
            <a:pPr lvl="1"/>
            <a:r>
              <a:rPr lang="en-US" dirty="0" smtClean="0"/>
              <a:t>Blending of functions of brokers and exchanges</a:t>
            </a:r>
          </a:p>
        </p:txBody>
      </p:sp>
    </p:spTree>
    <p:extLst>
      <p:ext uri="{BB962C8B-B14F-4D97-AF65-F5344CB8AC3E}">
        <p14:creationId xmlns:p14="http://schemas.microsoft.com/office/powerpoint/2010/main" val="408800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Dark and Light Markets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Light or open markets are traditional markets</a:t>
            </a:r>
          </a:p>
          <a:p>
            <a:pPr lvl="1"/>
            <a:r>
              <a:rPr lang="en-US" dirty="0" smtClean="0"/>
              <a:t>Can observe the order book</a:t>
            </a:r>
          </a:p>
          <a:p>
            <a:pPr lvl="1"/>
            <a:r>
              <a:rPr lang="en-US" dirty="0" smtClean="0"/>
              <a:t>Liquidity providers may reveal information through the order book</a:t>
            </a:r>
          </a:p>
          <a:p>
            <a:pPr lvl="2"/>
            <a:r>
              <a:rPr lang="en-US" dirty="0" smtClean="0"/>
              <a:t>Some traders choose to consume liquidity only</a:t>
            </a:r>
          </a:p>
          <a:p>
            <a:pPr lvl="2"/>
            <a:r>
              <a:rPr lang="en-US" dirty="0" smtClean="0"/>
              <a:t>Liquidity provision is not perfectly competitive</a:t>
            </a:r>
          </a:p>
          <a:p>
            <a:pPr lvl="2"/>
            <a:r>
              <a:rPr lang="en-US" dirty="0" smtClean="0"/>
              <a:t>Liquidity providers earn rents in bid-ask spreads</a:t>
            </a:r>
          </a:p>
          <a:p>
            <a:pPr lvl="1"/>
            <a:r>
              <a:rPr lang="en-US" dirty="0" smtClean="0"/>
              <a:t>Liquidity consumers may use that information to predict impending price moves</a:t>
            </a:r>
          </a:p>
          <a:p>
            <a:pPr lvl="1"/>
            <a:r>
              <a:rPr lang="en-US" dirty="0" smtClean="0"/>
              <a:t>Liquidity providers, in turn, can predict the resulting order flow</a:t>
            </a:r>
          </a:p>
          <a:p>
            <a:pPr lvl="2"/>
            <a:r>
              <a:rPr lang="en-US" dirty="0" smtClean="0"/>
              <a:t>Feedback loop due to </a:t>
            </a:r>
            <a:r>
              <a:rPr lang="en-US" dirty="0" err="1" smtClean="0"/>
              <a:t>Boulatov</a:t>
            </a:r>
            <a:r>
              <a:rPr lang="en-US" dirty="0" smtClean="0"/>
              <a:t> and George (2011)</a:t>
            </a:r>
          </a:p>
          <a:p>
            <a:r>
              <a:rPr lang="en-US" dirty="0" smtClean="0"/>
              <a:t>Dark markets or dark pools </a:t>
            </a:r>
          </a:p>
          <a:p>
            <a:pPr lvl="1"/>
            <a:r>
              <a:rPr lang="en-US" dirty="0" smtClean="0"/>
              <a:t>Cannot observe the order book</a:t>
            </a:r>
          </a:p>
          <a:p>
            <a:pPr lvl="1"/>
            <a:r>
              <a:rPr lang="en-US" dirty="0" smtClean="0"/>
              <a:t>Advantageous for liquidity providers</a:t>
            </a:r>
          </a:p>
          <a:p>
            <a:pPr lvl="1"/>
            <a:r>
              <a:rPr lang="en-US" dirty="0" smtClean="0"/>
              <a:t>Competition among liquidity providers further narrows spreads</a:t>
            </a:r>
          </a:p>
          <a:p>
            <a:pPr lvl="1"/>
            <a:r>
              <a:rPr lang="en-US" dirty="0" smtClean="0"/>
              <a:t>However, due to informational advantages of dark markets, dealers earn more in dark markets than in light markets. See </a:t>
            </a:r>
            <a:r>
              <a:rPr lang="en-US" dirty="0" err="1" smtClean="0"/>
              <a:t>Boulatov</a:t>
            </a:r>
            <a:r>
              <a:rPr lang="en-US" dirty="0" smtClean="0"/>
              <a:t> </a:t>
            </a:r>
            <a:r>
              <a:rPr lang="en-US" dirty="0"/>
              <a:t>and George (2011)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30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Dark or Light Markets?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Dealers have informational advantage in dark markets:</a:t>
            </a:r>
          </a:p>
          <a:p>
            <a:pPr lvl="1"/>
            <a:r>
              <a:rPr lang="en-US" dirty="0" smtClean="0"/>
              <a:t>In dark markets, dealers can profit from their information by concealing their limit orders </a:t>
            </a:r>
          </a:p>
          <a:p>
            <a:pPr lvl="1"/>
            <a:r>
              <a:rPr lang="en-US" dirty="0" smtClean="0"/>
              <a:t>By doing so, dealers earn superior returns</a:t>
            </a:r>
          </a:p>
          <a:p>
            <a:pPr lvl="1"/>
            <a:r>
              <a:rPr lang="en-US" dirty="0" smtClean="0"/>
              <a:t>As a result, dealers prefer dark markets</a:t>
            </a:r>
          </a:p>
          <a:p>
            <a:pPr lvl="1"/>
            <a:r>
              <a:rPr lang="en-US" dirty="0" smtClean="0"/>
              <a:t>However, dealers’ preference for dark markets reduces competition in light markets</a:t>
            </a:r>
          </a:p>
          <a:p>
            <a:pPr lvl="1"/>
            <a:r>
              <a:rPr lang="en-US" dirty="0" smtClean="0"/>
              <a:t>Dealers trading in light markets can now charge higher rents in the form of the bid-ask spread</a:t>
            </a:r>
          </a:p>
          <a:p>
            <a:r>
              <a:rPr lang="en-US" dirty="0" smtClean="0"/>
              <a:t>Ultimately, dark markets and light markets co-exist in equilibrium</a:t>
            </a:r>
          </a:p>
          <a:p>
            <a:pPr lvl="1"/>
            <a:r>
              <a:rPr lang="en-US" dirty="0" smtClean="0"/>
              <a:t>When the rents dealers can charge in the light markets exceed their informational profit in the dark markets, dealers move to the light markets, and vice versa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37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Dark/Lit Equilibrium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45003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989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A brief history of hardware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85800" y="6400800"/>
            <a:ext cx="792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85800" y="1752600"/>
            <a:ext cx="0" cy="464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09908" y="593712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25485" y="5334000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Computational </a:t>
            </a:r>
          </a:p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682171" y="2278743"/>
            <a:ext cx="7881258" cy="4107543"/>
          </a:xfrm>
          <a:custGeom>
            <a:avLst/>
            <a:gdLst>
              <a:gd name="connsiteX0" fmla="*/ 0 w 7881258"/>
              <a:gd name="connsiteY0" fmla="*/ 4107543 h 4107543"/>
              <a:gd name="connsiteX1" fmla="*/ 5109029 w 7881258"/>
              <a:gd name="connsiteY1" fmla="*/ 3817257 h 4107543"/>
              <a:gd name="connsiteX2" fmla="*/ 7242629 w 7881258"/>
              <a:gd name="connsiteY2" fmla="*/ 2728686 h 4107543"/>
              <a:gd name="connsiteX3" fmla="*/ 7881258 w 7881258"/>
              <a:gd name="connsiteY3" fmla="*/ 0 h 410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1258" h="4107543">
                <a:moveTo>
                  <a:pt x="0" y="4107543"/>
                </a:moveTo>
                <a:cubicBezTo>
                  <a:pt x="1950962" y="4077304"/>
                  <a:pt x="3901924" y="4047066"/>
                  <a:pt x="5109029" y="3817257"/>
                </a:cubicBezTo>
                <a:cubicBezTo>
                  <a:pt x="6316134" y="3587448"/>
                  <a:pt x="6780591" y="3364895"/>
                  <a:pt x="7242629" y="2728686"/>
                </a:cubicBezTo>
                <a:cubicBezTo>
                  <a:pt x="7704667" y="2092477"/>
                  <a:pt x="7792962" y="1046238"/>
                  <a:pt x="7881258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65200" y="59371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Abacus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41786" y="517825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Crank handle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19307" y="560073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Sliding ruler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480892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19212" y="448860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05600" y="40767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CPUx4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24556" y="3048000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FPGA </a:t>
            </a:r>
          </a:p>
          <a:p>
            <a:r>
              <a:rPr lang="en-US" dirty="0" smtClean="0"/>
              <a:t>and GPU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85800" y="64124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696686" y="2000107"/>
            <a:ext cx="7968343" cy="4371664"/>
          </a:xfrm>
          <a:custGeom>
            <a:avLst/>
            <a:gdLst>
              <a:gd name="connsiteX0" fmla="*/ 0 w 7968343"/>
              <a:gd name="connsiteY0" fmla="*/ 4371664 h 4371664"/>
              <a:gd name="connsiteX1" fmla="*/ 2612571 w 7968343"/>
              <a:gd name="connsiteY1" fmla="*/ 3355664 h 4371664"/>
              <a:gd name="connsiteX2" fmla="*/ 4310743 w 7968343"/>
              <a:gd name="connsiteY2" fmla="*/ 670522 h 4371664"/>
              <a:gd name="connsiteX3" fmla="*/ 5675085 w 7968343"/>
              <a:gd name="connsiteY3" fmla="*/ 177036 h 4371664"/>
              <a:gd name="connsiteX4" fmla="*/ 7968343 w 7968343"/>
              <a:gd name="connsiteY4" fmla="*/ 3166979 h 437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8343" h="4371664">
                <a:moveTo>
                  <a:pt x="0" y="4371664"/>
                </a:moveTo>
                <a:cubicBezTo>
                  <a:pt x="947057" y="4172092"/>
                  <a:pt x="1894114" y="3972521"/>
                  <a:pt x="2612571" y="3355664"/>
                </a:cubicBezTo>
                <a:cubicBezTo>
                  <a:pt x="3331028" y="2738807"/>
                  <a:pt x="3800324" y="1200293"/>
                  <a:pt x="4310743" y="670522"/>
                </a:cubicBezTo>
                <a:cubicBezTo>
                  <a:pt x="4821162" y="140751"/>
                  <a:pt x="5065485" y="-239040"/>
                  <a:pt x="5675085" y="177036"/>
                </a:cubicBezTo>
                <a:cubicBezTo>
                  <a:pt x="6284685" y="593112"/>
                  <a:pt x="7126514" y="1880045"/>
                  <a:pt x="7968343" y="316697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495800" y="209407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25377" y="2463409"/>
            <a:ext cx="0" cy="432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493671" y="5785399"/>
            <a:ext cx="3643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25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 Market Regulation in the U.S.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Rules-based regime</a:t>
            </a:r>
          </a:p>
          <a:p>
            <a:r>
              <a:rPr lang="en-US" dirty="0" smtClean="0"/>
              <a:t>Goal in equities: to achieve equal access through information: nationally compiled best bid and best offer (NBBO)</a:t>
            </a:r>
          </a:p>
          <a:p>
            <a:pPr lvl="1"/>
            <a:r>
              <a:rPr lang="en-US" dirty="0" smtClean="0"/>
              <a:t>Regulation National Market Systems (</a:t>
            </a:r>
            <a:r>
              <a:rPr lang="en-US" dirty="0" err="1" smtClean="0"/>
              <a:t>Reg</a:t>
            </a:r>
            <a:r>
              <a:rPr lang="en-US" dirty="0" smtClean="0"/>
              <a:t> NMS) obliges all market places to distribute their best  bid and offer prices for equities they are listing to a securities information processor (SIP)</a:t>
            </a:r>
          </a:p>
          <a:p>
            <a:pPr lvl="1"/>
            <a:r>
              <a:rPr lang="en-US" dirty="0" smtClean="0"/>
              <a:t>Trades are to be executed at the best available price.  Rule 611 </a:t>
            </a:r>
            <a:r>
              <a:rPr lang="en-US" dirty="0" err="1" smtClean="0"/>
              <a:t>Reg</a:t>
            </a:r>
            <a:r>
              <a:rPr lang="en-US" dirty="0" smtClean="0"/>
              <a:t> NMS bars marketplaces from executing their customers’ trades at prices worse than NBBO. </a:t>
            </a:r>
          </a:p>
          <a:p>
            <a:pPr lvl="2"/>
            <a:r>
              <a:rPr lang="en-US" dirty="0" smtClean="0"/>
              <a:t>If NBBO is not feasible on a given exchange, the exchange has to route the order to another marketplace that can accommodate the order.</a:t>
            </a:r>
          </a:p>
          <a:p>
            <a:pPr lvl="2"/>
            <a:r>
              <a:rPr lang="en-US" dirty="0" smtClean="0"/>
              <a:t>Alternatively, the order needs to be cancelled</a:t>
            </a:r>
          </a:p>
          <a:p>
            <a:pPr lvl="2"/>
            <a:r>
              <a:rPr lang="en-US" dirty="0" smtClean="0"/>
              <a:t>NBBO is valid within 1 minute (can be “flickering”) – ouch!</a:t>
            </a:r>
          </a:p>
          <a:p>
            <a:r>
              <a:rPr lang="en-US" dirty="0" smtClean="0"/>
              <a:t>Outcomes: </a:t>
            </a:r>
          </a:p>
          <a:p>
            <a:pPr lvl="1"/>
            <a:r>
              <a:rPr lang="en-US" dirty="0" smtClean="0"/>
              <a:t>Lower spreads</a:t>
            </a:r>
          </a:p>
          <a:p>
            <a:pPr lvl="1"/>
            <a:r>
              <a:rPr lang="en-US" dirty="0" smtClean="0"/>
              <a:t>Competitive bids</a:t>
            </a:r>
          </a:p>
          <a:p>
            <a:pPr lvl="1"/>
            <a:r>
              <a:rPr lang="en-US" dirty="0" smtClean="0"/>
              <a:t>New exchanges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1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 U.S. Regulation: Naked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SEC banned the practice of naked or sponsored access, whereby</a:t>
            </a:r>
          </a:p>
          <a:p>
            <a:pPr lvl="1"/>
            <a:r>
              <a:rPr lang="en-US" dirty="0" smtClean="0"/>
              <a:t>Market participants routed their orders under the broker/dealer id, but completely bypassing broker dealer’s risk checks.</a:t>
            </a:r>
          </a:p>
          <a:p>
            <a:r>
              <a:rPr lang="en-US" dirty="0"/>
              <a:t>Banning naked access arrangements has been met with </a:t>
            </a:r>
            <a:r>
              <a:rPr lang="en-US" dirty="0" smtClean="0"/>
              <a:t>widespread acceptance </a:t>
            </a:r>
            <a:r>
              <a:rPr lang="en-US" dirty="0"/>
              <a:t>from </a:t>
            </a:r>
            <a:r>
              <a:rPr lang="en-US" dirty="0" smtClean="0"/>
              <a:t>the U.S</a:t>
            </a:r>
            <a:r>
              <a:rPr lang="en-US" dirty="0"/>
              <a:t>. market participants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exception from the rule permits </a:t>
            </a:r>
            <a:r>
              <a:rPr lang="en-US" dirty="0" smtClean="0"/>
              <a:t>brokers to </a:t>
            </a:r>
            <a:r>
              <a:rPr lang="en-US" dirty="0"/>
              <a:t>allocate risk management and supervisory processes to a sponsored customer if </a:t>
            </a:r>
            <a:r>
              <a:rPr lang="en-US" dirty="0" smtClean="0"/>
              <a:t>the customer </a:t>
            </a:r>
            <a:r>
              <a:rPr lang="en-US" dirty="0"/>
              <a:t>is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i) a registered broker-dealer and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ii) if the customer can implement </a:t>
            </a:r>
            <a:r>
              <a:rPr lang="en-US" dirty="0" smtClean="0"/>
              <a:t>such processes </a:t>
            </a:r>
            <a:r>
              <a:rPr lang="en-US" dirty="0"/>
              <a:t>more effectively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7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 U.S. Regulation: Flash 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flash order is an order type stemming from </a:t>
            </a:r>
            <a:r>
              <a:rPr lang="en-US" dirty="0" err="1" smtClean="0"/>
              <a:t>Reg</a:t>
            </a:r>
            <a:r>
              <a:rPr lang="en-US" dirty="0" smtClean="0"/>
              <a:t> NMS.</a:t>
            </a:r>
          </a:p>
          <a:p>
            <a:pPr lvl="1"/>
            <a:r>
              <a:rPr lang="en-US" dirty="0" smtClean="0"/>
              <a:t>When a marketplace is unable to provide NBBO to an order, the order is flashed as the NBBO order in that marketplace.</a:t>
            </a:r>
          </a:p>
          <a:p>
            <a:pPr lvl="1"/>
            <a:r>
              <a:rPr lang="en-US" dirty="0" smtClean="0"/>
              <a:t>If a participant in the marketplace is willing to match the order, he steps up to the plate.</a:t>
            </a:r>
          </a:p>
          <a:p>
            <a:pPr lvl="1"/>
            <a:r>
              <a:rPr lang="en-US" dirty="0" smtClean="0"/>
              <a:t>Otherwise, the order is routed away in search of NBBO.</a:t>
            </a:r>
          </a:p>
          <a:p>
            <a:r>
              <a:rPr lang="en-US" dirty="0" smtClean="0"/>
              <a:t>Flash orders effectively convert market orders to limit orders at the NBBO</a:t>
            </a:r>
          </a:p>
          <a:p>
            <a:r>
              <a:rPr lang="en-US" dirty="0" smtClean="0"/>
              <a:t>Flashes are brief, and participants face steep technology requirements</a:t>
            </a:r>
          </a:p>
          <a:p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Fairness is in question</a:t>
            </a:r>
          </a:p>
          <a:p>
            <a:pPr lvl="1"/>
            <a:r>
              <a:rPr lang="en-US" dirty="0" smtClean="0"/>
              <a:t>Possible effects on the markets: </a:t>
            </a:r>
          </a:p>
          <a:p>
            <a:pPr lvl="2"/>
            <a:r>
              <a:rPr lang="en-US" dirty="0" smtClean="0"/>
              <a:t>Impair price discovery </a:t>
            </a:r>
          </a:p>
          <a:p>
            <a:pPr lvl="2"/>
            <a:r>
              <a:rPr lang="en-US" dirty="0" smtClean="0"/>
              <a:t>Undermine consolidated tape</a:t>
            </a:r>
          </a:p>
          <a:p>
            <a:pPr lvl="2"/>
            <a:r>
              <a:rPr lang="en-US" dirty="0" err="1" smtClean="0"/>
              <a:t>Disincentivise</a:t>
            </a:r>
            <a:r>
              <a:rPr lang="en-US" dirty="0" smtClean="0"/>
              <a:t> liquidity provision</a:t>
            </a:r>
          </a:p>
          <a:p>
            <a:pPr lvl="2"/>
            <a:r>
              <a:rPr lang="en-US" dirty="0" smtClean="0"/>
              <a:t>Price improvement (Brodsky 2010)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3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 U.S. Regulation: Colocation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June 2010, the Commodity Futures Trading Commission (CFTC) proposed a rule </a:t>
            </a:r>
            <a:r>
              <a:rPr lang="en-US" dirty="0"/>
              <a:t>to assure equal and fair access to co-location/proximity hosting services</a:t>
            </a:r>
            <a:r>
              <a:rPr lang="en-US" dirty="0" smtClean="0"/>
              <a:t>.</a:t>
            </a:r>
          </a:p>
          <a:p>
            <a:r>
              <a:rPr lang="en-US" dirty="0"/>
              <a:t>To ensure fair and </a:t>
            </a:r>
            <a:r>
              <a:rPr lang="en-US" dirty="0" smtClean="0"/>
              <a:t>open access </a:t>
            </a:r>
            <a:r>
              <a:rPr lang="en-US" dirty="0"/>
              <a:t>for all traders, the regulator proposes </a:t>
            </a:r>
            <a:endParaRPr lang="en-US" dirty="0" smtClean="0"/>
          </a:p>
          <a:p>
            <a:pPr lvl="1"/>
            <a:r>
              <a:rPr lang="en-US" dirty="0" smtClean="0"/>
              <a:t>that </a:t>
            </a:r>
            <a:r>
              <a:rPr lang="en-US" dirty="0"/>
              <a:t>marketplaces and third parties </a:t>
            </a:r>
            <a:r>
              <a:rPr lang="en-US" dirty="0" smtClean="0"/>
              <a:t>listing significant </a:t>
            </a:r>
            <a:r>
              <a:rPr lang="en-US" dirty="0"/>
              <a:t>price discovery contracts (SPDCs) should implement uniform fees for </a:t>
            </a:r>
            <a:r>
              <a:rPr lang="en-US" dirty="0" smtClean="0"/>
              <a:t>colocation and </a:t>
            </a:r>
            <a:r>
              <a:rPr lang="en-US" dirty="0"/>
              <a:t>associated </a:t>
            </a:r>
            <a:r>
              <a:rPr lang="en-US" dirty="0" smtClean="0"/>
              <a:t>services</a:t>
            </a:r>
          </a:p>
          <a:p>
            <a:pPr lvl="2"/>
            <a:r>
              <a:rPr lang="en-US" dirty="0" smtClean="0"/>
              <a:t>CFTC designates which contracts are SPDCs based on:</a:t>
            </a:r>
          </a:p>
          <a:p>
            <a:pPr lvl="3"/>
            <a:r>
              <a:rPr lang="en-US" dirty="0" smtClean="0"/>
              <a:t>The contract’s volume and liquidity</a:t>
            </a:r>
          </a:p>
          <a:p>
            <a:pPr lvl="3"/>
            <a:r>
              <a:rPr lang="en-US" dirty="0" smtClean="0"/>
              <a:t>Potential for arbitrage with contracts traded on the designated contract markets</a:t>
            </a:r>
          </a:p>
          <a:p>
            <a:pPr lvl="3"/>
            <a:r>
              <a:rPr lang="en-US" dirty="0" smtClean="0"/>
              <a:t>The use of the contract’s prices to settle other transactions</a:t>
            </a:r>
          </a:p>
          <a:p>
            <a:pPr lvl="1"/>
            <a:r>
              <a:rPr lang="en-US" dirty="0"/>
              <a:t>any kind of privileged </a:t>
            </a:r>
            <a:r>
              <a:rPr lang="en-US" dirty="0" smtClean="0"/>
              <a:t>pricing for </a:t>
            </a:r>
            <a:r>
              <a:rPr lang="en-US" dirty="0"/>
              <a:t>specific market participants or classes of participants would not be regarded as </a:t>
            </a:r>
            <a:r>
              <a:rPr lang="en-US" dirty="0" smtClean="0"/>
              <a:t>equitable pricing</a:t>
            </a:r>
          </a:p>
          <a:p>
            <a:pPr lvl="1"/>
            <a:r>
              <a:rPr lang="en-US" dirty="0"/>
              <a:t>to increase the </a:t>
            </a:r>
            <a:r>
              <a:rPr lang="en-US" dirty="0" smtClean="0"/>
              <a:t>“latency transparency”, </a:t>
            </a:r>
            <a:r>
              <a:rPr lang="en-US" dirty="0"/>
              <a:t>make the disclosure of latency information </a:t>
            </a:r>
            <a:r>
              <a:rPr lang="en-US" dirty="0" smtClean="0"/>
              <a:t>mandatory: markets would need to disclose </a:t>
            </a:r>
            <a:r>
              <a:rPr lang="en-US" dirty="0"/>
              <a:t>their longest, shortest and average </a:t>
            </a:r>
            <a:r>
              <a:rPr lang="en-US" dirty="0" smtClean="0"/>
              <a:t>latencies</a:t>
            </a:r>
          </a:p>
          <a:p>
            <a:r>
              <a:rPr lang="en-US" dirty="0" smtClean="0"/>
              <a:t>Generally regarded as a good idea, but implementation questions exist.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 U.S. Regulation: Large Traders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SEC proposed </a:t>
            </a:r>
            <a:r>
              <a:rPr lang="en-US" dirty="0"/>
              <a:t>the implementation of a </a:t>
            </a:r>
            <a:r>
              <a:rPr lang="en-US" dirty="0" smtClean="0"/>
              <a:t>“large </a:t>
            </a:r>
            <a:r>
              <a:rPr lang="en-US" dirty="0"/>
              <a:t>trader reporting </a:t>
            </a:r>
            <a:r>
              <a:rPr lang="en-US" dirty="0" smtClean="0"/>
              <a:t>system”</a:t>
            </a:r>
          </a:p>
          <a:p>
            <a:pPr lvl="1"/>
            <a:r>
              <a:rPr lang="en-US" dirty="0"/>
              <a:t>to </a:t>
            </a:r>
            <a:r>
              <a:rPr lang="en-US" i="1" dirty="0"/>
              <a:t>“[…] identify large traders and collect trading data on their activity at a time when, </a:t>
            </a:r>
            <a:r>
              <a:rPr lang="en-US" i="1" dirty="0" smtClean="0"/>
              <a:t>for example</a:t>
            </a:r>
            <a:r>
              <a:rPr lang="en-US" i="1" dirty="0"/>
              <a:t>, many such traders employ rapid algorithmic systems that quote and trade in </a:t>
            </a:r>
            <a:r>
              <a:rPr lang="en-US" i="1" dirty="0" smtClean="0"/>
              <a:t>huge volumes.”</a:t>
            </a:r>
          </a:p>
          <a:p>
            <a:r>
              <a:rPr lang="en-US" dirty="0"/>
              <a:t>Market participants would have to identify themselves as large traders </a:t>
            </a:r>
            <a:r>
              <a:rPr lang="en-US" dirty="0" smtClean="0"/>
              <a:t>if they </a:t>
            </a:r>
            <a:r>
              <a:rPr lang="en-US" dirty="0"/>
              <a:t>meet at least one of the following </a:t>
            </a:r>
            <a:r>
              <a:rPr lang="en-US" dirty="0" smtClean="0"/>
              <a:t>criteria:</a:t>
            </a:r>
          </a:p>
          <a:p>
            <a:pPr lvl="1"/>
            <a:r>
              <a:rPr lang="en-US" dirty="0" smtClean="0"/>
              <a:t>a</a:t>
            </a:r>
            <a:r>
              <a:rPr lang="en-US" dirty="0"/>
              <a:t>) They trade at least two million shares or shares equivalent to $20 million during </a:t>
            </a:r>
            <a:r>
              <a:rPr lang="en-US" dirty="0" smtClean="0"/>
              <a:t>one day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b) They trade at least twenty million shares or shares equivalent to $200 million </a:t>
            </a:r>
            <a:r>
              <a:rPr lang="en-US" dirty="0" smtClean="0"/>
              <a:t>during one </a:t>
            </a:r>
            <a:r>
              <a:rPr lang="en-US" dirty="0"/>
              <a:t>month</a:t>
            </a:r>
            <a:r>
              <a:rPr lang="en-US" dirty="0" smtClean="0"/>
              <a:t>.</a:t>
            </a:r>
          </a:p>
          <a:p>
            <a:r>
              <a:rPr lang="en-US" dirty="0"/>
              <a:t>Large traders would receive a large trader identification number (LTID)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respective broker-dealers will have to store all relevant data including the LTID </a:t>
            </a:r>
            <a:r>
              <a:rPr lang="en-US" dirty="0" smtClean="0"/>
              <a:t>based on </a:t>
            </a:r>
            <a:r>
              <a:rPr lang="en-US" dirty="0"/>
              <a:t>the already existing </a:t>
            </a:r>
            <a:r>
              <a:rPr lang="en-US" i="1" dirty="0"/>
              <a:t>Electronic Blue Sheet System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Broker-dealers </a:t>
            </a:r>
            <a:r>
              <a:rPr lang="en-US" dirty="0"/>
              <a:t>will have to provide this data </a:t>
            </a:r>
            <a:r>
              <a:rPr lang="en-US" dirty="0" smtClean="0"/>
              <a:t>to the </a:t>
            </a:r>
            <a:r>
              <a:rPr lang="en-US" dirty="0"/>
              <a:t>regulator upon request on the morning following a transaction. </a:t>
            </a:r>
            <a:endParaRPr lang="en-US" dirty="0" smtClean="0"/>
          </a:p>
          <a:p>
            <a:r>
              <a:rPr lang="en-US" dirty="0" smtClean="0"/>
              <a:t>Broker-dealers will have </a:t>
            </a:r>
            <a:r>
              <a:rPr lang="en-US" dirty="0"/>
              <a:t>to monitor whether their customers comply with this </a:t>
            </a:r>
            <a:r>
              <a:rPr lang="en-US" dirty="0" smtClean="0"/>
              <a:t>rule.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1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2.5 U.S. Regulation: Post Flash Crash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Circuit Breakers:</a:t>
            </a:r>
          </a:p>
          <a:p>
            <a:pPr lvl="1"/>
            <a:r>
              <a:rPr lang="en-US" dirty="0" smtClean="0"/>
              <a:t>Automated circuit breakers </a:t>
            </a:r>
            <a:r>
              <a:rPr lang="en-US" dirty="0"/>
              <a:t>for individual securities. </a:t>
            </a:r>
            <a:endParaRPr lang="en-US" dirty="0" smtClean="0"/>
          </a:p>
          <a:p>
            <a:pPr lvl="2"/>
            <a:r>
              <a:rPr lang="en-US" dirty="0" smtClean="0"/>
              <a:t>Halt </a:t>
            </a:r>
            <a:r>
              <a:rPr lang="en-US" dirty="0"/>
              <a:t>trading in certain important securities as soon </a:t>
            </a:r>
            <a:r>
              <a:rPr lang="en-US" dirty="0" smtClean="0"/>
              <a:t>as their </a:t>
            </a:r>
            <a:r>
              <a:rPr lang="en-US" dirty="0"/>
              <a:t>respective price changes by 10% or more within five minutes. </a:t>
            </a:r>
            <a:endParaRPr lang="en-US" dirty="0" smtClean="0"/>
          </a:p>
          <a:p>
            <a:pPr lvl="1"/>
            <a:r>
              <a:rPr lang="en-US" dirty="0" smtClean="0"/>
              <a:t>Circuit breakers are now nationwide </a:t>
            </a:r>
          </a:p>
          <a:p>
            <a:pPr lvl="1"/>
            <a:r>
              <a:rPr lang="en-US" dirty="0" smtClean="0"/>
              <a:t>Halt </a:t>
            </a:r>
            <a:r>
              <a:rPr lang="en-US" dirty="0"/>
              <a:t>trading in individually affected securities </a:t>
            </a:r>
            <a:r>
              <a:rPr lang="en-US" dirty="0" smtClean="0"/>
              <a:t>on </a:t>
            </a:r>
            <a:r>
              <a:rPr lang="en-US" dirty="0"/>
              <a:t>all U.S. markets for </a:t>
            </a:r>
            <a:r>
              <a:rPr lang="en-US" dirty="0" smtClean="0"/>
              <a:t>a period </a:t>
            </a:r>
            <a:r>
              <a:rPr lang="en-US" dirty="0"/>
              <a:t>of five </a:t>
            </a:r>
            <a:r>
              <a:rPr lang="en-US" dirty="0" smtClean="0"/>
              <a:t>minutes</a:t>
            </a:r>
          </a:p>
          <a:p>
            <a:r>
              <a:rPr lang="en-US" dirty="0" smtClean="0"/>
              <a:t>Erroneous Trade Correction:</a:t>
            </a:r>
          </a:p>
          <a:p>
            <a:pPr lvl="1"/>
            <a:r>
              <a:rPr lang="en-US" dirty="0" smtClean="0"/>
              <a:t>Clear rules as to when trades can be unwound</a:t>
            </a:r>
          </a:p>
          <a:p>
            <a:r>
              <a:rPr lang="en-US" dirty="0" smtClean="0"/>
              <a:t>Stub Quotes:</a:t>
            </a:r>
          </a:p>
          <a:p>
            <a:pPr lvl="1"/>
            <a:r>
              <a:rPr lang="en-US" dirty="0" smtClean="0"/>
              <a:t>Banned – market makers are now required to always quote within a pre-determined band of NBBO</a:t>
            </a:r>
          </a:p>
          <a:p>
            <a:r>
              <a:rPr lang="en-US" dirty="0" smtClean="0"/>
              <a:t>Consolidated Audit Trail System:</a:t>
            </a:r>
          </a:p>
          <a:p>
            <a:pPr lvl="1"/>
            <a:r>
              <a:rPr lang="en-US" dirty="0" smtClean="0"/>
              <a:t>New central database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from </a:t>
            </a:r>
            <a:r>
              <a:rPr lang="en-US" i="1" dirty="0"/>
              <a:t>receipt or origination, through the modification, cancellation, routing and </a:t>
            </a:r>
            <a:r>
              <a:rPr lang="en-US" i="1" dirty="0" smtClean="0"/>
              <a:t>execution of </a:t>
            </a:r>
            <a:r>
              <a:rPr lang="en-US" i="1" dirty="0"/>
              <a:t>an order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0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 Market </a:t>
            </a:r>
            <a:r>
              <a:rPr lang="en-US" dirty="0"/>
              <a:t>Regulation in Europe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Principles-based regime</a:t>
            </a:r>
          </a:p>
          <a:p>
            <a:r>
              <a:rPr lang="en-US" dirty="0" smtClean="0"/>
              <a:t>Goal: Best Execution</a:t>
            </a:r>
          </a:p>
          <a:p>
            <a:r>
              <a:rPr lang="en-US" dirty="0" err="1"/>
              <a:t>MiFID</a:t>
            </a:r>
            <a:r>
              <a:rPr lang="en-US" dirty="0"/>
              <a:t> requires investment firms to: </a:t>
            </a:r>
            <a:r>
              <a:rPr lang="en-US" i="1" dirty="0"/>
              <a:t>“[…] take all reasonable steps to obtain, </a:t>
            </a:r>
            <a:r>
              <a:rPr lang="en-US" i="1" dirty="0" smtClean="0"/>
              <a:t>when executing </a:t>
            </a:r>
            <a:r>
              <a:rPr lang="en-US" i="1" dirty="0"/>
              <a:t>orders, the best possible result for their clients taking into account price, costs</a:t>
            </a:r>
            <a:r>
              <a:rPr lang="en-US" i="1" dirty="0" smtClean="0"/>
              <a:t>, speed</a:t>
            </a:r>
            <a:r>
              <a:rPr lang="en-US" i="1" dirty="0"/>
              <a:t>, likelihood of execution and settlement, size, nature or any other </a:t>
            </a:r>
            <a:r>
              <a:rPr lang="en-US" i="1" dirty="0" smtClean="0"/>
              <a:t>consideration relevant </a:t>
            </a:r>
            <a:r>
              <a:rPr lang="en-US" i="1" dirty="0"/>
              <a:t>to the execution of the order.” </a:t>
            </a:r>
            <a:r>
              <a:rPr lang="en-US" dirty="0"/>
              <a:t>(European Commission 2004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Outcome: </a:t>
            </a:r>
          </a:p>
          <a:p>
            <a:pPr lvl="1"/>
            <a:r>
              <a:rPr lang="en-US" dirty="0" smtClean="0"/>
              <a:t>Greater competition</a:t>
            </a:r>
          </a:p>
          <a:p>
            <a:pPr lvl="1"/>
            <a:r>
              <a:rPr lang="en-US" dirty="0" smtClean="0"/>
              <a:t>New players</a:t>
            </a:r>
          </a:p>
          <a:p>
            <a:pPr lvl="1"/>
            <a:r>
              <a:rPr lang="en-US" dirty="0" smtClean="0"/>
              <a:t>Lower costs for 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8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 Market Regulation in Europe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MiFID</a:t>
            </a:r>
            <a:r>
              <a:rPr lang="en-US" dirty="0" smtClean="0"/>
              <a:t> (European Commission, 2004)</a:t>
            </a:r>
          </a:p>
          <a:p>
            <a:pPr lvl="1"/>
            <a:r>
              <a:rPr lang="en-US" dirty="0" smtClean="0"/>
              <a:t>“Markets in Financial Instruments Directive”</a:t>
            </a:r>
          </a:p>
          <a:p>
            <a:pPr lvl="1"/>
            <a:r>
              <a:rPr lang="en-US" dirty="0" smtClean="0"/>
              <a:t>Harmonized regulation for investment services across 30 member states of the European Union, in addition to Iceland, Norway, and Liechtenstein.  </a:t>
            </a:r>
          </a:p>
          <a:p>
            <a:pPr lvl="1"/>
            <a:r>
              <a:rPr lang="en-US" dirty="0" smtClean="0"/>
              <a:t>Main objectives of </a:t>
            </a:r>
            <a:r>
              <a:rPr lang="en-US" dirty="0" err="1" smtClean="0"/>
              <a:t>MiFID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Increase competition in investment services</a:t>
            </a:r>
          </a:p>
          <a:p>
            <a:pPr lvl="2"/>
            <a:r>
              <a:rPr lang="en-US" dirty="0" smtClean="0"/>
              <a:t>Protect consumers in investment services</a:t>
            </a:r>
            <a:endParaRPr lang="en-US" dirty="0"/>
          </a:p>
          <a:p>
            <a:pPr lvl="1"/>
            <a:r>
              <a:rPr lang="en-US" dirty="0" smtClean="0"/>
              <a:t>Main outcomes of </a:t>
            </a:r>
            <a:r>
              <a:rPr lang="en-US" dirty="0" err="1" smtClean="0"/>
              <a:t>MiFID</a:t>
            </a:r>
            <a:r>
              <a:rPr lang="en-US" dirty="0" smtClean="0"/>
              <a:t> to date:</a:t>
            </a:r>
          </a:p>
          <a:p>
            <a:pPr lvl="2"/>
            <a:r>
              <a:rPr lang="en-US" dirty="0" smtClean="0"/>
              <a:t>Competition among trading venues has increased</a:t>
            </a:r>
          </a:p>
          <a:p>
            <a:pPr lvl="2"/>
            <a:r>
              <a:rPr lang="en-US" dirty="0" smtClean="0"/>
              <a:t>Liquidity is scattered among different market venues</a:t>
            </a:r>
          </a:p>
          <a:p>
            <a:pPr lvl="2"/>
            <a:r>
              <a:rPr lang="en-US" dirty="0" smtClean="0"/>
              <a:t>New venues challenged incumbents’ pricing, resulting in lower trading costs across the board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 E.U. Regulation: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Important bodies: </a:t>
            </a:r>
          </a:p>
          <a:p>
            <a:pPr lvl="1"/>
            <a:r>
              <a:rPr lang="en-US" dirty="0" smtClean="0"/>
              <a:t>Committee </a:t>
            </a:r>
            <a:r>
              <a:rPr lang="en-US" dirty="0"/>
              <a:t>of European Securities </a:t>
            </a:r>
            <a:r>
              <a:rPr lang="en-US" dirty="0" smtClean="0"/>
              <a:t>Regulators (</a:t>
            </a:r>
            <a:r>
              <a:rPr lang="en-US" dirty="0"/>
              <a:t>CESR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European Securities and Markets Authority (ESMA) </a:t>
            </a:r>
            <a:r>
              <a:rPr lang="en-US" dirty="0" smtClean="0"/>
              <a:t>replaced CESR as of January 1, 2011</a:t>
            </a:r>
            <a:endParaRPr lang="en-US" dirty="0"/>
          </a:p>
          <a:p>
            <a:pPr lvl="1"/>
            <a:r>
              <a:rPr lang="en-US" dirty="0" smtClean="0"/>
              <a:t>European Parliament</a:t>
            </a:r>
          </a:p>
          <a:p>
            <a:r>
              <a:rPr lang="en-US" dirty="0" smtClean="0"/>
              <a:t>In response to HFT queries, CESR reported that</a:t>
            </a:r>
          </a:p>
          <a:p>
            <a:pPr lvl="1"/>
            <a:r>
              <a:rPr lang="en-US" i="1" dirty="0"/>
              <a:t>“The majority of respondents argued that HFT firms had played a role </a:t>
            </a:r>
            <a:r>
              <a:rPr lang="en-US" i="1" dirty="0" smtClean="0"/>
              <a:t>in supplying </a:t>
            </a:r>
            <a:r>
              <a:rPr lang="en-US" i="1" dirty="0"/>
              <a:t>the markets with liquidity. This had helped to reduced bid-offer spreads and </a:t>
            </a:r>
            <a:r>
              <a:rPr lang="en-US" i="1" dirty="0" smtClean="0"/>
              <a:t>had reduced </a:t>
            </a:r>
            <a:r>
              <a:rPr lang="en-US" i="1" dirty="0"/>
              <a:t>demand and supply imbalances, thereby helping to limit volatility</a:t>
            </a:r>
            <a:r>
              <a:rPr lang="en-US" i="1" dirty="0" smtClean="0"/>
              <a:t>.”</a:t>
            </a:r>
          </a:p>
          <a:p>
            <a:r>
              <a:rPr lang="en-US" dirty="0" smtClean="0"/>
              <a:t>However, HFT risks were also raised:</a:t>
            </a:r>
          </a:p>
          <a:p>
            <a:pPr lvl="1"/>
            <a:r>
              <a:rPr lang="en-US" dirty="0" smtClean="0"/>
              <a:t>increased </a:t>
            </a:r>
            <a:r>
              <a:rPr lang="en-US" dirty="0"/>
              <a:t>bandwidth usage; </a:t>
            </a:r>
            <a:endParaRPr lang="en-US" dirty="0" smtClean="0"/>
          </a:p>
          <a:p>
            <a:pPr lvl="1"/>
            <a:r>
              <a:rPr lang="en-US" dirty="0" smtClean="0"/>
              <a:t>order </a:t>
            </a:r>
            <a:r>
              <a:rPr lang="en-US" dirty="0"/>
              <a:t>entry/deletion and rogue algorithms;</a:t>
            </a:r>
          </a:p>
          <a:p>
            <a:pPr lvl="1"/>
            <a:r>
              <a:rPr lang="en-US" dirty="0"/>
              <a:t>increased market abuse with detection becoming more difficult in a fragmented and </a:t>
            </a:r>
            <a:r>
              <a:rPr lang="en-US" dirty="0" smtClean="0"/>
              <a:t>highly automated </a:t>
            </a:r>
            <a:r>
              <a:rPr lang="en-US" dirty="0"/>
              <a:t>environment; </a:t>
            </a:r>
            <a:endParaRPr lang="en-US" dirty="0" smtClean="0"/>
          </a:p>
          <a:p>
            <a:pPr lvl="1"/>
            <a:r>
              <a:rPr lang="en-US" dirty="0" smtClean="0"/>
              <a:t>sudden </a:t>
            </a:r>
            <a:r>
              <a:rPr lang="en-US" dirty="0"/>
              <a:t>liquidity withdrawal; </a:t>
            </a:r>
            <a:endParaRPr lang="en-US" dirty="0" smtClean="0"/>
          </a:p>
          <a:p>
            <a:pPr lvl="1"/>
            <a:r>
              <a:rPr lang="en-US" dirty="0" smtClean="0"/>
              <a:t>potential </a:t>
            </a:r>
            <a:r>
              <a:rPr lang="en-US" dirty="0"/>
              <a:t>de-correlation of </a:t>
            </a:r>
            <a:r>
              <a:rPr lang="en-US" dirty="0" smtClean="0"/>
              <a:t>prices from </a:t>
            </a:r>
            <a:r>
              <a:rPr lang="en-US" dirty="0"/>
              <a:t>market fundamentals if trading strategies focused solely on short term profits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Key Outcome: </a:t>
            </a:r>
          </a:p>
          <a:p>
            <a:pPr lvl="1"/>
            <a:r>
              <a:rPr lang="en-US" dirty="0" smtClean="0"/>
              <a:t>More studies are needed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1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2.5 E.U. Regulation: Swinburne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By the </a:t>
            </a:r>
            <a:r>
              <a:rPr lang="en-US" dirty="0"/>
              <a:t>Committee on Economic and Monetary </a:t>
            </a:r>
            <a:r>
              <a:rPr lang="en-US" dirty="0" smtClean="0"/>
              <a:t>Affairs (E.U. Parliament)</a:t>
            </a:r>
          </a:p>
          <a:p>
            <a:r>
              <a:rPr lang="en-US" dirty="0" smtClean="0"/>
              <a:t>Suggests implementation: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Robust </a:t>
            </a:r>
            <a:r>
              <a:rPr lang="en-US" dirty="0"/>
              <a:t>infrastructure of all trading platforms (ability to cope with order barrage),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Demonstration </a:t>
            </a:r>
            <a:r>
              <a:rPr lang="en-US" dirty="0"/>
              <a:t>of the ability of all trading platforms to re-create order books </a:t>
            </a:r>
            <a:r>
              <a:rPr lang="en-US" dirty="0" smtClean="0"/>
              <a:t>after unusual </a:t>
            </a:r>
            <a:r>
              <a:rPr lang="en-US" dirty="0"/>
              <a:t>market activity,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ESMA </a:t>
            </a:r>
            <a:r>
              <a:rPr lang="en-US" dirty="0"/>
              <a:t>supervision and definition by implementing acts of pan-European </a:t>
            </a:r>
            <a:r>
              <a:rPr lang="en-US" dirty="0" smtClean="0"/>
              <a:t>volatility interrupts </a:t>
            </a:r>
            <a:r>
              <a:rPr lang="en-US" dirty="0"/>
              <a:t>and circuit breakers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Urges more investigation into costs and benefits of HFTs</a:t>
            </a:r>
          </a:p>
          <a:p>
            <a:r>
              <a:rPr lang="en-US" dirty="0" smtClean="0"/>
              <a:t>Urges classification as market abuses:</a:t>
            </a:r>
          </a:p>
          <a:p>
            <a:pPr lvl="1"/>
            <a:r>
              <a:rPr lang="en-US" dirty="0" smtClean="0"/>
              <a:t>“Quote stuffing”</a:t>
            </a:r>
          </a:p>
          <a:p>
            <a:pPr lvl="1"/>
            <a:r>
              <a:rPr lang="en-US" dirty="0" smtClean="0"/>
              <a:t>Flash orders</a:t>
            </a:r>
          </a:p>
          <a:p>
            <a:pPr lvl="1"/>
            <a:r>
              <a:rPr lang="en-US" dirty="0" smtClean="0"/>
              <a:t>Naked access</a:t>
            </a:r>
          </a:p>
          <a:p>
            <a:r>
              <a:rPr lang="en-US" dirty="0" smtClean="0"/>
              <a:t>Potentially, recommend mandatory periodic review of HFT </a:t>
            </a:r>
            <a:r>
              <a:rPr lang="en-US" dirty="0" err="1" smtClean="0"/>
              <a:t>algos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0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CPU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Characteristics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 smtClean="0"/>
              <a:t>“Central </a:t>
            </a:r>
            <a:r>
              <a:rPr lang="en-US" sz="1600" dirty="0"/>
              <a:t>Processing </a:t>
            </a:r>
            <a:r>
              <a:rPr lang="en-US" sz="1600" dirty="0" smtClean="0"/>
              <a:t>Unit”</a:t>
            </a:r>
            <a:endParaRPr lang="en-US" sz="1600" dirty="0"/>
          </a:p>
          <a:p>
            <a:r>
              <a:rPr lang="en-US" sz="1600" dirty="0" smtClean="0"/>
              <a:t>“</a:t>
            </a:r>
            <a:r>
              <a:rPr lang="en-US" sz="1600" dirty="0"/>
              <a:t>Brain” of a computer</a:t>
            </a:r>
          </a:p>
          <a:p>
            <a:r>
              <a:rPr lang="en-US" sz="1600" dirty="0" smtClean="0"/>
              <a:t>Decides </a:t>
            </a:r>
            <a:r>
              <a:rPr lang="en-US" sz="1600" dirty="0"/>
              <a:t>how to store information in </a:t>
            </a:r>
            <a:r>
              <a:rPr lang="en-US" sz="1600" dirty="0" smtClean="0"/>
              <a:t>memory</a:t>
            </a:r>
          </a:p>
          <a:p>
            <a:r>
              <a:rPr lang="en-US" sz="1600" dirty="0" smtClean="0"/>
              <a:t>Scalable through multi-core approach</a:t>
            </a:r>
          </a:p>
          <a:p>
            <a:endParaRPr lang="en-US" sz="1600" dirty="0"/>
          </a:p>
          <a:p>
            <a:r>
              <a:rPr lang="en-US" sz="1600" dirty="0" smtClean="0"/>
              <a:t>CPUs use shared memory </a:t>
            </a:r>
            <a:r>
              <a:rPr lang="en-US" sz="1600" dirty="0"/>
              <a:t>core-to-core cache coherency </a:t>
            </a:r>
            <a:r>
              <a:rPr lang="en-US" sz="1600" dirty="0" smtClean="0"/>
              <a:t>protocol for communication </a:t>
            </a:r>
          </a:p>
          <a:p>
            <a:r>
              <a:rPr lang="en-US" sz="1600" dirty="0" smtClean="0"/>
              <a:t>Arithmetic Logic Unit (ALU) manages current thread</a:t>
            </a:r>
          </a:p>
          <a:p>
            <a:r>
              <a:rPr lang="en-US" sz="1600" dirty="0" smtClean="0"/>
              <a:t>Other functions include </a:t>
            </a:r>
            <a:r>
              <a:rPr lang="en-US" sz="1600" dirty="0"/>
              <a:t>management and scheduling </a:t>
            </a:r>
            <a:r>
              <a:rPr lang="en-US" sz="1600" dirty="0" smtClean="0"/>
              <a:t>tasks</a:t>
            </a:r>
          </a:p>
          <a:p>
            <a:endParaRPr lang="en-US" sz="1600" dirty="0"/>
          </a:p>
          <a:p>
            <a:r>
              <a:rPr lang="en-US" sz="1600" dirty="0"/>
              <a:t>Popular </a:t>
            </a:r>
            <a:r>
              <a:rPr lang="en-US" sz="1600" dirty="0" smtClean="0"/>
              <a:t>model: IntelCore2</a:t>
            </a:r>
          </a:p>
          <a:p>
            <a:endParaRPr lang="en-US" sz="1600" dirty="0" smtClean="0"/>
          </a:p>
          <a:p>
            <a:pPr lvl="1"/>
            <a:endParaRPr lang="en-US" sz="1400" dirty="0"/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Source: Thomas, </a:t>
            </a:r>
            <a:r>
              <a:rPr lang="en-US" sz="1400" dirty="0" err="1" smtClean="0"/>
              <a:t>Howes</a:t>
            </a:r>
            <a:r>
              <a:rPr lang="en-US" sz="1400" dirty="0"/>
              <a:t> </a:t>
            </a:r>
            <a:r>
              <a:rPr lang="en-US" sz="1400" dirty="0" smtClean="0"/>
              <a:t>and </a:t>
            </a:r>
            <a:r>
              <a:rPr lang="en-US" sz="1400" dirty="0" err="1" smtClean="0"/>
              <a:t>Luk</a:t>
            </a:r>
            <a:r>
              <a:rPr lang="en-US" sz="1400" dirty="0" smtClean="0"/>
              <a:t> (2009)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2981325"/>
            <a:ext cx="419481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226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 E.U. Regulation: </a:t>
            </a:r>
            <a:r>
              <a:rPr lang="en-US" dirty="0" err="1" smtClean="0"/>
              <a:t>Algo</a:t>
            </a:r>
            <a:r>
              <a:rPr lang="en-US" dirty="0" smtClean="0"/>
              <a:t> Trading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CESR seeks:</a:t>
            </a:r>
          </a:p>
          <a:p>
            <a:pPr lvl="1"/>
            <a:r>
              <a:rPr lang="en-US" dirty="0"/>
              <a:t>a broader definition of AT and the consideration of HFT as a subgroup of AT,</a:t>
            </a:r>
          </a:p>
          <a:p>
            <a:pPr lvl="1"/>
            <a:r>
              <a:rPr lang="en-US" dirty="0" smtClean="0"/>
              <a:t>assuring </a:t>
            </a:r>
            <a:r>
              <a:rPr lang="en-US" dirty="0"/>
              <a:t>that all persons involved in HFT over a minimum threshold would </a:t>
            </a:r>
            <a:r>
              <a:rPr lang="en-US" dirty="0" smtClean="0"/>
              <a:t>be authorized </a:t>
            </a:r>
            <a:r>
              <a:rPr lang="en-US" dirty="0"/>
              <a:t>as investment </a:t>
            </a:r>
            <a:r>
              <a:rPr lang="en-US" dirty="0" smtClean="0"/>
              <a:t>firms;</a:t>
            </a:r>
          </a:p>
          <a:p>
            <a:pPr lvl="1"/>
            <a:r>
              <a:rPr lang="en-US" dirty="0" smtClean="0"/>
              <a:t>proprietary </a:t>
            </a:r>
            <a:r>
              <a:rPr lang="en-US" dirty="0"/>
              <a:t>HFTs </a:t>
            </a:r>
            <a:r>
              <a:rPr lang="en-US" dirty="0" smtClean="0"/>
              <a:t>who are </a:t>
            </a:r>
            <a:r>
              <a:rPr lang="en-US" dirty="0"/>
              <a:t>persons dealing </a:t>
            </a:r>
            <a:r>
              <a:rPr lang="en-US" dirty="0" smtClean="0"/>
              <a:t>on own </a:t>
            </a:r>
            <a:r>
              <a:rPr lang="en-US" dirty="0"/>
              <a:t>account </a:t>
            </a:r>
            <a:r>
              <a:rPr lang="en-US" dirty="0" smtClean="0"/>
              <a:t>will need to be authorizes as well (presently under Article 2.1(d</a:t>
            </a:r>
            <a:r>
              <a:rPr lang="en-US" dirty="0"/>
              <a:t>) </a:t>
            </a:r>
            <a:r>
              <a:rPr lang="en-US" dirty="0" err="1"/>
              <a:t>MiFID</a:t>
            </a:r>
            <a:r>
              <a:rPr lang="en-US" dirty="0"/>
              <a:t> </a:t>
            </a:r>
            <a:r>
              <a:rPr lang="en-US" dirty="0" smtClean="0"/>
              <a:t>exemption)</a:t>
            </a:r>
          </a:p>
          <a:p>
            <a:pPr lvl="1"/>
            <a:r>
              <a:rPr lang="en-US" dirty="0" smtClean="0"/>
              <a:t>requirements </a:t>
            </a:r>
            <a:r>
              <a:rPr lang="en-US" dirty="0"/>
              <a:t>for authorized firms involved in automated trading relating </a:t>
            </a:r>
            <a:r>
              <a:rPr lang="en-US" dirty="0" smtClean="0"/>
              <a:t>to risk </a:t>
            </a:r>
            <a:r>
              <a:rPr lang="en-US" dirty="0"/>
              <a:t>controls against trading system errors, notification of </a:t>
            </a:r>
            <a:r>
              <a:rPr lang="en-US" dirty="0" smtClean="0"/>
              <a:t>competent authorities </a:t>
            </a:r>
            <a:r>
              <a:rPr lang="en-US" dirty="0"/>
              <a:t>concerning design, purpose and functioning of algorithms </a:t>
            </a:r>
            <a:r>
              <a:rPr lang="en-US" dirty="0" smtClean="0"/>
              <a:t>as well </a:t>
            </a:r>
            <a:r>
              <a:rPr lang="en-US" dirty="0"/>
              <a:t>as risk controls for sponsored </a:t>
            </a:r>
            <a:r>
              <a:rPr lang="en-US" dirty="0" smtClean="0"/>
              <a:t>access</a:t>
            </a:r>
            <a:endParaRPr lang="en-US" dirty="0"/>
          </a:p>
          <a:p>
            <a:pPr lvl="1"/>
            <a:r>
              <a:rPr lang="en-US" dirty="0" smtClean="0"/>
              <a:t>requirements </a:t>
            </a:r>
            <a:r>
              <a:rPr lang="en-US" dirty="0"/>
              <a:t>for operators of trading venues concerning risk </a:t>
            </a:r>
            <a:r>
              <a:rPr lang="en-US" dirty="0" smtClean="0"/>
              <a:t>controls</a:t>
            </a:r>
            <a:endParaRPr lang="en-US" dirty="0"/>
          </a:p>
          <a:p>
            <a:pPr lvl="1"/>
            <a:r>
              <a:rPr lang="en-US" dirty="0"/>
              <a:t>risk mitigations by circuit breakers and stress tests </a:t>
            </a:r>
            <a:endParaRPr lang="en-US" dirty="0" smtClean="0"/>
          </a:p>
          <a:p>
            <a:pPr lvl="1"/>
            <a:r>
              <a:rPr lang="en-US" dirty="0" smtClean="0"/>
              <a:t>equal </a:t>
            </a:r>
            <a:r>
              <a:rPr lang="en-US" dirty="0"/>
              <a:t>and fair access to co-location services (on a </a:t>
            </a:r>
            <a:r>
              <a:rPr lang="en-US" dirty="0" smtClean="0"/>
              <a:t>non-discriminatory basis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2.5 E.U. Regulation: New Amendments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Proposals to require </a:t>
            </a:r>
            <a:r>
              <a:rPr lang="en-US" dirty="0"/>
              <a:t>operators of regulated </a:t>
            </a:r>
            <a:r>
              <a:rPr lang="en-US" dirty="0" smtClean="0"/>
              <a:t>markets: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ensure that a high frequency trader has to provide continuous liquidity (</a:t>
            </a:r>
            <a:r>
              <a:rPr lang="en-US" dirty="0" smtClean="0"/>
              <a:t>by quotation</a:t>
            </a:r>
            <a:r>
              <a:rPr lang="en-US" dirty="0"/>
              <a:t>) similar to market makers if it executes significant numbers of trades </a:t>
            </a:r>
            <a:r>
              <a:rPr lang="en-US" dirty="0" smtClean="0"/>
              <a:t>in financial </a:t>
            </a:r>
            <a:r>
              <a:rPr lang="en-US" dirty="0"/>
              <a:t>instruments on the </a:t>
            </a:r>
            <a:r>
              <a:rPr lang="en-US" dirty="0" smtClean="0"/>
              <a:t>market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ensure that </a:t>
            </a:r>
            <a:r>
              <a:rPr lang="en-US" dirty="0" smtClean="0"/>
              <a:t>“</a:t>
            </a:r>
            <a:r>
              <a:rPr lang="en-US" i="1" dirty="0" smtClean="0"/>
              <a:t>orders </a:t>
            </a:r>
            <a:r>
              <a:rPr lang="en-US" i="1" dirty="0"/>
              <a:t>would rest on an order book for a minimum period </a:t>
            </a:r>
            <a:r>
              <a:rPr lang="en-US" i="1" dirty="0" smtClean="0"/>
              <a:t>before being </a:t>
            </a:r>
            <a:r>
              <a:rPr lang="en-US" i="1" dirty="0"/>
              <a:t>cancelled. Alternatively they would be required to ensure that the ratio </a:t>
            </a:r>
            <a:r>
              <a:rPr lang="en-US" i="1" dirty="0" smtClean="0"/>
              <a:t>of orders </a:t>
            </a:r>
            <a:r>
              <a:rPr lang="en-US" i="1" dirty="0"/>
              <a:t>to transactions executed by any given participant would not exceed </a:t>
            </a:r>
            <a:r>
              <a:rPr lang="en-US" i="1" dirty="0" smtClean="0"/>
              <a:t>a specified </a:t>
            </a:r>
            <a:r>
              <a:rPr lang="en-US" i="1" dirty="0"/>
              <a:t>level</a:t>
            </a:r>
            <a:r>
              <a:rPr lang="en-US" i="1" dirty="0" smtClean="0"/>
              <a:t>.”</a:t>
            </a:r>
          </a:p>
          <a:p>
            <a:r>
              <a:rPr lang="en-US" dirty="0" smtClean="0"/>
              <a:t>The proposals only concern public markets</a:t>
            </a:r>
          </a:p>
          <a:p>
            <a:r>
              <a:rPr lang="en-US" dirty="0" smtClean="0"/>
              <a:t>OTC and dark pools appear exempt, at least for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8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2.5 E.U. Regulation: Circuit Breakers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370261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4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2.5 E.U. Regulation: Greek tax on HFT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Proposal ratified by the E.U. Parliament in March 2011</a:t>
            </a:r>
          </a:p>
          <a:p>
            <a:r>
              <a:rPr lang="en-US" dirty="0" smtClean="0"/>
              <a:t>Non-binding</a:t>
            </a:r>
          </a:p>
          <a:p>
            <a:r>
              <a:rPr lang="en-US" dirty="0" smtClean="0"/>
              <a:t>Gist: </a:t>
            </a:r>
          </a:p>
          <a:p>
            <a:pPr lvl="1"/>
            <a:r>
              <a:rPr lang="en-US" dirty="0" smtClean="0"/>
              <a:t>To introduce Tobin transaction tax on all HFT activities</a:t>
            </a:r>
          </a:p>
          <a:p>
            <a:pPr lvl="1"/>
            <a:r>
              <a:rPr lang="en-US" dirty="0"/>
              <a:t>Under the proposal, the tax would be levied on each financial transaction by banks based in the </a:t>
            </a:r>
            <a:r>
              <a:rPr lang="en-US" dirty="0" smtClean="0"/>
              <a:t>European Union </a:t>
            </a:r>
            <a:r>
              <a:rPr lang="en-US" dirty="0"/>
              <a:t>at a rate of up to </a:t>
            </a:r>
            <a:r>
              <a:rPr lang="en-US" dirty="0" smtClean="0"/>
              <a:t>0.05pc</a:t>
            </a:r>
            <a:endParaRPr lang="en-US" dirty="0"/>
          </a:p>
          <a:p>
            <a:pPr lvl="1"/>
            <a:r>
              <a:rPr lang="en-US" dirty="0" smtClean="0"/>
              <a:t>Estimated linear relationship between taxes and revenues: the analysis did not take into account shrinking volume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Was proposed by a Greek parliament member</a:t>
            </a:r>
          </a:p>
          <a:p>
            <a:pPr lvl="1"/>
            <a:r>
              <a:rPr lang="en-US" dirty="0" smtClean="0"/>
              <a:t>Does not seem to gain 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0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 E.U. Regulation: Dark Pools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ESMA on dark equity markets: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examination of existing pre-trade transparency waivers provided under </a:t>
            </a:r>
            <a:r>
              <a:rPr lang="en-US" dirty="0" err="1"/>
              <a:t>MiFID</a:t>
            </a:r>
            <a:r>
              <a:rPr lang="en-US" dirty="0"/>
              <a:t> and policy options regarding crossing systems and processes operated by investment firms.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July 2010, EMSA </a:t>
            </a:r>
            <a:r>
              <a:rPr lang="en-US" dirty="0" smtClean="0"/>
              <a:t>recommended</a:t>
            </a:r>
            <a:r>
              <a:rPr lang="en-US" dirty="0"/>
              <a:t>, among </a:t>
            </a:r>
            <a:r>
              <a:rPr lang="en-US" dirty="0" smtClean="0"/>
              <a:t>others: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existing exceptions to pre-trade transparency continue to be allowed under certain </a:t>
            </a:r>
            <a:r>
              <a:rPr lang="en-US" dirty="0" smtClean="0"/>
              <a:t>circumstances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European Commission undertake or commission further analytical work regarding the existing thresholds. </a:t>
            </a:r>
          </a:p>
          <a:p>
            <a:pPr lvl="1"/>
            <a:r>
              <a:rPr lang="en-US" dirty="0" smtClean="0"/>
              <a:t>No action on dark pools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631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 Canadian Regulation: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Organizations:</a:t>
            </a:r>
            <a:endParaRPr lang="en-US" dirty="0"/>
          </a:p>
          <a:p>
            <a:pPr lvl="1"/>
            <a:r>
              <a:rPr lang="en-US" dirty="0" smtClean="0"/>
              <a:t>Canadian Securities Administrators (CSA)</a:t>
            </a:r>
          </a:p>
          <a:p>
            <a:pPr lvl="1"/>
            <a:r>
              <a:rPr lang="en-US" dirty="0" smtClean="0"/>
              <a:t>Investment Industry Regulatory Organization of Canada</a:t>
            </a:r>
          </a:p>
          <a:p>
            <a:r>
              <a:rPr lang="en-US" dirty="0" smtClean="0"/>
              <a:t>Canadian regulators seek to conform with the international standards of financial regulation, specifically, the International Organization of Securities Commissions (IOSCO)</a:t>
            </a:r>
          </a:p>
          <a:p>
            <a:r>
              <a:rPr lang="en-US" dirty="0" smtClean="0"/>
              <a:t>The Technical Committee of IOSCO covers </a:t>
            </a:r>
            <a:r>
              <a:rPr lang="en-US" dirty="0" err="1" smtClean="0"/>
              <a:t>algo</a:t>
            </a:r>
            <a:r>
              <a:rPr lang="en-US" dirty="0" smtClean="0"/>
              <a:t> trading, HFT and dark pools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8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2.5 Canadian Regulation: Dark Pools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Execution in dark pools will only be available on orders </a:t>
            </a:r>
            <a:r>
              <a:rPr lang="en-US" dirty="0"/>
              <a:t>that </a:t>
            </a:r>
            <a:r>
              <a:rPr lang="en-US" dirty="0" smtClean="0"/>
              <a:t>meet </a:t>
            </a:r>
            <a:r>
              <a:rPr lang="en-US" dirty="0"/>
              <a:t>or </a:t>
            </a:r>
            <a:r>
              <a:rPr lang="en-US" dirty="0" smtClean="0"/>
              <a:t>exceed </a:t>
            </a:r>
            <a:r>
              <a:rPr lang="en-US" dirty="0"/>
              <a:t>a minimum size (the Dark Order  Size Threshold);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Dark Order Size </a:t>
            </a:r>
            <a:r>
              <a:rPr lang="en-US" dirty="0" smtClean="0"/>
              <a:t>Threshold </a:t>
            </a:r>
            <a:r>
              <a:rPr lang="en-US" dirty="0"/>
              <a:t>for posting passive dark orders would apply </a:t>
            </a:r>
            <a:endParaRPr lang="en-US" dirty="0" smtClean="0"/>
          </a:p>
          <a:p>
            <a:pPr lvl="2"/>
            <a:r>
              <a:rPr lang="en-US" dirty="0" smtClean="0"/>
              <a:t>to </a:t>
            </a:r>
            <a:r>
              <a:rPr lang="en-US" dirty="0"/>
              <a:t>all marketplaces, transparent </a:t>
            </a:r>
            <a:r>
              <a:rPr lang="en-US" dirty="0" smtClean="0"/>
              <a:t>or </a:t>
            </a:r>
            <a:r>
              <a:rPr lang="en-US" dirty="0"/>
              <a:t>dark pools, regardless of the method of trade matching (including continuous auction, </a:t>
            </a:r>
            <a:r>
              <a:rPr lang="en-US" dirty="0" smtClean="0"/>
              <a:t>call </a:t>
            </a:r>
            <a:r>
              <a:rPr lang="en-US" dirty="0"/>
              <a:t>or negotiation systems), and </a:t>
            </a:r>
            <a:endParaRPr lang="en-US" dirty="0" smtClean="0"/>
          </a:p>
          <a:p>
            <a:pPr lvl="2"/>
            <a:r>
              <a:rPr lang="en-US" dirty="0" smtClean="0"/>
              <a:t>to </a:t>
            </a:r>
            <a:r>
              <a:rPr lang="en-US" dirty="0"/>
              <a:t>all orders whether they are client, non-client or </a:t>
            </a:r>
            <a:r>
              <a:rPr lang="en-US" dirty="0" smtClean="0"/>
              <a:t>principal</a:t>
            </a:r>
            <a:r>
              <a:rPr lang="en-US" dirty="0"/>
              <a:t>. </a:t>
            </a:r>
          </a:p>
          <a:p>
            <a:r>
              <a:rPr lang="en-US" dirty="0" smtClean="0"/>
              <a:t>Two </a:t>
            </a:r>
            <a:r>
              <a:rPr lang="en-US" dirty="0"/>
              <a:t>dark orders meeting the Dark Order Size </a:t>
            </a:r>
            <a:r>
              <a:rPr lang="en-US" dirty="0" smtClean="0"/>
              <a:t>Threshold </a:t>
            </a:r>
            <a:r>
              <a:rPr lang="en-US" dirty="0"/>
              <a:t>should be able to execute at the NBBO, and meaningful price improvement </a:t>
            </a:r>
            <a:r>
              <a:rPr lang="en-US" dirty="0" smtClean="0"/>
              <a:t>should </a:t>
            </a:r>
            <a:r>
              <a:rPr lang="en-US" dirty="0"/>
              <a:t>be required in all other circumstances. </a:t>
            </a:r>
          </a:p>
          <a:p>
            <a:r>
              <a:rPr lang="en-US" dirty="0" smtClean="0"/>
              <a:t>On </a:t>
            </a:r>
            <a:r>
              <a:rPr lang="en-US" dirty="0"/>
              <a:t>a marketplace, visible orders should execute </a:t>
            </a:r>
            <a:r>
              <a:rPr lang="en-US" dirty="0" smtClean="0"/>
              <a:t>before </a:t>
            </a:r>
            <a:r>
              <a:rPr lang="en-US" dirty="0"/>
              <a:t>dark orders at the same price, but two dark orders meeting the Dark Order Size </a:t>
            </a:r>
            <a:r>
              <a:rPr lang="en-US" dirty="0" smtClean="0"/>
              <a:t>Threshold </a:t>
            </a:r>
            <a:r>
              <a:rPr lang="en-US" dirty="0"/>
              <a:t>can be executed at that price ahead of visible orders.  </a:t>
            </a:r>
          </a:p>
          <a:p>
            <a:r>
              <a:rPr lang="en-US" dirty="0" smtClean="0"/>
              <a:t>Meaningful </a:t>
            </a:r>
            <a:r>
              <a:rPr lang="en-US" dirty="0"/>
              <a:t>price improvement should be one </a:t>
            </a:r>
            <a:r>
              <a:rPr lang="en-US" dirty="0" smtClean="0"/>
              <a:t>trading </a:t>
            </a:r>
            <a:r>
              <a:rPr lang="en-US" dirty="0"/>
              <a:t>increment as defined in UMIR</a:t>
            </a:r>
            <a:r>
              <a:rPr lang="en-US" dirty="0" smtClean="0"/>
              <a:t>; 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for securities with a difference </a:t>
            </a:r>
            <a:r>
              <a:rPr lang="en-US" dirty="0" smtClean="0"/>
              <a:t>between </a:t>
            </a:r>
            <a:r>
              <a:rPr lang="en-US" dirty="0"/>
              <a:t>the best bid price  and best ask price of one  trading increment, one-half </a:t>
            </a:r>
            <a:r>
              <a:rPr lang="en-US" dirty="0" smtClean="0"/>
              <a:t>increment </a:t>
            </a:r>
            <a:r>
              <a:rPr lang="en-US" dirty="0"/>
              <a:t>will be considered to be meaningful price improvement.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189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2.5 Australian Regulation: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Organization: </a:t>
            </a:r>
          </a:p>
          <a:p>
            <a:pPr lvl="1"/>
            <a:r>
              <a:rPr lang="en-US" dirty="0" smtClean="0"/>
              <a:t>Australian </a:t>
            </a:r>
            <a:r>
              <a:rPr lang="en-US" dirty="0"/>
              <a:t>Securities and Investments Commission </a:t>
            </a:r>
            <a:endParaRPr lang="en-US" dirty="0" smtClean="0"/>
          </a:p>
          <a:p>
            <a:r>
              <a:rPr lang="en-US" dirty="0" smtClean="0"/>
              <a:t>Goal: market integrity</a:t>
            </a:r>
          </a:p>
          <a:p>
            <a:r>
              <a:rPr lang="en-US" dirty="0" smtClean="0"/>
              <a:t>Recent developments:</a:t>
            </a:r>
          </a:p>
          <a:p>
            <a:pPr lvl="1"/>
            <a:r>
              <a:rPr lang="en-US" dirty="0" smtClean="0"/>
              <a:t>new </a:t>
            </a:r>
            <a:r>
              <a:rPr lang="en-US" dirty="0"/>
              <a:t>market integrity rules for competition in exchange </a:t>
            </a:r>
            <a:r>
              <a:rPr lang="en-US" dirty="0" smtClean="0"/>
              <a:t>markets</a:t>
            </a:r>
          </a:p>
          <a:p>
            <a:pPr lvl="1"/>
            <a:r>
              <a:rPr lang="en-US" dirty="0"/>
              <a:t>ASIC has introduced requirements with respect to pre-trade transparency, and has specifically introduced a framework which includes a minimum threshold for exemption from the pre-trade transparency requirements, initially set at zero.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will enable ASIC to respond quickly if there is a shift of liquidity from the pre-trade transparent market in the short term at a level that would affect the price formation process.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54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 U.K. Regulation: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Latest Directions:</a:t>
            </a:r>
          </a:p>
          <a:p>
            <a:pPr lvl="1"/>
            <a:r>
              <a:rPr lang="en-US" dirty="0" smtClean="0"/>
              <a:t>Economic </a:t>
            </a:r>
            <a:r>
              <a:rPr lang="en-US" dirty="0"/>
              <a:t>research thus far provides no direct evidence that high frequency </a:t>
            </a:r>
            <a:r>
              <a:rPr lang="en-US" dirty="0" smtClean="0"/>
              <a:t>computer </a:t>
            </a:r>
            <a:r>
              <a:rPr lang="en-US" dirty="0"/>
              <a:t>based trading has increased volatility.  </a:t>
            </a:r>
          </a:p>
          <a:p>
            <a:pPr lvl="1"/>
            <a:r>
              <a:rPr lang="en-US" dirty="0" smtClean="0"/>
              <a:t>Three </a:t>
            </a:r>
            <a:r>
              <a:rPr lang="en-US" dirty="0"/>
              <a:t>main mechanisms that may lead to instability when </a:t>
            </a:r>
            <a:r>
              <a:rPr lang="en-US" dirty="0" smtClean="0"/>
              <a:t>financial </a:t>
            </a:r>
            <a:r>
              <a:rPr lang="en-US" dirty="0"/>
              <a:t>markets involve significant proportions of </a:t>
            </a:r>
            <a:r>
              <a:rPr lang="en-US" dirty="0" smtClean="0"/>
              <a:t>Computer-Based Trading: </a:t>
            </a:r>
          </a:p>
          <a:p>
            <a:pPr lvl="2"/>
            <a:r>
              <a:rPr lang="en-US" dirty="0" smtClean="0"/>
              <a:t>nonlinear sensitivities </a:t>
            </a:r>
            <a:r>
              <a:rPr lang="en-US" dirty="0"/>
              <a:t>to change (where small changes can have very big effects), </a:t>
            </a:r>
          </a:p>
          <a:p>
            <a:pPr lvl="2"/>
            <a:r>
              <a:rPr lang="en-US" dirty="0"/>
              <a:t>incomplete information (where some agents in the market have more, or </a:t>
            </a:r>
            <a:r>
              <a:rPr lang="en-US" dirty="0" smtClean="0"/>
              <a:t>more </a:t>
            </a:r>
            <a:r>
              <a:rPr lang="en-US" dirty="0"/>
              <a:t>accurate, knowledge than others), </a:t>
            </a:r>
          </a:p>
          <a:p>
            <a:pPr lvl="2"/>
            <a:r>
              <a:rPr lang="en-US" dirty="0" smtClean="0"/>
              <a:t>internal </a:t>
            </a:r>
            <a:r>
              <a:rPr lang="en-US" dirty="0"/>
              <a:t>“endogenous” risks </a:t>
            </a:r>
            <a:r>
              <a:rPr lang="en-US" dirty="0" smtClean="0"/>
              <a:t>based </a:t>
            </a:r>
            <a:r>
              <a:rPr lang="en-US" dirty="0"/>
              <a:t>on feedback loops within the system</a:t>
            </a:r>
            <a:r>
              <a:rPr lang="en-US" dirty="0" smtClean="0"/>
              <a:t>.</a:t>
            </a:r>
          </a:p>
          <a:p>
            <a:pPr lvl="3"/>
            <a:r>
              <a:rPr lang="en-US" dirty="0"/>
              <a:t>The feedback loops can involve risk-management systems, and can be driven by changes in market volume or volatility, by market news, and by delays in distributing reference data.  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normalisation</a:t>
            </a:r>
            <a:r>
              <a:rPr lang="en-US" dirty="0" smtClean="0"/>
              <a:t> </a:t>
            </a:r>
            <a:r>
              <a:rPr lang="en-US" dirty="0"/>
              <a:t>of deviance, where unexpected and risky events come to be seen as ever more normal (e.g. extremely rapid crashes), until a disaster occurs.</a:t>
            </a:r>
          </a:p>
          <a:p>
            <a:pPr lvl="2"/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046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2.5 U.K. Regulation: Feedback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Source: Government Office for Science, The Future of Computer Trading in Financial Markets, Working Paper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2" y="2180792"/>
            <a:ext cx="2943298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510" y="2222356"/>
            <a:ext cx="54768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885" y="5181600"/>
            <a:ext cx="51435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706" y="3886200"/>
            <a:ext cx="45815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8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GPU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“Graphics Processing Unit”</a:t>
            </a:r>
          </a:p>
          <a:p>
            <a:r>
              <a:rPr lang="en-US" sz="1600" dirty="0" smtClean="0"/>
              <a:t>Most space on the chip is devoted to Arithmetic Logic Units (ALUs)</a:t>
            </a:r>
          </a:p>
          <a:p>
            <a:r>
              <a:rPr lang="en-US" sz="1600" dirty="0" smtClean="0"/>
              <a:t>Threads are executed in parallel batches of 32 </a:t>
            </a:r>
          </a:p>
          <a:p>
            <a:pPr lvl="1"/>
            <a:r>
              <a:rPr lang="en-US" sz="1400" dirty="0" smtClean="0"/>
              <a:t>Batches are called “warps”</a:t>
            </a:r>
          </a:p>
          <a:p>
            <a:pPr lvl="1"/>
            <a:r>
              <a:rPr lang="en-US" sz="1400" dirty="0" smtClean="0"/>
              <a:t>To minimize latency, all threads in the same warp should be similar in terms of:</a:t>
            </a:r>
          </a:p>
          <a:p>
            <a:pPr lvl="2"/>
            <a:r>
              <a:rPr lang="en-US" sz="1400" dirty="0" smtClean="0"/>
              <a:t># of loops</a:t>
            </a:r>
          </a:p>
          <a:p>
            <a:pPr lvl="2"/>
            <a:r>
              <a:rPr lang="en-US" sz="1400" dirty="0" smtClean="0"/>
              <a:t>conditional exits </a:t>
            </a:r>
          </a:p>
          <a:p>
            <a:pPr lvl="2"/>
            <a:endParaRPr lang="en-US" sz="1400" dirty="0"/>
          </a:p>
          <a:p>
            <a:pPr lvl="2"/>
            <a:endParaRPr lang="en-US" sz="1600" dirty="0" smtClean="0"/>
          </a:p>
          <a:p>
            <a:r>
              <a:rPr lang="en-US" sz="1600" dirty="0"/>
              <a:t>Popular </a:t>
            </a:r>
            <a:r>
              <a:rPr lang="en-US" sz="1600" dirty="0" smtClean="0"/>
              <a:t>model: </a:t>
            </a:r>
            <a:r>
              <a:rPr lang="en-US" sz="1600" dirty="0" err="1" smtClean="0"/>
              <a:t>Nvidia</a:t>
            </a:r>
            <a:r>
              <a:rPr lang="en-US" sz="1600" dirty="0" smtClean="0"/>
              <a:t> GTX </a:t>
            </a:r>
            <a:r>
              <a:rPr lang="en-US" sz="1600" dirty="0"/>
              <a:t>200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GPU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400" dirty="0"/>
              <a:t>Source: Thomas, </a:t>
            </a:r>
            <a:r>
              <a:rPr lang="en-US" sz="1400" dirty="0" err="1"/>
              <a:t>Howes</a:t>
            </a:r>
            <a:r>
              <a:rPr lang="en-US" sz="1400" dirty="0"/>
              <a:t> and </a:t>
            </a:r>
            <a:r>
              <a:rPr lang="en-US" sz="1400" dirty="0" err="1"/>
              <a:t>Luk</a:t>
            </a:r>
            <a:r>
              <a:rPr lang="en-US" sz="1400" dirty="0"/>
              <a:t> (2009)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3581400" cy="3851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4476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Regulation: some 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HFT strategies thought to be adverse are not feasible on exchanges</a:t>
            </a:r>
          </a:p>
          <a:p>
            <a:r>
              <a:rPr lang="en-US" dirty="0" smtClean="0"/>
              <a:t>Regulation and regulatory systems have been developed to monitor and address issues</a:t>
            </a:r>
          </a:p>
          <a:p>
            <a:r>
              <a:rPr lang="en-US" dirty="0" smtClean="0"/>
              <a:t>Technology cannot </a:t>
            </a:r>
            <a:r>
              <a:rPr lang="en-US" smtClean="0"/>
              <a:t>be reversed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019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Modern technology enabling HFT revolution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Regulation</a:t>
            </a: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140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FPGA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Characteristics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 smtClean="0"/>
              <a:t>Do not </a:t>
            </a:r>
            <a:r>
              <a:rPr lang="en-US" sz="1600" dirty="0"/>
              <a:t>have any fixed instruction-set </a:t>
            </a:r>
            <a:r>
              <a:rPr lang="en-US" sz="1600" dirty="0" smtClean="0"/>
              <a:t>architecture</a:t>
            </a:r>
          </a:p>
          <a:p>
            <a:r>
              <a:rPr lang="en-US" sz="1600" dirty="0" smtClean="0"/>
              <a:t>Provide </a:t>
            </a:r>
            <a:r>
              <a:rPr lang="en-US" sz="1600" dirty="0"/>
              <a:t>a fine-grain grid of bit-wise functional </a:t>
            </a:r>
            <a:r>
              <a:rPr lang="en-US" sz="1600" dirty="0" smtClean="0"/>
              <a:t>units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an </a:t>
            </a:r>
            <a:r>
              <a:rPr lang="en-US" sz="1600" dirty="0"/>
              <a:t>be composed to create any desired circuit or </a:t>
            </a:r>
            <a:r>
              <a:rPr lang="en-US" sz="1600" dirty="0" smtClean="0"/>
              <a:t>processor</a:t>
            </a:r>
          </a:p>
          <a:p>
            <a:r>
              <a:rPr lang="en-US" sz="1600" dirty="0"/>
              <a:t>Much of the FPGA area is </a:t>
            </a:r>
            <a:r>
              <a:rPr lang="en-US" sz="1600" dirty="0" smtClean="0"/>
              <a:t>dedicated </a:t>
            </a:r>
            <a:r>
              <a:rPr lang="en-US" sz="1600" dirty="0"/>
              <a:t>to the </a:t>
            </a:r>
            <a:r>
              <a:rPr lang="en-US" sz="1600" dirty="0" smtClean="0"/>
              <a:t>routing infrastructure</a:t>
            </a:r>
            <a:r>
              <a:rPr lang="en-US" sz="1600" dirty="0"/>
              <a:t>, which allows functional units to be </a:t>
            </a:r>
            <a:r>
              <a:rPr lang="en-US" sz="1600" dirty="0" smtClean="0"/>
              <a:t>connected together </a:t>
            </a:r>
            <a:r>
              <a:rPr lang="en-US" sz="1600" dirty="0"/>
              <a:t>at run-time. </a:t>
            </a:r>
            <a:endParaRPr lang="en-US" sz="1600" dirty="0" smtClean="0"/>
          </a:p>
          <a:p>
            <a:r>
              <a:rPr lang="en-US" sz="1600" dirty="0" smtClean="0"/>
              <a:t>Modern </a:t>
            </a:r>
            <a:r>
              <a:rPr lang="en-US" sz="1600" dirty="0"/>
              <a:t>FPGAs also contain a </a:t>
            </a:r>
            <a:r>
              <a:rPr lang="en-US" sz="1600" dirty="0" smtClean="0"/>
              <a:t>number of </a:t>
            </a:r>
            <a:r>
              <a:rPr lang="en-US" sz="1600" dirty="0"/>
              <a:t>dedicated functional units, such as DSP blocks </a:t>
            </a:r>
            <a:r>
              <a:rPr lang="en-US" sz="1600" dirty="0" smtClean="0"/>
              <a:t>containing multipliers</a:t>
            </a:r>
            <a:r>
              <a:rPr lang="en-US" sz="1600" dirty="0"/>
              <a:t>, and RAM blocks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Popular model: </a:t>
            </a:r>
            <a:r>
              <a:rPr lang="en-US" sz="1600" dirty="0"/>
              <a:t>Xilinx Virtex-5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400" dirty="0"/>
              <a:t>Source: Thomas, </a:t>
            </a:r>
            <a:r>
              <a:rPr lang="en-US" sz="1400" dirty="0" err="1"/>
              <a:t>Howes</a:t>
            </a:r>
            <a:r>
              <a:rPr lang="en-US" sz="1400" dirty="0"/>
              <a:t> and </a:t>
            </a:r>
            <a:r>
              <a:rPr lang="en-US" sz="1400" dirty="0" err="1"/>
              <a:t>Luk</a:t>
            </a:r>
            <a:r>
              <a:rPr lang="en-US" sz="1400" dirty="0"/>
              <a:t> (2009)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2743200"/>
            <a:ext cx="370229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54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</a:t>
            </a:r>
            <a:r>
              <a:rPr lang="en-US" dirty="0" smtClean="0"/>
              <a:t>. FPGAs – “</a:t>
            </a:r>
            <a:r>
              <a:rPr lang="en-US" dirty="0" err="1" smtClean="0"/>
              <a:t>souped</a:t>
            </a:r>
            <a:r>
              <a:rPr lang="en-US" dirty="0" smtClean="0"/>
              <a:t> up” microprocessors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Source: </a:t>
            </a:r>
            <a:r>
              <a:rPr lang="en-US" sz="1600" dirty="0" err="1" smtClean="0"/>
              <a:t>EETimes</a:t>
            </a:r>
            <a:r>
              <a:rPr lang="en-US" sz="1600" dirty="0" smtClean="0"/>
              <a:t>, March 3, 2004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2682"/>
            <a:ext cx="6019800" cy="465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20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FPGA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FPGAs are programmed using special programming languages Verilog or VHDL</a:t>
            </a:r>
          </a:p>
          <a:p>
            <a:pPr lvl="1"/>
            <a:r>
              <a:rPr lang="en-US" sz="1400" dirty="0"/>
              <a:t>Similar to C programming language -&gt; easy to learn</a:t>
            </a:r>
          </a:p>
          <a:p>
            <a:pPr lvl="1"/>
            <a:r>
              <a:rPr lang="en-US" sz="1400" dirty="0"/>
              <a:t>FPGA programming device translates Verilog into Assembly understood by FPGA </a:t>
            </a:r>
            <a:r>
              <a:rPr lang="en-US" sz="1400" dirty="0" smtClean="0"/>
              <a:t>chips</a:t>
            </a:r>
          </a:p>
          <a:p>
            <a:r>
              <a:rPr lang="en-US" sz="1800" dirty="0" smtClean="0"/>
              <a:t>The programs are written directly onto chips in Assembly</a:t>
            </a:r>
          </a:p>
          <a:p>
            <a:pPr lvl="1"/>
            <a:r>
              <a:rPr lang="en-US" sz="1400" dirty="0" smtClean="0"/>
              <a:t>Eliminates delays in moving instructions from memory onto the processor (GPUs and CPUs access memory for instructions)</a:t>
            </a:r>
            <a:endParaRPr lang="en-US" sz="1400" dirty="0"/>
          </a:p>
          <a:p>
            <a:r>
              <a:rPr lang="en-US" sz="1600" dirty="0"/>
              <a:t>$4-$100 per blank FPGA chip</a:t>
            </a:r>
          </a:p>
          <a:p>
            <a:r>
              <a:rPr lang="en-US" sz="1600" dirty="0"/>
              <a:t>Free (open source)-$20,000 Verilog or VHDL “simulator”</a:t>
            </a:r>
          </a:p>
          <a:p>
            <a:endParaRPr lang="en-US" sz="1800" dirty="0"/>
          </a:p>
          <a:p>
            <a:endParaRPr lang="en-US" sz="1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CPU-FPGA </a:t>
            </a:r>
            <a:r>
              <a:rPr lang="en-US" dirty="0" smtClean="0"/>
              <a:t>Comparison (</a:t>
            </a:r>
            <a:r>
              <a:rPr lang="en-US" dirty="0" err="1" smtClean="0"/>
              <a:t>EETimes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sz="1600" dirty="0" smtClean="0"/>
          </a:p>
          <a:p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3212277"/>
              </p:ext>
            </p:extLst>
          </p:nvPr>
        </p:nvGraphicFramePr>
        <p:xfrm>
          <a:off x="4648200" y="2438400"/>
          <a:ext cx="4419600" cy="4399944"/>
        </p:xfrm>
        <a:graphic>
          <a:graphicData uri="http://schemas.openxmlformats.org/drawingml/2006/table">
            <a:tbl>
              <a:tblPr/>
              <a:tblGrid>
                <a:gridCol w="2133600"/>
                <a:gridCol w="2286000"/>
              </a:tblGrid>
              <a:tr h="2405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Verdana"/>
                        </a:rPr>
                        <a:t>Microprocessor</a:t>
                      </a:r>
                      <a:endParaRPr lang="en-US" sz="1400" dirty="0">
                        <a:effectLst/>
                      </a:endParaRPr>
                    </a:p>
                  </a:txBody>
                  <a:tcPr marL="15732" marR="15732" marT="15732" marB="157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Verdana"/>
                        </a:rPr>
                        <a:t>FPGA</a:t>
                      </a:r>
                      <a:endParaRPr lang="en-US" sz="1400" dirty="0">
                        <a:effectLst/>
                      </a:endParaRPr>
                    </a:p>
                  </a:txBody>
                  <a:tcPr marL="15732" marR="15732" marT="15732" marB="157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059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Verdana"/>
                        </a:rPr>
                        <a:t>Architectural design</a:t>
                      </a:r>
                      <a:endParaRPr lang="en-US" sz="1400">
                        <a:effectLst/>
                      </a:endParaRPr>
                    </a:p>
                  </a:txBody>
                  <a:tcPr marL="15732" marR="15732" marT="15732" marB="157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Verdana"/>
                        </a:rPr>
                        <a:t>Architectural design</a:t>
                      </a:r>
                      <a:endParaRPr lang="en-US" sz="1400" dirty="0">
                        <a:effectLst/>
                      </a:endParaRPr>
                    </a:p>
                  </a:txBody>
                  <a:tcPr marL="15732" marR="15732" marT="15732" marB="157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</a:tr>
              <a:tr h="65994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Verdana"/>
                        </a:rPr>
                        <a:t>Choice of language</a:t>
                      </a:r>
                      <a:br>
                        <a:rPr lang="en-US" sz="1400">
                          <a:effectLst/>
                          <a:latin typeface="Verdana"/>
                        </a:rPr>
                      </a:br>
                      <a:r>
                        <a:rPr lang="en-US" sz="1400">
                          <a:effectLst/>
                          <a:latin typeface="Verdana"/>
                        </a:rPr>
                        <a:t>   (C, JAVA)</a:t>
                      </a:r>
                      <a:endParaRPr lang="en-US" sz="1400">
                        <a:effectLst/>
                      </a:endParaRPr>
                    </a:p>
                  </a:txBody>
                  <a:tcPr marL="15732" marR="15732" marT="15732" marB="157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Verdana"/>
                        </a:rPr>
                        <a:t>Choice of language   (Verilog, VHDL</a:t>
                      </a:r>
                      <a:r>
                        <a:rPr lang="en-US" sz="1400" dirty="0" smtClean="0">
                          <a:effectLst/>
                          <a:latin typeface="Verdana"/>
                        </a:rPr>
                        <a:t>)</a:t>
                      </a:r>
                      <a:endParaRPr lang="en-US" sz="1400" dirty="0">
                        <a:effectLst/>
                      </a:endParaRPr>
                    </a:p>
                  </a:txBody>
                  <a:tcPr marL="15732" marR="15732" marT="15732" marB="157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24059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Verdana"/>
                        </a:rPr>
                        <a:t>Editing programs</a:t>
                      </a:r>
                      <a:endParaRPr lang="en-US" sz="1400">
                        <a:effectLst/>
                      </a:endParaRPr>
                    </a:p>
                  </a:txBody>
                  <a:tcPr marL="15732" marR="15732" marT="15732" marB="157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Verdana"/>
                        </a:rPr>
                        <a:t>Editing programs</a:t>
                      </a:r>
                      <a:endParaRPr lang="en-US" sz="1400">
                        <a:effectLst/>
                      </a:endParaRPr>
                    </a:p>
                  </a:txBody>
                  <a:tcPr marL="15732" marR="15732" marT="15732" marB="157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026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Verdana"/>
                        </a:rPr>
                        <a:t>Compiling programs</a:t>
                      </a:r>
                      <a:br>
                        <a:rPr lang="en-US" sz="1400">
                          <a:effectLst/>
                          <a:latin typeface="Verdana"/>
                        </a:rPr>
                      </a:br>
                      <a:r>
                        <a:rPr lang="en-US" sz="1400">
                          <a:effectLst/>
                          <a:latin typeface="Verdana"/>
                        </a:rPr>
                        <a:t>   (.DLL, .OBJ)</a:t>
                      </a:r>
                      <a:endParaRPr lang="en-US" sz="1400">
                        <a:effectLst/>
                      </a:endParaRPr>
                    </a:p>
                  </a:txBody>
                  <a:tcPr marL="15732" marR="15732" marT="15732" marB="157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Verdana"/>
                        </a:rPr>
                        <a:t>Compiling programs</a:t>
                      </a:r>
                      <a:endParaRPr lang="en-US" sz="1400" dirty="0">
                        <a:effectLst/>
                      </a:endParaRPr>
                    </a:p>
                  </a:txBody>
                  <a:tcPr marL="15732" marR="15732" marT="15732" marB="157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</a:tr>
              <a:tr h="45026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Verdana"/>
                        </a:rPr>
                        <a:t> </a:t>
                      </a:r>
                      <a:endParaRPr lang="en-US" sz="1400">
                        <a:effectLst/>
                      </a:endParaRPr>
                    </a:p>
                  </a:txBody>
                  <a:tcPr marL="15732" marR="15732" marT="15732" marB="157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Verdana"/>
                        </a:rPr>
                        <a:t>Synthesizing programs</a:t>
                      </a:r>
                      <a:br>
                        <a:rPr lang="en-US" sz="1400">
                          <a:effectLst/>
                          <a:latin typeface="Verdana"/>
                        </a:rPr>
                      </a:br>
                      <a:r>
                        <a:rPr lang="en-US" sz="1400">
                          <a:effectLst/>
                          <a:latin typeface="Verdana"/>
                        </a:rPr>
                        <a:t>   (.EDIF)</a:t>
                      </a:r>
                      <a:endParaRPr lang="en-US" sz="1400">
                        <a:effectLst/>
                      </a:endParaRPr>
                    </a:p>
                  </a:txBody>
                  <a:tcPr marL="15732" marR="15732" marT="15732" marB="157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56731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Verdana"/>
                        </a:rPr>
                        <a:t>Linking programs</a:t>
                      </a:r>
                      <a:br>
                        <a:rPr lang="en-US" sz="1400">
                          <a:effectLst/>
                          <a:latin typeface="Verdana"/>
                        </a:rPr>
                      </a:br>
                      <a:r>
                        <a:rPr lang="en-US" sz="1400">
                          <a:effectLst/>
                          <a:latin typeface="Verdana"/>
                        </a:rPr>
                        <a:t>   (.EXE)</a:t>
                      </a:r>
                      <a:endParaRPr lang="en-US" sz="1400">
                        <a:effectLst/>
                      </a:endParaRPr>
                    </a:p>
                  </a:txBody>
                  <a:tcPr marL="15732" marR="15732" marT="15732" marB="157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Verdana"/>
                        </a:rPr>
                        <a:t>Placing and routing </a:t>
                      </a:r>
                      <a:r>
                        <a:rPr lang="en-US" sz="1400" dirty="0" smtClean="0">
                          <a:effectLst/>
                          <a:latin typeface="Verdana"/>
                        </a:rPr>
                        <a:t>programs (.</a:t>
                      </a:r>
                      <a:r>
                        <a:rPr lang="en-US" sz="1400" dirty="0">
                          <a:effectLst/>
                          <a:latin typeface="Verdana"/>
                        </a:rPr>
                        <a:t>VO, .SDF, .TTF)</a:t>
                      </a:r>
                      <a:endParaRPr lang="en-US" sz="1400" dirty="0">
                        <a:effectLst/>
                      </a:endParaRPr>
                    </a:p>
                  </a:txBody>
                  <a:tcPr marL="15732" marR="15732" marT="15732" marB="157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946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Verdana"/>
                        </a:rPr>
                        <a:t>Loading programs to ROM</a:t>
                      </a:r>
                      <a:endParaRPr lang="en-US" sz="1400">
                        <a:effectLst/>
                      </a:endParaRPr>
                    </a:p>
                  </a:txBody>
                  <a:tcPr marL="15732" marR="15732" marT="15732" marB="157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Verdana"/>
                        </a:rPr>
                        <a:t>Loading programs to FPGA</a:t>
                      </a:r>
                      <a:endParaRPr lang="en-US" sz="1400">
                        <a:effectLst/>
                      </a:endParaRPr>
                    </a:p>
                  </a:txBody>
                  <a:tcPr marL="15732" marR="15732" marT="15732" marB="157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</a:tr>
              <a:tr h="24059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Verdana"/>
                        </a:rPr>
                        <a:t>Debugging P programs</a:t>
                      </a:r>
                      <a:endParaRPr lang="en-US" sz="1400">
                        <a:effectLst/>
                      </a:endParaRPr>
                    </a:p>
                  </a:txBody>
                  <a:tcPr marL="15732" marR="15732" marT="15732" marB="157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Verdana"/>
                        </a:rPr>
                        <a:t>Debugging FPGA programs</a:t>
                      </a:r>
                      <a:endParaRPr lang="en-US" sz="1400">
                        <a:effectLst/>
                      </a:endParaRPr>
                    </a:p>
                  </a:txBody>
                  <a:tcPr marL="15732" marR="15732" marT="15732" marB="157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24059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Verdana"/>
                        </a:rPr>
                        <a:t>Documenting programs</a:t>
                      </a:r>
                      <a:endParaRPr lang="en-US" sz="1400">
                        <a:effectLst/>
                      </a:endParaRPr>
                    </a:p>
                  </a:txBody>
                  <a:tcPr marL="15732" marR="15732" marT="15732" marB="157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Verdana"/>
                        </a:rPr>
                        <a:t>Documenting programs</a:t>
                      </a:r>
                      <a:endParaRPr lang="en-US" sz="1400">
                        <a:effectLst/>
                      </a:endParaRPr>
                    </a:p>
                  </a:txBody>
                  <a:tcPr marL="15732" marR="15732" marT="15732" marB="157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059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Verdana"/>
                        </a:rPr>
                        <a:t>Delivering programs</a:t>
                      </a:r>
                      <a:endParaRPr lang="en-US" sz="1400">
                        <a:effectLst/>
                      </a:endParaRPr>
                    </a:p>
                  </a:txBody>
                  <a:tcPr marL="15732" marR="15732" marT="15732" marB="157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Verdana"/>
                        </a:rPr>
                        <a:t>Delivering programs</a:t>
                      </a:r>
                      <a:endParaRPr lang="en-US" sz="1400" dirty="0">
                        <a:effectLst/>
                      </a:endParaRPr>
                    </a:p>
                  </a:txBody>
                  <a:tcPr marL="15732" marR="15732" marT="15732" marB="157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802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Accelerator speed depends on clock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Comparative speeds in cycles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57181691"/>
              </p:ext>
            </p:extLst>
          </p:nvPr>
        </p:nvGraphicFramePr>
        <p:xfrm>
          <a:off x="5181600" y="5313997"/>
          <a:ext cx="34290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Hardware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Data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Clock Cycles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Seconds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10^9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CPUx4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10^8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10^7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FPGA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10^7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How fast is one cycle?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600" dirty="0" smtClean="0"/>
                  <a:t>Speed is determined by the “oscillator crystal”</a:t>
                </a:r>
              </a:p>
              <a:p>
                <a:pPr lvl="1"/>
                <a:r>
                  <a:rPr lang="en-US" sz="1400" dirty="0" smtClean="0"/>
                  <a:t>shipped with CPU</a:t>
                </a:r>
              </a:p>
              <a:p>
                <a:pPr lvl="1"/>
                <a:r>
                  <a:rPr lang="en-US" sz="1400" dirty="0" smtClean="0"/>
                  <a:t>Pentium 4 (2002) has clock rate of 3 billion cycles/second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sz="1400" dirty="0" smtClean="0"/>
                  <a:t> cycles/second</a:t>
                </a:r>
              </a:p>
              <a:p>
                <a:r>
                  <a:rPr lang="en-US" sz="1600" dirty="0" smtClean="0"/>
                  <a:t>Performance comparison</a:t>
                </a:r>
                <a:r>
                  <a:rPr lang="en-US" sz="1400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2"/>
                <a:stretch>
                  <a:fillRect t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528" y="2438400"/>
            <a:ext cx="468932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154497"/>
              </p:ext>
            </p:extLst>
          </p:nvPr>
        </p:nvGraphicFramePr>
        <p:xfrm>
          <a:off x="5181600" y="4152900"/>
          <a:ext cx="34290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Hardware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Data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Clock Cycles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Seconds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10^6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CPUx4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10^7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10^6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FPGA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10^5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022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136</TotalTime>
  <Words>4265</Words>
  <Application>Microsoft Office PowerPoint</Application>
  <PresentationFormat>On-screen Show (4:3)</PresentationFormat>
  <Paragraphs>688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Clarity</vt:lpstr>
      <vt:lpstr>PowerPoint Presentation</vt:lpstr>
      <vt:lpstr>Outline</vt:lpstr>
      <vt:lpstr>1. A brief history of hardware</vt:lpstr>
      <vt:lpstr>2. CPU</vt:lpstr>
      <vt:lpstr>1. GPU</vt:lpstr>
      <vt:lpstr>1. FPGA</vt:lpstr>
      <vt:lpstr>1. FPGAs – “souped up” microprocessors</vt:lpstr>
      <vt:lpstr>1. FPGA</vt:lpstr>
      <vt:lpstr>1. Accelerator speed depends on clock</vt:lpstr>
      <vt:lpstr>1. MPPA</vt:lpstr>
      <vt:lpstr>3. Core message architecture</vt:lpstr>
      <vt:lpstr>3. Messaging Protocols in Trading</vt:lpstr>
      <vt:lpstr>3. Messaging protocols</vt:lpstr>
      <vt:lpstr>3. Messaging Architecture</vt:lpstr>
      <vt:lpstr>3. Co-location</vt:lpstr>
      <vt:lpstr>Outline</vt:lpstr>
      <vt:lpstr>2. Regulation</vt:lpstr>
      <vt:lpstr>2. Regulation of HFT</vt:lpstr>
      <vt:lpstr>2. Regulation of HFT</vt:lpstr>
      <vt:lpstr>2.1 System stability</vt:lpstr>
      <vt:lpstr>2.1 System oversight</vt:lpstr>
      <vt:lpstr>2.1 System oversight</vt:lpstr>
      <vt:lpstr>2.1 Exchange Surveillance</vt:lpstr>
      <vt:lpstr>2.1 Exchange surveillance</vt:lpstr>
      <vt:lpstr>2.2 Investor protection</vt:lpstr>
      <vt:lpstr>2.3 Computerized matching rules</vt:lpstr>
      <vt:lpstr>2.4 Dark and Light Markets</vt:lpstr>
      <vt:lpstr>2.4 Dark or Light Markets?</vt:lpstr>
      <vt:lpstr>2.4 Dark/Lit Equilibrium</vt:lpstr>
      <vt:lpstr>2.5 Market Regulation in the U.S.</vt:lpstr>
      <vt:lpstr>2.5 U.S. Regulation: Naked Access</vt:lpstr>
      <vt:lpstr>2.5 U.S. Regulation: Flash Orders</vt:lpstr>
      <vt:lpstr>2.5 U.S. Regulation: Colocation </vt:lpstr>
      <vt:lpstr>2.5 U.S. Regulation: Large Traders</vt:lpstr>
      <vt:lpstr>2.5 U.S. Regulation: Post Flash Crash</vt:lpstr>
      <vt:lpstr>2.5 Market Regulation in Europe</vt:lpstr>
      <vt:lpstr>2.5 Market Regulation in Europe</vt:lpstr>
      <vt:lpstr>2.5 E.U. Regulation: </vt:lpstr>
      <vt:lpstr>2.5 E.U. Regulation: Swinburne Report</vt:lpstr>
      <vt:lpstr>2.5 E.U. Regulation: Algo Trading</vt:lpstr>
      <vt:lpstr>2.5 E.U. Regulation: New Amendments</vt:lpstr>
      <vt:lpstr>2.5 E.U. Regulation: Circuit Breakers</vt:lpstr>
      <vt:lpstr>2.5 E.U. Regulation: Greek tax on HFT</vt:lpstr>
      <vt:lpstr>2.5 E.U. Regulation: Dark Pools </vt:lpstr>
      <vt:lpstr>2.5 Canadian Regulation: Overview</vt:lpstr>
      <vt:lpstr>2.5 Canadian Regulation: Dark Pools </vt:lpstr>
      <vt:lpstr>2.5 Australian Regulation: Overview</vt:lpstr>
      <vt:lpstr>2.5 U.K. Regulation: Overview</vt:lpstr>
      <vt:lpstr>2.5 U.K. Regulation: Feedback Loops</vt:lpstr>
      <vt:lpstr>2. Regulation: some key points</vt:lpstr>
      <vt:lpstr>Outline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ABLE</dc:creator>
  <cp:lastModifiedBy>ABLE3</cp:lastModifiedBy>
  <cp:revision>48</cp:revision>
  <cp:lastPrinted>2013-09-19T12:49:15Z</cp:lastPrinted>
  <dcterms:created xsi:type="dcterms:W3CDTF">2013-09-16T21:16:50Z</dcterms:created>
  <dcterms:modified xsi:type="dcterms:W3CDTF">2014-12-01T16:11:27Z</dcterms:modified>
</cp:coreProperties>
</file>