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25" r:id="rId2"/>
    <p:sldId id="473" r:id="rId3"/>
    <p:sldId id="514" r:id="rId4"/>
    <p:sldId id="527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33" r:id="rId18"/>
    <p:sldId id="534" r:id="rId19"/>
    <p:sldId id="528" r:id="rId20"/>
    <p:sldId id="529" r:id="rId21"/>
    <p:sldId id="531" r:id="rId22"/>
    <p:sldId id="532" r:id="rId23"/>
    <p:sldId id="540" r:id="rId24"/>
    <p:sldId id="541" r:id="rId25"/>
    <p:sldId id="513" r:id="rId26"/>
    <p:sldId id="475" r:id="rId27"/>
    <p:sldId id="426" r:id="rId28"/>
    <p:sldId id="427" r:id="rId29"/>
    <p:sldId id="428" r:id="rId30"/>
    <p:sldId id="429" r:id="rId31"/>
    <p:sldId id="431" r:id="rId32"/>
    <p:sldId id="432" r:id="rId33"/>
    <p:sldId id="433" r:id="rId34"/>
    <p:sldId id="434" r:id="rId35"/>
    <p:sldId id="435" r:id="rId36"/>
    <p:sldId id="494" r:id="rId37"/>
    <p:sldId id="495" r:id="rId38"/>
    <p:sldId id="476" r:id="rId39"/>
    <p:sldId id="477" r:id="rId40"/>
    <p:sldId id="478" r:id="rId41"/>
    <p:sldId id="479" r:id="rId42"/>
    <p:sldId id="535" r:id="rId43"/>
    <p:sldId id="496" r:id="rId44"/>
    <p:sldId id="497" r:id="rId45"/>
    <p:sldId id="536" r:id="rId46"/>
    <p:sldId id="499" r:id="rId47"/>
    <p:sldId id="500" r:id="rId48"/>
    <p:sldId id="501" r:id="rId49"/>
    <p:sldId id="537" r:id="rId50"/>
    <p:sldId id="503" r:id="rId51"/>
    <p:sldId id="539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90" d="100"/>
          <a:sy n="90" d="100"/>
        </p:scale>
        <p:origin x="-498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1C056-8D66-4978-A894-E755FF5A49E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454A-EEF0-4FBE-BCD7-24039179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0556-FD9A-455A-B209-FE0007A8DE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8DBF-F81E-4101-98EC-324B45AAB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7937-CE4F-4A4D-8555-4AB2AFE37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A82EF9-E7F4-422A-A0E4-2C0AEF11E3B9}" type="datetimeFigureOut">
              <a:rPr lang="en-US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578A09-82A9-4BEB-B7DA-E5DCB304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49516"/>
            <a:ext cx="3114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ialdridge@ablealpha.com</a:t>
            </a:r>
            <a:r>
              <a:rPr lang="en-US" sz="1200" baseline="0" dirty="0" smtClean="0"/>
              <a:t> –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96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A82EF9-E7F4-422A-A0E4-2C0AEF11E3B9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78A09-82A9-4BEB-B7DA-E5DCB304FF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58D5-5BA8-4908-9BD1-8127D8AD4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C22B-F69A-4573-903E-8FC74D806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5FC7-1608-4944-99BB-F7ACE41702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D12C-A865-4ACB-8D2D-8845E7C0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8EF6-29FC-4073-B803-7A2848A3D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B7B7-9ECB-418B-A835-0698140761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08DA-8F41-4BB3-BBAF-164E282C0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751E517-0FB2-4C24-8A58-9B54C3BC8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High-Frequency </a:t>
            </a:r>
            <a:r>
              <a:rPr lang="en-US" dirty="0" smtClean="0"/>
              <a:t>Trading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Module 4 – Advanced modeling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Slides to accompany High-Frequency Trading: A Practical Guide to Algorithmic Strategies and Trading Systems, 2</a:t>
            </a:r>
            <a:r>
              <a:rPr lang="en-US" baseline="30000" dirty="0"/>
              <a:t>nd</a:t>
            </a:r>
            <a:r>
              <a:rPr lang="en-US" dirty="0"/>
              <a:t> edition, by Irene Aldridge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Time to execution in queue 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/>
                  <a:t>Proposition 2 (Aldridge, 2013)</a:t>
                </a:r>
              </a:p>
              <a:p>
                <a:r>
                  <a:rPr lang="en-US" dirty="0" smtClean="0"/>
                  <a:t>Steady-state, under no cancellations rule, probability </a:t>
                </a:r>
                <a:r>
                  <a:rPr lang="en-US" dirty="0"/>
                  <a:t>of executing a limit order placed </a:t>
                </a:r>
                <a:r>
                  <a:rPr lang="en-US" i="1" dirty="0"/>
                  <a:t>k</a:t>
                </a:r>
                <a:r>
                  <a:rPr lang="en-US" dirty="0"/>
                  <a:t> ticks away from the current market price within time </a:t>
                </a:r>
                <a:r>
                  <a:rPr lang="en-US" i="1" dirty="0"/>
                  <a:t>t</a:t>
                </a:r>
                <a:r>
                  <a:rPr lang="en-US" dirty="0"/>
                  <a:t> equals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∞,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=0)=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(1−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  <m:r>
                      <a:rPr lang="en-US" i="1">
                        <a:latin typeface="Cambria Math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4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Modeling results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Proposition 3 (Aldridge 2013):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Steady-state probability of observing exactly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orders in the </a:t>
                </a:r>
                <a:r>
                  <a:rPr lang="en-US" dirty="0" err="1" smtClean="0"/>
                  <a:t>kth</a:t>
                </a:r>
                <a:r>
                  <a:rPr lang="en-US" dirty="0" smtClean="0"/>
                  <a:t> queue when order cancellations are allowed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∞,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∏"/>
                                          <m:limLoc m:val="undOvr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∏"/>
                                          <m:limLoc m:val="undOvr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…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∏"/>
                                          <m:limLoc m:val="undOvr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∏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87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Modeling results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Proposition 4: Wait time to execution when cancellations are allowed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∞,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(1−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  <m:r>
                      <a:rPr lang="en-US" i="1">
                        <a:latin typeface="Cambria Math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So what?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Can deduce return characteristics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ℙ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∞,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∞,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𝕂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&gt;0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[</m:t>
                                </m:r>
                              </m:e>
                            </m:nary>
                            <m:r>
                              <a:rPr lang="en-US" i="1">
                                <a:latin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]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&gt;0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×</m:t>
                            </m:r>
                            <m:r>
                              <a:rPr lang="en-US" i="1">
                                <a:latin typeface="Cambria Math"/>
                              </a:rPr>
                              <m:t>ℙ</m:t>
                            </m:r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&gt;0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∞,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≤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&gt;0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×</m:t>
                            </m:r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∞,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Example: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20589" y="4058411"/>
            <a:ext cx="6480351" cy="1203960"/>
            <a:chOff x="0" y="166666"/>
            <a:chExt cx="3581556" cy="76190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0" y="928567"/>
              <a:ext cx="35815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990643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37" y="547616"/>
              <a:ext cx="114305" cy="380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50" y="242856"/>
              <a:ext cx="114305" cy="685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30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23" y="699997"/>
              <a:ext cx="114305" cy="228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63" y="166666"/>
              <a:ext cx="114305" cy="761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00270" y="319046"/>
              <a:ext cx="114305" cy="609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2676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83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7490" y="585712"/>
              <a:ext cx="114305" cy="342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3040678" y="5410200"/>
            <a:ext cx="9217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25671" y="5419060"/>
                <a:ext cx="71275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71" y="5419060"/>
                <a:ext cx="712759" cy="38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05925" y="5419060"/>
                <a:ext cx="146847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∞,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≤</m:t>
                      </m:r>
                      <m:r>
                        <a:rPr lang="en-US" sz="1800" i="1">
                          <a:latin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925" y="5419060"/>
                <a:ext cx="1468479" cy="381515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13922" y="6019800"/>
                <a:ext cx="9120963" cy="406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∞,</m:t>
                        </m:r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≤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sz="1800" i="1">
                                <a:latin typeface="Cambria Math"/>
                              </a:rPr>
                              <m:t>(1−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  <m:r>
                      <a:rPr lang="en-US" sz="1800" i="1">
                        <a:latin typeface="Cambria Math"/>
                      </a:rPr>
                      <m:t>×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" y="6019800"/>
                <a:ext cx="9120963" cy="406458"/>
              </a:xfrm>
              <a:prstGeom prst="rect">
                <a:avLst/>
              </a:prstGeom>
              <a:blipFill rotWithShape="1">
                <a:blip r:embed="rId5"/>
                <a:stretch>
                  <a:fillRect t="-104545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 smtClean="0"/>
              <a:t>2.2. And liquidity 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𝑛𝑃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𝕂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&gt;0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&gt;0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∞,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∏"/>
                                        <m:limLoc m:val="undOvr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∏"/>
                                        <m:limLoc m:val="undOvr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∏"/>
                                        <m:limLoc m:val="undOvr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∏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𝜇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Liquidity, by definition, is “available immediacy of trading” (</a:t>
                </a:r>
                <a:r>
                  <a:rPr lang="en-US" dirty="0" err="1" smtClean="0"/>
                  <a:t>Demsetz</a:t>
                </a:r>
                <a:r>
                  <a:rPr lang="en-US" dirty="0" smtClean="0"/>
                  <a:t>, 1968), i.e., the number of limit orders available to match incoming market orders.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Key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order matching principles result in different market characteristics: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93485"/>
              </p:ext>
            </p:extLst>
          </p:nvPr>
        </p:nvGraphicFramePr>
        <p:xfrm>
          <a:off x="533400" y="2567940"/>
          <a:ext cx="7924800" cy="39152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953899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Vanilla Price-Time</a:t>
                      </a:r>
                      <a:r>
                        <a:rPr lang="en-US" baseline="0" dirty="0" smtClean="0"/>
                        <a:t> Priority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No-Cancel</a:t>
                      </a:r>
                      <a:r>
                        <a:rPr lang="en-US" baseline="0" dirty="0" smtClean="0"/>
                        <a:t>-Range Either 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Vanila</a:t>
                      </a:r>
                      <a:r>
                        <a:rPr lang="en-US" dirty="0" smtClean="0"/>
                        <a:t> Pro-Rata Matching</a:t>
                      </a:r>
                      <a:endParaRPr lang="en-US" dirty="0"/>
                    </a:p>
                  </a:txBody>
                  <a:tcPr/>
                </a:tc>
              </a:tr>
              <a:tr h="552466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volatility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667730">
                <a:tc>
                  <a:txBody>
                    <a:bodyPr/>
                    <a:lstStyle/>
                    <a:p>
                      <a:r>
                        <a:rPr lang="en-US" dirty="0" smtClean="0"/>
                        <a:t>Fat tails of 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552466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liquidity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953899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detect spoofing</a:t>
                      </a:r>
                      <a:r>
                        <a:rPr lang="en-US" baseline="0" dirty="0" smtClean="0"/>
                        <a:t> market manipulation</a:t>
                      </a:r>
                    </a:p>
                    <a:p>
                      <a:r>
                        <a:rPr lang="en-US" baseline="0" dirty="0" smtClean="0"/>
                        <a:t>*covered 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5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2.3 Optimal Limit Order Size in Pro-Rata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1676400"/>
                <a:ext cx="4572000" cy="12518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𝑒𝑥𝑒𝑐𝑢𝑡𝑒𝑑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4572000" cy="12518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3429000"/>
                <a:ext cx="8229600" cy="167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Solving the quadratic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we obtain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&gt;0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𝑧𝑃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 </m:t>
                                </m:r>
                              </m:e>
                            </m:nary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8229600" cy="1672830"/>
              </a:xfrm>
              <a:prstGeom prst="rect">
                <a:avLst/>
              </a:prstGeom>
              <a:blipFill rotWithShape="1">
                <a:blip r:embed="rId3"/>
                <a:stretch>
                  <a:fillRect l="-1111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8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Estimating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09712" y="2002549"/>
            <a:ext cx="6124575" cy="3765550"/>
            <a:chOff x="0" y="0"/>
            <a:chExt cx="8458200" cy="4695160"/>
          </a:xfrm>
        </p:grpSpPr>
        <p:sp>
          <p:nvSpPr>
            <p:cNvPr id="6" name="Flowchart: Decision 5"/>
            <p:cNvSpPr/>
            <p:nvPr/>
          </p:nvSpPr>
          <p:spPr>
            <a:xfrm>
              <a:off x="0" y="0"/>
              <a:ext cx="2590800" cy="1524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Did a trade print just go through?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92572" y="762000"/>
              <a:ext cx="336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95400" y="1524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3"/>
            <p:cNvSpPr txBox="1"/>
            <p:nvPr/>
          </p:nvSpPr>
          <p:spPr>
            <a:xfrm>
              <a:off x="2511142" y="304683"/>
              <a:ext cx="37528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Yes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1362006" y="1447239"/>
              <a:ext cx="34734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No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2929101" y="0"/>
              <a:ext cx="2557300" cy="1524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Was the trade print closer to BB than to BO?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lowchart: Process 11"/>
                <p:cNvSpPr/>
                <p:nvPr/>
              </p:nvSpPr>
              <p:spPr>
                <a:xfrm>
                  <a:off x="5751958" y="0"/>
                  <a:ext cx="2630042" cy="1219200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FFFFFF"/>
                      </a:solidFill>
                      <a:effectLst/>
                      <a:ea typeface="Times New Roman"/>
                      <a:cs typeface="Times New Roman"/>
                    </a:rPr>
                    <a:t>The trade was initiated by a market sell: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𝑠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=</m:t>
                        </m:r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𝑠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+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𝑡𝑟𝑎𝑑𝑒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 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𝑠𝑖𝑧𝑒</m:t>
                        </m:r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2" name="Flowchart: Process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958" y="0"/>
                  <a:ext cx="2630042" cy="1219200"/>
                </a:xfrm>
                <a:prstGeom prst="flowChartProcess">
                  <a:avLst/>
                </a:prstGeom>
                <a:blipFill rotWithShape="1">
                  <a:blip r:embed="rId2"/>
                  <a:stretch>
                    <a:fillRect r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5415430" y="762000"/>
              <a:ext cx="336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5"/>
            <p:cNvSpPr txBox="1"/>
            <p:nvPr/>
          </p:nvSpPr>
          <p:spPr>
            <a:xfrm>
              <a:off x="5257800" y="304683"/>
              <a:ext cx="37528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Yes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Flowchart: Decision 14"/>
            <p:cNvSpPr/>
            <p:nvPr/>
          </p:nvSpPr>
          <p:spPr>
            <a:xfrm>
              <a:off x="2929100" y="1752600"/>
              <a:ext cx="2557300" cy="1524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Was the trade print closer to BO than to BB?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200594" y="1524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1"/>
            <p:cNvSpPr txBox="1"/>
            <p:nvPr/>
          </p:nvSpPr>
          <p:spPr>
            <a:xfrm>
              <a:off x="4191000" y="1447239"/>
              <a:ext cx="34734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No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Flowchart: Process 17"/>
                <p:cNvSpPr/>
                <p:nvPr/>
              </p:nvSpPr>
              <p:spPr>
                <a:xfrm>
                  <a:off x="5828158" y="1752600"/>
                  <a:ext cx="2630042" cy="1219200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FFFFFF"/>
                      </a:solidFill>
                      <a:effectLst/>
                      <a:ea typeface="Times New Roman"/>
                      <a:cs typeface="Times New Roman"/>
                    </a:rPr>
                    <a:t>The trade was initiated by a market buy: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𝑏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=</m:t>
                        </m:r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𝑏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+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𝑡𝑟𝑎𝑑𝑒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 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𝑠𝑖𝑧𝑒</m:t>
                        </m:r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8" name="Flowchart: Process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158" y="1752600"/>
                  <a:ext cx="2630042" cy="1219200"/>
                </a:xfrm>
                <a:prstGeom prst="flowChartProcess">
                  <a:avLst/>
                </a:prstGeom>
                <a:blipFill rotWithShape="1">
                  <a:blip r:embed="rId3"/>
                  <a:stretch>
                    <a:fillRect r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5491630" y="2514600"/>
              <a:ext cx="336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4"/>
            <p:cNvSpPr txBox="1"/>
            <p:nvPr/>
          </p:nvSpPr>
          <p:spPr>
            <a:xfrm>
              <a:off x="5334000" y="2056605"/>
              <a:ext cx="37528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Yes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32405" y="324736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7"/>
            <p:cNvSpPr txBox="1"/>
            <p:nvPr/>
          </p:nvSpPr>
          <p:spPr>
            <a:xfrm>
              <a:off x="4222811" y="3169933"/>
              <a:ext cx="34734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No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400" y="1752600"/>
              <a:ext cx="2358742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Go to next page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2907790" y="3475960"/>
              <a:ext cx="2630042" cy="1219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Use tick rule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(per Lee Ready, 1991)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246958" y="617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10. Diagram of the logic for determining whether a trade print was initiated by a market buy or a market sell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0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Estimating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42603" y="1667368"/>
            <a:ext cx="5943600" cy="4705350"/>
            <a:chOff x="0" y="0"/>
            <a:chExt cx="8534400" cy="4343400"/>
          </a:xfrm>
        </p:grpSpPr>
        <p:sp>
          <p:nvSpPr>
            <p:cNvPr id="5" name="Flowchart: Decision 4"/>
            <p:cNvSpPr/>
            <p:nvPr/>
          </p:nvSpPr>
          <p:spPr>
            <a:xfrm>
              <a:off x="0" y="0"/>
              <a:ext cx="2590800" cy="120753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Did a trade print just go through?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592572" y="609600"/>
              <a:ext cx="336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5"/>
            <p:cNvSpPr txBox="1"/>
            <p:nvPr/>
          </p:nvSpPr>
          <p:spPr>
            <a:xfrm>
              <a:off x="2451145" y="228600"/>
              <a:ext cx="37528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Yes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1285806" y="2667000"/>
              <a:ext cx="34734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No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9100" y="0"/>
              <a:ext cx="2358742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Go to previous page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295400" y="1219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/>
            <p:cNvSpPr/>
            <p:nvPr/>
          </p:nvSpPr>
          <p:spPr>
            <a:xfrm>
              <a:off x="0" y="1447800"/>
              <a:ext cx="2590800" cy="1295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Did the best bid price change?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79827" y="2103255"/>
              <a:ext cx="336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8400" y="1676400"/>
              <a:ext cx="37528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Yes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2893318" y="1447799"/>
              <a:ext cx="2590800" cy="12954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Did the best bid price or size  increase?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475427" y="2057400"/>
              <a:ext cx="336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57800" y="1657723"/>
              <a:ext cx="37528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Yes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lowchart: Process 16"/>
                <p:cNvSpPr/>
                <p:nvPr/>
              </p:nvSpPr>
              <p:spPr>
                <a:xfrm>
                  <a:off x="5778455" y="1588532"/>
                  <a:ext cx="2755944" cy="100226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FFFFFF"/>
                      </a:solidFill>
                      <a:effectLst/>
                      <a:ea typeface="Times New Roman"/>
                      <a:cs typeface="Times New Roman"/>
                    </a:rPr>
                    <a:t>New bb arrived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1,</m:t>
                                </m:r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𝑏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=</m:t>
                        </m:r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1,</m:t>
                                </m:r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𝑏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+</m:t>
                        </m:r>
                        <m:r>
                          <a:rPr lang="el-GR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𝛥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|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𝑏𝑖𝑑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 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𝑠𝑖𝑧𝑒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|</m:t>
                        </m:r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17" name="Flowchart: Process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455" y="1588532"/>
                  <a:ext cx="2755944" cy="1002268"/>
                </a:xfrm>
                <a:prstGeom prst="flowChartProcess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88718" y="2667000"/>
              <a:ext cx="34734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No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98312" y="2743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Decision 19"/>
            <p:cNvSpPr/>
            <p:nvPr/>
          </p:nvSpPr>
          <p:spPr>
            <a:xfrm>
              <a:off x="2932644" y="2971800"/>
              <a:ext cx="2590800" cy="1371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Did the best bid price or size decrease?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496182" y="3625334"/>
              <a:ext cx="336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78555" y="3225657"/>
              <a:ext cx="37528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Yes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Flowchart: Process 22"/>
                <p:cNvSpPr/>
                <p:nvPr/>
              </p:nvSpPr>
              <p:spPr>
                <a:xfrm>
                  <a:off x="5778456" y="3156466"/>
                  <a:ext cx="2755944" cy="1002268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kern="1200">
                      <a:solidFill>
                        <a:srgbClr val="FFFFFF"/>
                      </a:solidFill>
                      <a:effectLst/>
                      <a:ea typeface="Times New Roman"/>
                      <a:cs typeface="Times New Roman"/>
                    </a:rPr>
                    <a:t>New cancel bid arrived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 fontAlgn="base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1,</m:t>
                                </m:r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𝑏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=</m:t>
                        </m:r>
                        <m:sSup>
                          <m:sSupPr>
                            <m:ctrlP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1,</m:t>
                                </m:r>
                                <m:r>
                                  <a:rPr lang="en-US" sz="1100" i="1" kern="1200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1100" i="1" kern="1200">
                                <a:solidFill>
                                  <a:srgbClr val="FFFFFF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/>
                              </a:rPr>
                              <m:t>𝑏</m:t>
                            </m:r>
                          </m:sup>
                        </m:sSup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+|</m:t>
                        </m:r>
                        <m:r>
                          <a:rPr lang="el-GR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𝛥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𝑏𝑖𝑑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 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𝑠𝑖𝑧𝑒</m:t>
                        </m:r>
                        <m:r>
                          <a:rPr lang="en-US" sz="1100" i="1" kern="1200">
                            <a:solidFill>
                              <a:srgbClr val="FFFFFF"/>
                            </a:solidFill>
                            <a:effectLst/>
                            <a:latin typeface="Cambria Math"/>
                            <a:ea typeface="Cambria Math"/>
                            <a:cs typeface="Times New Roman"/>
                          </a:rPr>
                          <m:t>|</m:t>
                        </m:r>
                      </m:oMath>
                    </m:oMathPara>
                  </a14:m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23" name="Flowchart: Process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456" y="3156466"/>
                  <a:ext cx="2755944" cy="1002268"/>
                </a:xfrm>
                <a:prstGeom prst="flowChartProcess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Flowchart: Process 23"/>
            <p:cNvSpPr/>
            <p:nvPr/>
          </p:nvSpPr>
          <p:spPr>
            <a:xfrm>
              <a:off x="43586" y="3081450"/>
              <a:ext cx="2503627" cy="118693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Repeat same for ask (offer) side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95400" y="2743200"/>
              <a:ext cx="0" cy="338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7"/>
            <p:cNvSpPr txBox="1"/>
            <p:nvPr/>
          </p:nvSpPr>
          <p:spPr>
            <a:xfrm>
              <a:off x="1438206" y="1295400"/>
              <a:ext cx="347345" cy="2622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</a:rPr>
                <a:t>No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69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Estimating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57200" y="1524000"/>
            <a:ext cx="8381999" cy="34813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Print Type	BB    	Size	BO	Size	</a:t>
            </a:r>
            <a:r>
              <a:rPr lang="en-US" sz="11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Trade Price	Trade Size</a:t>
            </a:r>
            <a:r>
              <a:rPr lang="en-US" sz="11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Print Classification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Quote 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1.08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50	1.10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100		</a:t>
            </a: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Trade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	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1.08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30	Market sell 30 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Quote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1.08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20	1.10	100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Trade		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1.08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20	Market sell 20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Trade		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1.07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100	Market sell 100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Quote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1.07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50	1.09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80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Limit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sell    80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Quote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1.08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100	1.09	80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Limit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buy    50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Quote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1.08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200	1.09	80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Limit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buy    100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Quote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1.08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200	1.09	50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Cancel 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sell 30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 marL="0" marR="0">
              <a:spcBef>
                <a:spcPts val="575"/>
              </a:spcBef>
              <a:spcAft>
                <a:spcPts val="0"/>
              </a:spcAf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Trade					</a:t>
            </a:r>
            <a:r>
              <a:rPr lang="en-US" sz="11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1.09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	50	Market buy 50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4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Project Discussion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Modeling LOB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Detecting </a:t>
            </a:r>
            <a:r>
              <a:rPr lang="en-US" sz="2800" dirty="0"/>
              <a:t>market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one-sided liquidity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abnormalities in 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impending market crashes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8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Estimating Parameters – Top of the book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 smtClean="0"/>
                  <a:t> = number of market buy orders (units) per fixed time period (say, 5 minutes)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= number of limit buy order </a:t>
                </a:r>
                <a:r>
                  <a:rPr lang="en-US" dirty="0" smtClean="0"/>
                  <a:t>arrivals </a:t>
                </a:r>
                <a:r>
                  <a:rPr lang="en-US" dirty="0"/>
                  <a:t>per fixed time period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 smtClean="0"/>
                  <a:t> = number of limit buy order cancellations per fixed time period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dirty="0"/>
                  <a:t> = number of market </a:t>
                </a:r>
                <a:r>
                  <a:rPr lang="en-US" dirty="0" smtClean="0"/>
                  <a:t>sell orders per </a:t>
                </a:r>
                <a:r>
                  <a:rPr lang="en-US" dirty="0"/>
                  <a:t>fixed time period (say, 5 minutes)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dirty="0"/>
                  <a:t> = number of limit </a:t>
                </a:r>
                <a:r>
                  <a:rPr lang="en-US" dirty="0" smtClean="0"/>
                  <a:t>sell </a:t>
                </a:r>
                <a:r>
                  <a:rPr lang="en-US" dirty="0"/>
                  <a:t>order arrivals per fixed time period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dirty="0"/>
                  <a:t> = number of limit </a:t>
                </a:r>
                <a:r>
                  <a:rPr lang="en-US" dirty="0" smtClean="0"/>
                  <a:t>sell </a:t>
                </a:r>
                <a:r>
                  <a:rPr lang="en-US" dirty="0"/>
                  <a:t>order cancellations per fixed time period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625" r="-1778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3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2.5 Using events to predict ST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z="2000" dirty="0" smtClean="0"/>
              <a:t>Events:</a:t>
            </a:r>
          </a:p>
          <a:p>
            <a:pPr lvl="1"/>
            <a:r>
              <a:rPr lang="en-US" sz="1800" dirty="0" smtClean="0"/>
              <a:t>Limit order arrivals</a:t>
            </a:r>
          </a:p>
          <a:p>
            <a:pPr lvl="1"/>
            <a:r>
              <a:rPr lang="en-US" sz="1800" dirty="0" smtClean="0"/>
              <a:t>Market order arrivals</a:t>
            </a:r>
          </a:p>
          <a:p>
            <a:pPr lvl="1"/>
            <a:r>
              <a:rPr lang="en-US" sz="1800" dirty="0" smtClean="0"/>
              <a:t>Limit order cancellations</a:t>
            </a:r>
          </a:p>
          <a:p>
            <a:r>
              <a:rPr lang="en-US" sz="2000" dirty="0" err="1"/>
              <a:t>Cont</a:t>
            </a:r>
            <a:r>
              <a:rPr lang="en-US" sz="2000" dirty="0"/>
              <a:t>, </a:t>
            </a:r>
            <a:r>
              <a:rPr lang="en-US" sz="2000" dirty="0" err="1"/>
              <a:t>Kukanov</a:t>
            </a:r>
            <a:r>
              <a:rPr lang="en-US" sz="2000" dirty="0"/>
              <a:t>, </a:t>
            </a:r>
            <a:r>
              <a:rPr lang="en-US" sz="2000" dirty="0" err="1"/>
              <a:t>Stoikov</a:t>
            </a:r>
            <a:r>
              <a:rPr lang="en-US" sz="2000" dirty="0"/>
              <a:t> </a:t>
            </a:r>
            <a:r>
              <a:rPr lang="en-US" sz="2000" dirty="0" smtClean="0"/>
              <a:t>(2011)</a:t>
            </a:r>
          </a:p>
          <a:p>
            <a:pPr lvl="1"/>
            <a:r>
              <a:rPr lang="en-US" sz="1800" dirty="0" smtClean="0"/>
              <a:t>Over short-term periods, price changes are driven by order-flow imbalance, </a:t>
            </a:r>
            <a:r>
              <a:rPr lang="en-US" sz="1800" i="1" dirty="0" smtClean="0"/>
              <a:t>OFI:</a:t>
            </a:r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288AD8-555D-46BB-8FB9-A4FB8C5967C2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641521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6" y="4038600"/>
            <a:ext cx="241681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6" y="5181600"/>
            <a:ext cx="448138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97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2.5 Using events to predict ST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, </a:t>
            </a:r>
            <a:r>
              <a:rPr lang="en-US" dirty="0" err="1"/>
              <a:t>Kukanov</a:t>
            </a:r>
            <a:r>
              <a:rPr lang="en-US" dirty="0"/>
              <a:t>, </a:t>
            </a:r>
            <a:r>
              <a:rPr lang="en-US" dirty="0" err="1"/>
              <a:t>Stoikov</a:t>
            </a:r>
            <a:r>
              <a:rPr lang="en-US" dirty="0"/>
              <a:t> (2011)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288AD8-555D-46BB-8FB9-A4FB8C5967C2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337" y="1828800"/>
            <a:ext cx="956493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418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2.6 Inventory-based Market Making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inventory-based market-making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438400"/>
                <a:ext cx="3931920" cy="4038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700" dirty="0" smtClean="0"/>
                  <a:t>Baseline strategy: an inactive long position in q stocks</a:t>
                </a:r>
              </a:p>
              <a:p>
                <a:r>
                  <a:rPr lang="en-US" sz="1700" dirty="0" smtClean="0"/>
                  <a:t>A successful market making strategy: </a:t>
                </a:r>
              </a:p>
              <a:p>
                <a:pPr lvl="1"/>
                <a:r>
                  <a:rPr lang="en-US" sz="1500" dirty="0" smtClean="0"/>
                  <a:t>Posts limit buy and limit sell orders </a:t>
                </a:r>
              </a:p>
              <a:p>
                <a:pPr lvl="1"/>
                <a:r>
                  <a:rPr lang="en-US" sz="1500" dirty="0" smtClean="0"/>
                  <a:t>Generates better returns than the baseline strategy</a:t>
                </a:r>
              </a:p>
              <a:p>
                <a:pPr lvl="1"/>
                <a:r>
                  <a:rPr lang="en-US" sz="1500" dirty="0" smtClean="0"/>
                  <a:t>Question: how to optimize limit orders?</a:t>
                </a:r>
              </a:p>
              <a:p>
                <a:r>
                  <a:rPr lang="en-US" sz="1700" dirty="0" smtClean="0"/>
                  <a:t>Assumptions:</a:t>
                </a:r>
              </a:p>
              <a:p>
                <a:pPr lvl="1"/>
                <a:r>
                  <a:rPr lang="en-US" sz="1500" dirty="0" smtClean="0"/>
                  <a:t>Market orders arrive and ‘hit the bid’ or ‘lift the ask’ at a certain size on average</a:t>
                </a:r>
              </a:p>
              <a:p>
                <a:pPr lvl="1"/>
                <a:r>
                  <a:rPr lang="en-US" sz="1500" dirty="0" smtClean="0"/>
                  <a:t>The probability of the limit order being hit or lifted is Poisson, and depends on the agent’s order proximity to the market price: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h𝑖𝑡</m:t>
                          </m:r>
                          <m:r>
                            <a:rPr lang="en-US" sz="1500" i="1">
                              <a:latin typeface="Cambria Math"/>
                            </a:rPr>
                            <m:t>, ∆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=1−</m:t>
                      </m:r>
                      <m:r>
                        <a:rPr lang="en-US" sz="15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𝑛𝑜𝑡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  <m:r>
                            <a:rPr lang="en-US" sz="1500" i="1">
                              <a:latin typeface="Cambria Math"/>
                            </a:rPr>
                            <m:t>h𝑖𝑡</m:t>
                          </m:r>
                          <m:r>
                            <a:rPr lang="en-US" sz="1500" i="1">
                              <a:latin typeface="Cambria Math"/>
                            </a:rPr>
                            <m:t>, ∆</m:t>
                          </m:r>
                        </m:e>
                      </m:d>
                      <m:r>
                        <a:rPr lang="en-US" sz="1500" i="1">
                          <a:latin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sz="1500">
                          <a:latin typeface="Cambria Math"/>
                        </a:rPr>
                        <m:t>exp</m:t>
                      </m:r>
                      <m:r>
                        <a:rPr lang="en-US" sz="1500" i="1">
                          <a:latin typeface="Cambria Math"/>
                        </a:rPr>
                        <m:t>(−</m:t>
                      </m:r>
                      <m:r>
                        <a:rPr lang="en-US" sz="1500" i="1">
                          <a:latin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sz="1500">
                          <a:latin typeface="Cambria Math"/>
                        </a:rPr>
                        <m:t>Δ</m:t>
                      </m:r>
                      <m:r>
                        <a:rPr lang="en-US" sz="15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dirty="0" smtClean="0"/>
              </a:p>
              <a:p>
                <a:pPr marL="274320" lvl="1" indent="0">
                  <a:buNone/>
                </a:pPr>
                <a:r>
                  <a:rPr lang="en-US" sz="15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𝜆</m:t>
                    </m:r>
                  </m:oMath>
                </a14:m>
                <a:r>
                  <a:rPr lang="en-US" sz="1500" dirty="0" smtClean="0"/>
                  <a:t> is the average size of a market order that can hit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>
                        <a:latin typeface="Cambria Math"/>
                      </a:rPr>
                      <m:t>Δ</m:t>
                    </m:r>
                  </m:oMath>
                </a14:m>
                <a:r>
                  <a:rPr lang="en-US" sz="1500" dirty="0" smtClean="0"/>
                  <a:t> away from the market </a:t>
                </a:r>
                <a:r>
                  <a:rPr lang="en-US" sz="1400" dirty="0" smtClean="0"/>
                  <a:t>	</a:t>
                </a:r>
              </a:p>
              <a:p>
                <a:endParaRPr lang="en-US" sz="1800" dirty="0" smtClean="0"/>
              </a:p>
              <a:p>
                <a:pPr lvl="1"/>
                <a:endParaRPr lang="en-US" sz="14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438400"/>
                <a:ext cx="3931920" cy="4038600"/>
              </a:xfrm>
              <a:blipFill rotWithShape="1">
                <a:blip r:embed="rId2"/>
                <a:stretch>
                  <a:fillRect t="-1056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Avellaneda and </a:t>
            </a:r>
            <a:r>
              <a:rPr lang="en-US" dirty="0" err="1" smtClean="0"/>
              <a:t>Stoikov</a:t>
            </a:r>
            <a:r>
              <a:rPr lang="en-US" dirty="0" smtClean="0"/>
              <a:t> (2008)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1700" dirty="0" smtClean="0"/>
                  <a:t>Goal: optimal distances from the mid-quote to place orders</a:t>
                </a:r>
              </a:p>
              <a:p>
                <a:r>
                  <a:rPr lang="en-US" sz="1700" dirty="0" smtClean="0"/>
                  <a:t>Per Avellaneda </a:t>
                </a:r>
                <a:r>
                  <a:rPr lang="en-US" sz="1700" dirty="0"/>
                  <a:t>and </a:t>
                </a:r>
                <a:r>
                  <a:rPr lang="en-US" sz="1700" dirty="0" err="1"/>
                  <a:t>Stoikov</a:t>
                </a:r>
                <a:r>
                  <a:rPr lang="en-US" sz="1700" dirty="0"/>
                  <a:t> (2008</a:t>
                </a:r>
                <a:r>
                  <a:rPr lang="en-US" sz="1700" dirty="0" smtClean="0"/>
                  <a:t>), optimal </a:t>
                </a:r>
                <a:r>
                  <a:rPr lang="en-US" sz="1700" dirty="0"/>
                  <a:t>distances for placing limit orders depend on and vary </a:t>
                </a:r>
                <a:r>
                  <a:rPr lang="en-US" sz="1700" dirty="0" smtClean="0"/>
                  <a:t>with: </a:t>
                </a:r>
              </a:p>
              <a:p>
                <a:pPr lvl="1"/>
                <a:r>
                  <a:rPr lang="en-US" sz="1500" dirty="0" smtClean="0"/>
                  <a:t>The average arrival sizes of bid and ask orders,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sz="1500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15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sz="1500" b="0" i="1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en-US" sz="1500" dirty="0" smtClean="0"/>
              </a:p>
              <a:p>
                <a:pPr lvl="1"/>
                <a:r>
                  <a:rPr lang="en-US" sz="1500" dirty="0" smtClean="0"/>
                  <a:t>Trader’s “reservation price”: maximum bid and minimum ask the trader is willing to post.  Reservation price depends on:</a:t>
                </a:r>
              </a:p>
              <a:p>
                <a:pPr lvl="2"/>
                <a:r>
                  <a:rPr lang="en-US" sz="1500" dirty="0" smtClean="0"/>
                  <a:t>Avellaneda and </a:t>
                </a:r>
                <a:r>
                  <a:rPr lang="en-US" sz="1500" dirty="0" err="1" smtClean="0"/>
                  <a:t>Stoikov</a:t>
                </a:r>
                <a:r>
                  <a:rPr lang="en-US" sz="1500" dirty="0" smtClean="0"/>
                  <a:t> (2008): utility of current inventory.  </a:t>
                </a:r>
              </a:p>
              <a:p>
                <a:pPr lvl="2"/>
                <a:r>
                  <a:rPr lang="en-US" sz="1500" dirty="0" smtClean="0"/>
                  <a:t>In practice: profitability of inventory per unit time, risk management of current inventory, transaction costs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sz="17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sz="17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7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700">
                            <a:latin typeface="Cambria Math"/>
                          </a:rPr>
                          <m:t>Δ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sz="17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7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𝛾</m:t>
                        </m:r>
                      </m:den>
                    </m:f>
                    <m:r>
                      <a:rPr lang="en-US" sz="1700" i="1">
                        <a:latin typeface="Cambria Math"/>
                      </a:rPr>
                      <m:t>𝑙𝑛</m:t>
                    </m:r>
                    <m:d>
                      <m:dPr>
                        <m:ctrlPr>
                          <a:rPr lang="en-US" sz="1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/>
                          </a:rPr>
                          <m:t>1−</m:t>
                        </m:r>
                        <m:r>
                          <a:rPr lang="en-US" sz="1700" i="1">
                            <a:latin typeface="Cambria Math"/>
                          </a:rPr>
                          <m:t>𝛾</m:t>
                        </m:r>
                        <m:f>
                          <m:fPr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7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sz="17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700">
                                            <a:latin typeface="Cambria Math"/>
                                          </a:rPr>
                                          <m:t>Δ</m:t>
                                        </m:r>
                                      </m:e>
                                      <m:sup>
                                        <m:r>
                                          <a:rPr lang="en-US" sz="17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sz="17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17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 smtClean="0"/>
              </a:p>
              <a:p>
                <a:pPr lvl="1"/>
                <a:endParaRPr lang="en-US" sz="1400" dirty="0" smtClean="0"/>
              </a:p>
              <a:p>
                <a:pPr lvl="1"/>
                <a:endParaRPr lang="en-US" sz="12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t="-1698" r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2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2.6 </a:t>
            </a:r>
            <a:r>
              <a:rPr lang="en-US" dirty="0" smtClean="0"/>
              <a:t>Inventory-based Market-Making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quotes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Source: Avellaneda &amp; </a:t>
            </a:r>
            <a:r>
              <a:rPr lang="en-US" sz="1400" dirty="0" err="1" smtClean="0"/>
              <a:t>Stoikov</a:t>
            </a:r>
            <a:r>
              <a:rPr lang="en-US" sz="1400" dirty="0" smtClean="0"/>
              <a:t> (2008)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Implementation </a:t>
            </a:r>
            <a:r>
              <a:rPr lang="en-US" dirty="0" smtClean="0"/>
              <a:t>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/>
                  <a:t>Assume fixed reservation “premium:” a spread sufficient to account for risk, transaction costs</a:t>
                </a:r>
              </a:p>
              <a:p>
                <a:pPr lvl="1"/>
                <a:r>
                  <a:rPr lang="en-US" sz="1200" dirty="0"/>
                  <a:t>E.g., X </a:t>
                </a:r>
                <a:r>
                  <a:rPr lang="en-US" sz="1200" dirty="0" err="1"/>
                  <a:t>b.p</a:t>
                </a:r>
                <a:r>
                  <a:rPr lang="en-US" sz="1200" dirty="0"/>
                  <a:t>. = X*0.01%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/>
                  <a:t>Estimate order book parameters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Δ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for both bid and ask orders</a:t>
                </a:r>
              </a:p>
              <a:p>
                <a:pPr lvl="1"/>
                <a:r>
                  <a:rPr lang="en-US" sz="1400" dirty="0"/>
                  <a:t>In simplified terms,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𝜆</m:t>
                    </m:r>
                  </m:oMath>
                </a14:m>
                <a:r>
                  <a:rPr lang="en-US" sz="1400" dirty="0"/>
                  <a:t> is the average depth (size of limit orders) at a particular price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Δ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/>
                  <a:t> is the average change in depth from one price level to the next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/>
                  <a:t>Calibrate parameter </a:t>
                </a:r>
                <a:r>
                  <a:rPr lang="en-US" sz="1600" dirty="0">
                    <a:sym typeface="Symbol"/>
                  </a:rPr>
                  <a:t>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sym typeface="Symbol"/>
                  </a:rPr>
                  <a:t>Test on “out-of-sample” data</a:t>
                </a: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t="-463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4114800" cy="376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4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Short-term </a:t>
            </a:r>
            <a:r>
              <a:rPr lang="en-US" sz="2800" dirty="0" smtClean="0"/>
              <a:t>forecasting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Modeling LOB Dynamics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Detecting market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one-sided liquidity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abnormalities in 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impending market crashes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41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Market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Pump and dump (aka bear raid)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Spoofing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3.1. </a:t>
            </a:r>
            <a:r>
              <a:rPr lang="en-US" dirty="0"/>
              <a:t>How to detect </a:t>
            </a:r>
            <a:r>
              <a:rPr lang="en-US" dirty="0" smtClean="0"/>
              <a:t>adverse conditions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High-frequency “pump-and-dump”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AKA “bear raid”</a:t>
            </a:r>
          </a:p>
          <a:p>
            <a:pPr>
              <a:lnSpc>
                <a:spcPct val="90000"/>
              </a:lnSpc>
            </a:pPr>
            <a:r>
              <a:rPr lang="en-US" sz="1800"/>
              <a:t>A specific case of potential HFT manipulation</a:t>
            </a:r>
          </a:p>
          <a:p>
            <a:pPr>
              <a:lnSpc>
                <a:spcPct val="90000"/>
              </a:lnSpc>
            </a:pPr>
            <a:r>
              <a:rPr lang="en-US" sz="1800"/>
              <a:t>An Pump-and-dump (PnD) strategy would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Pump: place buy (sell) orders in a rapid sequence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Create an impression of high (low) permanent impact, artificially inflating (deflating) prices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Dump: sell (buy) security once the price has substantially departed from fundamentals 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HFT “pump-and-dump” (PnD), an illustration</a:t>
            </a: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4800600" y="2590800"/>
            <a:ext cx="4095750" cy="3124200"/>
            <a:chOff x="3024" y="1632"/>
            <a:chExt cx="2580" cy="1968"/>
          </a:xfrm>
        </p:grpSpPr>
        <p:sp>
          <p:nvSpPr>
            <p:cNvPr id="73734" name="Line 6"/>
            <p:cNvSpPr>
              <a:spLocks noChangeShapeType="1"/>
            </p:cNvSpPr>
            <p:nvPr/>
          </p:nvSpPr>
          <p:spPr bwMode="auto">
            <a:xfrm>
              <a:off x="3024" y="3207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 flipV="1">
              <a:off x="3024" y="1632"/>
              <a:ext cx="0" cy="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4860" y="2985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time</a:t>
              </a:r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3024" y="301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 flipV="1">
              <a:off x="3312" y="253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Freeform 11"/>
            <p:cNvSpPr>
              <a:spLocks/>
            </p:cNvSpPr>
            <p:nvPr/>
          </p:nvSpPr>
          <p:spPr bwMode="auto">
            <a:xfrm>
              <a:off x="3312" y="2535"/>
              <a:ext cx="384" cy="288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 flipV="1">
              <a:off x="3312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3302" y="3183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PnD</a:t>
              </a:r>
            </a:p>
            <a:p>
              <a:r>
                <a:rPr lang="en-US"/>
                <a:t>buy</a:t>
              </a:r>
            </a:p>
          </p:txBody>
        </p:sp>
        <p:sp>
          <p:nvSpPr>
            <p:cNvPr id="73742" name="Line 14"/>
            <p:cNvSpPr>
              <a:spLocks noChangeShapeType="1"/>
            </p:cNvSpPr>
            <p:nvPr/>
          </p:nvSpPr>
          <p:spPr bwMode="auto">
            <a:xfrm flipV="1">
              <a:off x="3696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Freeform 15"/>
            <p:cNvSpPr>
              <a:spLocks/>
            </p:cNvSpPr>
            <p:nvPr/>
          </p:nvSpPr>
          <p:spPr bwMode="auto">
            <a:xfrm>
              <a:off x="3696" y="2256"/>
              <a:ext cx="768" cy="288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V="1">
              <a:off x="3706" y="32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3696" y="319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PnD</a:t>
              </a:r>
            </a:p>
            <a:p>
              <a:r>
                <a:rPr lang="en-US"/>
                <a:t>buy</a:t>
              </a:r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446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Freeform 19"/>
            <p:cNvSpPr>
              <a:spLocks/>
            </p:cNvSpPr>
            <p:nvPr/>
          </p:nvSpPr>
          <p:spPr bwMode="auto">
            <a:xfrm flipV="1">
              <a:off x="4464" y="2640"/>
              <a:ext cx="384" cy="96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484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auto">
            <a:xfrm flipV="1">
              <a:off x="4848" y="2736"/>
              <a:ext cx="384" cy="96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 flipV="1">
              <a:off x="4470" y="32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4460" y="319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PnD</a:t>
              </a:r>
            </a:p>
            <a:p>
              <a:r>
                <a:rPr lang="en-US"/>
                <a:t>sell</a:t>
              </a:r>
            </a:p>
          </p:txBody>
        </p:sp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 flipV="1">
              <a:off x="4854" y="32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Text Box 25"/>
            <p:cNvSpPr txBox="1">
              <a:spLocks noChangeArrowheads="1"/>
            </p:cNvSpPr>
            <p:nvPr/>
          </p:nvSpPr>
          <p:spPr bwMode="auto">
            <a:xfrm>
              <a:off x="4844" y="319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PnD</a:t>
              </a:r>
            </a:p>
            <a:p>
              <a:r>
                <a:rPr lang="en-US"/>
                <a:t>sell</a:t>
              </a:r>
            </a:p>
          </p:txBody>
        </p:sp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52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Text Box 27"/>
            <p:cNvSpPr txBox="1">
              <a:spLocks noChangeArrowheads="1"/>
            </p:cNvSpPr>
            <p:nvPr/>
          </p:nvSpPr>
          <p:spPr bwMode="auto">
            <a:xfrm>
              <a:off x="5232" y="271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PnD</a:t>
              </a:r>
            </a:p>
            <a:p>
              <a:r>
                <a:rPr lang="en-US"/>
                <a:t>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7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r>
              <a:rPr lang="en-US" dirty="0"/>
              <a:t>. How to detect adverse conditions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810000" cy="4114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400" b="1"/>
              <a:t>Pump-and-dump feasibility</a:t>
            </a:r>
          </a:p>
          <a:p>
            <a:r>
              <a:rPr lang="en-US" sz="2000"/>
              <a:t>Pump-and-dump (bear raids) are only feasible under one specific market condition</a:t>
            </a:r>
          </a:p>
          <a:p>
            <a:pPr lvl="1"/>
            <a:r>
              <a:rPr lang="en-US" sz="1600"/>
              <a:t>Permanent market is NOT symmetric between buys and sells</a:t>
            </a:r>
          </a:p>
          <a:p>
            <a:pPr lvl="1"/>
            <a:r>
              <a:rPr lang="en-US" sz="1600"/>
              <a:t>Gatheral (2009)</a:t>
            </a:r>
          </a:p>
          <a:p>
            <a:r>
              <a:rPr lang="en-US" sz="2000"/>
              <a:t>Notation:</a:t>
            </a:r>
          </a:p>
          <a:p>
            <a:pPr lvl="1"/>
            <a:r>
              <a:rPr lang="en-US" sz="1600"/>
              <a:t>Trade size: </a:t>
            </a:r>
          </a:p>
          <a:p>
            <a:pPr lvl="1"/>
            <a:r>
              <a:rPr lang="en-US" sz="1600"/>
              <a:t>Market impact: </a:t>
            </a:r>
          </a:p>
          <a:p>
            <a:pPr lvl="2"/>
            <a:endParaRPr lang="en-US" sz="16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0" y="1828800"/>
            <a:ext cx="3810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HFT “bear raid” (BR), an illustration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/>
              <a:t>In </a:t>
            </a:r>
            <a:r>
              <a:rPr lang="en-US" sz="1600" dirty="0"/>
              <a:t>the example, BR is profitable because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590800" y="50292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5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895600" y="5365750"/>
          <a:ext cx="685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" r:id="rId5" imgW="482391" imgH="228501" progId="Equation.3">
                  <p:embed/>
                </p:oleObj>
              </mc:Choice>
              <mc:Fallback>
                <p:oleObj r:id="rId5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65750"/>
                        <a:ext cx="6858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39243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67061"/>
              </p:ext>
            </p:extLst>
          </p:nvPr>
        </p:nvGraphicFramePr>
        <p:xfrm>
          <a:off x="4679950" y="5943600"/>
          <a:ext cx="2362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" r:id="rId7" imgW="1295400" imgH="228600" progId="Equation.3">
                  <p:embed/>
                </p:oleObj>
              </mc:Choice>
              <mc:Fallback>
                <p:oleObj r:id="rId7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5943600"/>
                        <a:ext cx="23622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4794250" y="2209800"/>
            <a:ext cx="4089400" cy="3124200"/>
            <a:chOff x="3020" y="1392"/>
            <a:chExt cx="2576" cy="1968"/>
          </a:xfrm>
        </p:grpSpPr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48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flipV="1">
              <a:off x="3024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>
              <a:off x="3312" y="18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Freeform 13"/>
            <p:cNvSpPr>
              <a:spLocks/>
            </p:cNvSpPr>
            <p:nvPr/>
          </p:nvSpPr>
          <p:spPr bwMode="auto">
            <a:xfrm flipV="1">
              <a:off x="3312" y="2064"/>
              <a:ext cx="384" cy="288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>
              <a:off x="3696" y="205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Freeform 15"/>
            <p:cNvSpPr>
              <a:spLocks/>
            </p:cNvSpPr>
            <p:nvPr/>
          </p:nvSpPr>
          <p:spPr bwMode="auto">
            <a:xfrm flipV="1">
              <a:off x="3696" y="2343"/>
              <a:ext cx="768" cy="288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4464" y="216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Freeform 17"/>
            <p:cNvSpPr>
              <a:spLocks/>
            </p:cNvSpPr>
            <p:nvPr/>
          </p:nvSpPr>
          <p:spPr bwMode="auto">
            <a:xfrm>
              <a:off x="4464" y="2161"/>
              <a:ext cx="384" cy="96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Freeform 18"/>
            <p:cNvSpPr>
              <a:spLocks/>
            </p:cNvSpPr>
            <p:nvPr/>
          </p:nvSpPr>
          <p:spPr bwMode="auto">
            <a:xfrm>
              <a:off x="4848" y="2065"/>
              <a:ext cx="384" cy="96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771" name="Group 19"/>
            <p:cNvGrpSpPr>
              <a:grpSpLocks/>
            </p:cNvGrpSpPr>
            <p:nvPr/>
          </p:nvGrpSpPr>
          <p:grpSpPr bwMode="auto">
            <a:xfrm>
              <a:off x="3020" y="1392"/>
              <a:ext cx="2576" cy="1968"/>
              <a:chOff x="3020" y="1574"/>
              <a:chExt cx="2576" cy="1968"/>
            </a:xfrm>
          </p:grpSpPr>
          <p:sp>
            <p:nvSpPr>
              <p:cNvPr id="74772" name="Line 20"/>
              <p:cNvSpPr>
                <a:spLocks noChangeShapeType="1"/>
              </p:cNvSpPr>
              <p:nvPr/>
            </p:nvSpPr>
            <p:spPr bwMode="auto">
              <a:xfrm>
                <a:off x="3020" y="3149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3" name="Line 21"/>
              <p:cNvSpPr>
                <a:spLocks noChangeShapeType="1"/>
              </p:cNvSpPr>
              <p:nvPr/>
            </p:nvSpPr>
            <p:spPr bwMode="auto">
              <a:xfrm flipV="1">
                <a:off x="3020" y="1574"/>
                <a:ext cx="0" cy="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4" name="Text Box 22"/>
              <p:cNvSpPr txBox="1">
                <a:spLocks noChangeArrowheads="1"/>
              </p:cNvSpPr>
              <p:nvPr/>
            </p:nvSpPr>
            <p:spPr bwMode="auto">
              <a:xfrm>
                <a:off x="4856" y="2927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time</a:t>
                </a:r>
              </a:p>
            </p:txBody>
          </p:sp>
          <p:sp>
            <p:nvSpPr>
              <p:cNvPr id="74775" name="Line 23"/>
              <p:cNvSpPr>
                <a:spLocks noChangeShapeType="1"/>
              </p:cNvSpPr>
              <p:nvPr/>
            </p:nvSpPr>
            <p:spPr bwMode="auto">
              <a:xfrm flipV="1">
                <a:off x="3308" y="31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6" name="Text Box 24"/>
              <p:cNvSpPr txBox="1">
                <a:spLocks noChangeArrowheads="1"/>
              </p:cNvSpPr>
              <p:nvPr/>
            </p:nvSpPr>
            <p:spPr bwMode="auto">
              <a:xfrm>
                <a:off x="3298" y="3125"/>
                <a:ext cx="31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BR</a:t>
                </a:r>
              </a:p>
              <a:p>
                <a:r>
                  <a:rPr lang="en-US"/>
                  <a:t>sell</a:t>
                </a:r>
              </a:p>
            </p:txBody>
          </p:sp>
          <p:sp>
            <p:nvSpPr>
              <p:cNvPr id="74777" name="Line 25"/>
              <p:cNvSpPr>
                <a:spLocks noChangeShapeType="1"/>
              </p:cNvSpPr>
              <p:nvPr/>
            </p:nvSpPr>
            <p:spPr bwMode="auto">
              <a:xfrm flipV="1">
                <a:off x="3702" y="316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8" name="Text Box 26"/>
              <p:cNvSpPr txBox="1">
                <a:spLocks noChangeArrowheads="1"/>
              </p:cNvSpPr>
              <p:nvPr/>
            </p:nvSpPr>
            <p:spPr bwMode="auto">
              <a:xfrm>
                <a:off x="3692" y="3138"/>
                <a:ext cx="31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BR</a:t>
                </a:r>
              </a:p>
              <a:p>
                <a:r>
                  <a:rPr lang="en-US"/>
                  <a:t>sell</a:t>
                </a:r>
              </a:p>
            </p:txBody>
          </p:sp>
          <p:sp>
            <p:nvSpPr>
              <p:cNvPr id="74779" name="Line 27"/>
              <p:cNvSpPr>
                <a:spLocks noChangeShapeType="1"/>
              </p:cNvSpPr>
              <p:nvPr/>
            </p:nvSpPr>
            <p:spPr bwMode="auto">
              <a:xfrm flipV="1">
                <a:off x="4466" y="317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0" name="Text Box 28"/>
              <p:cNvSpPr txBox="1">
                <a:spLocks noChangeArrowheads="1"/>
              </p:cNvSpPr>
              <p:nvPr/>
            </p:nvSpPr>
            <p:spPr bwMode="auto">
              <a:xfrm>
                <a:off x="4456" y="3138"/>
                <a:ext cx="31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BR</a:t>
                </a:r>
              </a:p>
              <a:p>
                <a:r>
                  <a:rPr lang="en-US"/>
                  <a:t>sell</a:t>
                </a:r>
              </a:p>
            </p:txBody>
          </p:sp>
          <p:sp>
            <p:nvSpPr>
              <p:cNvPr id="74781" name="Line 29"/>
              <p:cNvSpPr>
                <a:spLocks noChangeShapeType="1"/>
              </p:cNvSpPr>
              <p:nvPr/>
            </p:nvSpPr>
            <p:spPr bwMode="auto">
              <a:xfrm flipV="1">
                <a:off x="4850" y="317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2" name="Text Box 30"/>
              <p:cNvSpPr txBox="1">
                <a:spLocks noChangeArrowheads="1"/>
              </p:cNvSpPr>
              <p:nvPr/>
            </p:nvSpPr>
            <p:spPr bwMode="auto">
              <a:xfrm>
                <a:off x="4840" y="3138"/>
                <a:ext cx="31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BR</a:t>
                </a:r>
              </a:p>
              <a:p>
                <a:r>
                  <a:rPr lang="en-US"/>
                  <a:t>sell</a:t>
                </a:r>
              </a:p>
            </p:txBody>
          </p:sp>
          <p:sp>
            <p:nvSpPr>
              <p:cNvPr id="74783" name="Line 31"/>
              <p:cNvSpPr>
                <a:spLocks noChangeShapeType="1"/>
              </p:cNvSpPr>
              <p:nvPr/>
            </p:nvSpPr>
            <p:spPr bwMode="auto">
              <a:xfrm>
                <a:off x="5232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4" name="Text Box 32"/>
              <p:cNvSpPr txBox="1">
                <a:spLocks noChangeArrowheads="1"/>
              </p:cNvSpPr>
              <p:nvPr/>
            </p:nvSpPr>
            <p:spPr bwMode="auto">
              <a:xfrm>
                <a:off x="5232" y="1958"/>
                <a:ext cx="3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BR</a:t>
                </a:r>
              </a:p>
              <a:p>
                <a:r>
                  <a:rPr lang="en-US"/>
                  <a:t>gain</a:t>
                </a:r>
              </a:p>
            </p:txBody>
          </p:sp>
        </p:grpSp>
        <p:graphicFrame>
          <p:nvGraphicFramePr>
            <p:cNvPr id="74785" name="Object 33"/>
            <p:cNvGraphicFramePr>
              <a:graphicFrameLocks noChangeAspect="1"/>
            </p:cNvGraphicFramePr>
            <p:nvPr/>
          </p:nvGraphicFramePr>
          <p:xfrm>
            <a:off x="3456" y="1824"/>
            <a:ext cx="57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8" name="Equation" r:id="rId9" imgW="596880" imgH="228600" progId="Equation.3">
                    <p:embed/>
                  </p:oleObj>
                </mc:Choice>
                <mc:Fallback>
                  <p:oleObj name="Equation" r:id="rId9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57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3408" y="18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4787" name="Object 35"/>
            <p:cNvGraphicFramePr>
              <a:graphicFrameLocks noChangeAspect="1"/>
            </p:cNvGraphicFramePr>
            <p:nvPr/>
          </p:nvGraphicFramePr>
          <p:xfrm>
            <a:off x="3888" y="2160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9" r:id="rId11" imgW="482391" imgH="228501" progId="Equation.3">
                    <p:embed/>
                  </p:oleObj>
                </mc:Choice>
                <mc:Fallback>
                  <p:oleObj r:id="rId11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160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88" name="Line 36"/>
          <p:cNvSpPr>
            <a:spLocks noChangeShapeType="1"/>
          </p:cNvSpPr>
          <p:nvPr/>
        </p:nvSpPr>
        <p:spPr bwMode="auto">
          <a:xfrm>
            <a:off x="6934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r>
              <a:rPr lang="en-US" dirty="0"/>
              <a:t>. How to detect adverse conditions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3291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9243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9243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97205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HFT “pump-and-dump” (PnD), an illustration</a:t>
            </a: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>
                <a:latin typeface="Tahoma" pitchFamily="34" charset="0"/>
              </a:rPr>
              <a:t>In the example, pump-and-dump is profitable because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4819650" y="471011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4819650" y="2209800"/>
            <a:ext cx="0" cy="2500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7734300" y="435768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4819650" y="440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V="1">
            <a:off x="5276850" y="3643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Freeform 12"/>
          <p:cNvSpPr>
            <a:spLocks/>
          </p:cNvSpPr>
          <p:nvPr/>
        </p:nvSpPr>
        <p:spPr bwMode="auto">
          <a:xfrm>
            <a:off x="5276850" y="3643313"/>
            <a:ext cx="609600" cy="457200"/>
          </a:xfrm>
          <a:custGeom>
            <a:avLst/>
            <a:gdLst>
              <a:gd name="T0" fmla="*/ 0 w 1248"/>
              <a:gd name="T1" fmla="*/ 0 h 288"/>
              <a:gd name="T2" fmla="*/ 288 w 1248"/>
              <a:gd name="T3" fmla="*/ 192 h 288"/>
              <a:gd name="T4" fmla="*/ 1248 w 124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288">
                <a:moveTo>
                  <a:pt x="0" y="0"/>
                </a:moveTo>
                <a:cubicBezTo>
                  <a:pt x="40" y="72"/>
                  <a:pt x="80" y="144"/>
                  <a:pt x="288" y="192"/>
                </a:cubicBezTo>
                <a:cubicBezTo>
                  <a:pt x="496" y="240"/>
                  <a:pt x="872" y="264"/>
                  <a:pt x="124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V="1">
            <a:off x="527685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5260975" y="4672013"/>
            <a:ext cx="595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PnD</a:t>
            </a:r>
          </a:p>
          <a:p>
            <a:r>
              <a:rPr lang="en-US" sz="1800"/>
              <a:t>buy</a:t>
            </a: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 flipV="1">
            <a:off x="5886450" y="3200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Freeform 16"/>
          <p:cNvSpPr>
            <a:spLocks/>
          </p:cNvSpPr>
          <p:nvPr/>
        </p:nvSpPr>
        <p:spPr bwMode="auto">
          <a:xfrm>
            <a:off x="5886450" y="3200400"/>
            <a:ext cx="1200150" cy="457200"/>
          </a:xfrm>
          <a:custGeom>
            <a:avLst/>
            <a:gdLst>
              <a:gd name="T0" fmla="*/ 0 w 1248"/>
              <a:gd name="T1" fmla="*/ 0 h 288"/>
              <a:gd name="T2" fmla="*/ 288 w 1248"/>
              <a:gd name="T3" fmla="*/ 192 h 288"/>
              <a:gd name="T4" fmla="*/ 1248 w 124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288">
                <a:moveTo>
                  <a:pt x="0" y="0"/>
                </a:moveTo>
                <a:cubicBezTo>
                  <a:pt x="40" y="72"/>
                  <a:pt x="80" y="144"/>
                  <a:pt x="288" y="192"/>
                </a:cubicBezTo>
                <a:cubicBezTo>
                  <a:pt x="496" y="240"/>
                  <a:pt x="872" y="264"/>
                  <a:pt x="124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5902325" y="4730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886450" y="4692650"/>
            <a:ext cx="595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PnD</a:t>
            </a:r>
          </a:p>
          <a:p>
            <a:r>
              <a:rPr lang="en-US" sz="1800"/>
              <a:t>buy</a:t>
            </a: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710565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Freeform 20"/>
          <p:cNvSpPr>
            <a:spLocks/>
          </p:cNvSpPr>
          <p:nvPr/>
        </p:nvSpPr>
        <p:spPr bwMode="auto">
          <a:xfrm flipV="1">
            <a:off x="7105650" y="3810000"/>
            <a:ext cx="609600" cy="152400"/>
          </a:xfrm>
          <a:custGeom>
            <a:avLst/>
            <a:gdLst>
              <a:gd name="T0" fmla="*/ 0 w 1248"/>
              <a:gd name="T1" fmla="*/ 0 h 288"/>
              <a:gd name="T2" fmla="*/ 288 w 1248"/>
              <a:gd name="T3" fmla="*/ 192 h 288"/>
              <a:gd name="T4" fmla="*/ 1248 w 124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288">
                <a:moveTo>
                  <a:pt x="0" y="0"/>
                </a:moveTo>
                <a:cubicBezTo>
                  <a:pt x="40" y="72"/>
                  <a:pt x="80" y="144"/>
                  <a:pt x="288" y="192"/>
                </a:cubicBezTo>
                <a:cubicBezTo>
                  <a:pt x="496" y="240"/>
                  <a:pt x="872" y="264"/>
                  <a:pt x="124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771525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Freeform 22"/>
          <p:cNvSpPr>
            <a:spLocks/>
          </p:cNvSpPr>
          <p:nvPr/>
        </p:nvSpPr>
        <p:spPr bwMode="auto">
          <a:xfrm flipV="1">
            <a:off x="7715250" y="3962400"/>
            <a:ext cx="609600" cy="152400"/>
          </a:xfrm>
          <a:custGeom>
            <a:avLst/>
            <a:gdLst>
              <a:gd name="T0" fmla="*/ 0 w 1248"/>
              <a:gd name="T1" fmla="*/ 0 h 288"/>
              <a:gd name="T2" fmla="*/ 288 w 1248"/>
              <a:gd name="T3" fmla="*/ 192 h 288"/>
              <a:gd name="T4" fmla="*/ 1248 w 124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288">
                <a:moveTo>
                  <a:pt x="0" y="0"/>
                </a:moveTo>
                <a:cubicBezTo>
                  <a:pt x="40" y="72"/>
                  <a:pt x="80" y="144"/>
                  <a:pt x="288" y="192"/>
                </a:cubicBezTo>
                <a:cubicBezTo>
                  <a:pt x="496" y="240"/>
                  <a:pt x="872" y="264"/>
                  <a:pt x="124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 flipV="1">
            <a:off x="7115175" y="47450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7099300" y="4692650"/>
            <a:ext cx="595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PnD</a:t>
            </a:r>
          </a:p>
          <a:p>
            <a:r>
              <a:rPr lang="en-US" sz="1800"/>
              <a:t>sell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V="1">
            <a:off x="7724775" y="47450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708900" y="4692650"/>
            <a:ext cx="595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PnD</a:t>
            </a:r>
          </a:p>
          <a:p>
            <a:r>
              <a:rPr lang="en-US" sz="1800"/>
              <a:t>sell</a:t>
            </a:r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832485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324850" y="3854450"/>
            <a:ext cx="5950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/>
              <a:t>PnD</a:t>
            </a:r>
            <a:endParaRPr lang="en-US" sz="1800" dirty="0"/>
          </a:p>
          <a:p>
            <a:r>
              <a:rPr lang="en-US" sz="1800" dirty="0"/>
              <a:t>gain</a:t>
            </a: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5715000" y="3200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5806" name="Object 30"/>
          <p:cNvGraphicFramePr>
            <a:graphicFrameLocks noChangeAspect="1"/>
          </p:cNvGraphicFramePr>
          <p:nvPr/>
        </p:nvGraphicFramePr>
        <p:xfrm>
          <a:off x="5029200" y="3267075"/>
          <a:ext cx="6858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5" r:id="rId3" imgW="482391" imgH="228501" progId="Equation.3">
                  <p:embed/>
                </p:oleObj>
              </mc:Choice>
              <mc:Fallback>
                <p:oleObj r:id="rId3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67075"/>
                        <a:ext cx="685800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7" name="Object 31"/>
          <p:cNvGraphicFramePr>
            <a:graphicFrameLocks noChangeAspect="1"/>
          </p:cNvGraphicFramePr>
          <p:nvPr/>
        </p:nvGraphicFramePr>
        <p:xfrm>
          <a:off x="7162800" y="3384550"/>
          <a:ext cx="914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6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384550"/>
                        <a:ext cx="9144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72390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5809" name="Object 33"/>
          <p:cNvGraphicFramePr>
            <a:graphicFrameLocks noChangeAspect="1"/>
          </p:cNvGraphicFramePr>
          <p:nvPr/>
        </p:nvGraphicFramePr>
        <p:xfrm>
          <a:off x="7086600" y="5867400"/>
          <a:ext cx="16002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" r:id="rId7" imgW="1295400" imgH="228600" progId="Equation.3">
                  <p:embed/>
                </p:oleObj>
              </mc:Choice>
              <mc:Fallback>
                <p:oleObj r:id="rId7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867400"/>
                        <a:ext cx="16002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457200" y="2057400"/>
            <a:ext cx="396240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ahoma"/>
              </a:rPr>
              <a:t>“</a:t>
            </a:r>
            <a:r>
              <a:rPr lang="en-US" sz="2000">
                <a:latin typeface="CMR12" charset="0"/>
              </a:rPr>
              <a:t>If </a:t>
            </a:r>
            <a:r>
              <a:rPr lang="en-US" sz="2000">
                <a:latin typeface="CMMI12" charset="-128"/>
                <a:sym typeface="Symbol" pitchFamily="18" charset="2"/>
              </a:rPr>
              <a:t></a:t>
            </a:r>
            <a:r>
              <a:rPr lang="en-US" sz="2000">
                <a:latin typeface="CMR12" charset="0"/>
              </a:rPr>
              <a:t>(</a:t>
            </a:r>
            <a:r>
              <a:rPr lang="en-US" sz="2000">
                <a:latin typeface="CMMI12" charset="-128"/>
              </a:rPr>
              <a:t>v</a:t>
            </a:r>
            <a:r>
              <a:rPr lang="en-US" sz="2000">
                <a:latin typeface="CMR12" charset="0"/>
              </a:rPr>
              <a:t>) </a:t>
            </a:r>
            <a:r>
              <a:rPr lang="en-US" sz="2000">
                <a:latin typeface="CMMI12" charset="-128"/>
              </a:rPr>
              <a:t>&gt; </a:t>
            </a:r>
            <a:r>
              <a:rPr lang="en-US" sz="2000">
                <a:latin typeface="CMSY10" charset="-127"/>
              </a:rPr>
              <a:t>− </a:t>
            </a:r>
            <a:r>
              <a:rPr lang="en-US" sz="2000">
                <a:latin typeface="CMMI12" charset="-128"/>
                <a:sym typeface="Symbol" pitchFamily="18" charset="2"/>
              </a:rPr>
              <a:t></a:t>
            </a:r>
            <a:r>
              <a:rPr lang="en-US" sz="2000">
                <a:latin typeface="CMR12" charset="0"/>
              </a:rPr>
              <a:t>(</a:t>
            </a:r>
            <a:r>
              <a:rPr lang="en-US" sz="2000">
                <a:latin typeface="CMSY10" charset="-127"/>
              </a:rPr>
              <a:t>−</a:t>
            </a:r>
            <a:r>
              <a:rPr lang="en-US" sz="2000">
                <a:latin typeface="CMMI12" charset="-128"/>
              </a:rPr>
              <a:t>v</a:t>
            </a:r>
            <a:r>
              <a:rPr lang="en-US" sz="2000">
                <a:latin typeface="CMR12" charset="0"/>
              </a:rPr>
              <a:t>), we could manipulate the market price by buying then selling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MR12" charset="0"/>
              </a:rPr>
              <a:t>at the same rate and conversely if </a:t>
            </a:r>
            <a:r>
              <a:rPr lang="en-US" sz="2000">
                <a:latin typeface="CMMI12" charset="-128"/>
                <a:sym typeface="Symbol" pitchFamily="18" charset="2"/>
              </a:rPr>
              <a:t></a:t>
            </a:r>
            <a:r>
              <a:rPr lang="en-US" sz="2000">
                <a:latin typeface="CMR12" charset="0"/>
              </a:rPr>
              <a:t>(</a:t>
            </a:r>
            <a:r>
              <a:rPr lang="en-US" sz="2000">
                <a:latin typeface="CMMI12" charset="-128"/>
              </a:rPr>
              <a:t>v</a:t>
            </a:r>
            <a:r>
              <a:rPr lang="en-US" sz="2000">
                <a:latin typeface="CMR12" charset="0"/>
              </a:rPr>
              <a:t>) </a:t>
            </a:r>
            <a:r>
              <a:rPr lang="en-US" sz="2000">
                <a:latin typeface="CMMI12" charset="-128"/>
              </a:rPr>
              <a:t>&lt; </a:t>
            </a:r>
            <a:r>
              <a:rPr lang="en-US" sz="2000">
                <a:latin typeface="CMSY10" charset="-127"/>
              </a:rPr>
              <a:t>− </a:t>
            </a:r>
            <a:r>
              <a:rPr lang="en-US" sz="2000">
                <a:latin typeface="CMMI12" charset="-128"/>
                <a:sym typeface="Symbol" pitchFamily="18" charset="2"/>
              </a:rPr>
              <a:t></a:t>
            </a:r>
            <a:r>
              <a:rPr lang="en-US" sz="2000">
                <a:latin typeface="CMR12" charset="0"/>
              </a:rPr>
              <a:t>(</a:t>
            </a:r>
            <a:r>
              <a:rPr lang="en-US" sz="2000">
                <a:latin typeface="CMSY10" charset="-127"/>
              </a:rPr>
              <a:t>−</a:t>
            </a:r>
            <a:r>
              <a:rPr lang="en-US" sz="2000">
                <a:latin typeface="CMMI12" charset="-128"/>
              </a:rPr>
              <a:t>v</a:t>
            </a:r>
            <a:r>
              <a:rPr lang="en-US" sz="2000">
                <a:latin typeface="CMR12" charset="0"/>
              </a:rPr>
              <a:t>), we could manipulate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MR12" charset="0"/>
              </a:rPr>
              <a:t>the market price by selling then buying at the same rate.</a:t>
            </a:r>
            <a:r>
              <a:rPr lang="en-US" sz="2000">
                <a:latin typeface="Tahoma"/>
              </a:rPr>
              <a:t>”</a:t>
            </a:r>
            <a:endParaRPr lang="en-US" sz="2000">
              <a:latin typeface="CMR12" charset="0"/>
            </a:endParaRP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sz="2400">
                <a:latin typeface="CMR12" charset="0"/>
              </a:rPr>
              <a:t>Gatheral (2009)</a:t>
            </a:r>
          </a:p>
        </p:txBody>
      </p:sp>
    </p:spTree>
    <p:extLst>
      <p:ext uri="{BB962C8B-B14F-4D97-AF65-F5344CB8AC3E}">
        <p14:creationId xmlns:p14="http://schemas.microsoft.com/office/powerpoint/2010/main" val="36792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</a:t>
            </a:r>
            <a:r>
              <a:rPr lang="en-US" dirty="0"/>
              <a:t>Modeling Limit Order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22" name="Picture 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6063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0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r>
              <a:rPr lang="en-US" dirty="0"/>
              <a:t>. How to detect adverse conditions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990600" y="2819400"/>
            <a:ext cx="3200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096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>
                <a:latin typeface="Tahoma" pitchFamily="34" charset="0"/>
              </a:rPr>
              <a:t>No pump-and-dump condition: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b="1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b="1">
                <a:latin typeface="Tahoma" pitchFamily="34" charset="0"/>
              </a:rPr>
              <a:t>What about temporary impact?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Temporary Impact (power-law decay) is only time-dependent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Has no impact on pump-and-dump feasibility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US" sz="1600">
              <a:latin typeface="Tahoma" pitchFamily="34" charset="0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219200" y="2863850"/>
          <a:ext cx="2743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" r:id="rId3" imgW="1295400" imgH="228600" progId="Equation.3">
                  <p:embed/>
                </p:oleObj>
              </mc:Choice>
              <mc:Fallback>
                <p:oleObj r:id="rId3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63850"/>
                        <a:ext cx="27432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972050" y="20574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When market impact is symmetric for buys and sells, pump-and-dump (or a bear raid) is NOT feasible</a:t>
            </a: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</p:txBody>
      </p:sp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4953000" y="2590800"/>
            <a:ext cx="3505200" cy="3128963"/>
            <a:chOff x="3120" y="1920"/>
            <a:chExt cx="2208" cy="1971"/>
          </a:xfrm>
        </p:grpSpPr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120" y="3495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V="1">
              <a:off x="3120" y="1920"/>
              <a:ext cx="0" cy="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4956" y="327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3120" y="330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V="1">
              <a:off x="3396" y="281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Freeform 13"/>
            <p:cNvSpPr>
              <a:spLocks/>
            </p:cNvSpPr>
            <p:nvPr/>
          </p:nvSpPr>
          <p:spPr bwMode="auto">
            <a:xfrm>
              <a:off x="3396" y="2823"/>
              <a:ext cx="396" cy="153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V="1">
              <a:off x="340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Text Box 15"/>
            <p:cNvSpPr txBox="1">
              <a:spLocks noChangeArrowheads="1"/>
            </p:cNvSpPr>
            <p:nvPr/>
          </p:nvSpPr>
          <p:spPr bwMode="auto">
            <a:xfrm>
              <a:off x="3398" y="3471"/>
              <a:ext cx="3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PnD</a:t>
              </a:r>
            </a:p>
            <a:p>
              <a:r>
                <a:rPr lang="en-US" sz="1800"/>
                <a:t>buy</a:t>
              </a: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 flipV="1">
              <a:off x="3802" y="35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3792" y="3484"/>
              <a:ext cx="3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PnD</a:t>
              </a:r>
            </a:p>
            <a:p>
              <a:r>
                <a:rPr lang="en-US" sz="1800"/>
                <a:t>buy</a:t>
              </a:r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 flipH="1">
              <a:off x="4932" y="32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Freeform 19"/>
            <p:cNvSpPr>
              <a:spLocks/>
            </p:cNvSpPr>
            <p:nvPr/>
          </p:nvSpPr>
          <p:spPr bwMode="auto">
            <a:xfrm flipV="1">
              <a:off x="4932" y="3394"/>
              <a:ext cx="384" cy="192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 flipV="1">
              <a:off x="4566" y="351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Text Box 21"/>
            <p:cNvSpPr txBox="1">
              <a:spLocks noChangeArrowheads="1"/>
            </p:cNvSpPr>
            <p:nvPr/>
          </p:nvSpPr>
          <p:spPr bwMode="auto">
            <a:xfrm>
              <a:off x="4556" y="3484"/>
              <a:ext cx="3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PnD</a:t>
              </a:r>
            </a:p>
            <a:p>
              <a:r>
                <a:rPr lang="en-US" sz="1800"/>
                <a:t>sell</a:t>
              </a: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 flipV="1">
              <a:off x="4950" y="351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4940" y="3484"/>
              <a:ext cx="3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/>
                <a:t>PnD</a:t>
              </a:r>
              <a:endParaRPr lang="en-US" sz="1800" dirty="0"/>
            </a:p>
            <a:p>
              <a:r>
                <a:rPr lang="en-US" sz="1800" dirty="0"/>
                <a:t>sell</a:t>
              </a: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3732" y="248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6825" name="Object 25"/>
            <p:cNvGraphicFramePr>
              <a:graphicFrameLocks noChangeAspect="1"/>
            </p:cNvGraphicFramePr>
            <p:nvPr/>
          </p:nvGraphicFramePr>
          <p:xfrm>
            <a:off x="3252" y="2586"/>
            <a:ext cx="43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" r:id="rId5" imgW="482391" imgH="228501" progId="Equation.3">
                    <p:embed/>
                  </p:oleObj>
                </mc:Choice>
                <mc:Fallback>
                  <p:oleObj r:id="rId5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2586"/>
                          <a:ext cx="43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6" name="Object 26"/>
            <p:cNvGraphicFramePr>
              <a:graphicFrameLocks noChangeAspect="1"/>
            </p:cNvGraphicFramePr>
            <p:nvPr/>
          </p:nvGraphicFramePr>
          <p:xfrm>
            <a:off x="4452" y="2694"/>
            <a:ext cx="57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8" name="Equation" r:id="rId7" imgW="596880" imgH="228600" progId="Equation.3">
                    <p:embed/>
                  </p:oleObj>
                </mc:Choice>
                <mc:Fallback>
                  <p:oleObj name="Equation" r:id="rId7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2694"/>
                          <a:ext cx="57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>
              <a:off x="4596" y="2880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H="1" flipV="1">
              <a:off x="379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Freeform 29"/>
            <p:cNvSpPr>
              <a:spLocks/>
            </p:cNvSpPr>
            <p:nvPr/>
          </p:nvSpPr>
          <p:spPr bwMode="auto">
            <a:xfrm>
              <a:off x="3792" y="2496"/>
              <a:ext cx="768" cy="432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30"/>
            <p:cNvSpPr>
              <a:spLocks noChangeShapeType="1"/>
            </p:cNvSpPr>
            <p:nvPr/>
          </p:nvSpPr>
          <p:spPr bwMode="auto">
            <a:xfrm flipV="1">
              <a:off x="4560" y="29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Freeform 31"/>
            <p:cNvSpPr>
              <a:spLocks/>
            </p:cNvSpPr>
            <p:nvPr/>
          </p:nvSpPr>
          <p:spPr bwMode="auto">
            <a:xfrm flipV="1">
              <a:off x="4548" y="3250"/>
              <a:ext cx="384" cy="144"/>
            </a:xfrm>
            <a:custGeom>
              <a:avLst/>
              <a:gdLst>
                <a:gd name="T0" fmla="*/ 0 w 1248"/>
                <a:gd name="T1" fmla="*/ 0 h 288"/>
                <a:gd name="T2" fmla="*/ 288 w 1248"/>
                <a:gd name="T3" fmla="*/ 192 h 288"/>
                <a:gd name="T4" fmla="*/ 1248 w 124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288">
                  <a:moveTo>
                    <a:pt x="0" y="0"/>
                  </a:moveTo>
                  <a:cubicBezTo>
                    <a:pt x="40" y="72"/>
                    <a:pt x="80" y="144"/>
                    <a:pt x="288" y="192"/>
                  </a:cubicBezTo>
                  <a:cubicBezTo>
                    <a:pt x="496" y="240"/>
                    <a:pt x="872" y="264"/>
                    <a:pt x="12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32" name="Rectangle 32"/>
          <p:cNvSpPr>
            <a:spLocks noChangeArrowheads="1"/>
          </p:cNvSpPr>
          <p:nvPr/>
        </p:nvSpPr>
        <p:spPr bwMode="auto">
          <a:xfrm>
            <a:off x="762000" y="5791200"/>
            <a:ext cx="7772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Testable hypothesis: Is                                               ?</a:t>
            </a:r>
          </a:p>
        </p:txBody>
      </p:sp>
      <p:graphicFrame>
        <p:nvGraphicFramePr>
          <p:cNvPr id="76833" name="Object 33"/>
          <p:cNvGraphicFramePr>
            <a:graphicFrameLocks noChangeAspect="1"/>
          </p:cNvGraphicFramePr>
          <p:nvPr/>
        </p:nvGraphicFramePr>
        <p:xfrm>
          <a:off x="4343400" y="5892800"/>
          <a:ext cx="2590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" r:id="rId9" imgW="1295400" imgH="228600" progId="Equation.3">
                  <p:embed/>
                </p:oleObj>
              </mc:Choice>
              <mc:Fallback>
                <p:oleObj r:id="rId9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92800"/>
                        <a:ext cx="2590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3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</a:t>
            </a:r>
            <a:r>
              <a:rPr lang="en-US" dirty="0"/>
              <a:t>HFT Impact: case study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Data: Eurobund futures (FGBL)</a:t>
            </a:r>
          </a:p>
          <a:p>
            <a:pPr>
              <a:buFontTx/>
              <a:buNone/>
            </a:pPr>
            <a:endParaRPr lang="en-US" sz="2000"/>
          </a:p>
        </p:txBody>
      </p:sp>
      <p:sp>
        <p:nvSpPr>
          <p:cNvPr id="7987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FGBL is very liquid: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/>
              <a:t>	</a:t>
            </a:r>
            <a:r>
              <a:rPr lang="en-US" sz="1600"/>
              <a:t>10,000-80,000 trades per day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	Distribution of trades per day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9600" y="2514600"/>
            <a:ext cx="335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>
                <a:latin typeface="Tahoma" pitchFamily="34" charset="0"/>
              </a:rPr>
              <a:t>Traded on Eurex </a:t>
            </a:r>
          </a:p>
          <a:p>
            <a:pPr marL="231775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>
                <a:latin typeface="Tahoma" pitchFamily="34" charset="0"/>
              </a:rPr>
              <a:t>All trade ticks 2009-2010</a:t>
            </a:r>
          </a:p>
          <a:p>
            <a:pPr marL="504825" lvl="1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>
                <a:latin typeface="Tahoma" pitchFamily="34" charset="0"/>
              </a:rPr>
              <a:t>Timestamp</a:t>
            </a:r>
          </a:p>
          <a:p>
            <a:pPr marL="504825" lvl="1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>
                <a:latin typeface="Tahoma" pitchFamily="34" charset="0"/>
              </a:rPr>
              <a:t>Trade price</a:t>
            </a:r>
          </a:p>
          <a:p>
            <a:pPr marL="504825" lvl="1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>
                <a:latin typeface="Tahoma" pitchFamily="34" charset="0"/>
              </a:rPr>
              <a:t>Trade size</a:t>
            </a:r>
          </a:p>
          <a:p>
            <a:pPr marL="504825" lvl="1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sz="1600">
              <a:latin typeface="Tahoma" pitchFamily="34" charset="0"/>
            </a:endParaRPr>
          </a:p>
          <a:p>
            <a:pPr marL="231775" indent="-231775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Tahoma" pitchFamily="34" charset="0"/>
              </a:rPr>
              <a:t>No quote information</a:t>
            </a:r>
          </a:p>
          <a:p>
            <a:pPr marL="231775" indent="-231775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Tahoma" pitchFamily="34" charset="0"/>
              </a:rPr>
              <a:t>No information on the identity of trade originators</a:t>
            </a:r>
          </a:p>
          <a:p>
            <a:pPr marL="231775" indent="-231775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>
                <a:latin typeface="Tahoma" pitchFamily="34" charset="0"/>
              </a:rPr>
              <a:t>No information on whether the trade was buyer- or seller- originated.</a:t>
            </a:r>
          </a:p>
          <a:p>
            <a:pPr marL="504825" lvl="1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sz="1600">
              <a:latin typeface="Tahoma" pitchFamily="34" charset="0"/>
            </a:endParaRPr>
          </a:p>
          <a:p>
            <a:pPr marL="504825" lvl="1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sz="1600">
              <a:latin typeface="Tahoma" pitchFamily="34" charset="0"/>
            </a:endParaRPr>
          </a:p>
          <a:p>
            <a:pPr marL="231775" indent="-231775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sz="1600">
              <a:latin typeface="Tahoma" pitchFamily="34" charset="0"/>
            </a:endParaRP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51188"/>
            <a:ext cx="4572000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9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</a:t>
            </a:r>
            <a:r>
              <a:rPr lang="en-US" dirty="0"/>
              <a:t>HFT Impact: case study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Lots of large trades</a:t>
            </a:r>
          </a:p>
          <a:p>
            <a:pPr lvl="1">
              <a:buFontTx/>
              <a:buNone/>
            </a:pPr>
            <a:r>
              <a:rPr lang="en-US" sz="1600"/>
              <a:t>&gt;20,000 contracts</a:t>
            </a:r>
          </a:p>
          <a:p>
            <a:pPr>
              <a:buFontTx/>
              <a:buNone/>
            </a:pPr>
            <a:endParaRPr lang="en-US" sz="2000"/>
          </a:p>
        </p:txBody>
      </p:sp>
      <p:sp>
        <p:nvSpPr>
          <p:cNvPr id="8294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Median trade size is small</a:t>
            </a:r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en-US" sz="1600"/>
              <a:t>~ just 5 contracts</a:t>
            </a:r>
            <a:endParaRPr lang="en-US" sz="2000"/>
          </a:p>
        </p:txBody>
      </p:sp>
      <p:pic>
        <p:nvPicPr>
          <p:cNvPr id="82949" name="Picture 2" descr="MaxOrderSizesFGBL_2009_2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4572000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2" descr="MedianOrderSizesFGBL_2009_2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45720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3.1. </a:t>
            </a:r>
            <a:r>
              <a:rPr lang="en-US" dirty="0"/>
              <a:t>HFT Impact: case study</a:t>
            </a:r>
          </a:p>
        </p:txBody>
      </p:sp>
      <p:sp>
        <p:nvSpPr>
          <p:cNvPr id="95235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5254625"/>
            <a:ext cx="7439025" cy="765175"/>
          </a:xfrm>
        </p:spPr>
        <p:txBody>
          <a:bodyPr>
            <a:normAutofit lnSpcReduction="10000"/>
          </a:bodyPr>
          <a:lstStyle/>
          <a:p>
            <a:pPr marL="182563" indent="-182563"/>
            <a:r>
              <a:rPr lang="en-US" sz="1400"/>
              <a:t>Large trades: size &gt; median (5 contracts)</a:t>
            </a:r>
          </a:p>
          <a:p>
            <a:pPr marL="182563" indent="-182563"/>
            <a:r>
              <a:rPr lang="en-US" sz="1400"/>
              <a:t>Following Huberman and Stanzl (2004) and Gatheral (2009): Symmetric market impact eliminates possibility of ‘pump-and-dump</a:t>
            </a:r>
          </a:p>
        </p:txBody>
      </p:sp>
      <p:sp>
        <p:nvSpPr>
          <p:cNvPr id="95236" name="Rectangle 8"/>
          <p:cNvSpPr>
            <a:spLocks noChangeArrowheads="1"/>
          </p:cNvSpPr>
          <p:nvPr/>
        </p:nvSpPr>
        <p:spPr bwMode="auto">
          <a:xfrm>
            <a:off x="685800" y="6019800"/>
            <a:ext cx="777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Pump and Dump is NOT feasible in large FGBL futures trades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266825" y="1563688"/>
          <a:ext cx="6276975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Chart" r:id="rId3" imgW="5486400" imgH="3295650" progId="Excel.Sheet.8">
                  <p:embed/>
                </p:oleObj>
              </mc:Choice>
              <mc:Fallback>
                <p:oleObj name="Chart" r:id="rId3" imgW="5486400" imgH="32956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563688"/>
                        <a:ext cx="6276975" cy="377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4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7772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3.1. </a:t>
            </a:r>
            <a:r>
              <a:rPr lang="en-US" dirty="0"/>
              <a:t>HFT Impact: case study</a:t>
            </a:r>
          </a:p>
        </p:txBody>
      </p:sp>
      <p:sp>
        <p:nvSpPr>
          <p:cNvPr id="96259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5178425"/>
            <a:ext cx="7439025" cy="765175"/>
          </a:xfrm>
        </p:spPr>
        <p:txBody>
          <a:bodyPr>
            <a:normAutofit lnSpcReduction="10000"/>
          </a:bodyPr>
          <a:lstStyle/>
          <a:p>
            <a:pPr marL="182563" indent="-182563"/>
            <a:r>
              <a:rPr lang="en-US" sz="1400"/>
              <a:t>Small trades: size &lt;= median (5 contracts)</a:t>
            </a:r>
          </a:p>
          <a:p>
            <a:pPr marL="182563" indent="-182563"/>
            <a:r>
              <a:rPr lang="en-US" sz="1400"/>
              <a:t>Symmetry less clear cut, but the $$ amount gained dissipates after trading costs are taken into account</a:t>
            </a:r>
          </a:p>
          <a:p>
            <a:pPr marL="182563" indent="-182563"/>
            <a:endParaRPr lang="en-US" sz="1400"/>
          </a:p>
          <a:p>
            <a:pPr marL="182563" indent="-182563"/>
            <a:endParaRPr lang="en-US" sz="1400"/>
          </a:p>
        </p:txBody>
      </p:sp>
      <p:sp>
        <p:nvSpPr>
          <p:cNvPr id="96260" name="Rectangle 8"/>
          <p:cNvSpPr>
            <a:spLocks noChangeArrowheads="1"/>
          </p:cNvSpPr>
          <p:nvPr/>
        </p:nvSpPr>
        <p:spPr bwMode="auto">
          <a:xfrm>
            <a:off x="685800" y="6019800"/>
            <a:ext cx="777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Pump and Dump is NOT economical in small FGBL futures trades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096963" y="1600200"/>
          <a:ext cx="652303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Chart" r:id="rId3" imgW="5486400" imgH="3076575" progId="Excel.Sheet.8">
                  <p:embed/>
                </p:oleObj>
              </mc:Choice>
              <mc:Fallback>
                <p:oleObj name="Chart" r:id="rId3" imgW="5486400" imgH="30765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600200"/>
                        <a:ext cx="6523037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9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772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3.1. </a:t>
            </a:r>
            <a:r>
              <a:rPr lang="en-US" dirty="0"/>
              <a:t>HFT Impact: case study</a:t>
            </a:r>
          </a:p>
        </p:txBody>
      </p:sp>
      <p:sp>
        <p:nvSpPr>
          <p:cNvPr id="98311" name="Content Placeholder 3"/>
          <p:cNvSpPr>
            <a:spLocks noGrp="1"/>
          </p:cNvSpPr>
          <p:nvPr>
            <p:ph sz="half" idx="4294967295"/>
          </p:nvPr>
        </p:nvSpPr>
        <p:spPr>
          <a:xfrm>
            <a:off x="5329238" y="2311400"/>
            <a:ext cx="3814762" cy="3721100"/>
          </a:xfrm>
        </p:spPr>
        <p:txBody>
          <a:bodyPr/>
          <a:lstStyle/>
          <a:p>
            <a:pPr marL="182563" indent="-182563"/>
            <a:endParaRPr lang="en-US" sz="1600"/>
          </a:p>
          <a:p>
            <a:pPr marL="182563" indent="-182563"/>
            <a:endParaRPr lang="en-US" sz="1600"/>
          </a:p>
          <a:p>
            <a:pPr marL="182563" indent="-182563"/>
            <a:endParaRPr lang="en-US" sz="1600"/>
          </a:p>
          <a:p>
            <a:pPr marL="182563" indent="-182563"/>
            <a:endParaRPr lang="en-US" sz="1600"/>
          </a:p>
          <a:p>
            <a:pPr marL="182563" indent="-182563"/>
            <a:endParaRPr lang="en-US" sz="1600"/>
          </a:p>
        </p:txBody>
      </p:sp>
      <p:sp>
        <p:nvSpPr>
          <p:cNvPr id="98315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2238375"/>
            <a:ext cx="3813175" cy="3721100"/>
          </a:xfrm>
        </p:spPr>
        <p:txBody>
          <a:bodyPr/>
          <a:lstStyle/>
          <a:p>
            <a:pPr marL="182563" indent="-182563"/>
            <a:r>
              <a:rPr lang="en-US" sz="1600">
                <a:sym typeface="Symbol" pitchFamily="18" charset="2"/>
              </a:rPr>
              <a:t>Trade size dependency and sign hold with same statistical significance even in the presence of other variables</a:t>
            </a:r>
          </a:p>
          <a:p>
            <a:pPr marL="182563" indent="-182563"/>
            <a:r>
              <a:rPr lang="en-US" sz="1600">
                <a:sym typeface="Symbol" pitchFamily="18" charset="2"/>
              </a:rPr>
              <a:t>Inter-trade duration results are consistent with those in equities by Dufour and Engle (2000): </a:t>
            </a:r>
            <a:r>
              <a:rPr lang="en-US" sz="1600" i="1">
                <a:sym typeface="Symbol" pitchFamily="18" charset="2"/>
              </a:rPr>
              <a:t>shorter </a:t>
            </a:r>
            <a:r>
              <a:rPr lang="en-US" sz="1600">
                <a:sym typeface="Symbol" pitchFamily="18" charset="2"/>
              </a:rPr>
              <a:t>intertrade durations incur </a:t>
            </a:r>
            <a:r>
              <a:rPr lang="en-US" sz="1600" i="1">
                <a:sym typeface="Symbol" pitchFamily="18" charset="2"/>
              </a:rPr>
              <a:t>lower </a:t>
            </a:r>
            <a:r>
              <a:rPr lang="en-US" sz="1600">
                <a:sym typeface="Symbol" pitchFamily="18" charset="2"/>
              </a:rPr>
              <a:t>market impact</a:t>
            </a:r>
            <a:endParaRPr lang="en-US" sz="1600"/>
          </a:p>
          <a:p>
            <a:pPr marL="182563" indent="-182563"/>
            <a:r>
              <a:rPr lang="en-US" sz="1600"/>
              <a:t>Pre-trade market impact rises with volatility for large trades, decreases with volatility for small trades.  </a:t>
            </a:r>
          </a:p>
          <a:p>
            <a:pPr marL="457200" lvl="1" indent="-182563"/>
            <a:r>
              <a:rPr lang="en-US" sz="1000"/>
              <a:t>Volatility coefficients are large, may help explain the entire pre-trade market impact</a:t>
            </a:r>
          </a:p>
          <a:p>
            <a:pPr marL="182563" indent="-182563"/>
            <a:endParaRPr lang="en-US" sz="1600"/>
          </a:p>
          <a:p>
            <a:pPr marL="182563" indent="-182563"/>
            <a:endParaRPr lang="en-US" sz="1600"/>
          </a:p>
        </p:txBody>
      </p:sp>
      <p:sp>
        <p:nvSpPr>
          <p:cNvPr id="98308" name="Text Box 8"/>
          <p:cNvSpPr txBox="1">
            <a:spLocks noChangeArrowheads="1"/>
          </p:cNvSpPr>
          <p:nvPr/>
        </p:nvSpPr>
        <p:spPr bwMode="auto">
          <a:xfrm>
            <a:off x="685800" y="1676400"/>
            <a:ext cx="3886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1">
                <a:latin typeface="Arial" pitchFamily="34" charset="0"/>
                <a:cs typeface="Arial" pitchFamily="34" charset="0"/>
              </a:rPr>
              <a:t>Additional explanatory variables do not change results</a:t>
            </a:r>
          </a:p>
        </p:txBody>
      </p:sp>
      <p:sp>
        <p:nvSpPr>
          <p:cNvPr id="98310" name="Text Box 8"/>
          <p:cNvSpPr txBox="1">
            <a:spLocks noChangeArrowheads="1"/>
          </p:cNvSpPr>
          <p:nvPr/>
        </p:nvSpPr>
        <p:spPr bwMode="auto">
          <a:xfrm>
            <a:off x="4621213" y="1676400"/>
            <a:ext cx="4294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1">
                <a:latin typeface="Arial" pitchFamily="34" charset="0"/>
                <a:cs typeface="Arial" pitchFamily="34" charset="0"/>
              </a:rPr>
              <a:t>Comparison with equities: market impact in FGBL is much smaller than in equities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685800" y="6019800"/>
            <a:ext cx="777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Volatility is a key driver of market impact for large trades</a:t>
            </a:r>
          </a:p>
        </p:txBody>
      </p:sp>
      <p:sp>
        <p:nvSpPr>
          <p:cNvPr id="98314" name="Content Placeholder 3"/>
          <p:cNvSpPr txBox="1">
            <a:spLocks/>
          </p:cNvSpPr>
          <p:nvPr/>
        </p:nvSpPr>
        <p:spPr bwMode="auto">
          <a:xfrm>
            <a:off x="457200" y="1838325"/>
            <a:ext cx="40386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endParaRPr lang="en-US" sz="160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endParaRPr lang="en-US" sz="160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8316" name="Content Placeholder 3"/>
          <p:cNvSpPr txBox="1">
            <a:spLocks/>
          </p:cNvSpPr>
          <p:nvPr/>
        </p:nvSpPr>
        <p:spPr bwMode="auto">
          <a:xfrm>
            <a:off x="4572000" y="2295525"/>
            <a:ext cx="40386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indent="-182563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600">
                <a:latin typeface="Arial" pitchFamily="34" charset="0"/>
                <a:cs typeface="Arial" pitchFamily="34" charset="0"/>
              </a:rPr>
              <a:t>Overall, observed market impact in FGBL futures is much smaller than that documented for equities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600">
                <a:latin typeface="Arial" pitchFamily="34" charset="0"/>
                <a:cs typeface="Arial" pitchFamily="34" charset="0"/>
              </a:rPr>
              <a:t>Eurex FGBL futures market impact is small, on the order of 0.02% per trade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600">
                <a:latin typeface="Arial" pitchFamily="34" charset="0"/>
                <a:cs typeface="Arial" pitchFamily="34" charset="0"/>
              </a:rPr>
              <a:t>In equities, the ITG’s Global Trading Cost Review (2010) reported: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400">
                <a:latin typeface="Arial" pitchFamily="34" charset="0"/>
                <a:cs typeface="Arial" pitchFamily="34" charset="0"/>
              </a:rPr>
              <a:t>The average cost of an equities trade in the U.S. in the first quarter of 2010 was 0.476%, 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400">
                <a:latin typeface="Arial" pitchFamily="34" charset="0"/>
                <a:cs typeface="Arial" pitchFamily="34" charset="0"/>
              </a:rPr>
              <a:t>0.089% was spent on commissions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1400">
                <a:latin typeface="Arial" pitchFamily="34" charset="0"/>
                <a:cs typeface="Arial" pitchFamily="34" charset="0"/>
              </a:rPr>
              <a:t>the remaining 0.387% were due to market impact (the numbers were comparable to those in the E.U., the U.K., and Japan; emerging markets posted higher costs).  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Generalized 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Generalized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dirty="0" smtClean="0"/>
                  <a:t>A price manipulation strategy is a round-trip strategy with strictly negative expected costs</a:t>
                </a:r>
              </a:p>
              <a:p>
                <a:pPr lvl="1"/>
                <a:r>
                  <a:rPr lang="en-US" sz="1800" dirty="0" smtClean="0"/>
                  <a:t>A round trip strategy is an admissible strategy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1800" b="0" dirty="0" smtClean="0"/>
              </a:p>
              <a:p>
                <a:pPr lvl="1"/>
                <a:r>
                  <a:rPr lang="en-US" sz="1800" dirty="0" err="1" smtClean="0"/>
                  <a:t>Huberman</a:t>
                </a:r>
                <a:r>
                  <a:rPr lang="en-US" sz="1800" dirty="0" smtClean="0"/>
                  <a:t> and </a:t>
                </a:r>
                <a:r>
                  <a:rPr lang="en-US" sz="1800" dirty="0" err="1" smtClean="0"/>
                  <a:t>Stanzl</a:t>
                </a:r>
                <a:r>
                  <a:rPr lang="en-US" sz="1800" dirty="0" smtClean="0"/>
                  <a:t> (2004)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)≥0</m:t>
                    </m:r>
                  </m:oMath>
                </a14:m>
                <a:r>
                  <a:rPr lang="en-US" sz="2000" dirty="0" smtClean="0"/>
                  <a:t> for all admissible strategies </a:t>
                </a:r>
                <a:r>
                  <a:rPr lang="en-US" sz="2000" i="1" dirty="0" smtClean="0"/>
                  <a:t>X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iff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𝐺</m:t>
                    </m:r>
                    <m:r>
                      <a:rPr lang="en-US" sz="2000" b="0" i="1" smtClean="0">
                        <a:latin typeface="Cambria Math"/>
                      </a:rPr>
                      <m:t>(|.|)</m:t>
                    </m:r>
                  </m:oMath>
                </a14:m>
                <a:r>
                  <a:rPr lang="en-US" sz="2000" dirty="0" smtClean="0"/>
                  <a:t> can be represented as a Fourier transform of a positive finite </a:t>
                </a:r>
                <a:r>
                  <a:rPr lang="en-US" sz="2000" dirty="0" err="1" smtClean="0"/>
                  <a:t>Borel</a:t>
                </a:r>
                <a:r>
                  <a:rPr lang="en-US" sz="2000" dirty="0" smtClean="0"/>
                  <a:t> measure </a:t>
                </a:r>
                <a:r>
                  <a:rPr lang="en-US" sz="2000" i="1" dirty="0" smtClean="0">
                    <a:sym typeface="Symbol"/>
                  </a:rPr>
                  <a:t> 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sym typeface="Symbol"/>
                      </a:rPr>
                      <m:t>ℝ</m:t>
                    </m:r>
                  </m:oMath>
                </a14:m>
                <a:r>
                  <a:rPr lang="en-US" sz="2000" i="1" dirty="0" smtClean="0"/>
                  <a:t>:</a:t>
                </a:r>
                <a:endParaRPr lang="en-US" sz="2200" i="1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𝑖𝑥𝑧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𝑑𝑧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 smtClean="0"/>
                  <a:t>  </a:t>
                </a:r>
              </a:p>
              <a:p>
                <a:pPr marL="457200" lvl="1" indent="0">
                  <a:buNone/>
                </a:pPr>
                <a:r>
                  <a:rPr lang="en-US" sz="1800" dirty="0" err="1" smtClean="0"/>
                  <a:t>Bochner</a:t>
                </a:r>
                <a:r>
                  <a:rPr lang="en-US" sz="1800" dirty="0" smtClean="0"/>
                  <a:t> (1932), Reed and Simon (1980)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508" t="-926" r="-120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Huberman</a:t>
            </a:r>
            <a:r>
              <a:rPr lang="en-US" sz="1800" dirty="0" smtClean="0"/>
              <a:t>, G. and W. </a:t>
            </a:r>
            <a:r>
              <a:rPr lang="en-US" sz="1800" dirty="0" err="1" smtClean="0"/>
              <a:t>Stanzl</a:t>
            </a:r>
            <a:r>
              <a:rPr lang="en-US" sz="1800" dirty="0" smtClean="0"/>
              <a:t> (2004): Price manipulation and quasi-arbitrage. </a:t>
            </a:r>
            <a:r>
              <a:rPr lang="en-US" sz="1800" dirty="0" err="1" smtClean="0"/>
              <a:t>Econometrica</a:t>
            </a:r>
            <a:r>
              <a:rPr lang="en-US" sz="1800" dirty="0" smtClean="0"/>
              <a:t> 72, 4, 1247-1275.</a:t>
            </a:r>
            <a:endParaRPr lang="de-DE" sz="1800" dirty="0" smtClean="0"/>
          </a:p>
          <a:p>
            <a:r>
              <a:rPr lang="de-DE" sz="1800" dirty="0" smtClean="0"/>
              <a:t>Bochner, S. (1932): Vorlesungen uber Fouriersche Integrale. Akademische Verlagsgesellschaft, </a:t>
            </a:r>
            <a:r>
              <a:rPr lang="en-US" sz="1800" dirty="0" smtClean="0"/>
              <a:t>Leipzig.</a:t>
            </a:r>
          </a:p>
          <a:p>
            <a:r>
              <a:rPr lang="en-US" sz="1800" dirty="0" smtClean="0"/>
              <a:t>Reed, M. and B. Simon (1980): Methods of Modern Mathematical Physics. Vol. I: Functional Analysis. Revised and enlarged edition, San Diego: Academic Press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𝑖𝑥𝑧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𝑑𝑧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functional form of market impact is</a:t>
                </a:r>
              </a:p>
              <a:p>
                <a:pPr lvl="1"/>
                <a:r>
                  <a:rPr lang="en-US" dirty="0"/>
                  <a:t>Symmetric for buys and </a:t>
                </a:r>
                <a:r>
                  <a:rPr lang="en-US" dirty="0" smtClean="0"/>
                  <a:t>sells (hence,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A function of trade size – not time</a:t>
                </a:r>
              </a:p>
              <a:p>
                <a:pPr lvl="1"/>
                <a:r>
                  <a:rPr lang="en-US" dirty="0"/>
                  <a:t>Repetitive </a:t>
                </a:r>
                <a:r>
                  <a:rPr lang="en-US" dirty="0" smtClean="0"/>
                  <a:t>over time -- can be decomposed into “cycles” accompanying each trade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262" t="-1389" r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bottom line:</a:t>
            </a:r>
          </a:p>
          <a:p>
            <a:pPr lvl="1"/>
            <a:r>
              <a:rPr lang="en-US" dirty="0" smtClean="0"/>
              <a:t>Expected market impact is symmetric and persistent for buys and sells of the same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Market manipulation by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55" y="1676400"/>
            <a:ext cx="8229600" cy="4876800"/>
          </a:xfrm>
        </p:spPr>
        <p:txBody>
          <a:bodyPr/>
          <a:lstStyle/>
          <a:p>
            <a:r>
              <a:rPr lang="en-US" dirty="0" smtClean="0"/>
              <a:t>Regulators recognize one HFT-related form of manipulation: spoofing</a:t>
            </a:r>
          </a:p>
          <a:p>
            <a:r>
              <a:rPr lang="en-US" dirty="0" smtClean="0"/>
              <a:t>Spoofing is illegal and has been prosecuted</a:t>
            </a:r>
          </a:p>
          <a:p>
            <a:r>
              <a:rPr lang="en-US" dirty="0" smtClean="0"/>
              <a:t>How does spoofing work? </a:t>
            </a:r>
          </a:p>
          <a:p>
            <a:pPr lvl="1"/>
            <a:r>
              <a:rPr lang="en-US" dirty="0" smtClean="0"/>
              <a:t>Traders and </a:t>
            </a:r>
            <a:r>
              <a:rPr lang="en-US" dirty="0" err="1" smtClean="0"/>
              <a:t>algos</a:t>
            </a:r>
            <a:r>
              <a:rPr lang="en-US" dirty="0" smtClean="0"/>
              <a:t> make short-term inferences from the shape of the limit order book</a:t>
            </a:r>
          </a:p>
          <a:p>
            <a:pPr lvl="1"/>
            <a:r>
              <a:rPr lang="en-US" dirty="0" err="1" smtClean="0"/>
              <a:t>Spoofers</a:t>
            </a:r>
            <a:r>
              <a:rPr lang="en-US" dirty="0" smtClean="0"/>
              <a:t> distort the limit order book to mislead others, main point: cause ST market move, but cancel limit orders prior to execution </a:t>
            </a:r>
          </a:p>
          <a:p>
            <a:pPr lvl="1"/>
            <a:r>
              <a:rPr lang="en-US" dirty="0" smtClean="0"/>
              <a:t>Stylized example: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Spoof </a:t>
            </a:r>
          </a:p>
          <a:p>
            <a:pPr marL="0" indent="0">
              <a:buNone/>
            </a:pPr>
            <a:r>
              <a:rPr lang="en-US" dirty="0" smtClean="0"/>
              <a:t>orders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82710" y="5015486"/>
            <a:ext cx="6480351" cy="1461514"/>
            <a:chOff x="1282710" y="4824223"/>
            <a:chExt cx="6480351" cy="1461514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282710" y="5081777"/>
              <a:ext cx="6480351" cy="1203960"/>
              <a:chOff x="0" y="166666"/>
              <a:chExt cx="3581556" cy="76190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0" y="928567"/>
                <a:ext cx="35815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990643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38237" y="547616"/>
                <a:ext cx="114305" cy="380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43050" y="242856"/>
                <a:ext cx="114305" cy="685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5830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33423" y="699997"/>
                <a:ext cx="114305" cy="228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63" y="166666"/>
                <a:ext cx="114305" cy="761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00270" y="319046"/>
                <a:ext cx="114305" cy="609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2676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05083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7490" y="585712"/>
                <a:ext cx="114305" cy="3428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350908" y="4824223"/>
              <a:ext cx="206820" cy="3573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5147" y="5002911"/>
              <a:ext cx="206820" cy="54542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99389" y="5202174"/>
              <a:ext cx="206820" cy="48217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23629" y="5326967"/>
              <a:ext cx="206820" cy="23639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7868" y="5445164"/>
              <a:ext cx="206820" cy="47557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447800" y="4824223"/>
              <a:ext cx="1903108" cy="6209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447800" y="5081777"/>
              <a:ext cx="1627347" cy="3614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447800" y="5262518"/>
              <a:ext cx="1351589" cy="1807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447800" y="5352888"/>
              <a:ext cx="1075829" cy="903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447800" y="5443259"/>
              <a:ext cx="800068" cy="105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2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Detection is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price-time priority markets, many broker-dealers earn their living by securing time priority for their clients</a:t>
            </a:r>
          </a:p>
          <a:p>
            <a:r>
              <a:rPr lang="en-US" dirty="0" smtClean="0"/>
              <a:t>But, most of those broker-dealers would place orders on both sides of the market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Still, some brokers may anticipate clients’ demands and place orders on one side only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338377" y="3402711"/>
            <a:ext cx="6480351" cy="1461514"/>
            <a:chOff x="1317179" y="3811526"/>
            <a:chExt cx="6480351" cy="1461514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1317179" y="4069080"/>
              <a:ext cx="6480351" cy="1203960"/>
              <a:chOff x="0" y="166666"/>
              <a:chExt cx="3581556" cy="76190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0" y="928567"/>
                <a:ext cx="35815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990643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38237" y="547616"/>
                <a:ext cx="114305" cy="380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43050" y="242856"/>
                <a:ext cx="114305" cy="685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30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3423" y="699997"/>
                <a:ext cx="114305" cy="228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47863" y="166666"/>
                <a:ext cx="114305" cy="761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00270" y="319046"/>
                <a:ext cx="114305" cy="609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52676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05083" y="471426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057490" y="585712"/>
                <a:ext cx="114305" cy="3428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385377" y="3811526"/>
              <a:ext cx="206820" cy="35737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09616" y="3990214"/>
              <a:ext cx="206820" cy="54542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33858" y="4189477"/>
              <a:ext cx="206820" cy="48217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58098" y="4314270"/>
              <a:ext cx="206820" cy="23639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2337" y="4432467"/>
              <a:ext cx="206820" cy="47557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36895" y="3811526"/>
              <a:ext cx="206820" cy="25755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2656" y="3940303"/>
              <a:ext cx="206820" cy="38633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91891" y="4069080"/>
              <a:ext cx="206820" cy="466555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64174" y="4189477"/>
              <a:ext cx="206820" cy="36118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39935" y="4370070"/>
              <a:ext cx="206820" cy="36118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61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Sample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18811" y="1692156"/>
            <a:ext cx="6028690" cy="4773294"/>
            <a:chOff x="664315" y="0"/>
            <a:chExt cx="8296650" cy="477349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64315" y="845937"/>
              <a:ext cx="3580765" cy="761901"/>
              <a:chOff x="664315" y="845937"/>
              <a:chExt cx="3581556" cy="761901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664315" y="1607838"/>
                <a:ext cx="35815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654958" y="1150697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2552" y="1226887"/>
                <a:ext cx="114305" cy="380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807365" y="922127"/>
                <a:ext cx="114305" cy="685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50145" y="1150697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97738" y="1379268"/>
                <a:ext cx="114305" cy="228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12178" y="845937"/>
                <a:ext cx="114305" cy="761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264585" y="998317"/>
                <a:ext cx="114305" cy="609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416991" y="1150697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569398" y="1150697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21805" y="1264983"/>
                <a:ext cx="114305" cy="3428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6" name="TextBox 32"/>
            <p:cNvSpPr txBox="1">
              <a:spLocks noChangeArrowheads="1"/>
            </p:cNvSpPr>
            <p:nvPr/>
          </p:nvSpPr>
          <p:spPr bwMode="auto">
            <a:xfrm>
              <a:off x="3769282" y="1621155"/>
              <a:ext cx="696202" cy="27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price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2263880" y="845820"/>
              <a:ext cx="4616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6"/>
            <p:cNvSpPr txBox="1">
              <a:spLocks noChangeArrowheads="1"/>
            </p:cNvSpPr>
            <p:nvPr/>
          </p:nvSpPr>
          <p:spPr bwMode="auto">
            <a:xfrm>
              <a:off x="2725554" y="706755"/>
              <a:ext cx="1176192" cy="443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Best ask = best offer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TextBox 37"/>
            <p:cNvSpPr txBox="1">
              <a:spLocks noChangeArrowheads="1"/>
            </p:cNvSpPr>
            <p:nvPr/>
          </p:nvSpPr>
          <p:spPr bwMode="auto">
            <a:xfrm>
              <a:off x="817182" y="636271"/>
              <a:ext cx="1104202" cy="27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Best bid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616180" y="817245"/>
              <a:ext cx="247015" cy="1041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46"/>
            <p:cNvSpPr txBox="1">
              <a:spLocks noChangeArrowheads="1"/>
            </p:cNvSpPr>
            <p:nvPr/>
          </p:nvSpPr>
          <p:spPr bwMode="auto">
            <a:xfrm>
              <a:off x="1501780" y="1726565"/>
              <a:ext cx="1587418" cy="26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Bid-ask spread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Box 33"/>
            <p:cNvSpPr txBox="1">
              <a:spLocks noChangeArrowheads="1"/>
            </p:cNvSpPr>
            <p:nvPr/>
          </p:nvSpPr>
          <p:spPr bwMode="auto">
            <a:xfrm>
              <a:off x="7323558" y="1632078"/>
              <a:ext cx="758960" cy="27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price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371358" y="839764"/>
              <a:ext cx="3417589" cy="798861"/>
              <a:chOff x="4371304" y="839764"/>
              <a:chExt cx="3418344" cy="798861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4371304" y="1632079"/>
                <a:ext cx="3418344" cy="65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5607908" y="1144524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55502" y="1220714"/>
                <a:ext cx="114305" cy="380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60315" y="915954"/>
                <a:ext cx="114305" cy="685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303095" y="1144524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150689" y="1373095"/>
                <a:ext cx="114305" cy="228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065128" y="839764"/>
                <a:ext cx="114305" cy="761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217536" y="992144"/>
                <a:ext cx="114305" cy="609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369941" y="1144524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522348" y="1144524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674755" y="1258810"/>
                <a:ext cx="114305" cy="3428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5873930" y="0"/>
              <a:ext cx="113665" cy="7613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fontAlgn="base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kern="1200">
                  <a:solidFill>
                    <a:srgbClr val="FFFFFF"/>
                  </a:solidFill>
                  <a:effectLst/>
                  <a:ea typeface="Times New Roman"/>
                </a:rPr>
                <a:t>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6029505" y="439420"/>
              <a:ext cx="186690" cy="61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0"/>
            <p:cNvSpPr txBox="1">
              <a:spLocks noChangeArrowheads="1"/>
            </p:cNvSpPr>
            <p:nvPr/>
          </p:nvSpPr>
          <p:spPr bwMode="auto">
            <a:xfrm>
              <a:off x="6130623" y="4135"/>
              <a:ext cx="2830342" cy="1407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 large market sell order 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sweeps the bids in the book,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realizes lower aggregate price,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changes the best bid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5816780" y="762000"/>
              <a:ext cx="113665" cy="1517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 flipH="1">
              <a:off x="5664380" y="334645"/>
              <a:ext cx="208915" cy="807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4555440" y="1794512"/>
              <a:ext cx="1473749" cy="27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marL="0" marR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New best bid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V="1">
              <a:off x="5474515" y="1673860"/>
              <a:ext cx="190500" cy="200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901555" y="2714741"/>
              <a:ext cx="4430637" cy="2058756"/>
              <a:chOff x="3901555" y="2714741"/>
              <a:chExt cx="4430637" cy="2058756"/>
            </a:xfrm>
          </p:grpSpPr>
          <p:sp>
            <p:nvSpPr>
              <p:cNvPr id="41" name="TextBox 33"/>
              <p:cNvSpPr txBox="1">
                <a:spLocks noChangeArrowheads="1"/>
              </p:cNvSpPr>
              <p:nvPr/>
            </p:nvSpPr>
            <p:spPr bwMode="auto">
              <a:xfrm>
                <a:off x="7323949" y="4435511"/>
                <a:ext cx="759012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price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4344505" y="4435511"/>
                <a:ext cx="344120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 bwMode="auto">
              <a:xfrm>
                <a:off x="5578337" y="4216602"/>
                <a:ext cx="114280" cy="2284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5425937" y="4064202"/>
                <a:ext cx="114280" cy="3806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5273537" y="3988002"/>
                <a:ext cx="114280" cy="456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5121137" y="4216602"/>
                <a:ext cx="114280" cy="2284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035537" y="3683202"/>
                <a:ext cx="114280" cy="7613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6187937" y="3835602"/>
                <a:ext cx="114280" cy="6090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340337" y="3988002"/>
                <a:ext cx="114280" cy="456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492737" y="3988002"/>
                <a:ext cx="114280" cy="456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645137" y="4102302"/>
                <a:ext cx="114280" cy="342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 bwMode="auto">
              <a:xfrm flipH="1">
                <a:off x="6130787" y="3540327"/>
                <a:ext cx="176173" cy="1155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36"/>
              <p:cNvSpPr txBox="1">
                <a:spLocks noChangeArrowheads="1"/>
              </p:cNvSpPr>
              <p:nvPr/>
            </p:nvSpPr>
            <p:spPr bwMode="auto">
              <a:xfrm>
                <a:off x="6301574" y="3406977"/>
                <a:ext cx="2030618" cy="276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Best ask = best offer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54" name="TextBox 37"/>
              <p:cNvSpPr txBox="1">
                <a:spLocks noChangeArrowheads="1"/>
              </p:cNvSpPr>
              <p:nvPr/>
            </p:nvSpPr>
            <p:spPr bwMode="auto">
              <a:xfrm>
                <a:off x="5035781" y="3099073"/>
                <a:ext cx="1418825" cy="277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New best bid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55" name="TextBox 46"/>
              <p:cNvSpPr txBox="1">
                <a:spLocks noChangeArrowheads="1"/>
              </p:cNvSpPr>
              <p:nvPr/>
            </p:nvSpPr>
            <p:spPr bwMode="auto">
              <a:xfrm>
                <a:off x="5120874" y="4511877"/>
                <a:ext cx="1637824" cy="261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Bid-ask spread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5711687" y="4511877"/>
                <a:ext cx="324052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5425937" y="3368877"/>
                <a:ext cx="247015" cy="7988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37"/>
              <p:cNvSpPr txBox="1">
                <a:spLocks noChangeArrowheads="1"/>
              </p:cNvSpPr>
              <p:nvPr/>
            </p:nvSpPr>
            <p:spPr bwMode="auto">
              <a:xfrm>
                <a:off x="3901555" y="2714741"/>
                <a:ext cx="1389379" cy="1480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new limit buy order arrives at a price lower than the best bid 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5092562" y="3730827"/>
                <a:ext cx="113665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ight Arrow 21"/>
            <p:cNvSpPr/>
            <p:nvPr/>
          </p:nvSpPr>
          <p:spPr>
            <a:xfrm>
              <a:off x="3901937" y="998317"/>
              <a:ext cx="974863" cy="49523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5771965" y="2125699"/>
              <a:ext cx="559498" cy="96695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85800" y="2582770"/>
              <a:ext cx="3685337" cy="2158176"/>
              <a:chOff x="685800" y="2582770"/>
              <a:chExt cx="3685337" cy="2158176"/>
            </a:xfrm>
          </p:grpSpPr>
          <p:cxnSp>
            <p:nvCxnSpPr>
              <p:cNvPr id="27" name="Straight Arrow Connector 26"/>
              <p:cNvCxnSpPr/>
              <p:nvPr/>
            </p:nvCxnSpPr>
            <p:spPr bwMode="auto">
              <a:xfrm>
                <a:off x="685800" y="4436146"/>
                <a:ext cx="358098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 bwMode="auto">
              <a:xfrm>
                <a:off x="1676400" y="4207546"/>
                <a:ext cx="113665" cy="227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1524000" y="4055146"/>
                <a:ext cx="114287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371600" y="3978946"/>
                <a:ext cx="114287" cy="457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219200" y="3921796"/>
                <a:ext cx="113665" cy="513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33600" y="3674146"/>
                <a:ext cx="114287" cy="7619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286000" y="3826546"/>
                <a:ext cx="114287" cy="609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438400" y="3978946"/>
                <a:ext cx="114287" cy="457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2590800" y="3978946"/>
                <a:ext cx="114287" cy="457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2743200" y="4093246"/>
                <a:ext cx="114287" cy="3428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7" name="TextBox 33"/>
              <p:cNvSpPr txBox="1">
                <a:spLocks noChangeArrowheads="1"/>
              </p:cNvSpPr>
              <p:nvPr/>
            </p:nvSpPr>
            <p:spPr bwMode="auto">
              <a:xfrm>
                <a:off x="3626430" y="4464721"/>
                <a:ext cx="744707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price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828800" y="4064671"/>
                <a:ext cx="113665" cy="3708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marL="0" marR="0" fontAlgn="base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kern="1200">
                    <a:solidFill>
                      <a:srgbClr val="FFFFFF"/>
                    </a:solidFill>
                    <a:effectLst/>
                    <a:ea typeface="Times New Roman"/>
                  </a:rPr>
                  <a:t> 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9" name="TextBox 37"/>
              <p:cNvSpPr txBox="1">
                <a:spLocks noChangeArrowheads="1"/>
              </p:cNvSpPr>
              <p:nvPr/>
            </p:nvSpPr>
            <p:spPr bwMode="auto">
              <a:xfrm>
                <a:off x="996094" y="2582770"/>
                <a:ext cx="1708873" cy="1929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Autofit/>
              </a:bodyPr>
              <a:lstStyle/>
              <a:p>
                <a:pPr marL="0" marR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new limit buy order arrives at a price higher than the best bid but lower than the best ask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1809750" y="3826546"/>
                <a:ext cx="113867" cy="190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273537" y="3978946"/>
              <a:ext cx="114300" cy="228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6" name="Left Arrow 25"/>
            <p:cNvSpPr/>
            <p:nvPr/>
          </p:nvSpPr>
          <p:spPr>
            <a:xfrm>
              <a:off x="2705087" y="3231399"/>
              <a:ext cx="1064378" cy="536893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040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3.2. Spoofing ability depends on microstructure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 5 (Aldridge 2013):</a:t>
            </a:r>
          </a:p>
          <a:p>
            <a:pPr lvl="1"/>
            <a:r>
              <a:rPr lang="en-US" dirty="0" smtClean="0"/>
              <a:t>Spoofing is most likely in vanilla price-time priority markets</a:t>
            </a:r>
          </a:p>
          <a:p>
            <a:pPr lvl="1"/>
            <a:r>
              <a:rPr lang="en-US" dirty="0" smtClean="0"/>
              <a:t>Spoofing is least likely and easiest to identify in markets with wide no-cancel range</a:t>
            </a:r>
          </a:p>
          <a:p>
            <a:r>
              <a:rPr lang="en-US" dirty="0" smtClean="0"/>
              <a:t>Sketch of a proof: </a:t>
            </a:r>
            <a:r>
              <a:rPr lang="en-US" dirty="0" err="1" smtClean="0"/>
              <a:t>spoofers</a:t>
            </a:r>
            <a:r>
              <a:rPr lang="en-US" dirty="0" smtClean="0"/>
              <a:t> never place fake orders in no-cancel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55060" y="4140426"/>
            <a:ext cx="6480351" cy="1203960"/>
            <a:chOff x="0" y="166666"/>
            <a:chExt cx="3581556" cy="76190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0" y="928567"/>
              <a:ext cx="35815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0643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8237" y="547616"/>
              <a:ext cx="114305" cy="380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43050" y="242856"/>
              <a:ext cx="114305" cy="6857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30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3423" y="699997"/>
              <a:ext cx="114305" cy="228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7863" y="166666"/>
              <a:ext cx="114305" cy="761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0270" y="319046"/>
              <a:ext cx="114305" cy="609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2676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83" y="471426"/>
              <a:ext cx="114305" cy="45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90" y="585712"/>
              <a:ext cx="114305" cy="342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971739" y="4260823"/>
            <a:ext cx="206820" cy="48217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5979" y="4385616"/>
            <a:ext cx="206820" cy="23639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0218" y="4503813"/>
            <a:ext cx="206820" cy="47557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54317" y="3581400"/>
            <a:ext cx="377524" cy="2590800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47497" y="4168583"/>
            <a:ext cx="206820" cy="48217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74776" y="5943600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cancel range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 flipV="1">
            <a:off x="3831841" y="5943600"/>
            <a:ext cx="242935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Key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price-time priority, broker-dealers place and cancel lots and lots of limit orders</a:t>
            </a:r>
          </a:p>
          <a:p>
            <a:r>
              <a:rPr lang="en-US" dirty="0" smtClean="0"/>
              <a:t>Under pro-rata, broker-dealers get filled only partially, have to place larger orders, cancel some excess orders</a:t>
            </a:r>
          </a:p>
          <a:p>
            <a:pPr lvl="1"/>
            <a:r>
              <a:rPr lang="en-US" dirty="0" smtClean="0"/>
              <a:t>Still, pro-rata cancellation rates are lower than price-time priority</a:t>
            </a:r>
          </a:p>
          <a:p>
            <a:r>
              <a:rPr lang="en-US" dirty="0" smtClean="0"/>
              <a:t>Under no-cancel range, order cancellations are </a:t>
            </a:r>
            <a:r>
              <a:rPr lang="en-US" dirty="0" err="1" smtClean="0"/>
              <a:t>disllowed</a:t>
            </a:r>
            <a:r>
              <a:rPr lang="en-US" dirty="0" smtClean="0"/>
              <a:t> altogether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Short-term </a:t>
            </a:r>
            <a:r>
              <a:rPr lang="en-US" sz="2800" dirty="0" smtClean="0"/>
              <a:t>forecasting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Modeling LOB Dynamics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market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Detecting one-sided liquidity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abnormalities in 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impending market crashes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0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Detecting one-sided liquidity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Too much buying or selling pressure may cause a run or a panic</a:t>
            </a:r>
          </a:p>
          <a:p>
            <a:r>
              <a:rPr lang="en-US" sz="2000" dirty="0" smtClean="0"/>
              <a:t>Cross-asset models spread contagion</a:t>
            </a:r>
          </a:p>
          <a:p>
            <a:r>
              <a:rPr lang="en-US" sz="2000" dirty="0" smtClean="0"/>
              <a:t>Market-wide destabilization ensues</a:t>
            </a:r>
          </a:p>
          <a:p>
            <a:r>
              <a:rPr lang="en-US" sz="2000" dirty="0" smtClean="0"/>
              <a:t>=&gt; Flash Crash</a:t>
            </a:r>
          </a:p>
          <a:p>
            <a:r>
              <a:rPr lang="en-US" sz="2000" dirty="0" smtClean="0"/>
              <a:t>One-sided liquidity is “toxic”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Measure relative buying and selling pressure</a:t>
                </a:r>
              </a:p>
              <a:p>
                <a:r>
                  <a:rPr lang="en-US" sz="2000" dirty="0" smtClean="0"/>
                  <a:t>Avoid markets if crises conditions are likely</a:t>
                </a:r>
              </a:p>
              <a:p>
                <a:r>
                  <a:rPr lang="en-US" sz="2000" dirty="0" smtClean="0"/>
                  <a:t>Model: Easley, Lopez de Prado, O’Hara (2011):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𝑉𝑃𝐼𝑁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𝑛𝑉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1600" dirty="0" smtClean="0"/>
                  <a:t> is volume initiated by market sell orders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sz="1600" dirty="0"/>
                  <a:t> is volume initiated by market </a:t>
                </a:r>
                <a:r>
                  <a:rPr lang="en-US" sz="1600" dirty="0" smtClean="0"/>
                  <a:t>buy orders</a:t>
                </a:r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1659" t="-926" r="-1357" b="-7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7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Detecting one-sided liquidity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600200"/>
            <a:ext cx="76295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58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Short-term </a:t>
            </a:r>
            <a:r>
              <a:rPr lang="en-US" sz="2800" dirty="0" smtClean="0"/>
              <a:t>forecasting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Modeling LOB Dynamics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market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one-sided liquidity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Detecting abnormalities in 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impending market crashes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0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Are market conditions comparable to previous days?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not, it can be a crisis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From fractal research</a:t>
            </a:r>
          </a:p>
          <a:p>
            <a:r>
              <a:rPr lang="en-US" dirty="0" smtClean="0"/>
              <a:t>Normal markets evolve at random, yet steady pace</a:t>
            </a:r>
          </a:p>
          <a:p>
            <a:r>
              <a:rPr lang="en-US" dirty="0" smtClean="0"/>
              <a:t>When the pace changes, perhaps a crisis is brewing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Check autocorrelations of </a:t>
            </a:r>
          </a:p>
          <a:p>
            <a:pPr lvl="1"/>
            <a:r>
              <a:rPr lang="en-US" dirty="0" smtClean="0"/>
              <a:t>Price changes</a:t>
            </a:r>
          </a:p>
          <a:p>
            <a:pPr lvl="1"/>
            <a:r>
              <a:rPr lang="en-US" dirty="0" smtClean="0"/>
              <a:t>Spread changes</a:t>
            </a:r>
          </a:p>
          <a:p>
            <a:pPr lvl="1"/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 smtClean="0"/>
              <a:t>across multiple securities</a:t>
            </a:r>
          </a:p>
          <a:p>
            <a:r>
              <a:rPr lang="en-US" dirty="0" smtClean="0"/>
              <a:t>Separate random from non-random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92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Market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ACF of trade direction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45388" cy="3951288"/>
          </a:xfrm>
        </p:spPr>
        <p:txBody>
          <a:bodyPr/>
          <a:lstStyle/>
          <a:p>
            <a:r>
              <a:rPr lang="en-US" dirty="0" smtClean="0"/>
              <a:t>Source: Bank of America Merrill Lynch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8473988" cy="307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462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Trade autocorrelation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70038"/>
                <a:ext cx="8229600" cy="6397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Log-log plot of the </a:t>
                </a:r>
                <a:r>
                  <a:rPr lang="en-US" dirty="0" smtClean="0"/>
                  <a:t>autocorrelation</a:t>
                </a:r>
              </a:p>
              <a:p>
                <a:r>
                  <a:rPr lang="en-US" sz="2000" b="0" dirty="0" smtClean="0"/>
                  <a:t>Observe </a:t>
                </a:r>
                <a:r>
                  <a:rPr lang="en-US" sz="2000" b="0" dirty="0"/>
                  <a:t>Power law decay: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70038"/>
                <a:ext cx="8229600" cy="639762"/>
              </a:xfrm>
              <a:blipFill rotWithShape="1">
                <a:blip r:embed="rId2"/>
                <a:stretch>
                  <a:fillRect l="-1111" t="-4761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495549"/>
                <a:ext cx="4191000" cy="3951288"/>
              </a:xfrm>
            </p:spPr>
            <p:txBody>
              <a:bodyPr/>
              <a:lstStyle/>
              <a:p>
                <a:r>
                  <a:rPr lang="en-US" dirty="0" smtClean="0"/>
                  <a:t>High dependency = slow decay: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0.5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495549"/>
                <a:ext cx="4191000" cy="3951288"/>
              </a:xfrm>
              <a:blipFill rotWithShape="1">
                <a:blip r:embed="rId3"/>
                <a:stretch>
                  <a:fillRect l="-2180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525712"/>
                <a:ext cx="4041775" cy="3951288"/>
              </a:xfrm>
            </p:spPr>
            <p:txBody>
              <a:bodyPr/>
              <a:lstStyle/>
              <a:p>
                <a:r>
                  <a:rPr lang="en-US" dirty="0" smtClean="0"/>
                  <a:t>Low dependency = fast decay: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/>
                  <a:t>=0.65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525712"/>
                <a:ext cx="4041775" cy="3951288"/>
              </a:xfrm>
              <a:blipFill rotWithShape="1">
                <a:blip r:embed="rId4"/>
                <a:stretch>
                  <a:fillRect l="-2413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357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Short-term </a:t>
            </a:r>
            <a:r>
              <a:rPr lang="en-US" sz="2800" dirty="0" smtClean="0"/>
              <a:t>forecasting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Modeling LOB Dynamics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market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one-sided liquidity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abnormalities in 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Detecting impending market crashes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0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LOB = Queuing System!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6" y="2209800"/>
            <a:ext cx="8530814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4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Detecting market crashes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crashes = result of short-term market abnormalities </a:t>
            </a:r>
          </a:p>
          <a:p>
            <a:r>
              <a:rPr lang="en-US" dirty="0" smtClean="0"/>
              <a:t>To detect an impending crash:</a:t>
            </a:r>
          </a:p>
          <a:p>
            <a:pPr lvl="1"/>
            <a:r>
              <a:rPr lang="en-US" dirty="0" smtClean="0"/>
              <a:t>Measure toxicity (is it too high?)</a:t>
            </a:r>
          </a:p>
          <a:p>
            <a:pPr lvl="1"/>
            <a:r>
              <a:rPr lang="en-US" dirty="0" smtClean="0"/>
              <a:t>Measure market data (is it consistent?)</a:t>
            </a:r>
          </a:p>
          <a:p>
            <a:pPr lvl="1"/>
            <a:r>
              <a:rPr lang="en-US" dirty="0" smtClean="0"/>
              <a:t>Measure probability of market manipulation</a:t>
            </a:r>
          </a:p>
          <a:p>
            <a:pPr lvl="1"/>
            <a:r>
              <a:rPr lang="en-US" dirty="0" smtClean="0"/>
              <a:t>Simulate extreme deviations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83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Short-term </a:t>
            </a:r>
            <a:r>
              <a:rPr lang="en-US" sz="2800" dirty="0" smtClean="0"/>
              <a:t>forecasting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Modeling LOB Dynamics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market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one-sided liquidity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abnormalities in market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Detecting impending market crashes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0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LOB Queues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cancellations are disallowed: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Order cancellations are allowed (vanilla matching):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Top-of-the-book cancellations not allowed, but okay elsewhere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16469" y="2381250"/>
            <a:ext cx="6172200" cy="1257300"/>
            <a:chOff x="0" y="0"/>
            <a:chExt cx="6172200" cy="1257300"/>
          </a:xfrm>
        </p:grpSpPr>
        <p:sp>
          <p:nvSpPr>
            <p:cNvPr id="6" name="Rectangle 5"/>
            <p:cNvSpPr/>
            <p:nvPr/>
          </p:nvSpPr>
          <p:spPr>
            <a:xfrm>
              <a:off x="0" y="314325"/>
              <a:ext cx="53340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055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9625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2870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0775" y="333375"/>
              <a:ext cx="51435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62275" y="33337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1350" y="33337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0425" y="33337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57650" y="314325"/>
              <a:ext cx="5048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915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48225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730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6675" y="0"/>
              <a:ext cx="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66975" y="19050"/>
              <a:ext cx="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43375" y="0"/>
              <a:ext cx="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457700" y="838200"/>
                  <a:ext cx="552450" cy="419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7700" y="838200"/>
                  <a:ext cx="552450" cy="4191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790825" y="828675"/>
                  <a:ext cx="552450" cy="419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0825" y="828675"/>
                  <a:ext cx="552450" cy="4191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42900" y="800100"/>
                  <a:ext cx="552450" cy="419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900" y="800100"/>
                  <a:ext cx="552450" cy="4191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1647825" y="400050"/>
              <a:ext cx="5524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686425" y="304800"/>
              <a:ext cx="485775" cy="504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276350" y="590550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933575" y="590550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619500" y="581025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276850" y="581025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524000" y="3667789"/>
            <a:ext cx="6172200" cy="1257300"/>
            <a:chOff x="0" y="0"/>
            <a:chExt cx="6172200" cy="1257300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0"/>
              <a:ext cx="6172200" cy="1257300"/>
              <a:chOff x="0" y="0"/>
              <a:chExt cx="6172200" cy="12573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0" y="314325"/>
                <a:ext cx="533400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90550" y="31432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09625" y="31432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28700" y="31432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90775" y="333375"/>
                <a:ext cx="514350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962275" y="33337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181350" y="33337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0425" y="33337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57650" y="314325"/>
                <a:ext cx="5048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629150" y="31432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48225" y="31432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067300" y="314325"/>
                <a:ext cx="161925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66675" y="0"/>
                <a:ext cx="0" cy="314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2466975" y="19050"/>
                <a:ext cx="0" cy="314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4143375" y="0"/>
                <a:ext cx="0" cy="314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7700" y="838200"/>
                    <a:ext cx="552450" cy="4191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0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57700" y="838200"/>
                    <a:ext cx="552450" cy="4191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0825" y="828675"/>
                    <a:ext cx="552450" cy="4191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1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90825" y="828675"/>
                    <a:ext cx="552450" cy="4191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900" y="800100"/>
                    <a:ext cx="552450" cy="4191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900" y="800100"/>
                    <a:ext cx="552450" cy="4191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1647825" y="400050"/>
                <a:ext cx="552450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Calibri"/>
                    <a:ea typeface="Calibri"/>
                    <a:cs typeface="Times New Roman"/>
                  </a:rPr>
                  <a:t>…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86425" y="304800"/>
                <a:ext cx="485775" cy="504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276350" y="590550"/>
                <a:ext cx="3143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933575" y="590550"/>
                <a:ext cx="3143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3619500" y="581025"/>
                <a:ext cx="3143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276850" y="581025"/>
                <a:ext cx="3143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676275" y="19050"/>
              <a:ext cx="0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048000" y="47625"/>
              <a:ext cx="0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933950" y="19050"/>
              <a:ext cx="0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510155" y="5431243"/>
            <a:ext cx="6172200" cy="1257300"/>
            <a:chOff x="0" y="0"/>
            <a:chExt cx="6172200" cy="1257300"/>
          </a:xfrm>
        </p:grpSpPr>
        <p:sp>
          <p:nvSpPr>
            <p:cNvPr id="64" name="Rectangle 63"/>
            <p:cNvSpPr/>
            <p:nvPr/>
          </p:nvSpPr>
          <p:spPr>
            <a:xfrm>
              <a:off x="0" y="314325"/>
              <a:ext cx="53340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055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09625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870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90775" y="333375"/>
              <a:ext cx="51435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62275" y="33337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81350" y="33337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00425" y="33337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57650" y="314325"/>
              <a:ext cx="5048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2915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848225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67300" y="314325"/>
              <a:ext cx="161925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66675" y="0"/>
              <a:ext cx="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466975" y="19050"/>
              <a:ext cx="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143375" y="0"/>
              <a:ext cx="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457700" y="838200"/>
                  <a:ext cx="552450" cy="419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7700" y="838200"/>
                  <a:ext cx="552450" cy="4191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790825" y="828675"/>
                  <a:ext cx="552450" cy="419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0825" y="828675"/>
                  <a:ext cx="552450" cy="4191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42900" y="800100"/>
                  <a:ext cx="552450" cy="419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900" y="800100"/>
                  <a:ext cx="552450" cy="4191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1647825" y="400050"/>
              <a:ext cx="5524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5686425" y="304800"/>
              <a:ext cx="485775" cy="504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1276350" y="590550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1933575" y="590550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3619500" y="581025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5276850" y="581025"/>
              <a:ext cx="3143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2186430" y="5450293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558155" y="5478868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Related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, </a:t>
            </a:r>
            <a:r>
              <a:rPr lang="en-US" dirty="0" err="1" smtClean="0"/>
              <a:t>Stoikov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Talreja</a:t>
            </a:r>
            <a:r>
              <a:rPr lang="en-US" dirty="0" smtClean="0"/>
              <a:t> (OR, 2010)</a:t>
            </a:r>
          </a:p>
          <a:p>
            <a:r>
              <a:rPr lang="en-US" dirty="0" err="1" smtClean="0"/>
              <a:t>Cont</a:t>
            </a:r>
            <a:r>
              <a:rPr lang="en-US" dirty="0" smtClean="0"/>
              <a:t> and </a:t>
            </a:r>
            <a:r>
              <a:rPr lang="en-US" dirty="0" err="1" smtClean="0"/>
              <a:t>Kukanov</a:t>
            </a:r>
            <a:r>
              <a:rPr lang="en-US" dirty="0" smtClean="0"/>
              <a:t> (2012)</a:t>
            </a:r>
          </a:p>
          <a:p>
            <a:r>
              <a:rPr lang="en-US" dirty="0" smtClean="0"/>
              <a:t>Hasbrouck (2012, 2013)</a:t>
            </a:r>
          </a:p>
          <a:p>
            <a:r>
              <a:rPr lang="en-US" dirty="0" smtClean="0"/>
              <a:t>Easley, Lopez  de Prado, and O’Hara (2011, 2012)</a:t>
            </a:r>
          </a:p>
          <a:p>
            <a:r>
              <a:rPr lang="en-US" dirty="0" err="1" smtClean="0"/>
              <a:t>Vanden</a:t>
            </a:r>
            <a:r>
              <a:rPr lang="en-US" dirty="0" smtClean="0"/>
              <a:t> </a:t>
            </a:r>
            <a:r>
              <a:rPr lang="en-US" dirty="0" err="1" smtClean="0"/>
              <a:t>Eijnden</a:t>
            </a:r>
            <a:r>
              <a:rPr lang="en-US" dirty="0" smtClean="0"/>
              <a:t> (2010, 2011, 2012)</a:t>
            </a:r>
          </a:p>
          <a:p>
            <a:r>
              <a:rPr lang="en-US" dirty="0" smtClean="0"/>
              <a:t>Many others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Modeling queues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Simplest case: M/M/1</a:t>
                </a:r>
              </a:p>
              <a:p>
                <a:r>
                  <a:rPr lang="en-US" sz="2400" dirty="0" smtClean="0"/>
                  <a:t>Simple </a:t>
                </a:r>
                <a:r>
                  <a:rPr lang="en-US" sz="2400" dirty="0" err="1" smtClean="0"/>
                  <a:t>memoryless</a:t>
                </a:r>
                <a:r>
                  <a:rPr lang="en-US" sz="2400" dirty="0" smtClean="0"/>
                  <a:t> queues (1 bid queue and 1 ask queue)</a:t>
                </a:r>
              </a:p>
              <a:p>
                <a:r>
                  <a:rPr lang="en-US" sz="2400" dirty="0" smtClean="0"/>
                  <a:t>Limit order arrivals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Market order “arrivals” with rate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Limit order cancellations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Queue disciplines:</a:t>
                </a:r>
              </a:p>
              <a:p>
                <a:r>
                  <a:rPr lang="en-US" dirty="0" smtClean="0"/>
                  <a:t>Price-time priority = FIFO (or First Come First Served)</a:t>
                </a:r>
              </a:p>
              <a:p>
                <a:r>
                  <a:rPr lang="en-US" sz="2400" dirty="0" smtClean="0"/>
                  <a:t>Pro-rata matching = Processor Sharing (PS)</a:t>
                </a:r>
              </a:p>
              <a:p>
                <a:r>
                  <a:rPr lang="en-US" dirty="0" smtClean="0"/>
                  <a:t>Order cancellations are reneging customers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/>
                  <a:t>Can analytically estimate:</a:t>
                </a:r>
              </a:p>
              <a:p>
                <a:r>
                  <a:rPr lang="en-US" dirty="0" smtClean="0"/>
                  <a:t>Steady-state </a:t>
                </a:r>
                <a:r>
                  <a:rPr lang="en-US" dirty="0"/>
                  <a:t>number of orders in each </a:t>
                </a:r>
                <a:r>
                  <a:rPr lang="en-US" dirty="0" smtClean="0"/>
                  <a:t>queue </a:t>
                </a:r>
                <a:endParaRPr lang="en-US" dirty="0"/>
              </a:p>
              <a:p>
                <a:r>
                  <a:rPr lang="en-US" dirty="0"/>
                  <a:t>Steady-state time until execution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4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2.2. Modeling Results (Aldridge, 2013)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Any priority (FIFO or PS – same steady-state probabilities discussed here), no cancellations</a:t>
                </a:r>
              </a:p>
              <a:p>
                <a:r>
                  <a:rPr lang="en-US" sz="2800" dirty="0" smtClean="0"/>
                  <a:t>Assumptions: steady-state, exponentially-distributed </a:t>
                </a:r>
                <a:r>
                  <a:rPr lang="en-US" sz="2800" dirty="0"/>
                  <a:t>limit and market order </a:t>
                </a:r>
                <a:r>
                  <a:rPr lang="en-US" sz="2800" dirty="0" smtClean="0"/>
                  <a:t>arrivals,  </a:t>
                </a:r>
                <a:r>
                  <a:rPr lang="en-US" sz="2800" dirty="0"/>
                  <a:t>where limit order cancellations are not allowed (order cancellation rate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𝛿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) 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∞,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…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≡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800" dirty="0"/>
                  <a:t> is traffic intensity in the </a:t>
                </a:r>
                <a:r>
                  <a:rPr lang="en-US" sz="2800" dirty="0" err="1"/>
                  <a:t>kth</a:t>
                </a:r>
                <a:r>
                  <a:rPr lang="en-US" sz="2800" dirty="0"/>
                  <a:t> queue,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is the arrival rate of limit orders into queue </a:t>
                </a:r>
                <a:r>
                  <a:rPr lang="en-US" sz="2800" i="1" dirty="0"/>
                  <a:t>k.</a:t>
                </a:r>
                <a:endParaRPr lang="en-US" sz="28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12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8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27502</TotalTime>
  <Words>3990</Words>
  <Application>Microsoft Office PowerPoint</Application>
  <PresentationFormat>On-screen Show (4:3)</PresentationFormat>
  <Paragraphs>616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Clarity</vt:lpstr>
      <vt:lpstr>Equation</vt:lpstr>
      <vt:lpstr>Microsoft Equation 3.0</vt:lpstr>
      <vt:lpstr>Chart</vt:lpstr>
      <vt:lpstr>High-Frequency Trading Module 4 – Advanced modeling</vt:lpstr>
      <vt:lpstr>Outline</vt:lpstr>
      <vt:lpstr>2.1. Modeling Limit Order Books</vt:lpstr>
      <vt:lpstr>2.2 Sample dynamics</vt:lpstr>
      <vt:lpstr>2.2. LOB = Queuing System!</vt:lpstr>
      <vt:lpstr>2.2. LOB Queues </vt:lpstr>
      <vt:lpstr>2.2. Related literature</vt:lpstr>
      <vt:lpstr>2.2. Modeling queues</vt:lpstr>
      <vt:lpstr>2.2. Modeling Results (Aldridge, 2013)</vt:lpstr>
      <vt:lpstr>2.2. Time to execution in queue k</vt:lpstr>
      <vt:lpstr>2.2. Modeling results 2</vt:lpstr>
      <vt:lpstr>2.2. Modeling results 2</vt:lpstr>
      <vt:lpstr>2.2. So what?</vt:lpstr>
      <vt:lpstr>2.2. And liquidity characteristics</vt:lpstr>
      <vt:lpstr>2.2. Key Conclusions</vt:lpstr>
      <vt:lpstr>2.3 Optimal Limit Order Size in Pro-Rata </vt:lpstr>
      <vt:lpstr>2.4 Estimating Parameters</vt:lpstr>
      <vt:lpstr>2.4 Estimating Parameters</vt:lpstr>
      <vt:lpstr>2.4 Estimating Parameters</vt:lpstr>
      <vt:lpstr>2.4 Estimating Parameters – Top of the book</vt:lpstr>
      <vt:lpstr>2.5 Using events to predict ST returns</vt:lpstr>
      <vt:lpstr>2.5 Using events to predict ST returns</vt:lpstr>
      <vt:lpstr>2.6 Inventory-based Market Making </vt:lpstr>
      <vt:lpstr>2.6 Inventory-based Market-Making</vt:lpstr>
      <vt:lpstr>Outline</vt:lpstr>
      <vt:lpstr>3. Market manipulation</vt:lpstr>
      <vt:lpstr>3.1. How to detect adverse conditions</vt:lpstr>
      <vt:lpstr>3.1. How to detect adverse conditions</vt:lpstr>
      <vt:lpstr>3.1. How to detect adverse conditions</vt:lpstr>
      <vt:lpstr>3.1. How to detect adverse conditions</vt:lpstr>
      <vt:lpstr>3.1. HFT Impact: case study</vt:lpstr>
      <vt:lpstr>3.1. HFT Impact: case study</vt:lpstr>
      <vt:lpstr>3.1. HFT Impact: case study</vt:lpstr>
      <vt:lpstr>3.1. HFT Impact: case study</vt:lpstr>
      <vt:lpstr>3.1. HFT Impact: case study</vt:lpstr>
      <vt:lpstr>3.1. Generalized conditions</vt:lpstr>
      <vt:lpstr>3.1. Interpretation</vt:lpstr>
      <vt:lpstr>3.2. Market manipulation by spoofing</vt:lpstr>
      <vt:lpstr>3.2. Detection is complicated</vt:lpstr>
      <vt:lpstr>3.2. Spoofing ability depends on microstructure</vt:lpstr>
      <vt:lpstr>3.2. Key observation</vt:lpstr>
      <vt:lpstr>Outline</vt:lpstr>
      <vt:lpstr>4. Detecting one-sided liquidity</vt:lpstr>
      <vt:lpstr>4. Detecting one-sided liquidity</vt:lpstr>
      <vt:lpstr>Outline</vt:lpstr>
      <vt:lpstr>5. Are market conditions comparable to previous days?</vt:lpstr>
      <vt:lpstr>5.  Market patterns</vt:lpstr>
      <vt:lpstr>5. Trade autocorrelation</vt:lpstr>
      <vt:lpstr>Outline</vt:lpstr>
      <vt:lpstr>6. Detecting market crashes</vt:lpstr>
      <vt:lpstr>Outline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ABLE3</cp:lastModifiedBy>
  <cp:revision>930</cp:revision>
  <cp:lastPrinted>2012-05-01T20:25:54Z</cp:lastPrinted>
  <dcterms:created xsi:type="dcterms:W3CDTF">2012-03-28T19:24:30Z</dcterms:created>
  <dcterms:modified xsi:type="dcterms:W3CDTF">2014-12-01T16:21:18Z</dcterms:modified>
</cp:coreProperties>
</file>