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0" r:id="rId27"/>
    <p:sldId id="292" r:id="rId28"/>
    <p:sldId id="293" r:id="rId29"/>
    <p:sldId id="294" r:id="rId30"/>
    <p:sldId id="272" r:id="rId31"/>
    <p:sldId id="274" r:id="rId32"/>
    <p:sldId id="275" r:id="rId33"/>
    <p:sldId id="276" r:id="rId34"/>
    <p:sldId id="277" r:id="rId35"/>
    <p:sldId id="278" r:id="rId36"/>
    <p:sldId id="281" r:id="rId37"/>
    <p:sldId id="279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96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467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5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65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66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7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4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65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41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99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4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D2128-2B28-4C66-9966-805A016092C0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9CE72-992C-4ED7-AB23-6B0AC887E8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17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Modelos discretos de Depredador-Presa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05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Puntos fijos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MX" dirty="0" smtClean="0"/>
                  <a:t>De manera muy similar que en 1D, se busca (P,Q) tal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𝑠𝑃𝑄</m:t>
                      </m:r>
                    </m:oMath>
                  </m:oMathPara>
                </a14:m>
                <a:endParaRPr lang="es-MX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𝑣𝑃𝑄</m:t>
                      </m:r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:r>
                  <a:rPr lang="es-MX" dirty="0" smtClean="0"/>
                  <a:t>Encontrando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0.0,0.0</m:t>
                          </m:r>
                        </m:e>
                      </m:d>
                    </m:oMath>
                  </m:oMathPara>
                </a14:m>
                <a:endParaRPr lang="es-MX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1.0,0.0</m:t>
                          </m:r>
                        </m:e>
                      </m:d>
                    </m:oMath>
                  </m:oMathPara>
                </a14:m>
                <a:endParaRPr lang="es-MX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:r>
                  <a:rPr lang="es-MX" dirty="0" smtClean="0"/>
                  <a:t>Se quiere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 smtClean="0"/>
                  <a:t> esté dentro del primer cuadrante.</a:t>
                </a:r>
              </a:p>
              <a:p>
                <a:pPr marL="0" indent="0">
                  <a:buNone/>
                </a:pPr>
                <a:r>
                  <a:rPr lang="es-MX" dirty="0" smtClean="0"/>
                  <a:t>Entonces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</m:oMath>
                </a14:m>
                <a:r>
                  <a:rPr lang="es-MX" dirty="0" smtClean="0"/>
                  <a:t>&gt;0, por lo que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 b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7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 del </a:t>
            </a:r>
            <a:r>
              <a:rPr lang="es-MX" dirty="0" err="1" smtClean="0"/>
              <a:t>Jacobiano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En 1D se usaba la derivada del mapeo para estudiar la dinámica de los puntos fijos, en 2D se usa la matriz </a:t>
                </a:r>
                <a:r>
                  <a:rPr lang="es-MX" dirty="0" err="1"/>
                  <a:t>J</a:t>
                </a:r>
                <a:r>
                  <a:rPr lang="es-MX" dirty="0" err="1" smtClean="0"/>
                  <a:t>acobiana</a:t>
                </a:r>
                <a:r>
                  <a:rPr lang="es-MX" dirty="0" smtClean="0"/>
                  <a:t>.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𝑃𝑟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𝑃𝑠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𝑄𝑣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𝑃𝑣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 r="-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87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 del </a:t>
            </a:r>
            <a:r>
              <a:rPr lang="es-MX" dirty="0" err="1"/>
              <a:t>Jacobiano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Nos concentramos alrededor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 smtClean="0"/>
                  <a:t>.</a:t>
                </a:r>
              </a:p>
              <a:p>
                <a:pPr marL="0" indent="0">
                  <a:buNone/>
                </a:pPr>
                <a:endParaRPr lang="es-MX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𝑟𝑢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𝑠𝑢</m:t>
                                    </m:r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72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 del </a:t>
            </a:r>
            <a:r>
              <a:rPr lang="es-MX" dirty="0" err="1"/>
              <a:t>Jacobiano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b="0" dirty="0" smtClean="0"/>
              </a:p>
              <a:p>
                <a:pPr marL="0" indent="0">
                  <a:buNone/>
                </a:pPr>
                <a:r>
                  <a:rPr lang="es-MX" dirty="0" smtClean="0">
                    <a:latin typeface="Cambria Math" panose="02040503050406030204" pitchFamily="18" charset="0"/>
                  </a:rPr>
                  <a:t>Donde:</a:t>
                </a:r>
                <a:endParaRPr lang="es-MX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=−2+</m:t>
                    </m:r>
                    <m:f>
                      <m:fPr>
                        <m:ctrlPr>
                          <a:rPr lang="es-MX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ru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s-MX" b="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𝑟𝑢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s-MX" dirty="0" smtClean="0"/>
                  <a:t>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/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ra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𝑟𝑢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:r>
                  <a:rPr lang="es-MX" dirty="0" smtClean="0"/>
                  <a:t>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𝑟𝑢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𝑟𝑢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31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 del </a:t>
            </a:r>
            <a:r>
              <a:rPr lang="es-MX" dirty="0" err="1" smtClean="0"/>
              <a:t>Jacobiano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 smtClean="0"/>
                  <a:t>Si ambos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MX" b="0" dirty="0" smtClean="0"/>
                  <a:t>, entonces el punto fijo es estable. En caso contrario el criterio no determina.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MX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s-MX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MX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1,2=1</m:t>
                              </m:r>
                            </m:sub>
                          </m:sSub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≥0&gt;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MX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MX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s-MX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MX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1,2=</m:t>
                              </m:r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(2+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r>
                  <a:rPr lang="es-MX" dirty="0" smtClean="0"/>
                  <a:t>Nos fijamos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s-MX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 smtClean="0"/>
                  <a:t>, sólo para tener un punto dentro del intervalo.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MX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361" r="-146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96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 del </a:t>
            </a:r>
            <a:r>
              <a:rPr lang="es-MX" dirty="0" err="1"/>
              <a:t>Jacobiano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El cambio de signo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s-MX" dirty="0" smtClean="0"/>
                  <a:t>  de real a imaginario también puede alterar el comportamiento alrededor de un punto estable.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s-MX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96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Zonas a estudiar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MX" b="0" dirty="0" smtClean="0"/>
                  <a:t>I.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0 ,  </m:t>
                    </m:r>
                    <m:f>
                      <m:f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(2+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s-MX" dirty="0" smtClean="0"/>
              </a:p>
              <a:p>
                <a:r>
                  <a:rPr lang="es-MX" dirty="0" smtClean="0"/>
                  <a:t>II.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(2+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MX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:r>
                  <a:rPr lang="es-MX" dirty="0" smtClean="0"/>
                  <a:t>Frontera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s-MX" dirty="0" smtClean="0"/>
                  <a:t>, dentro del intervalo de</a:t>
                </a:r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MX" dirty="0" smtClean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:endParaRPr lang="es-MX" dirty="0" smtClean="0"/>
              </a:p>
              <a:p>
                <a:r>
                  <a:rPr lang="es-MX" dirty="0" smtClean="0"/>
                  <a:t>III.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Δ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s-MX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MX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1,2=1</m:t>
                            </m:r>
                          </m:sub>
                        </m:sSub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(2+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MX" dirty="0" smtClean="0"/>
              </a:p>
              <a:p>
                <a:r>
                  <a:rPr lang="es-MX" dirty="0" smtClean="0"/>
                  <a:t>IV.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s-MX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MX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1,2=1</m:t>
                            </m:r>
                          </m:sub>
                        </m:sSub>
                      </m:sub>
                    </m:sSub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(2+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Frontera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s-MX" dirty="0" smtClean="0"/>
                  <a:t> en el límite superior del intervalo  de </a:t>
                </a:r>
                <a:r>
                  <a:rPr lang="es-MX" i="1" dirty="0" smtClean="0"/>
                  <a:t>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MX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/>
          <p:cNvCxnSpPr>
            <a:stCxn id="3" idx="1"/>
            <a:endCxn id="3" idx="3"/>
          </p:cNvCxnSpPr>
          <p:nvPr/>
        </p:nvCxnSpPr>
        <p:spPr>
          <a:xfrm>
            <a:off x="628650" y="400129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1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 de estudio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La versión 2D del diagrama de bifurcación, es decir el mapeo para un número muy grande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MX" dirty="0" smtClean="0"/>
                  <a:t> de iterados, conservando sólo los últimos valores. Esto permite ver donde converge el mapeo.</a:t>
                </a:r>
              </a:p>
              <a:p>
                <a:r>
                  <a:rPr lang="es-MX" dirty="0" smtClean="0"/>
                  <a:t>Diagramas de fase, se puede apreciar la dinámica y como el valor empieza a caer hacia la zona de convergencia.</a:t>
                </a:r>
              </a:p>
              <a:p>
                <a:r>
                  <a:rPr lang="es-MX" b="1" dirty="0" smtClean="0"/>
                  <a:t>Todos los gráficos inician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 smtClean="0"/>
                  <a:t>cercano a el punto de equilibrio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 smtClean="0"/>
                  <a:t>.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 r="-16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02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s-MX" sz="2800" dirty="0" smtClean="0"/>
                  <a:t>I.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s-MX" sz="3600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5" y="1825625"/>
            <a:ext cx="5366650" cy="4351338"/>
          </a:xfrm>
        </p:spPr>
      </p:pic>
    </p:spTree>
    <p:extLst>
      <p:ext uri="{BB962C8B-B14F-4D97-AF65-F5344CB8AC3E}">
        <p14:creationId xmlns:p14="http://schemas.microsoft.com/office/powerpoint/2010/main" val="424813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s-MX" sz="2800" dirty="0" smtClean="0"/>
                  <a:t>I.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s-MX" sz="3600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39" y="1825625"/>
            <a:ext cx="5427722" cy="4351338"/>
          </a:xfrm>
        </p:spPr>
      </p:pic>
    </p:spTree>
    <p:extLst>
      <p:ext uri="{BB962C8B-B14F-4D97-AF65-F5344CB8AC3E}">
        <p14:creationId xmlns:p14="http://schemas.microsoft.com/office/powerpoint/2010/main" val="34209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 de Depredador-Presa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Son una gran variedad de modelos, que tienen en común solamente su dinámica.</a:t>
            </a:r>
          </a:p>
          <a:p>
            <a:r>
              <a:rPr lang="es-MX" dirty="0" smtClean="0"/>
              <a:t>La versión original sigue las ecuaciones de </a:t>
            </a:r>
            <a:r>
              <a:rPr lang="es-MX" dirty="0" err="1" smtClean="0"/>
              <a:t>Lotka-Volterra</a:t>
            </a:r>
            <a:r>
              <a:rPr lang="es-MX" dirty="0" smtClean="0"/>
              <a:t>.</a:t>
            </a:r>
            <a:r>
              <a:rPr lang="es-MX" dirty="0"/>
              <a:t> </a:t>
            </a:r>
          </a:p>
          <a:p>
            <a:r>
              <a:rPr lang="es-MX" dirty="0" smtClean="0"/>
              <a:t>Describen el comportamiento de 2 poblaciones, una población, los depredadores, se alimenta de la otra.</a:t>
            </a:r>
          </a:p>
          <a:p>
            <a:r>
              <a:rPr lang="es-MX" dirty="0" smtClean="0"/>
              <a:t>Tiene un sinnúmero de aplicaciones en varias </a:t>
            </a:r>
            <a:r>
              <a:rPr lang="es-MX" dirty="0" err="1" smtClean="0"/>
              <a:t>aréas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9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s-MX" sz="2800" dirty="0" smtClean="0"/>
                  <a:t>I.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s-MX" sz="3600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39" y="1881090"/>
            <a:ext cx="5427722" cy="4240407"/>
          </a:xfrm>
        </p:spPr>
      </p:pic>
    </p:spTree>
    <p:extLst>
      <p:ext uri="{BB962C8B-B14F-4D97-AF65-F5344CB8AC3E}">
        <p14:creationId xmlns:p14="http://schemas.microsoft.com/office/powerpoint/2010/main" val="334778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II.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región II es complicada de explicar, porque surgen fenómenos extraños, caóticos e inestables.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725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II.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7068" y="1825625"/>
            <a:ext cx="55498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2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II.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5" y="1825625"/>
            <a:ext cx="5616350" cy="4351338"/>
          </a:xfrm>
        </p:spPr>
      </p:pic>
    </p:spTree>
    <p:extLst>
      <p:ext uri="{BB962C8B-B14F-4D97-AF65-F5344CB8AC3E}">
        <p14:creationId xmlns:p14="http://schemas.microsoft.com/office/powerpoint/2010/main" val="2422414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II.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3" y="1825625"/>
            <a:ext cx="5395354" cy="4351338"/>
          </a:xfrm>
        </p:spPr>
      </p:pic>
    </p:spTree>
    <p:extLst>
      <p:ext uri="{BB962C8B-B14F-4D97-AF65-F5344CB8AC3E}">
        <p14:creationId xmlns:p14="http://schemas.microsoft.com/office/powerpoint/2010/main" val="282059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II.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27" y="1825625"/>
            <a:ext cx="5540145" cy="4351338"/>
          </a:xfrm>
        </p:spPr>
      </p:pic>
    </p:spTree>
    <p:extLst>
      <p:ext uri="{BB962C8B-B14F-4D97-AF65-F5344CB8AC3E}">
        <p14:creationId xmlns:p14="http://schemas.microsoft.com/office/powerpoint/2010/main" val="2688138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II.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76" y="1825625"/>
            <a:ext cx="5578247" cy="4351338"/>
          </a:xfrm>
        </p:spPr>
      </p:pic>
    </p:spTree>
    <p:extLst>
      <p:ext uri="{BB962C8B-B14F-4D97-AF65-F5344CB8AC3E}">
        <p14:creationId xmlns:p14="http://schemas.microsoft.com/office/powerpoint/2010/main" val="67776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II.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68" y="1825625"/>
            <a:ext cx="5549864" cy="4351338"/>
          </a:xfrm>
        </p:spPr>
      </p:pic>
    </p:spTree>
    <p:extLst>
      <p:ext uri="{BB962C8B-B14F-4D97-AF65-F5344CB8AC3E}">
        <p14:creationId xmlns:p14="http://schemas.microsoft.com/office/powerpoint/2010/main" val="1121714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II.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68" y="1825625"/>
            <a:ext cx="5549864" cy="4351338"/>
          </a:xfrm>
        </p:spPr>
      </p:pic>
    </p:spTree>
    <p:extLst>
      <p:ext uri="{BB962C8B-B14F-4D97-AF65-F5344CB8AC3E}">
        <p14:creationId xmlns:p14="http://schemas.microsoft.com/office/powerpoint/2010/main" val="195053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II.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27" y="1825625"/>
            <a:ext cx="5540145" cy="4351338"/>
          </a:xfrm>
        </p:spPr>
      </p:pic>
    </p:spTree>
    <p:extLst>
      <p:ext uri="{BB962C8B-B14F-4D97-AF65-F5344CB8AC3E}">
        <p14:creationId xmlns:p14="http://schemas.microsoft.com/office/powerpoint/2010/main" val="418408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modelo de </a:t>
            </a:r>
            <a:r>
              <a:rPr lang="es-MX" dirty="0" err="1" smtClean="0"/>
              <a:t>Lotka-Volterra</a:t>
            </a:r>
            <a:r>
              <a:rPr lang="es-MX" dirty="0" smtClean="0"/>
              <a:t> discreto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Sean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MX" dirty="0" smtClean="0"/>
                  <a:t> las presas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MX" dirty="0" smtClean="0"/>
                  <a:t> los depredadores. En un lapso de tiempo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MX" dirty="0" smtClean="0"/>
              </a:p>
              <a:p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</a:p>
              <a:p>
                <a:pPr marL="0" indent="0">
                  <a:buNone/>
                </a:pPr>
                <a:endParaRPr lang="es-MX" b="0" i="1" dirty="0" smtClean="0">
                  <a:latin typeface="Cambria Math" panose="02040503050406030204" pitchFamily="18" charset="0"/>
                </a:endParaRPr>
              </a:p>
              <a:p>
                <a:r>
                  <a:rPr lang="es-MX" dirty="0" smtClean="0"/>
                  <a:t>Se buscan las funciones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393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200" dirty="0" smtClean="0"/>
                        <m:t>III</m:t>
                      </m:r>
                      <m:r>
                        <m:rPr>
                          <m:nor/>
                        </m:rPr>
                        <a:rPr lang="es-MX" sz="3200" dirty="0" smtClean="0"/>
                        <m:t>.</m:t>
                      </m:r>
                      <m:r>
                        <a:rPr lang="es-MX" sz="32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3200" b="0" i="1" dirty="0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39" y="1825625"/>
            <a:ext cx="5427722" cy="4351338"/>
          </a:xfrm>
        </p:spPr>
      </p:pic>
    </p:spTree>
    <p:extLst>
      <p:ext uri="{BB962C8B-B14F-4D97-AF65-F5344CB8AC3E}">
        <p14:creationId xmlns:p14="http://schemas.microsoft.com/office/powerpoint/2010/main" val="414559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200" dirty="0"/>
                        <m:t>III</m:t>
                      </m:r>
                      <m:r>
                        <m:rPr>
                          <m:nor/>
                        </m:rPr>
                        <a:rPr lang="es-MX" sz="3200" dirty="0"/>
                        <m:t>.</m:t>
                      </m:r>
                      <m:r>
                        <a:rPr lang="es-MX" sz="32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320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4166" y="1825625"/>
            <a:ext cx="5595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78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200" dirty="0"/>
                        <m:t>III</m:t>
                      </m:r>
                      <m:r>
                        <m:rPr>
                          <m:nor/>
                        </m:rPr>
                        <a:rPr lang="es-MX" sz="3200" dirty="0"/>
                        <m:t>.</m:t>
                      </m:r>
                      <m:r>
                        <a:rPr lang="es-MX" sz="32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320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5" y="1825625"/>
            <a:ext cx="5616350" cy="4351338"/>
          </a:xfrm>
        </p:spPr>
      </p:pic>
    </p:spTree>
    <p:extLst>
      <p:ext uri="{BB962C8B-B14F-4D97-AF65-F5344CB8AC3E}">
        <p14:creationId xmlns:p14="http://schemas.microsoft.com/office/powerpoint/2010/main" val="1637126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200" dirty="0"/>
                        <m:t>III</m:t>
                      </m:r>
                      <m:r>
                        <m:rPr>
                          <m:nor/>
                        </m:rPr>
                        <a:rPr lang="es-MX" sz="3200" dirty="0"/>
                        <m:t>.</m:t>
                      </m:r>
                      <m:r>
                        <a:rPr lang="es-MX" sz="32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320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lugar de converger en un punto, los valores son atraídos hacia una frontera, tanto dentro como fuera de ésta. Es lo que se conoce como bifurcación de </a:t>
            </a:r>
            <a:r>
              <a:rPr lang="es-MX" b="1" dirty="0" err="1" smtClean="0"/>
              <a:t>Neimark-Sacker</a:t>
            </a:r>
            <a:endParaRPr lang="es-MX" b="1" dirty="0"/>
          </a:p>
          <a:p>
            <a:r>
              <a:rPr lang="es-MX" dirty="0" smtClean="0"/>
              <a:t>Conviene tener la dependencia de </a:t>
            </a:r>
            <a:r>
              <a:rPr lang="es-MX" i="1" dirty="0" smtClean="0"/>
              <a:t>r </a:t>
            </a:r>
            <a:r>
              <a:rPr lang="es-MX" dirty="0" smtClean="0"/>
              <a:t>del tamaño de esta región.</a:t>
            </a:r>
          </a:p>
          <a:p>
            <a:r>
              <a:rPr lang="es-MX" dirty="0" smtClean="0"/>
              <a:t>Se desarrolla una función que sólo se quede con las partes máximas de esta curva respecto a cada eje, restándole el valor del punto de equilibrio.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97472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600" dirty="0"/>
                        <m:t>III</m:t>
                      </m:r>
                      <m:r>
                        <m:rPr>
                          <m:nor/>
                        </m:rPr>
                        <a:rPr lang="es-MX" sz="3600" dirty="0"/>
                        <m:t>.</m:t>
                      </m:r>
                      <m:r>
                        <a:rPr lang="es-MX" sz="36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360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s-MX" sz="36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91" y="1825625"/>
            <a:ext cx="5695018" cy="4351338"/>
          </a:xfrm>
        </p:spPr>
      </p:pic>
    </p:spTree>
    <p:extLst>
      <p:ext uri="{BB962C8B-B14F-4D97-AF65-F5344CB8AC3E}">
        <p14:creationId xmlns:p14="http://schemas.microsoft.com/office/powerpoint/2010/main" val="812152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600" dirty="0"/>
                        <m:t>III</m:t>
                      </m:r>
                      <m:r>
                        <m:rPr>
                          <m:nor/>
                        </m:rPr>
                        <a:rPr lang="es-MX" sz="3600" dirty="0"/>
                        <m:t>.</m:t>
                      </m:r>
                      <m:r>
                        <a:rPr lang="es-MX" sz="36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360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s-MX" sz="36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Ajustamos un modelo de la forma.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MX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MX" dirty="0" smtClean="0"/>
              </a:p>
              <a:p>
                <a:r>
                  <a:rPr lang="es-MX" dirty="0" smtClean="0"/>
                  <a:t>Se tenía la hipótesis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</m:oMath>
                </a14:m>
                <a:r>
                  <a:rPr lang="es-MX" dirty="0" smtClean="0"/>
                  <a:t>, sin embargo,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0.523979</m:t>
                    </m:r>
                  </m:oMath>
                </a14:m>
                <a:r>
                  <a:rPr lang="es-MX" dirty="0" smtClean="0"/>
                  <a:t>. </a:t>
                </a:r>
              </a:p>
              <a:p>
                <a:r>
                  <a:rPr lang="es-MX" dirty="0" smtClean="0"/>
                  <a:t>Esto prueba que el comportamiento de estas curvas es exponencial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MX" dirty="0" smtClean="0"/>
                  <a:t>.</a:t>
                </a:r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000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3600" dirty="0"/>
                        <m:t>III</m:t>
                      </m:r>
                      <m:r>
                        <m:rPr>
                          <m:nor/>
                        </m:rPr>
                        <a:rPr lang="es-MX" sz="3600" dirty="0"/>
                        <m:t>.</m:t>
                      </m:r>
                      <m:r>
                        <a:rPr lang="es-MX" sz="36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360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s-MX" sz="36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sz="3600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Del modelo, obtuvimos: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0.0132106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0.523979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−0.00187789</m:t>
                      </m:r>
                    </m:oMath>
                  </m:oMathPara>
                </a14:m>
                <a:endParaRPr lang="es-MX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=41.396</m:t>
                    </m:r>
                  </m:oMath>
                </a14:m>
                <a:r>
                  <a:rPr lang="es-MX" dirty="0" smtClean="0"/>
                  <a:t> 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:r>
                  <a:rPr lang="es-MX" dirty="0" smtClean="0"/>
                  <a:t>Se puede determinar dónde acaba el comportamiento de la bifurcación N-S, o al menos se vuelve una línea delgada.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 t="-2381" r="-2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93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2800" dirty="0"/>
                        <m:t>III</m:t>
                      </m:r>
                      <m:r>
                        <m:rPr>
                          <m:nor/>
                        </m:rPr>
                        <a:rPr lang="es-MX" sz="2800" dirty="0"/>
                        <m:t>.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2800" i="1" dirty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s-MX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39" y="1825625"/>
            <a:ext cx="5427722" cy="4351338"/>
          </a:xfrm>
        </p:spPr>
      </p:pic>
    </p:spTree>
    <p:extLst>
      <p:ext uri="{BB962C8B-B14F-4D97-AF65-F5344CB8AC3E}">
        <p14:creationId xmlns:p14="http://schemas.microsoft.com/office/powerpoint/2010/main" val="129457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modelo de </a:t>
            </a:r>
            <a:r>
              <a:rPr lang="es-MX" dirty="0" err="1"/>
              <a:t>Lotka-Volterra</a:t>
            </a:r>
            <a:r>
              <a:rPr lang="es-MX" dirty="0"/>
              <a:t> discreto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Primero se define el comportamiento de las presas de manera independiente al de los depredadores.</a:t>
                </a:r>
              </a:p>
              <a:p>
                <a:r>
                  <a:rPr lang="es-MX" dirty="0" smtClean="0"/>
                  <a:t>La ecuación siguiente se le llama crecimiento logístico.</a:t>
                </a:r>
              </a:p>
              <a:p>
                <a:endParaRPr lang="es-MX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s-MX" b="0" i="1" dirty="0" smtClean="0"/>
              </a:p>
              <a:p>
                <a:pPr algn="just"/>
                <a:r>
                  <a:rPr lang="es-MX" i="1" dirty="0" smtClean="0"/>
                  <a:t>r </a:t>
                </a:r>
                <a:r>
                  <a:rPr lang="es-MX" dirty="0" smtClean="0"/>
                  <a:t>es la capacidad de carga.</a:t>
                </a:r>
                <a:endParaRPr lang="es-MX" i="1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modelo de </a:t>
            </a:r>
            <a:r>
              <a:rPr lang="es-MX" dirty="0" err="1"/>
              <a:t>Lotka-Volterra</a:t>
            </a:r>
            <a:r>
              <a:rPr lang="es-MX" dirty="0"/>
              <a:t> discreto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En ausencia de alimento, los depredadores rápidamente empiezan a morir, suponemos que la tasa de decrecimiento es lineal.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𝑢𝑄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 smtClean="0"/>
                  <a:t>Con </a:t>
                </a:r>
                <a:r>
                  <a:rPr lang="es-MX" i="1" dirty="0" smtClean="0"/>
                  <a:t>u </a:t>
                </a:r>
                <a:r>
                  <a:rPr lang="es-MX" dirty="0" smtClean="0"/>
                  <a:t>una constante positiva.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3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modelo de </a:t>
            </a:r>
            <a:r>
              <a:rPr lang="es-MX" dirty="0" err="1"/>
              <a:t>Lotka-Volterra</a:t>
            </a:r>
            <a:r>
              <a:rPr lang="es-MX" dirty="0"/>
              <a:t> discreto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Se introduce un termino de interacción entre ambas especies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s-MX" dirty="0" smtClean="0"/>
                  <a:t> que definen la interacción mutua. 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𝑠𝑃𝑄</m:t>
                      </m:r>
                    </m:oMath>
                  </m:oMathPara>
                </a14:m>
                <a:endParaRPr lang="es-MX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𝑣𝑃𝑄</m:t>
                      </m:r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:r>
                  <a:rPr lang="es-MX" dirty="0" smtClean="0"/>
                  <a:t>Con </a:t>
                </a:r>
                <a:r>
                  <a:rPr lang="es-MX" i="1" dirty="0" smtClean="0"/>
                  <a:t>s</a:t>
                </a:r>
                <a:r>
                  <a:rPr lang="es-MX" dirty="0" smtClean="0"/>
                  <a:t> y </a:t>
                </a:r>
                <a:r>
                  <a:rPr lang="es-MX" i="1" dirty="0" smtClean="0"/>
                  <a:t>v</a:t>
                </a:r>
                <a:r>
                  <a:rPr lang="es-MX" dirty="0" smtClean="0"/>
                  <a:t> constantes de interacción positivas.</a:t>
                </a:r>
              </a:p>
              <a:p>
                <a:pPr marL="0" indent="0">
                  <a:buNone/>
                </a:pPr>
                <a:r>
                  <a:rPr lang="es-MX" dirty="0" smtClean="0"/>
                  <a:t>Si estas ecuaciones se  llevaran a su forma diferencial serían las ecuaciones de </a:t>
                </a:r>
                <a:r>
                  <a:rPr lang="es-MX" b="1" dirty="0" err="1" smtClean="0"/>
                  <a:t>Lotka</a:t>
                </a:r>
                <a:r>
                  <a:rPr lang="es-MX" b="1" dirty="0" smtClean="0"/>
                  <a:t> </a:t>
                </a:r>
                <a:r>
                  <a:rPr lang="es-MX" dirty="0" smtClean="0"/>
                  <a:t>y </a:t>
                </a:r>
                <a:r>
                  <a:rPr lang="es-MX" b="1" dirty="0" err="1" smtClean="0"/>
                  <a:t>Volterra</a:t>
                </a:r>
                <a:r>
                  <a:rPr lang="es-MX" b="1" dirty="0" smtClean="0"/>
                  <a:t>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381" b="-29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82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modelo de </a:t>
            </a:r>
            <a:r>
              <a:rPr lang="es-MX" dirty="0" err="1"/>
              <a:t>Lotka-Volterra</a:t>
            </a:r>
            <a:r>
              <a:rPr lang="es-MX" dirty="0"/>
              <a:t> discreto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En su lugar, despejamos: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MX" dirty="0" smtClean="0">
                    <a:latin typeface="Cambria Math" panose="02040503050406030204" pitchFamily="18" charset="0"/>
                  </a:rPr>
                  <a:t>Así se define lo que llamaremos modelo discreto, un mapeo no lineal en dos dimensiones.</a:t>
                </a:r>
                <a:br>
                  <a:rPr lang="es-MX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1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la dinámica “estándar”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4322" y="1825625"/>
            <a:ext cx="5435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fase de la dinámica estándar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59" y="1825625"/>
            <a:ext cx="5328481" cy="4351338"/>
          </a:xfrm>
        </p:spPr>
      </p:pic>
    </p:spTree>
    <p:extLst>
      <p:ext uri="{BB962C8B-B14F-4D97-AF65-F5344CB8AC3E}">
        <p14:creationId xmlns:p14="http://schemas.microsoft.com/office/powerpoint/2010/main" val="125962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582</Words>
  <Application>Microsoft Office PowerPoint</Application>
  <PresentationFormat>Presentación en pantalla (4:3)</PresentationFormat>
  <Paragraphs>120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Cambria</vt:lpstr>
      <vt:lpstr>Cambria Math</vt:lpstr>
      <vt:lpstr>Tema de Office</vt:lpstr>
      <vt:lpstr>Modelos discretos de Depredador-Presa</vt:lpstr>
      <vt:lpstr>Modelos de Depredador-Presa</vt:lpstr>
      <vt:lpstr>El modelo de Lotka-Volterra discreto</vt:lpstr>
      <vt:lpstr>El modelo de Lotka-Volterra discreto</vt:lpstr>
      <vt:lpstr>El modelo de Lotka-Volterra discreto</vt:lpstr>
      <vt:lpstr>El modelo de Lotka-Volterra discreto</vt:lpstr>
      <vt:lpstr>El modelo de Lotka-Volterra discreto</vt:lpstr>
      <vt:lpstr>Ejemplo de la dinámica “estándar”</vt:lpstr>
      <vt:lpstr>Diagrama de fase de la dinámica estándar</vt:lpstr>
      <vt:lpstr>Puntos fijos</vt:lpstr>
      <vt:lpstr>Criterio del Jacobiano</vt:lpstr>
      <vt:lpstr>Criterio del Jacobiano</vt:lpstr>
      <vt:lpstr>Criterio del Jacobiano</vt:lpstr>
      <vt:lpstr>Criterio del Jacobiano</vt:lpstr>
      <vt:lpstr>Criterio del Jacobiano</vt:lpstr>
      <vt:lpstr>Zonas a estudiar</vt:lpstr>
      <vt:lpstr>Criterio de estudio</vt:lpstr>
      <vt:lpstr>I.=1/2 (1+2u)</vt:lpstr>
      <vt:lpstr>I.=1/2 (1+2u)</vt:lpstr>
      <vt:lpstr>I.=1/2 (1+2u)</vt:lpstr>
      <vt:lpstr>II.</vt:lpstr>
      <vt:lpstr>II.</vt:lpstr>
      <vt:lpstr>II.</vt:lpstr>
      <vt:lpstr>II.</vt:lpstr>
      <vt:lpstr>II.</vt:lpstr>
      <vt:lpstr>II.</vt:lpstr>
      <vt:lpstr>II.</vt:lpstr>
      <vt:lpstr>II.</vt:lpstr>
      <vt:lpstr>II.</vt:lpstr>
      <vt:lpstr>"III." v=1+u</vt:lpstr>
      <vt:lpstr>"III." v=1+u</vt:lpstr>
      <vt:lpstr>"III." v=1+u</vt:lpstr>
      <vt:lpstr>"III." v=1+u</vt:lpstr>
      <vt:lpstr>"III." v=1+u</vt:lpstr>
      <vt:lpstr>"III." v=1+u</vt:lpstr>
      <vt:lpstr>"III." v=1+u</vt:lpstr>
      <vt:lpstr>"III." v=1+u-δ</vt:lpstr>
    </vt:vector>
  </TitlesOfParts>
  <Company>UNAM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discretos de Depredador-Presa</dc:title>
  <dc:creator>Rodolfo Arturo González Trillo</dc:creator>
  <cp:lastModifiedBy>Rodolfo Arturo González Trillo</cp:lastModifiedBy>
  <cp:revision>23</cp:revision>
  <dcterms:created xsi:type="dcterms:W3CDTF">2016-12-05T00:11:58Z</dcterms:created>
  <dcterms:modified xsi:type="dcterms:W3CDTF">2016-12-05T05:40:20Z</dcterms:modified>
</cp:coreProperties>
</file>