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7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85647" autoAdjust="0"/>
  </p:normalViewPr>
  <p:slideViewPr>
    <p:cSldViewPr snapToGrid="0">
      <p:cViewPr varScale="1">
        <p:scale>
          <a:sx n="93" d="100"/>
          <a:sy n="93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21:3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5,'37'3,"-5"1,-26-3,7 3,4-3,-3 1,6-2,-8 2,3-2,3 3,-5-3,5 0,-3 0,0 0,5 0,-8 0,6 0,-4 0,1 0,2 0,-3 0,3 0,-3 0,3 0,-3 0,3 0,0 0,0-3,0 3,-3-4,0 3,3-1,-2 2,1 0,-1 0,1 0,-1-4,2 1,-3-2,0 3,3 2,0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46:41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0 109,'42'0,"-6"0,-29 0,5 0,6 0,-4 0,8-4,-10 4,3-7,4 2,-3 1,0 1,2 3,-5-4,6 0,-4 0,1 0,-1 4,1-3,3 2,-6-3,5 4,-3 0,-2-3,9 2,-10-2,4-1,2 3,-5-9,2 8,3-4,-5 6,6-4,-3 3,-1-6,1 6,-1-2,1 3,-1 0,1 0,-1 0,1-3,-1-2,1-2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Filtro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sobre</a:t>
            </a:r>
            <a:r>
              <a:rPr lang="en-US" sz="4800" dirty="0">
                <a:solidFill>
                  <a:srgbClr val="FFFFFF"/>
                </a:solidFill>
              </a:rPr>
              <a:t> el </a:t>
            </a:r>
            <a:r>
              <a:rPr lang="en-US" sz="4800" dirty="0" err="1">
                <a:solidFill>
                  <a:srgbClr val="FFFFFF"/>
                </a:solidFill>
              </a:rPr>
              <a:t>buscador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musica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i="1" u="sng" dirty="0">
                <a:solidFill>
                  <a:srgbClr val="FFFFFF"/>
                </a:solidFill>
              </a:rPr>
              <a:t>el </a:t>
            </a:r>
            <a:r>
              <a:rPr lang="en-US" sz="4800" i="1" u="sng" dirty="0" err="1">
                <a:solidFill>
                  <a:srgbClr val="FFFFFF"/>
                </a:solidFill>
              </a:rPr>
              <a:t>mundo</a:t>
            </a:r>
            <a:r>
              <a:rPr lang="en-US" sz="4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Clasificación binaria de noticias en la relación con la música.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Estas son nuestras nuevas etiquetas: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14747D3D-C01D-EA4C-8EFD-9B4E8CC2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39" y="2316480"/>
            <a:ext cx="6303264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Media puntuación según el pipeline “</a:t>
            </a:r>
            <a:r>
              <a:rPr lang="es-ES" dirty="0" err="1"/>
              <a:t>Sentiment-analysis</a:t>
            </a:r>
            <a:r>
              <a:rPr lang="es-ES" dirty="0"/>
              <a:t>” de Transformers por clases.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02133FB-44C9-D642-A425-9B4B7908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76" y="2468880"/>
            <a:ext cx="6471636" cy="39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Distribución de la puntuación de sentimiento.</a:t>
            </a:r>
          </a:p>
          <a:p>
            <a:pPr marL="0" indent="0">
              <a:buNone/>
            </a:pPr>
            <a:r>
              <a:rPr lang="es-ES" dirty="0"/>
              <a:t>Se asigna una puntuación de 0 a 1.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9C20BD2B-EE97-644F-9E6D-F44FD5D9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16" y="2762590"/>
            <a:ext cx="7083884" cy="37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Análisis exploratorio		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3680694-E554-6648-AA7E-0AEA6C88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348827"/>
            <a:ext cx="5547360" cy="2851785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61148C9-8826-3C4C-B399-31E80F84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8" y="4099560"/>
            <a:ext cx="5263372" cy="2409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AE205B8-A26E-9849-9B1D-5EB600351E5F}"/>
              </a:ext>
            </a:extLst>
          </p:cNvPr>
          <p:cNvSpPr txBox="1"/>
          <p:nvPr/>
        </p:nvSpPr>
        <p:spPr>
          <a:xfrm>
            <a:off x="4654296" y="899160"/>
            <a:ext cx="2645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DISTRIBUCIÓN DEL SENTIMIENTO DURANTE EL AÑO EN LOS ARTICULOS ESCOGIDOS.</a:t>
            </a:r>
          </a:p>
        </p:txBody>
      </p:sp>
    </p:spTree>
    <p:extLst>
      <p:ext uri="{BB962C8B-B14F-4D97-AF65-F5344CB8AC3E}">
        <p14:creationId xmlns:p14="http://schemas.microsoft.com/office/powerpoint/2010/main" val="297155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Análisis exploratorio		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7F70AB-7781-0D46-8FD0-8D23823B9AAA}"/>
              </a:ext>
            </a:extLst>
          </p:cNvPr>
          <p:cNvSpPr txBox="1"/>
          <p:nvPr/>
        </p:nvSpPr>
        <p:spPr>
          <a:xfrm>
            <a:off x="4842724" y="43500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PALABRAS CON MAS FRECUENCIA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49D11750-6A91-A444-825D-45EBD3EA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48" y="1239334"/>
            <a:ext cx="7188200" cy="1351466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931F31-F95B-924B-9AAB-AD0C7721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24" y="3134546"/>
            <a:ext cx="7271226" cy="248412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E2B3A67-4DB0-7E40-B44E-7C674C208EA9}"/>
              </a:ext>
            </a:extLst>
          </p:cNvPr>
          <p:cNvSpPr txBox="1"/>
          <p:nvPr/>
        </p:nvSpPr>
        <p:spPr>
          <a:xfrm>
            <a:off x="10454640" y="6324600"/>
            <a:ext cx="15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wordcloud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85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	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7A22FBB-06A5-7948-ABC7-8A1A7DF1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69720"/>
            <a:ext cx="7239000" cy="1905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EE567E-19C8-1446-B286-C619F3C36E52}"/>
              </a:ext>
            </a:extLst>
          </p:cNvPr>
          <p:cNvSpPr txBox="1"/>
          <p:nvPr/>
        </p:nvSpPr>
        <p:spPr>
          <a:xfrm>
            <a:off x="5434353" y="619667"/>
            <a:ext cx="46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Raíces comunes de las palabras // Lexemas-</a:t>
            </a:r>
          </a:p>
        </p:txBody>
      </p:sp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1A7A834-BB98-1B45-B0FC-455AB7F0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4003133"/>
            <a:ext cx="748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60755F-B405-B542-A8D0-BB9ED6B201FA}"/>
              </a:ext>
            </a:extLst>
          </p:cNvPr>
          <p:cNvSpPr txBox="1"/>
          <p:nvPr/>
        </p:nvSpPr>
        <p:spPr>
          <a:xfrm>
            <a:off x="5455920" y="579120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nuevo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</p:txBody>
      </p:sp>
      <p:pic>
        <p:nvPicPr>
          <p:cNvPr id="10" name="Imagen 9" descr="Tabla&#10;&#10;Descripción generada automáticamente con confianza baja">
            <a:extLst>
              <a:ext uri="{FF2B5EF4-FFF2-40B4-BE49-F238E27FC236}">
                <a16:creationId xmlns:a16="http://schemas.microsoft.com/office/drawing/2014/main" id="{E9240E0A-B71A-4B48-9DAC-140817A4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93" y="1224280"/>
            <a:ext cx="6073242" cy="23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B69E8AC-B1B6-3843-AE0C-3D6CE22A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450465"/>
            <a:ext cx="7274902" cy="1957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un primer momento cogí todo el texto, le asigne un valor a cada palabra formando vectores. No relaciona entre palabras.</a:t>
            </a:r>
          </a:p>
        </p:txBody>
      </p:sp>
    </p:spTree>
    <p:extLst>
      <p:ext uri="{BB962C8B-B14F-4D97-AF65-F5344CB8AC3E}">
        <p14:creationId xmlns:p14="http://schemas.microsoft.com/office/powerpoint/2010/main" val="378373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modelo que utilicé fue una red neuronal de </a:t>
            </a:r>
            <a:r>
              <a:rPr lang="es-ES" dirty="0" err="1"/>
              <a:t>keras</a:t>
            </a:r>
            <a:r>
              <a:rPr lang="es-ES" dirty="0"/>
              <a:t> con dos capas densas ambas con activación </a:t>
            </a:r>
            <a:r>
              <a:rPr lang="es-ES" dirty="0" err="1"/>
              <a:t>sigmoid</a:t>
            </a:r>
            <a:r>
              <a:rPr lang="es-ES" dirty="0"/>
              <a:t>.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5F198F9B-36AB-4740-91D3-16933B32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32" y="1830122"/>
            <a:ext cx="7362232" cy="26567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1E3FFC-6398-1E4A-9392-EEF88A681BE5}"/>
              </a:ext>
            </a:extLst>
          </p:cNvPr>
          <p:cNvSpPr txBox="1"/>
          <p:nvPr/>
        </p:nvSpPr>
        <p:spPr>
          <a:xfrm>
            <a:off x="5013960" y="511843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accuracy</a:t>
            </a:r>
            <a:r>
              <a:rPr lang="es-ES" dirty="0"/>
              <a:t> de 0.74</a:t>
            </a:r>
          </a:p>
        </p:txBody>
      </p:sp>
    </p:spTree>
    <p:extLst>
      <p:ext uri="{BB962C8B-B14F-4D97-AF65-F5344CB8AC3E}">
        <p14:creationId xmlns:p14="http://schemas.microsoft.com/office/powerpoint/2010/main" val="385434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probé con una regresión logística,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y SVC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E277393-F936-9E41-9FF5-339BAB40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84" y="1142292"/>
            <a:ext cx="6104032" cy="2880926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74C82E0-BD96-6B46-8D0E-DC2599E0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2" y="4069646"/>
            <a:ext cx="6321964" cy="26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Contenido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 err="1"/>
              <a:t>Extracción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Exploración</a:t>
            </a:r>
            <a:r>
              <a:rPr lang="en-US" dirty="0"/>
              <a:t> y </a:t>
            </a:r>
            <a:r>
              <a:rPr lang="en-US" dirty="0" err="1"/>
              <a:t>manipulación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pre-</a:t>
            </a:r>
            <a:r>
              <a:rPr lang="en-US" dirty="0" err="1"/>
              <a:t>entrenados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Pendientes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58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F925BC-7A72-A14A-AFA7-9BA3FB1B8A8C}"/>
              </a:ext>
            </a:extLst>
          </p:cNvPr>
          <p:cNvSpPr txBox="1"/>
          <p:nvPr/>
        </p:nvSpPr>
        <p:spPr>
          <a:xfrm>
            <a:off x="4755896" y="276184"/>
            <a:ext cx="5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CLASSIFICATION REPORT LOGISTIC REGRESSION &amp; SVC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45099B5D-F968-DF4D-B878-AC26D528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8976"/>
            <a:ext cx="7010400" cy="14097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DF18095-CFF7-0E42-A6C7-D76D7448D06B}"/>
              </a:ext>
            </a:extLst>
          </p:cNvPr>
          <p:cNvSpPr txBox="1"/>
          <p:nvPr/>
        </p:nvSpPr>
        <p:spPr>
          <a:xfrm>
            <a:off x="4951904" y="1179644"/>
            <a:ext cx="20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logística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EA1175-D63B-7541-A8D3-35DD7E0443F7}"/>
              </a:ext>
            </a:extLst>
          </p:cNvPr>
          <p:cNvSpPr txBox="1"/>
          <p:nvPr/>
        </p:nvSpPr>
        <p:spPr>
          <a:xfrm>
            <a:off x="513588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SVC</a:t>
            </a:r>
          </a:p>
        </p:txBody>
      </p:sp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0E1A539A-FFCD-274A-9D7C-D2C78FE8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96" y="4507652"/>
            <a:ext cx="6908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9FCD6C5-1682-9143-800F-3FACC880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1178374"/>
            <a:ext cx="6832600" cy="3581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6DCF25-1B6C-1D45-A2D0-87475B66C59E}"/>
              </a:ext>
            </a:extLst>
          </p:cNvPr>
          <p:cNvSpPr txBox="1"/>
          <p:nvPr/>
        </p:nvSpPr>
        <p:spPr>
          <a:xfrm>
            <a:off x="5212080" y="548640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Oversampling</a:t>
            </a:r>
            <a:r>
              <a:rPr lang="es-ES" dirty="0"/>
              <a:t>, las clases están desbalanceadas en 12 registros</a:t>
            </a:r>
          </a:p>
        </p:txBody>
      </p:sp>
    </p:spTree>
    <p:extLst>
      <p:ext uri="{BB962C8B-B14F-4D97-AF65-F5344CB8AC3E}">
        <p14:creationId xmlns:p14="http://schemas.microsoft.com/office/powerpoint/2010/main" val="400672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6DCF25-1B6C-1D45-A2D0-87475B66C59E}"/>
              </a:ext>
            </a:extLst>
          </p:cNvPr>
          <p:cNvSpPr txBox="1"/>
          <p:nvPr/>
        </p:nvSpPr>
        <p:spPr>
          <a:xfrm>
            <a:off x="4824153" y="435001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LSTM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B12F02B8-FE05-8440-8367-DCDFC29C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9" y="1621366"/>
            <a:ext cx="7264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4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con LSTM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14:cNvPr>
              <p14:cNvContentPartPr/>
              <p14:nvPr/>
            </p14:nvContentPartPr>
            <p14:xfrm>
              <a:off x="7610671" y="2629229"/>
              <a:ext cx="247320" cy="9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031" y="2521589"/>
                <a:ext cx="35496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B24F7AE-8E6C-E54E-8B18-B757592E8EFD}"/>
              </a:ext>
            </a:extLst>
          </p:cNvPr>
          <p:cNvSpPr txBox="1"/>
          <p:nvPr/>
        </p:nvSpPr>
        <p:spPr>
          <a:xfrm>
            <a:off x="5169408" y="4364736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Accuracy</a:t>
            </a:r>
            <a:r>
              <a:rPr lang="es-ES" dirty="0"/>
              <a:t> 0,92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791FD10-3133-E047-8786-BC3F07A7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856218"/>
            <a:ext cx="7540830" cy="23502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8622D99-C41A-4E48-A36E-F915B08E2DDB}"/>
                  </a:ext>
                </a:extLst>
              </p14:cNvPr>
              <p14:cNvContentPartPr/>
              <p14:nvPr/>
            </p14:nvContentPartPr>
            <p14:xfrm>
              <a:off x="7692072" y="2789784"/>
              <a:ext cx="264960" cy="3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8622D99-C41A-4E48-A36E-F915B08E2D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8072" y="2682144"/>
                <a:ext cx="37260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08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pca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PCA </a:t>
            </a:r>
            <a:r>
              <a:rPr lang="es-ES" dirty="0" err="1"/>
              <a:t>graphic</a:t>
            </a:r>
            <a:r>
              <a:rPr lang="es-ES" dirty="0"/>
              <a:t> 3d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E059E92-5000-014F-9403-838CA2E8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32" y="1845564"/>
            <a:ext cx="5052292" cy="31668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09051F-0C3F-0A43-88B6-B41F59FC8F0B}"/>
              </a:ext>
            </a:extLst>
          </p:cNvPr>
          <p:cNvSpPr txBox="1"/>
          <p:nvPr/>
        </p:nvSpPr>
        <p:spPr>
          <a:xfrm>
            <a:off x="6327648" y="5827776"/>
            <a:ext cx="30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proceso…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25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lo he formado a través de </a:t>
            </a:r>
            <a:r>
              <a:rPr lang="es-ES" dirty="0" err="1"/>
              <a:t>scrapping</a:t>
            </a:r>
            <a:r>
              <a:rPr lang="es-ES" dirty="0"/>
              <a:t> con </a:t>
            </a:r>
            <a:r>
              <a:rPr lang="es-ES" dirty="0" err="1"/>
              <a:t>selenium</a:t>
            </a:r>
            <a:r>
              <a:rPr lang="es-ES" dirty="0"/>
              <a:t> en el buscador de noticias de el periódico </a:t>
            </a:r>
            <a:r>
              <a:rPr lang="es-ES" i="1" u="sng" dirty="0"/>
              <a:t>El Mundo.</a:t>
            </a:r>
          </a:p>
          <a:p>
            <a:endParaRPr lang="es-ES" i="1" u="sng" dirty="0"/>
          </a:p>
          <a:p>
            <a:r>
              <a:rPr lang="es-ES" dirty="0"/>
              <a:t>En un primer momento la intención </a:t>
            </a:r>
            <a:r>
              <a:rPr lang="es-ES" dirty="0" err="1"/>
              <a:t>fué</a:t>
            </a:r>
            <a:r>
              <a:rPr lang="es-ES" dirty="0"/>
              <a:t> de coger uno de los datos ofrecidos por dicho buscador en el que encontrábamos el porcentaje de coincidencia que daba el buscador con el fin de establecer intervalos y asignar a estos intervalos una clase determinada.</a:t>
            </a:r>
          </a:p>
          <a:p>
            <a:endParaRPr lang="es-ES" dirty="0"/>
          </a:p>
          <a:p>
            <a:r>
              <a:rPr lang="es-ES" dirty="0"/>
              <a:t>De esta manera utilizaba dichas clases como target en para un potencial modelo supervisado.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	</a:t>
            </a:r>
          </a:p>
        </p:txBody>
      </p:sp>
      <p:pic>
        <p:nvPicPr>
          <p:cNvPr id="5" name="Marcador de contenido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47498142-394F-DB49-AB15-1C0F855B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7" y="0"/>
            <a:ext cx="7537704" cy="2437822"/>
          </a:xfr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EF2216-1B25-5945-8CC5-4770236C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3004323"/>
            <a:ext cx="7537704" cy="3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F7F85A-457D-1242-9C36-8DF7DE67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13933"/>
            <a:ext cx="7525624" cy="3478107"/>
          </a:xfrm>
        </p:spPr>
      </p:pic>
    </p:spTree>
    <p:extLst>
      <p:ext uri="{BB962C8B-B14F-4D97-AF65-F5344CB8AC3E}">
        <p14:creationId xmlns:p14="http://schemas.microsoft.com/office/powerpoint/2010/main" val="30517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r>
              <a:rPr lang="es-ES" dirty="0"/>
              <a:t>- Limpieza y formateo de los datos.</a:t>
            </a:r>
            <a:endParaRPr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BBAA5542-80FD-3C4D-A2E4-53D5C059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154680"/>
            <a:ext cx="7273735" cy="34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/>
              <a:t>La coincidencia porcentual que le daba el buscador del mundo no era muy buen indicador para establecer las clases que estábamos buscando.</a:t>
            </a:r>
          </a:p>
          <a:p>
            <a:pPr>
              <a:buFontTx/>
              <a:buChar char="-"/>
            </a:pPr>
            <a:r>
              <a:rPr lang="es-ES" dirty="0"/>
              <a:t>- Por lo que una vez visto el </a:t>
            </a:r>
            <a:r>
              <a:rPr lang="es-ES" dirty="0" err="1"/>
              <a:t>dataset</a:t>
            </a:r>
            <a:r>
              <a:rPr lang="es-ES" dirty="0"/>
              <a:t>, decidí juntar las columnas de titulares y noticia como todo texto, y crear un nuevo target a partir de modelos pre-entrenados.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65A4975-A068-C74A-B63D-5C09602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979091"/>
            <a:ext cx="7493938" cy="1615131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79C66EC-8708-AB46-80AA-739F2F22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48" y="4937068"/>
            <a:ext cx="7197186" cy="13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- Una vez que tenemos el texto en inglés podemos aplicar el resto de funciones de la clase pipeline de Transformers para aplicar a nuestro </a:t>
            </a:r>
            <a:r>
              <a:rPr lang="es-ES" dirty="0" err="1"/>
              <a:t>dataset</a:t>
            </a:r>
            <a:r>
              <a:rPr lang="es-ES" dirty="0"/>
              <a:t> y crear el target.</a:t>
            </a:r>
            <a:endParaRPr dirty="0"/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6C082A5A-8205-6F44-8817-57874E28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224213"/>
            <a:ext cx="7537704" cy="107069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56E4E7-0594-3E4D-893D-0419A029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4532082"/>
            <a:ext cx="7537704" cy="21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- La forma del nuevo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  <a:p>
            <a:pPr>
              <a:buFontTx/>
              <a:buChar char="-"/>
            </a:pPr>
            <a:endParaRPr dirty="0"/>
          </a:p>
        </p:txBody>
      </p:sp>
      <p:pic>
        <p:nvPicPr>
          <p:cNvPr id="6" name="Imagen 5" descr="Tabla&#10;&#10;Descripción generada automáticamente con confianza media">
            <a:extLst>
              <a:ext uri="{FF2B5EF4-FFF2-40B4-BE49-F238E27FC236}">
                <a16:creationId xmlns:a16="http://schemas.microsoft.com/office/drawing/2014/main" id="{71AB5949-7FE7-E44E-BBD3-00CDE9A0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40" y="2270760"/>
            <a:ext cx="7355615" cy="3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343</TotalTime>
  <Words>486</Words>
  <Application>Microsoft Macintosh PowerPoint</Application>
  <PresentationFormat>Panorámica</PresentationFormat>
  <Paragraphs>62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Tw Cen MT</vt:lpstr>
      <vt:lpstr>Tw Cen MT Condensed</vt:lpstr>
      <vt:lpstr>Wingdings 3</vt:lpstr>
      <vt:lpstr>Integral</vt:lpstr>
      <vt:lpstr>Filtro sobre el buscador de musica de  el mundo.</vt:lpstr>
      <vt:lpstr>Contenido</vt:lpstr>
      <vt:lpstr>Extracción de texto    </vt:lpstr>
      <vt:lpstr>Extracción de texto     </vt:lpstr>
      <vt:lpstr>Extracción de texto  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Preparación de los datos   </vt:lpstr>
      <vt:lpstr>Preparación de los datos   </vt:lpstr>
      <vt:lpstr>Preparación de los datos  </vt:lpstr>
      <vt:lpstr>modelo  </vt:lpstr>
      <vt:lpstr>modelo  </vt:lpstr>
      <vt:lpstr>modelo  </vt:lpstr>
      <vt:lpstr>modelo  </vt:lpstr>
      <vt:lpstr>modelo  </vt:lpstr>
      <vt:lpstr>modelo  </vt:lpstr>
      <vt:lpstr>pca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 sobre el buscador de musica del mundo.</dc:title>
  <dc:creator>Miguel Rodriguez Bubber</dc:creator>
  <cp:lastModifiedBy>Miguel Rodriguez Bubber</cp:lastModifiedBy>
  <cp:revision>16</cp:revision>
  <dcterms:created xsi:type="dcterms:W3CDTF">2021-07-30T11:19:19Z</dcterms:created>
  <dcterms:modified xsi:type="dcterms:W3CDTF">2021-07-30T19:19:07Z</dcterms:modified>
</cp:coreProperties>
</file>