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60" r:id="rId4"/>
    <p:sldId id="259" r:id="rId5"/>
    <p:sldId id="261" r:id="rId6"/>
    <p:sldId id="262" r:id="rId7"/>
    <p:sldId id="264" r:id="rId8"/>
    <p:sldId id="265" r:id="rId9"/>
    <p:sldId id="267" r:id="rId10"/>
    <p:sldId id="268" r:id="rId11"/>
    <p:sldId id="269" r:id="rId12"/>
    <p:sldId id="270" r:id="rId13"/>
    <p:sldId id="273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85680" autoAdjust="0"/>
  </p:normalViewPr>
  <p:slideViewPr>
    <p:cSldViewPr snapToGrid="0">
      <p:cViewPr>
        <p:scale>
          <a:sx n="105" d="100"/>
          <a:sy n="105" d="100"/>
        </p:scale>
        <p:origin x="24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30T16:21:33.0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5,'37'3,"-5"1,-26-3,7 3,4-3,-3 1,6-2,-8 2,3-2,3 3,-5-3,5 0,-3 0,0 0,5 0,-8 0,6 0,-4 0,1 0,2 0,-3 0,3 0,-3 0,3 0,-3 0,3 0,0 0,0-3,0 3,-3-4,0 3,3-1,-2 2,1 0,-1 0,1 0,-1-4,2 1,-3-2,0 3,3 2,0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30T16:21:33.0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5,'37'3,"-5"1,-26-3,7 3,4-3,-3 1,6-2,-8 2,3-2,3 3,-5-3,5 0,-3 0,0 0,5 0,-8 0,6 0,-4 0,1 0,2 0,-3 0,3 0,-3 0,3 0,-3 0,3 0,0 0,0-3,0 3,-3-4,0 3,3-1,-2 2,1 0,-1 0,1 0,-1-4,2 1,-3-2,0 3,3 2,0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30T16:46:41.6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0 109,'42'0,"-6"0,-29 0,5 0,6 0,-4 0,8-4,-10 4,3-7,4 2,-3 1,0 1,2 3,-5-4,6 0,-4 0,1 0,-1 4,1-3,3 2,-6-3,5 4,-3 0,-2-3,9 2,-10-2,4-1,2 3,-5-9,2 8,3-4,-5 6,6-4,-3 3,-1-6,1 6,-1-2,1 3,-1 0,1 0,-1 0,1-3,-1-2,1-2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7/30/21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33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05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3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78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4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2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1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4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7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1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57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20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customXml" Target="../ink/ink3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 err="1">
                <a:solidFill>
                  <a:srgbClr val="FFFFFF"/>
                </a:solidFill>
              </a:rPr>
              <a:t>Filtro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sobre</a:t>
            </a:r>
            <a:r>
              <a:rPr lang="en-US" sz="4800" dirty="0">
                <a:solidFill>
                  <a:srgbClr val="FFFFFF"/>
                </a:solidFill>
              </a:rPr>
              <a:t> el </a:t>
            </a:r>
            <a:r>
              <a:rPr lang="en-US" sz="4800" dirty="0" err="1">
                <a:solidFill>
                  <a:srgbClr val="FFFFFF"/>
                </a:solidFill>
              </a:rPr>
              <a:t>buscador</a:t>
            </a:r>
            <a:r>
              <a:rPr lang="en-US" sz="4800" dirty="0">
                <a:solidFill>
                  <a:srgbClr val="FFFFFF"/>
                </a:solidFill>
              </a:rPr>
              <a:t> de </a:t>
            </a:r>
            <a:r>
              <a:rPr lang="en-US" sz="4800" dirty="0" err="1">
                <a:solidFill>
                  <a:srgbClr val="FFFFFF"/>
                </a:solidFill>
              </a:rPr>
              <a:t>musica</a:t>
            </a:r>
            <a:r>
              <a:rPr lang="en-US" sz="4800" dirty="0">
                <a:solidFill>
                  <a:srgbClr val="FFFFFF"/>
                </a:solidFill>
              </a:rPr>
              <a:t> de 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i="1" u="sng" dirty="0">
                <a:solidFill>
                  <a:srgbClr val="FFFFFF"/>
                </a:solidFill>
              </a:rPr>
              <a:t>el </a:t>
            </a:r>
            <a:r>
              <a:rPr lang="en-US" sz="4800" i="1" u="sng" dirty="0" err="1">
                <a:solidFill>
                  <a:srgbClr val="FFFFFF"/>
                </a:solidFill>
              </a:rPr>
              <a:t>mundo</a:t>
            </a:r>
            <a:r>
              <a:rPr lang="en-US" sz="48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Clasificación binaria de noticias en la relación con la música.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74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Análisis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exploratorio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218270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dirty="0"/>
              <a:t>Estas son nuestras nuevas etiquetas: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Imagen 4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14747D3D-C01D-EA4C-8EFD-9B4E8CC26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539" y="2316480"/>
            <a:ext cx="6303264" cy="393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2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Análisis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exploratorio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218270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dirty="0"/>
              <a:t>Media puntuación según el pipeline “</a:t>
            </a:r>
            <a:r>
              <a:rPr lang="es-ES" dirty="0" err="1"/>
              <a:t>Sentiment-analysis</a:t>
            </a:r>
            <a:r>
              <a:rPr lang="es-ES" dirty="0"/>
              <a:t>” de Transformers por clases.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7" name="Imagen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102133FB-44C9-D642-A425-9B4B7908F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476" y="2468880"/>
            <a:ext cx="6471636" cy="393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57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Análisis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exploratorio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218270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dirty="0"/>
              <a:t>Distribución de la puntuación de sentimiento.</a:t>
            </a:r>
          </a:p>
          <a:p>
            <a:pPr marL="0" indent="0">
              <a:buNone/>
            </a:pPr>
            <a:r>
              <a:rPr lang="es-ES" dirty="0"/>
              <a:t>Se asigna una puntuación de 0 a 1.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Imagen 4" descr="Gráfico, Gráfico de líneas, Histograma&#10;&#10;Descripción generada automáticamente">
            <a:extLst>
              <a:ext uri="{FF2B5EF4-FFF2-40B4-BE49-F238E27FC236}">
                <a16:creationId xmlns:a16="http://schemas.microsoft.com/office/drawing/2014/main" id="{9C20BD2B-EE97-644F-9E6D-F44FD5D92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116" y="2762590"/>
            <a:ext cx="7083884" cy="377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7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Análisis exploratorio		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3680694-E554-6648-AA7E-0AEA6C885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40" y="348827"/>
            <a:ext cx="5547360" cy="2851785"/>
          </a:xfrm>
          <a:prstGeom prst="rect">
            <a:avLst/>
          </a:prstGeom>
        </p:spPr>
      </p:pic>
      <p:pic>
        <p:nvPicPr>
          <p:cNvPr id="8" name="Imagen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61148C9-8826-3C4C-B399-31E80F84A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628" y="4099560"/>
            <a:ext cx="5263372" cy="240961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1AE205B8-A26E-9849-9B1D-5EB600351E5F}"/>
              </a:ext>
            </a:extLst>
          </p:cNvPr>
          <p:cNvSpPr txBox="1"/>
          <p:nvPr/>
        </p:nvSpPr>
        <p:spPr>
          <a:xfrm>
            <a:off x="4654296" y="899160"/>
            <a:ext cx="2645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DISTRIBUCIÓN DEL SENTIMIENTO DURANTE EL AÑO EN LOS ARTICULOS ESCOGIDOS.</a:t>
            </a:r>
          </a:p>
        </p:txBody>
      </p:sp>
    </p:spTree>
    <p:extLst>
      <p:ext uri="{BB962C8B-B14F-4D97-AF65-F5344CB8AC3E}">
        <p14:creationId xmlns:p14="http://schemas.microsoft.com/office/powerpoint/2010/main" val="2971557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Análisis exploratorio		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47F70AB-7781-0D46-8FD0-8D23823B9AAA}"/>
              </a:ext>
            </a:extLst>
          </p:cNvPr>
          <p:cNvSpPr txBox="1"/>
          <p:nvPr/>
        </p:nvSpPr>
        <p:spPr>
          <a:xfrm>
            <a:off x="4842724" y="435001"/>
            <a:ext cx="499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PALABRAS CON MAS FRECUENCIA</a:t>
            </a:r>
          </a:p>
        </p:txBody>
      </p:sp>
      <p:pic>
        <p:nvPicPr>
          <p:cNvPr id="5" name="Imagen 4" descr="Texto&#10;&#10;Descripción generada automáticamente con confianza media">
            <a:extLst>
              <a:ext uri="{FF2B5EF4-FFF2-40B4-BE49-F238E27FC236}">
                <a16:creationId xmlns:a16="http://schemas.microsoft.com/office/drawing/2014/main" id="{49D11750-6A91-A444-825D-45EBD3EAF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048" y="1239334"/>
            <a:ext cx="7188200" cy="1351466"/>
          </a:xfrm>
          <a:prstGeom prst="rect">
            <a:avLst/>
          </a:prstGeom>
        </p:spPr>
      </p:pic>
      <p:pic>
        <p:nvPicPr>
          <p:cNvPr id="10" name="Imagen 9" descr="Imagen que contiene Texto&#10;&#10;Descripción generada automáticamente">
            <a:extLst>
              <a:ext uri="{FF2B5EF4-FFF2-40B4-BE49-F238E27FC236}">
                <a16:creationId xmlns:a16="http://schemas.microsoft.com/office/drawing/2014/main" id="{C8931F31-F95B-924B-9AAB-AD0C77213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724" y="3134546"/>
            <a:ext cx="7271226" cy="248412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E2B3A67-4DB0-7E40-B44E-7C674C208EA9}"/>
              </a:ext>
            </a:extLst>
          </p:cNvPr>
          <p:cNvSpPr txBox="1"/>
          <p:nvPr/>
        </p:nvSpPr>
        <p:spPr>
          <a:xfrm>
            <a:off x="10454640" y="6324600"/>
            <a:ext cx="156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wordcloud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0856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Preparación</a:t>
            </a:r>
            <a:r>
              <a:rPr lang="en-US" dirty="0">
                <a:solidFill>
                  <a:srgbClr val="FFFFFF"/>
                </a:solidFill>
              </a:rPr>
              <a:t> de los </a:t>
            </a:r>
            <a:r>
              <a:rPr lang="en-US" dirty="0" err="1">
                <a:solidFill>
                  <a:srgbClr val="FFFFFF"/>
                </a:solidFill>
              </a:rPr>
              <a:t>datos</a:t>
            </a:r>
            <a:r>
              <a:rPr lang="en-US" dirty="0">
                <a:solidFill>
                  <a:srgbClr val="FFFFFF"/>
                </a:solidFill>
              </a:rPr>
              <a:t>			</a:t>
            </a:r>
          </a:p>
        </p:txBody>
      </p:sp>
      <p:pic>
        <p:nvPicPr>
          <p:cNvPr id="6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7A22FBB-06A5-7948-ABC7-8A1A7DF12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69720"/>
            <a:ext cx="7239000" cy="1905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4EE567E-19C8-1446-B286-C619F3C36E52}"/>
              </a:ext>
            </a:extLst>
          </p:cNvPr>
          <p:cNvSpPr txBox="1"/>
          <p:nvPr/>
        </p:nvSpPr>
        <p:spPr>
          <a:xfrm>
            <a:off x="5434353" y="619667"/>
            <a:ext cx="465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Raíces comunes de las palabras // Lexemas-</a:t>
            </a:r>
          </a:p>
        </p:txBody>
      </p:sp>
      <p:pic>
        <p:nvPicPr>
          <p:cNvPr id="13" name="Imagen 12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21A7A834-BB98-1B45-B0FC-455AB7F0B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0" y="4003133"/>
            <a:ext cx="74803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71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Preparación</a:t>
            </a:r>
            <a:r>
              <a:rPr lang="en-US" dirty="0">
                <a:solidFill>
                  <a:srgbClr val="FFFFFF"/>
                </a:solidFill>
              </a:rPr>
              <a:t> de los </a:t>
            </a:r>
            <a:r>
              <a:rPr lang="en-US" dirty="0" err="1">
                <a:solidFill>
                  <a:srgbClr val="FFFFFF"/>
                </a:solidFill>
              </a:rPr>
              <a:t>datos</a:t>
            </a:r>
            <a:r>
              <a:rPr lang="en-US" dirty="0">
                <a:solidFill>
                  <a:srgbClr val="FFFFFF"/>
                </a:solidFill>
              </a:rPr>
              <a:t>			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160755F-B405-B542-A8D0-BB9ED6B201FA}"/>
              </a:ext>
            </a:extLst>
          </p:cNvPr>
          <p:cNvSpPr txBox="1"/>
          <p:nvPr/>
        </p:nvSpPr>
        <p:spPr>
          <a:xfrm>
            <a:off x="5455920" y="579120"/>
            <a:ext cx="17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 nuevo </a:t>
            </a:r>
            <a:r>
              <a:rPr lang="es-ES" dirty="0" err="1"/>
              <a:t>dataset</a:t>
            </a:r>
            <a:r>
              <a:rPr lang="es-ES" dirty="0"/>
              <a:t>:</a:t>
            </a:r>
          </a:p>
        </p:txBody>
      </p:sp>
      <p:pic>
        <p:nvPicPr>
          <p:cNvPr id="10" name="Imagen 9" descr="Tabla&#10;&#10;Descripción generada automáticamente con confianza baja">
            <a:extLst>
              <a:ext uri="{FF2B5EF4-FFF2-40B4-BE49-F238E27FC236}">
                <a16:creationId xmlns:a16="http://schemas.microsoft.com/office/drawing/2014/main" id="{E9240E0A-B71A-4B48-9DAC-140817A43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693" y="1224280"/>
            <a:ext cx="6073242" cy="237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5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Preparación</a:t>
            </a:r>
            <a:r>
              <a:rPr lang="en-US" dirty="0">
                <a:solidFill>
                  <a:srgbClr val="FFFFFF"/>
                </a:solidFill>
              </a:rPr>
              <a:t> de los </a:t>
            </a:r>
            <a:r>
              <a:rPr lang="en-US" dirty="0" err="1">
                <a:solidFill>
                  <a:srgbClr val="FFFFFF"/>
                </a:solidFill>
              </a:rPr>
              <a:t>datos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B69E8AC-B1B6-3843-AE0C-3D6CE22A3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450465"/>
            <a:ext cx="7274902" cy="195707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7FB6F5F-B5CB-3E4E-83E1-34FF16080D7C}"/>
              </a:ext>
            </a:extLst>
          </p:cNvPr>
          <p:cNvSpPr txBox="1"/>
          <p:nvPr/>
        </p:nvSpPr>
        <p:spPr>
          <a:xfrm>
            <a:off x="5013960" y="435001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un primer momento cogí todo el texto, le asigne un valor a cada palabra formando vectores. No relaciona entre palabras.</a:t>
            </a:r>
          </a:p>
        </p:txBody>
      </p:sp>
    </p:spTree>
    <p:extLst>
      <p:ext uri="{BB962C8B-B14F-4D97-AF65-F5344CB8AC3E}">
        <p14:creationId xmlns:p14="http://schemas.microsoft.com/office/powerpoint/2010/main" val="3783731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modelo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7FB6F5F-B5CB-3E4E-83E1-34FF16080D7C}"/>
              </a:ext>
            </a:extLst>
          </p:cNvPr>
          <p:cNvSpPr txBox="1"/>
          <p:nvPr/>
        </p:nvSpPr>
        <p:spPr>
          <a:xfrm>
            <a:off x="5013960" y="435001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primer modelo que utilicé fue una red neuronal de </a:t>
            </a:r>
            <a:r>
              <a:rPr lang="es-ES" dirty="0" err="1"/>
              <a:t>keras</a:t>
            </a:r>
            <a:r>
              <a:rPr lang="es-ES" dirty="0"/>
              <a:t> con dos capas densas ambas con activación </a:t>
            </a:r>
            <a:r>
              <a:rPr lang="es-ES" dirty="0" err="1"/>
              <a:t>sigmoid</a:t>
            </a:r>
            <a:r>
              <a:rPr lang="es-ES" dirty="0"/>
              <a:t>.</a:t>
            </a:r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5F198F9B-36AB-4740-91D3-16933B321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32" y="1830122"/>
            <a:ext cx="7362232" cy="265674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61E3FFC-6398-1E4A-9392-EEF88A681BE5}"/>
              </a:ext>
            </a:extLst>
          </p:cNvPr>
          <p:cNvSpPr txBox="1"/>
          <p:nvPr/>
        </p:nvSpPr>
        <p:spPr>
          <a:xfrm>
            <a:off x="5013960" y="5118437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 </a:t>
            </a:r>
            <a:r>
              <a:rPr lang="es-ES" dirty="0" err="1"/>
              <a:t>accuracy</a:t>
            </a:r>
            <a:r>
              <a:rPr lang="es-ES" dirty="0"/>
              <a:t> de 0.74</a:t>
            </a:r>
          </a:p>
        </p:txBody>
      </p:sp>
    </p:spTree>
    <p:extLst>
      <p:ext uri="{BB962C8B-B14F-4D97-AF65-F5344CB8AC3E}">
        <p14:creationId xmlns:p14="http://schemas.microsoft.com/office/powerpoint/2010/main" val="3854344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modelo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7FB6F5F-B5CB-3E4E-83E1-34FF16080D7C}"/>
              </a:ext>
            </a:extLst>
          </p:cNvPr>
          <p:cNvSpPr txBox="1"/>
          <p:nvPr/>
        </p:nvSpPr>
        <p:spPr>
          <a:xfrm>
            <a:off x="5013960" y="435001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También probé con una regresión logística, </a:t>
            </a: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</a:t>
            </a:r>
            <a:r>
              <a:rPr lang="es-ES" dirty="0"/>
              <a:t> y SVC</a:t>
            </a:r>
          </a:p>
        </p:txBody>
      </p:sp>
      <p:pic>
        <p:nvPicPr>
          <p:cNvPr id="6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BE277393-F936-9E41-9FF5-339BAB405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084" y="1142292"/>
            <a:ext cx="6104032" cy="2880926"/>
          </a:xfrm>
          <a:prstGeom prst="rect">
            <a:avLst/>
          </a:prstGeom>
        </p:spPr>
      </p:pic>
      <p:pic>
        <p:nvPicPr>
          <p:cNvPr id="10" name="Imagen 9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74C82E0-BD96-6B46-8D0E-DC2599E0D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152" y="4069646"/>
            <a:ext cx="6321964" cy="261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6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Contenido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 1. </a:t>
            </a:r>
            <a:r>
              <a:rPr lang="en-US" dirty="0" err="1"/>
              <a:t>Extracción</a:t>
            </a:r>
            <a:r>
              <a:rPr lang="en-US" dirty="0"/>
              <a:t> del </a:t>
            </a:r>
            <a:r>
              <a:rPr lang="en-US" dirty="0" err="1"/>
              <a:t>texto</a:t>
            </a:r>
            <a:r>
              <a:rPr lang="en-US" dirty="0"/>
              <a:t>.</a:t>
            </a:r>
          </a:p>
          <a:p>
            <a:r>
              <a:rPr lang="en-US" dirty="0"/>
              <a:t>2. </a:t>
            </a:r>
            <a:r>
              <a:rPr lang="en-US" dirty="0" err="1"/>
              <a:t>Exploración</a:t>
            </a:r>
            <a:r>
              <a:rPr lang="en-US" dirty="0"/>
              <a:t> y </a:t>
            </a:r>
            <a:r>
              <a:rPr lang="en-US" dirty="0" err="1"/>
              <a:t>manipulación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r>
              <a:rPr lang="en-US" dirty="0"/>
              <a:t>3. </a:t>
            </a:r>
            <a:r>
              <a:rPr lang="en-US" dirty="0" err="1"/>
              <a:t>Aplicación</a:t>
            </a:r>
            <a:r>
              <a:rPr lang="en-US" dirty="0"/>
              <a:t> de </a:t>
            </a:r>
            <a:r>
              <a:rPr lang="en-US" dirty="0" err="1"/>
              <a:t>modelos</a:t>
            </a:r>
            <a:r>
              <a:rPr lang="en-US" dirty="0"/>
              <a:t> pre-</a:t>
            </a:r>
            <a:r>
              <a:rPr lang="en-US" dirty="0" err="1"/>
              <a:t>entrenados</a:t>
            </a:r>
            <a:r>
              <a:rPr lang="en-US" dirty="0"/>
              <a:t>.</a:t>
            </a:r>
          </a:p>
          <a:p>
            <a:r>
              <a:rPr lang="en-US" dirty="0"/>
              <a:t>4. </a:t>
            </a:r>
            <a:r>
              <a:rPr lang="en-US" dirty="0" err="1"/>
              <a:t>Modelos</a:t>
            </a:r>
            <a:r>
              <a:rPr lang="en-US" dirty="0"/>
              <a:t>.</a:t>
            </a:r>
          </a:p>
          <a:p>
            <a:r>
              <a:rPr lang="en-US" dirty="0"/>
              <a:t>5. </a:t>
            </a:r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mejoras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8581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modelo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2F925BC-7A72-A14A-AFA7-9BA3FB1B8A8C}"/>
              </a:ext>
            </a:extLst>
          </p:cNvPr>
          <p:cNvSpPr txBox="1"/>
          <p:nvPr/>
        </p:nvSpPr>
        <p:spPr>
          <a:xfrm>
            <a:off x="4755896" y="276184"/>
            <a:ext cx="545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CLASSIFICATION REPORT LOGISTIC REGRESSION &amp; SVC</a:t>
            </a:r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45099B5D-F968-DF4D-B878-AC26D5287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48976"/>
            <a:ext cx="7010400" cy="14097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DF18095-CFF7-0E42-A6C7-D76D7448D06B}"/>
              </a:ext>
            </a:extLst>
          </p:cNvPr>
          <p:cNvSpPr txBox="1"/>
          <p:nvPr/>
        </p:nvSpPr>
        <p:spPr>
          <a:xfrm>
            <a:off x="4951904" y="1179644"/>
            <a:ext cx="201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Regresión logística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3EA1175-D63B-7541-A8D3-35DD7E0443F7}"/>
              </a:ext>
            </a:extLst>
          </p:cNvPr>
          <p:cNvSpPr txBox="1"/>
          <p:nvPr/>
        </p:nvSpPr>
        <p:spPr>
          <a:xfrm>
            <a:off x="5135880" y="36576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</a:t>
            </a:r>
            <a:r>
              <a:rPr lang="es-ES" dirty="0"/>
              <a:t> </a:t>
            </a:r>
            <a:r>
              <a:rPr lang="es-ES" dirty="0" err="1"/>
              <a:t>Classifier</a:t>
            </a:r>
            <a:endParaRPr lang="es-ES" dirty="0"/>
          </a:p>
        </p:txBody>
      </p:sp>
      <p:pic>
        <p:nvPicPr>
          <p:cNvPr id="15" name="Imagen 14" descr="Tabla&#10;&#10;Descripción generada automáticamente">
            <a:extLst>
              <a:ext uri="{FF2B5EF4-FFF2-40B4-BE49-F238E27FC236}">
                <a16:creationId xmlns:a16="http://schemas.microsoft.com/office/drawing/2014/main" id="{0E1A539A-FFCD-274A-9D7C-D2C78FE88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896" y="4507652"/>
            <a:ext cx="69088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50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modelo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pic>
        <p:nvPicPr>
          <p:cNvPr id="12" name="Imagen 1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9FCD6C5-1682-9143-800F-3FACC8807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960" y="1178374"/>
            <a:ext cx="6832600" cy="35814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A6DCF25-1B6C-1D45-A2D0-87475B66C59E}"/>
              </a:ext>
            </a:extLst>
          </p:cNvPr>
          <p:cNvSpPr txBox="1"/>
          <p:nvPr/>
        </p:nvSpPr>
        <p:spPr>
          <a:xfrm>
            <a:off x="5212080" y="548640"/>
            <a:ext cx="683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Oversampling</a:t>
            </a:r>
            <a:r>
              <a:rPr lang="es-ES" dirty="0"/>
              <a:t>, las clases están desbalanceadas en 12 registros</a:t>
            </a:r>
          </a:p>
        </p:txBody>
      </p:sp>
    </p:spTree>
    <p:extLst>
      <p:ext uri="{BB962C8B-B14F-4D97-AF65-F5344CB8AC3E}">
        <p14:creationId xmlns:p14="http://schemas.microsoft.com/office/powerpoint/2010/main" val="4006728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modelo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A6DCF25-1B6C-1D45-A2D0-87475B66C59E}"/>
              </a:ext>
            </a:extLst>
          </p:cNvPr>
          <p:cNvSpPr txBox="1"/>
          <p:nvPr/>
        </p:nvSpPr>
        <p:spPr>
          <a:xfrm>
            <a:off x="4654296" y="219855"/>
            <a:ext cx="683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LSTM</a:t>
            </a:r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6EBC47AA-79BE-DA40-A39C-21C750228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148" y="1225550"/>
            <a:ext cx="68580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71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modelo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AF5825B-55FF-0D4E-9761-E4B7F1F11AAC}"/>
              </a:ext>
            </a:extLst>
          </p:cNvPr>
          <p:cNvSpPr txBox="1"/>
          <p:nvPr/>
        </p:nvSpPr>
        <p:spPr>
          <a:xfrm>
            <a:off x="4994148" y="243443"/>
            <a:ext cx="206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Resultados con LSTM</a:t>
            </a:r>
          </a:p>
        </p:txBody>
      </p:sp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FCE41FDB-BE4E-4A41-A350-904201888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028" y="804333"/>
            <a:ext cx="7010400" cy="21463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27D9CB86-4D97-FE43-B871-318AB5919544}"/>
                  </a:ext>
                </a:extLst>
              </p14:cNvPr>
              <p14:cNvContentPartPr/>
              <p14:nvPr/>
            </p14:nvContentPartPr>
            <p14:xfrm>
              <a:off x="7610671" y="2629229"/>
              <a:ext cx="247320" cy="900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27D9CB86-4D97-FE43-B871-318AB59195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7031" y="2521589"/>
                <a:ext cx="354960" cy="2246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DB24F7AE-8E6C-E54E-8B18-B757592E8EFD}"/>
              </a:ext>
            </a:extLst>
          </p:cNvPr>
          <p:cNvSpPr txBox="1"/>
          <p:nvPr/>
        </p:nvSpPr>
        <p:spPr>
          <a:xfrm>
            <a:off x="5169408" y="4364736"/>
            <a:ext cx="330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Accuracy</a:t>
            </a:r>
            <a:r>
              <a:rPr lang="es-ES" dirty="0"/>
              <a:t> 0,82</a:t>
            </a:r>
          </a:p>
        </p:txBody>
      </p:sp>
    </p:spTree>
    <p:extLst>
      <p:ext uri="{BB962C8B-B14F-4D97-AF65-F5344CB8AC3E}">
        <p14:creationId xmlns:p14="http://schemas.microsoft.com/office/powerpoint/2010/main" val="1830043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modelo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AF5825B-55FF-0D4E-9761-E4B7F1F11AAC}"/>
              </a:ext>
            </a:extLst>
          </p:cNvPr>
          <p:cNvSpPr txBox="1"/>
          <p:nvPr/>
        </p:nvSpPr>
        <p:spPr>
          <a:xfrm>
            <a:off x="4994148" y="243443"/>
            <a:ext cx="206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Resultados con LSTM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27D9CB86-4D97-FE43-B871-318AB5919544}"/>
                  </a:ext>
                </a:extLst>
              </p14:cNvPr>
              <p14:cNvContentPartPr/>
              <p14:nvPr/>
            </p14:nvContentPartPr>
            <p14:xfrm>
              <a:off x="7610671" y="2629229"/>
              <a:ext cx="247320" cy="900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27D9CB86-4D97-FE43-B871-318AB59195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57031" y="2521589"/>
                <a:ext cx="354960" cy="2246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DB24F7AE-8E6C-E54E-8B18-B757592E8EFD}"/>
              </a:ext>
            </a:extLst>
          </p:cNvPr>
          <p:cNvSpPr txBox="1"/>
          <p:nvPr/>
        </p:nvSpPr>
        <p:spPr>
          <a:xfrm>
            <a:off x="5169408" y="4364736"/>
            <a:ext cx="330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Accuracy</a:t>
            </a:r>
            <a:r>
              <a:rPr lang="es-ES" dirty="0"/>
              <a:t> 0,92</a:t>
            </a:r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0791FD10-3133-E047-8786-BC3F07A78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856218"/>
            <a:ext cx="7540830" cy="23502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28622D99-C41A-4E48-A36E-F915B08E2DDB}"/>
                  </a:ext>
                </a:extLst>
              </p14:cNvPr>
              <p14:cNvContentPartPr/>
              <p14:nvPr/>
            </p14:nvContentPartPr>
            <p14:xfrm>
              <a:off x="7692072" y="2789784"/>
              <a:ext cx="264960" cy="3924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28622D99-C41A-4E48-A36E-F915B08E2D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38072" y="2682144"/>
                <a:ext cx="372600" cy="25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5082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pca</a:t>
            </a:r>
            <a:r>
              <a:rPr lang="en-US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AF5825B-55FF-0D4E-9761-E4B7F1F11AAC}"/>
              </a:ext>
            </a:extLst>
          </p:cNvPr>
          <p:cNvSpPr txBox="1"/>
          <p:nvPr/>
        </p:nvSpPr>
        <p:spPr>
          <a:xfrm>
            <a:off x="4994148" y="243443"/>
            <a:ext cx="165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PCA </a:t>
            </a:r>
            <a:r>
              <a:rPr lang="es-ES" dirty="0" err="1"/>
              <a:t>graphic</a:t>
            </a:r>
            <a:r>
              <a:rPr lang="es-ES" dirty="0"/>
              <a:t> 3d</a:t>
            </a:r>
          </a:p>
        </p:txBody>
      </p:sp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DE059E92-5000-014F-9403-838CA2E8B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032" y="1845564"/>
            <a:ext cx="5052292" cy="316687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209051F-0C3F-0A43-88B6-B41F59FC8F0B}"/>
              </a:ext>
            </a:extLst>
          </p:cNvPr>
          <p:cNvSpPr txBox="1"/>
          <p:nvPr/>
        </p:nvSpPr>
        <p:spPr>
          <a:xfrm>
            <a:off x="6327648" y="5827776"/>
            <a:ext cx="3096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proceso…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025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Extracción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texto</a:t>
            </a:r>
            <a:r>
              <a:rPr lang="en-US" dirty="0">
                <a:solidFill>
                  <a:srgbClr val="FFFFFF"/>
                </a:solidFill>
              </a:rPr>
              <a:t>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s-ES" dirty="0"/>
              <a:t>El </a:t>
            </a:r>
            <a:r>
              <a:rPr lang="es-ES" dirty="0" err="1"/>
              <a:t>dataset</a:t>
            </a:r>
            <a:r>
              <a:rPr lang="es-ES" dirty="0"/>
              <a:t> lo he formado a través de </a:t>
            </a:r>
            <a:r>
              <a:rPr lang="es-ES" dirty="0" err="1"/>
              <a:t>scrapping</a:t>
            </a:r>
            <a:r>
              <a:rPr lang="es-ES" dirty="0"/>
              <a:t> con </a:t>
            </a:r>
            <a:r>
              <a:rPr lang="es-ES" dirty="0" err="1"/>
              <a:t>selenium</a:t>
            </a:r>
            <a:r>
              <a:rPr lang="es-ES" dirty="0"/>
              <a:t> en el buscador de noticias de el periódico </a:t>
            </a:r>
            <a:r>
              <a:rPr lang="es-ES" i="1" u="sng" dirty="0"/>
              <a:t>El Mundo.</a:t>
            </a:r>
          </a:p>
          <a:p>
            <a:endParaRPr lang="es-ES" i="1" u="sng" dirty="0"/>
          </a:p>
          <a:p>
            <a:r>
              <a:rPr lang="es-ES" dirty="0"/>
              <a:t>En un primer momento la intención </a:t>
            </a:r>
            <a:r>
              <a:rPr lang="es-ES" dirty="0" err="1"/>
              <a:t>fué</a:t>
            </a:r>
            <a:r>
              <a:rPr lang="es-ES" dirty="0"/>
              <a:t> de coger uno de los datos ofrecidos por dicho buscador en el que encontrábamos el porcentaje de coincidencia que daba el buscador con el fin de establecer intervalos y asignar a estos intervalos una clase determinada.</a:t>
            </a:r>
          </a:p>
          <a:p>
            <a:endParaRPr lang="es-ES" dirty="0"/>
          </a:p>
          <a:p>
            <a:r>
              <a:rPr lang="es-ES" dirty="0"/>
              <a:t>De esta manera utilizaba dichas clases como target en para un potencial modelo supervisado.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721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Extracción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texto</a:t>
            </a:r>
            <a:r>
              <a:rPr lang="en-US" dirty="0">
                <a:solidFill>
                  <a:srgbClr val="FFFFFF"/>
                </a:solidFill>
              </a:rPr>
              <a:t>					</a:t>
            </a:r>
          </a:p>
        </p:txBody>
      </p:sp>
      <p:pic>
        <p:nvPicPr>
          <p:cNvPr id="5" name="Marcador de contenido 4" descr="Interfaz de usuario gráfica, Texto&#10;&#10;Descripción generada automáticamente con confianza media">
            <a:extLst>
              <a:ext uri="{FF2B5EF4-FFF2-40B4-BE49-F238E27FC236}">
                <a16:creationId xmlns:a16="http://schemas.microsoft.com/office/drawing/2014/main" id="{47498142-394F-DB49-AB15-1C0F855B5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7" y="0"/>
            <a:ext cx="7537704" cy="2437822"/>
          </a:xfrm>
        </p:spPr>
      </p:pic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6EEF2216-1B25-5945-8CC5-4770236C4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3004323"/>
            <a:ext cx="7537704" cy="304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2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Extracción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texto</a:t>
            </a:r>
            <a:r>
              <a:rPr lang="en-US" dirty="0">
                <a:solidFill>
                  <a:srgbClr val="FFFFFF"/>
                </a:solidFill>
              </a:rPr>
              <a:t>				</a:t>
            </a:r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0F7F85A-457D-1242-9C36-8DF7DE67D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413933"/>
            <a:ext cx="7525624" cy="3478107"/>
          </a:xfrm>
        </p:spPr>
      </p:pic>
    </p:spTree>
    <p:extLst>
      <p:ext uri="{BB962C8B-B14F-4D97-AF65-F5344CB8AC3E}">
        <p14:creationId xmlns:p14="http://schemas.microsoft.com/office/powerpoint/2010/main" val="305175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Análisis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exploratorio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2182707"/>
          </a:xfrm>
        </p:spPr>
        <p:txBody>
          <a:bodyPr anchor="ctr">
            <a:normAutofit/>
          </a:bodyPr>
          <a:lstStyle/>
          <a:p>
            <a:r>
              <a:rPr lang="es-ES" dirty="0"/>
              <a:t>- Limpieza y formateo de los datos.</a:t>
            </a:r>
            <a:endParaRPr dirty="0"/>
          </a:p>
        </p:txBody>
      </p:sp>
      <p:pic>
        <p:nvPicPr>
          <p:cNvPr id="5" name="Imagen 4" descr="Tabla&#10;&#10;Descripción generada automáticamente con confianza media">
            <a:extLst>
              <a:ext uri="{FF2B5EF4-FFF2-40B4-BE49-F238E27FC236}">
                <a16:creationId xmlns:a16="http://schemas.microsoft.com/office/drawing/2014/main" id="{BBAA5542-80FD-3C4D-A2E4-53D5C059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3154680"/>
            <a:ext cx="7273735" cy="340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3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Análisis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exploratorio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2182707"/>
          </a:xfrm>
        </p:spPr>
        <p:txBody>
          <a:bodyPr anchor="ctr">
            <a:normAutofit lnSpcReduction="10000"/>
          </a:bodyPr>
          <a:lstStyle/>
          <a:p>
            <a:pPr>
              <a:buFontTx/>
              <a:buChar char="-"/>
            </a:pPr>
            <a:r>
              <a:rPr lang="es-ES" dirty="0"/>
              <a:t>La coincidencia porcentual que le daba el buscador del mundo no era muy buen indicador para establecer las clases que estábamos buscando.</a:t>
            </a:r>
          </a:p>
          <a:p>
            <a:pPr>
              <a:buFontTx/>
              <a:buChar char="-"/>
            </a:pPr>
            <a:r>
              <a:rPr lang="es-ES" dirty="0"/>
              <a:t>- Por lo que una vez visto el </a:t>
            </a:r>
            <a:r>
              <a:rPr lang="es-ES" dirty="0" err="1"/>
              <a:t>dataset</a:t>
            </a:r>
            <a:r>
              <a:rPr lang="es-ES" dirty="0"/>
              <a:t>, decidí juntar las columnas de titulares y noticia como todo texto, y crear un nuevo target a partir de modelos pre-entrenados.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365A4975-A068-C74A-B63D-5C09602DB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979091"/>
            <a:ext cx="7493938" cy="1615131"/>
          </a:xfrm>
          <a:prstGeom prst="rect">
            <a:avLst/>
          </a:prstGeom>
        </p:spPr>
      </p:pic>
      <p:pic>
        <p:nvPicPr>
          <p:cNvPr id="8" name="Imagen 7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79C66EC-8708-AB46-80AA-739F2F22E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048" y="4937068"/>
            <a:ext cx="7197186" cy="133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4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Análisis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exploratorio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2182707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es-ES" dirty="0"/>
              <a:t>- Una vez que tenemos el texto en inglés podemos aplicar el resto de funciones de la clase pipeline de Transformers para aplicar a nuestro </a:t>
            </a:r>
            <a:r>
              <a:rPr lang="es-ES" dirty="0" err="1"/>
              <a:t>dataset</a:t>
            </a:r>
            <a:r>
              <a:rPr lang="es-ES" dirty="0"/>
              <a:t> y crear el target.</a:t>
            </a:r>
            <a:endParaRPr dirty="0"/>
          </a:p>
        </p:txBody>
      </p:sp>
      <p:pic>
        <p:nvPicPr>
          <p:cNvPr id="5" name="Imagen 4" descr="Imagen que contiene Tabla&#10;&#10;Descripción generada automáticamente">
            <a:extLst>
              <a:ext uri="{FF2B5EF4-FFF2-40B4-BE49-F238E27FC236}">
                <a16:creationId xmlns:a16="http://schemas.microsoft.com/office/drawing/2014/main" id="{6C082A5A-8205-6F44-8817-57874E287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3224213"/>
            <a:ext cx="7537704" cy="1070696"/>
          </a:xfrm>
          <a:prstGeom prst="rect">
            <a:avLst/>
          </a:prstGeom>
        </p:spPr>
      </p:pic>
      <p:pic>
        <p:nvPicPr>
          <p:cNvPr id="10" name="Imagen 9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56E4E7-0594-3E4D-893D-0419A029D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4532082"/>
            <a:ext cx="7537704" cy="210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59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Análisis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exploratorio</a:t>
            </a:r>
            <a:r>
              <a:rPr lang="en-US" dirty="0">
                <a:solidFill>
                  <a:srgbClr val="FFFFFF"/>
                </a:solidFill>
              </a:rPr>
              <a:t>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2182707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es-ES" dirty="0"/>
              <a:t>- La forma del nuevo </a:t>
            </a:r>
            <a:r>
              <a:rPr lang="es-ES" dirty="0" err="1"/>
              <a:t>dataset</a:t>
            </a:r>
            <a:r>
              <a:rPr lang="es-ES" dirty="0"/>
              <a:t>:</a:t>
            </a:r>
          </a:p>
          <a:p>
            <a:pPr>
              <a:buFontTx/>
              <a:buChar char="-"/>
            </a:pPr>
            <a:endParaRPr dirty="0"/>
          </a:p>
        </p:txBody>
      </p:sp>
      <p:pic>
        <p:nvPicPr>
          <p:cNvPr id="6" name="Imagen 5" descr="Tabla&#10;&#10;Descripción generada automáticamente con confianza media">
            <a:extLst>
              <a:ext uri="{FF2B5EF4-FFF2-40B4-BE49-F238E27FC236}">
                <a16:creationId xmlns:a16="http://schemas.microsoft.com/office/drawing/2014/main" id="{71AB5949-7FE7-E44E-BBD3-00CDE9A06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40" y="2270760"/>
            <a:ext cx="7355615" cy="347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56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328</TotalTime>
  <Words>497</Words>
  <Application>Microsoft Macintosh PowerPoint</Application>
  <PresentationFormat>Panorámica</PresentationFormat>
  <Paragraphs>65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Calibri</vt:lpstr>
      <vt:lpstr>Tw Cen MT</vt:lpstr>
      <vt:lpstr>Tw Cen MT Condensed</vt:lpstr>
      <vt:lpstr>Wingdings 3</vt:lpstr>
      <vt:lpstr>Integral</vt:lpstr>
      <vt:lpstr>Filtro sobre el buscador de musica de  el mundo.</vt:lpstr>
      <vt:lpstr>Contenido</vt:lpstr>
      <vt:lpstr>Extracción de texto    </vt:lpstr>
      <vt:lpstr>Extracción de texto     </vt:lpstr>
      <vt:lpstr>Extracción de texto    </vt:lpstr>
      <vt:lpstr>Análisis exploratorio  </vt:lpstr>
      <vt:lpstr>Análisis exploratorio  </vt:lpstr>
      <vt:lpstr>Análisis exploratorio  </vt:lpstr>
      <vt:lpstr>Análisis exploratorio  </vt:lpstr>
      <vt:lpstr>Análisis exploratorio  </vt:lpstr>
      <vt:lpstr>Análisis exploratorio  </vt:lpstr>
      <vt:lpstr>Análisis exploratorio  </vt:lpstr>
      <vt:lpstr>Análisis exploratorio  </vt:lpstr>
      <vt:lpstr>Análisis exploratorio  </vt:lpstr>
      <vt:lpstr>Preparación de los datos   </vt:lpstr>
      <vt:lpstr>Preparación de los datos   </vt:lpstr>
      <vt:lpstr>Preparación de los datos  </vt:lpstr>
      <vt:lpstr>modelo  </vt:lpstr>
      <vt:lpstr>modelo  </vt:lpstr>
      <vt:lpstr>modelo  </vt:lpstr>
      <vt:lpstr>modelo  </vt:lpstr>
      <vt:lpstr>modelo  </vt:lpstr>
      <vt:lpstr>modelo  </vt:lpstr>
      <vt:lpstr>modelo  </vt:lpstr>
      <vt:lpstr>pca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Filtro sobre el buscador de musica del mundo.</dc:title>
  <dc:creator>Miguel Rodriguez Bubber</dc:creator>
  <cp:lastModifiedBy>Miguel Rodriguez Bubber</cp:lastModifiedBy>
  <cp:revision>13</cp:revision>
  <dcterms:created xsi:type="dcterms:W3CDTF">2021-07-30T11:19:19Z</dcterms:created>
  <dcterms:modified xsi:type="dcterms:W3CDTF">2021-07-30T16:51:25Z</dcterms:modified>
</cp:coreProperties>
</file>