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</p:sldMasterIdLst>
  <p:sldIdLst>
    <p:sldId id="256" r:id="rId13"/>
  </p:sldIdLst>
  <p:sldSz cx="6858000" cy="9144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44A"/>
    <a:srgbClr val="347AB6"/>
    <a:srgbClr val="04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WO_OBJECTS_AND_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OBJECT_AND_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WO_OBJECTS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OBJECT_OV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342720" y="4909680"/>
            <a:ext cx="61718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427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/>
          </p:nvPr>
        </p:nvSpPr>
        <p:spPr>
          <a:xfrm>
            <a:off x="3505320" y="4909680"/>
            <a:ext cx="30117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427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05320" y="2139480"/>
            <a:ext cx="30117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48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342720" y="4909680"/>
            <a:ext cx="617148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342720" y="49096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3505320" y="4909680"/>
            <a:ext cx="301140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198684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429640" y="2139480"/>
            <a:ext cx="198684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16560" y="2139480"/>
            <a:ext cx="198684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body"/>
          </p:nvPr>
        </p:nvSpPr>
        <p:spPr>
          <a:xfrm>
            <a:off x="342720" y="4909680"/>
            <a:ext cx="198684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4" name="PlaceHolder 6"/>
          <p:cNvSpPr>
            <a:spLocks noGrp="1"/>
          </p:cNvSpPr>
          <p:nvPr>
            <p:ph type="body"/>
          </p:nvPr>
        </p:nvSpPr>
        <p:spPr>
          <a:xfrm>
            <a:off x="2429640" y="4909680"/>
            <a:ext cx="198684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5" name="PlaceHolder 7"/>
          <p:cNvSpPr>
            <a:spLocks noGrp="1"/>
          </p:cNvSpPr>
          <p:nvPr>
            <p:ph type="body"/>
          </p:nvPr>
        </p:nvSpPr>
        <p:spPr>
          <a:xfrm>
            <a:off x="4516560" y="4909680"/>
            <a:ext cx="1986840" cy="2529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1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48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27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05320" y="2139480"/>
            <a:ext cx="3011400" cy="530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876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4;p14"/>
          <p:cNvSpPr/>
          <p:nvPr/>
        </p:nvSpPr>
        <p:spPr>
          <a:xfrm>
            <a:off x="0" y="1045800"/>
            <a:ext cx="6858000" cy="258480"/>
          </a:xfrm>
          <a:prstGeom prst="rect">
            <a:avLst/>
          </a:prstGeom>
          <a:gradFill flip="none" rotWithShape="1">
            <a:gsLst>
              <a:gs pos="57000">
                <a:srgbClr val="02244A"/>
              </a:gs>
              <a:gs pos="99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000" b="1" spc="-1" dirty="0">
                <a:solidFill>
                  <a:schemeClr val="lt1"/>
                </a:solidFill>
                <a:ea typeface="Verdana"/>
              </a:rPr>
              <a:t>Código: 9963C2  Área: Engenharias  Modalidade: Ciência Aplicada/Inovação Tecnológica</a:t>
            </a:r>
            <a:endParaRPr lang="pt-B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65;p14"/>
          <p:cNvSpPr/>
          <p:nvPr/>
        </p:nvSpPr>
        <p:spPr>
          <a:xfrm>
            <a:off x="202680" y="1488265"/>
            <a:ext cx="6479640" cy="25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500" b="1" strike="noStrike" spc="-1" dirty="0">
                <a:solidFill>
                  <a:srgbClr val="000000"/>
                </a:solidFill>
                <a:latin typeface="Arial"/>
              </a:rPr>
              <a:t>JOGO DA MEMÓRIA ELETRÔNICO</a:t>
            </a:r>
          </a:p>
        </p:txBody>
      </p:sp>
      <p:sp>
        <p:nvSpPr>
          <p:cNvPr id="64" name="Google Shape;66;p14"/>
          <p:cNvSpPr/>
          <p:nvPr/>
        </p:nvSpPr>
        <p:spPr>
          <a:xfrm>
            <a:off x="6480" y="2586240"/>
            <a:ext cx="6851520" cy="285840"/>
          </a:xfrm>
          <a:prstGeom prst="rect">
            <a:avLst/>
          </a:prstGeom>
          <a:gradFill flip="none" rotWithShape="1">
            <a:gsLst>
              <a:gs pos="57000">
                <a:srgbClr val="02244A"/>
              </a:gs>
              <a:gs pos="99000">
                <a:schemeClr val="tx2">
                  <a:lumMod val="40000"/>
                  <a:lumOff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1500" b="1" spc="-1" dirty="0">
                <a:solidFill>
                  <a:schemeClr val="lt1"/>
                </a:solidFill>
                <a:ea typeface="Verdana"/>
              </a:rPr>
              <a:t>RESUMO</a:t>
            </a:r>
          </a:p>
        </p:txBody>
      </p:sp>
      <p:sp>
        <p:nvSpPr>
          <p:cNvPr id="65" name="Google Shape;67;p14"/>
          <p:cNvSpPr/>
          <p:nvPr/>
        </p:nvSpPr>
        <p:spPr>
          <a:xfrm>
            <a:off x="144360" y="2973960"/>
            <a:ext cx="6551280" cy="553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pt-BR" sz="1100" dirty="0"/>
              <a:t>O presente trabalho teve como objetivo desenvolver uma reprodução funcional do jogo eletrônico “Genius”, utilizando o microcontrolador PIC16F628A e a linguagem de programação C. O projeto buscou aplicar conceitos de lógica de programação, eletrônica digital e integração entre hardware e software. A metodologia envolveu a criação de um circuito com quatro LEDs e quatro botões correspondentes às cores do jogo, além de um </a:t>
            </a:r>
            <a:r>
              <a:rPr lang="pt-BR" sz="1100" dirty="0" err="1"/>
              <a:t>buzzer</a:t>
            </a:r>
            <a:r>
              <a:rPr lang="pt-BR" sz="1100" dirty="0"/>
              <a:t> para emissão sonora. O código implementa a geração aleatória de sequências luminosas e sonoras, que o jogador deve reproduzir corretamente para avançar de fase. Foram realizados testes para validar o tempo de resposta, o funcionamento da aleatoriedade e a precisão da leitura dos botões. Os resultados demonstraram o correto funcionamento do sistema, com respostas coerentes às ações do jogador e aumento progressivo da dificuldade. Conclui-se que o projeto atendeu plenamente ao objetivo proposto, comprovando a viabilidade do uso do PIC16F628A no desenvolvimento de jogos eletrônicos simples e educativos, além de reforçar a importância do aprendizado prático na área de mecatrônica.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b="0" strike="noStrike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endParaRPr lang="pt-BR" sz="1100" spc="-1" dirty="0">
              <a:solidFill>
                <a:srgbClr val="000000"/>
              </a:solidFill>
              <a:latin typeface="Arial"/>
              <a:ea typeface="Verdana"/>
            </a:endParaRPr>
          </a:p>
          <a:p>
            <a:pPr algn="just">
              <a:lnSpc>
                <a:spcPct val="100000"/>
              </a:lnSpc>
            </a:pPr>
            <a:r>
              <a:rPr lang="pt-BR" sz="11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Palavras-chave: </a:t>
            </a:r>
            <a:r>
              <a:rPr lang="pt-BR" sz="1100" dirty="0"/>
              <a:t>Microcontrolador, Linguagem C, Jogo eletrônico.</a:t>
            </a:r>
            <a:endParaRPr lang="pt-BR" sz="11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0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pt-BR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68;p14"/>
          <p:cNvSpPr/>
          <p:nvPr/>
        </p:nvSpPr>
        <p:spPr>
          <a:xfrm>
            <a:off x="6480" y="1911600"/>
            <a:ext cx="6872040" cy="44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Gustavo Silvestrini Rodrigues; João Vitor de Souza; Miguel Reis Carvalho.</a:t>
            </a:r>
            <a:endParaRPr lang="pt-BR" sz="1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1200" b="0" strike="noStrike" spc="-1" dirty="0">
                <a:solidFill>
                  <a:srgbClr val="000000"/>
                </a:solidFill>
                <a:latin typeface="Arial"/>
                <a:ea typeface="Verdana"/>
              </a:rPr>
              <a:t>Ludmila Aparecida de Oliveira (orientadora).</a:t>
            </a:r>
            <a:endParaRPr lang="pt-BR" sz="13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42"/>
            <a:ext cx="6858000" cy="975525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50" y="8815480"/>
            <a:ext cx="6858000" cy="3302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228</Words>
  <Application>Microsoft Office PowerPoint</Application>
  <PresentationFormat>Apresentação na tela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12</vt:i4>
      </vt:variant>
      <vt:variant>
        <vt:lpstr>Títulos de slides</vt:lpstr>
      </vt:variant>
      <vt:variant>
        <vt:i4>1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Anna Luíza Alves</dc:creator>
  <dc:description/>
  <cp:lastModifiedBy>Miguel Reis</cp:lastModifiedBy>
  <cp:revision>40</cp:revision>
  <dcterms:modified xsi:type="dcterms:W3CDTF">2025-10-07T01:48:51Z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