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0" r:id="rId3"/>
    <p:sldId id="295" r:id="rId4"/>
    <p:sldId id="282" r:id="rId5"/>
    <p:sldId id="284" r:id="rId6"/>
    <p:sldId id="281" r:id="rId7"/>
    <p:sldId id="291" r:id="rId8"/>
    <p:sldId id="292" r:id="rId9"/>
    <p:sldId id="287" r:id="rId10"/>
    <p:sldId id="285" r:id="rId11"/>
    <p:sldId id="293" r:id="rId12"/>
    <p:sldId id="286" r:id="rId13"/>
    <p:sldId id="288" r:id="rId14"/>
    <p:sldId id="294" r:id="rId15"/>
    <p:sldId id="290" r:id="rId16"/>
    <p:sldId id="262" r:id="rId17"/>
    <p:sldId id="258" r:id="rId18"/>
    <p:sldId id="259" r:id="rId19"/>
    <p:sldId id="260" r:id="rId20"/>
    <p:sldId id="263" r:id="rId21"/>
    <p:sldId id="261" r:id="rId22"/>
    <p:sldId id="264" r:id="rId23"/>
    <p:sldId id="267" r:id="rId24"/>
    <p:sldId id="268" r:id="rId25"/>
    <p:sldId id="269" r:id="rId26"/>
    <p:sldId id="270" r:id="rId27"/>
    <p:sldId id="275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05892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63728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3909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40272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5604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57551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8777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93023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07662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17984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83507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81FD-528C-41F9-9501-29DF0698C9D3}" type="datetimeFigureOut">
              <a:rPr lang="pt-PT" smtClean="0"/>
              <a:t>27/07/2015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FE2-67A0-4183-9D12-8320009A51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1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Arduino.ln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Arduino.ln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ites.google.com/site/neecc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Arduino.l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516" y="2284755"/>
            <a:ext cx="77765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à </a:t>
            </a:r>
            <a:r>
              <a:rPr lang="pt-P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programação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o Arduino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74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If</a:t>
            </a:r>
            <a:r>
              <a:rPr lang="pt-PT" dirty="0" smtClean="0"/>
              <a:t> -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992" y="2211991"/>
            <a:ext cx="2935309" cy="3016832"/>
          </a:xfrm>
          <a:ln w="76200">
            <a:solidFill>
              <a:srgbClr val="FF33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 </a:t>
            </a: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if</a:t>
            </a:r>
            <a:r>
              <a:rPr lang="pt-PT" dirty="0" smtClean="0"/>
              <a:t>( </a:t>
            </a:r>
            <a:r>
              <a:rPr lang="pt-PT" dirty="0" err="1" smtClean="0"/>
              <a:t>condicao</a:t>
            </a:r>
            <a:r>
              <a:rPr lang="pt-PT" dirty="0" smtClean="0"/>
              <a:t> ) 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instruçao1;</a:t>
            </a:r>
          </a:p>
          <a:p>
            <a:pPr marL="0" indent="0">
              <a:buNone/>
            </a:pPr>
            <a:r>
              <a:rPr lang="pt-PT" dirty="0" smtClean="0"/>
              <a:t>} </a:t>
            </a:r>
            <a:r>
              <a:rPr lang="pt-PT" dirty="0" err="1" smtClean="0"/>
              <a:t>else</a:t>
            </a:r>
            <a:r>
              <a:rPr lang="pt-PT" dirty="0" smtClean="0"/>
              <a:t> {</a:t>
            </a:r>
          </a:p>
          <a:p>
            <a:pPr marL="0" indent="0">
              <a:buNone/>
            </a:pPr>
            <a:r>
              <a:rPr lang="pt-PT" dirty="0" smtClean="0"/>
              <a:t>	instruçao2;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032" y="1913630"/>
            <a:ext cx="6413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/>
              <a:t>i</a:t>
            </a:r>
            <a:r>
              <a:rPr lang="pt-PT" dirty="0" err="1" smtClean="0"/>
              <a:t>f</a:t>
            </a:r>
            <a:r>
              <a:rPr lang="pt-PT" dirty="0" smtClean="0"/>
              <a:t> ( a &gt; b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print(“ o A é maior que o B !!! “);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else</a:t>
            </a:r>
            <a:r>
              <a:rPr lang="pt-PT" dirty="0" smtClean="0"/>
              <a:t>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print(“ o A não é maior que o B... “);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}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398567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Switch</a:t>
            </a:r>
            <a:endParaRPr lang="pt-PT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868510" y="1690688"/>
            <a:ext cx="3823952" cy="473822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pt-PT" sz="2800" dirty="0" err="1" smtClean="0"/>
              <a:t>Switch</a:t>
            </a:r>
            <a:r>
              <a:rPr lang="pt-PT" sz="2800" dirty="0" smtClean="0"/>
              <a:t>( </a:t>
            </a:r>
            <a:r>
              <a:rPr lang="pt-PT" sz="2800" dirty="0" err="1" smtClean="0"/>
              <a:t>expressao</a:t>
            </a:r>
            <a:r>
              <a:rPr lang="pt-PT" sz="2800" dirty="0" smtClean="0"/>
              <a:t>) {</a:t>
            </a:r>
          </a:p>
          <a:p>
            <a:pPr marL="0" indent="0">
              <a:buNone/>
            </a:pPr>
            <a:r>
              <a:rPr lang="pt-PT" sz="2800" dirty="0"/>
              <a:t>	</a:t>
            </a:r>
            <a:r>
              <a:rPr lang="pt-PT" sz="2800" dirty="0" smtClean="0"/>
              <a:t>case </a:t>
            </a:r>
            <a:r>
              <a:rPr lang="pt-PT" sz="2800" i="1" dirty="0" smtClean="0"/>
              <a:t>constante1</a:t>
            </a:r>
            <a:r>
              <a:rPr lang="pt-PT" sz="2800" dirty="0" smtClean="0"/>
              <a:t>: </a:t>
            </a:r>
            <a:r>
              <a:rPr lang="pt-PT" sz="2800" i="1" dirty="0" smtClean="0"/>
              <a:t> </a:t>
            </a:r>
          </a:p>
          <a:p>
            <a:pPr marL="1371600" lvl="3" indent="0">
              <a:buNone/>
            </a:pPr>
            <a:r>
              <a:rPr lang="pt-PT" sz="1800" i="1" dirty="0" smtClean="0"/>
              <a:t>Instruções1</a:t>
            </a:r>
            <a:r>
              <a:rPr lang="pt-PT" dirty="0" smtClean="0"/>
              <a:t>;</a:t>
            </a:r>
          </a:p>
          <a:p>
            <a:pPr marL="1371600" lvl="3" indent="0">
              <a:buNone/>
            </a:pPr>
            <a:r>
              <a:rPr lang="pt-PT" sz="1800" dirty="0" smtClean="0"/>
              <a:t>break;</a:t>
            </a:r>
          </a:p>
          <a:p>
            <a:pPr marL="0" indent="0">
              <a:buNone/>
            </a:pPr>
            <a:r>
              <a:rPr lang="pt-PT" sz="2800" dirty="0" smtClean="0"/>
              <a:t>	case </a:t>
            </a:r>
            <a:r>
              <a:rPr lang="pt-PT" sz="2800" i="1" dirty="0" smtClean="0"/>
              <a:t>constante2</a:t>
            </a:r>
            <a:r>
              <a:rPr lang="pt-PT" sz="2800" dirty="0" smtClean="0"/>
              <a:t>: </a:t>
            </a:r>
            <a:r>
              <a:rPr lang="pt-PT" sz="2800" i="1" dirty="0" smtClean="0"/>
              <a:t> </a:t>
            </a:r>
          </a:p>
          <a:p>
            <a:pPr marL="1371600" lvl="3" indent="0">
              <a:buNone/>
            </a:pPr>
            <a:r>
              <a:rPr lang="pt-PT" i="1" dirty="0"/>
              <a:t>Instruções1</a:t>
            </a:r>
            <a:r>
              <a:rPr lang="pt-PT" dirty="0"/>
              <a:t>;</a:t>
            </a:r>
          </a:p>
          <a:p>
            <a:pPr marL="1371600" lvl="3" indent="0">
              <a:buNone/>
            </a:pPr>
            <a:r>
              <a:rPr lang="pt-PT" dirty="0"/>
              <a:t>break;</a:t>
            </a:r>
          </a:p>
          <a:p>
            <a:pPr marL="0" indent="0">
              <a:buNone/>
            </a:pPr>
            <a:r>
              <a:rPr lang="pt-PT" sz="2800" dirty="0" smtClean="0"/>
              <a:t>	case </a:t>
            </a:r>
            <a:r>
              <a:rPr lang="pt-PT" sz="2800" i="1" dirty="0" smtClean="0"/>
              <a:t>constante3</a:t>
            </a:r>
            <a:r>
              <a:rPr lang="pt-PT" sz="2800" dirty="0" smtClean="0"/>
              <a:t>: </a:t>
            </a:r>
            <a:r>
              <a:rPr lang="pt-PT" sz="2800" i="1" dirty="0" smtClean="0"/>
              <a:t> </a:t>
            </a:r>
          </a:p>
          <a:p>
            <a:pPr marL="1371600" lvl="3" indent="0">
              <a:buNone/>
            </a:pPr>
            <a:r>
              <a:rPr lang="pt-PT" i="1" dirty="0"/>
              <a:t>Instruções1</a:t>
            </a:r>
            <a:r>
              <a:rPr lang="pt-PT" dirty="0"/>
              <a:t>;</a:t>
            </a:r>
          </a:p>
          <a:p>
            <a:pPr marL="1371600" lvl="3" indent="0">
              <a:buNone/>
            </a:pPr>
            <a:r>
              <a:rPr lang="pt-PT" dirty="0"/>
              <a:t>break;</a:t>
            </a:r>
          </a:p>
          <a:p>
            <a:pPr marL="0" indent="0">
              <a:buNone/>
            </a:pPr>
            <a:r>
              <a:rPr lang="pt-PT" sz="2800" dirty="0"/>
              <a:t>	</a:t>
            </a:r>
            <a:r>
              <a:rPr lang="pt-PT" sz="2800" dirty="0" err="1" smtClean="0"/>
              <a:t>default</a:t>
            </a:r>
            <a:r>
              <a:rPr lang="pt-PT" sz="2800" dirty="0" smtClean="0"/>
              <a:t>: </a:t>
            </a:r>
          </a:p>
          <a:p>
            <a:pPr marL="1371600" lvl="3" indent="0">
              <a:buNone/>
            </a:pPr>
            <a:r>
              <a:rPr lang="pt-PT" sz="1800" i="1" dirty="0" smtClean="0"/>
              <a:t>instruções;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690688"/>
            <a:ext cx="6413678" cy="473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pt-PT" dirty="0" smtClean="0"/>
              <a:t>Exemplo:</a:t>
            </a: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/>
              <a:t>s</a:t>
            </a:r>
            <a:r>
              <a:rPr lang="pt-PT" dirty="0" err="1" smtClean="0"/>
              <a:t>witch</a:t>
            </a:r>
            <a:r>
              <a:rPr lang="pt-PT" dirty="0" smtClean="0"/>
              <a:t> ( nome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case “Rita”: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sz="2400" dirty="0" smtClean="0"/>
              <a:t>print(“ Ola Rita ! ”);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PT" sz="2400" dirty="0"/>
              <a:t>	</a:t>
            </a:r>
            <a:r>
              <a:rPr lang="pt-PT" sz="2400" dirty="0" smtClean="0"/>
              <a:t>break;</a:t>
            </a:r>
          </a:p>
          <a:p>
            <a:pPr marL="0" indent="0">
              <a:buNone/>
            </a:pPr>
            <a:r>
              <a:rPr lang="pt-PT" dirty="0" smtClean="0"/>
              <a:t>	case “João”:</a:t>
            </a:r>
            <a:endParaRPr lang="pt-PT" dirty="0"/>
          </a:p>
          <a:p>
            <a:pPr marL="914400" lvl="2" indent="0">
              <a:buNone/>
            </a:pPr>
            <a:r>
              <a:rPr lang="pt-PT" dirty="0"/>
              <a:t>	</a:t>
            </a:r>
            <a:r>
              <a:rPr lang="pt-PT" sz="2400" dirty="0"/>
              <a:t>print(“ Ola </a:t>
            </a:r>
            <a:r>
              <a:rPr lang="pt-PT" sz="2400" dirty="0" smtClean="0"/>
              <a:t>João </a:t>
            </a:r>
            <a:r>
              <a:rPr lang="pt-PT" sz="2400" dirty="0"/>
              <a:t>! </a:t>
            </a:r>
            <a:r>
              <a:rPr lang="pt-PT" sz="2400" dirty="0" smtClean="0"/>
              <a:t>”);</a:t>
            </a:r>
            <a:endParaRPr lang="pt-PT" sz="2400" dirty="0"/>
          </a:p>
          <a:p>
            <a:pPr marL="914400" lvl="2" indent="0">
              <a:buNone/>
            </a:pPr>
            <a:r>
              <a:rPr lang="pt-PT" sz="2400" dirty="0"/>
              <a:t>	break;</a:t>
            </a:r>
          </a:p>
          <a:p>
            <a:pPr marL="914400" lvl="2" indent="0">
              <a:buNone/>
            </a:pPr>
            <a:r>
              <a:rPr lang="pt-PT" sz="2800" dirty="0" err="1"/>
              <a:t>default</a:t>
            </a:r>
            <a:r>
              <a:rPr lang="pt-PT" sz="2800" dirty="0" smtClean="0"/>
              <a:t>:</a:t>
            </a:r>
          </a:p>
          <a:p>
            <a:pPr marL="914400" lvl="2" indent="0">
              <a:buNone/>
            </a:pPr>
            <a:r>
              <a:rPr lang="pt-PT" sz="2800" dirty="0"/>
              <a:t>	</a:t>
            </a:r>
            <a:r>
              <a:rPr lang="pt-PT" sz="2400" dirty="0"/>
              <a:t>print(“ </a:t>
            </a:r>
            <a:r>
              <a:rPr lang="pt-PT" sz="2400" dirty="0" smtClean="0"/>
              <a:t>Adeus. Não te conheço!”);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637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11" y="590049"/>
            <a:ext cx="4963867" cy="52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8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Ciclos - </a:t>
            </a:r>
            <a:r>
              <a:rPr lang="pt-PT" dirty="0" err="1"/>
              <a:t>While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63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ciclos(){ 	</a:t>
            </a:r>
          </a:p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i=0;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	</a:t>
            </a:r>
            <a:r>
              <a:rPr lang="pt-PT" dirty="0" err="1" smtClean="0"/>
              <a:t>while</a:t>
            </a:r>
            <a:r>
              <a:rPr lang="pt-PT" dirty="0" smtClean="0"/>
              <a:t>(  i&lt;10   ){</a:t>
            </a:r>
          </a:p>
          <a:p>
            <a:pPr marL="0" indent="0">
              <a:buNone/>
            </a:pPr>
            <a:r>
              <a:rPr lang="pt-PT" dirty="0" smtClean="0"/>
              <a:t>	</a:t>
            </a:r>
          </a:p>
          <a:p>
            <a:pPr marL="0" indent="0">
              <a:buNone/>
            </a:pPr>
            <a:r>
              <a:rPr lang="pt-PT" dirty="0" smtClean="0"/>
              <a:t>		//instruções;</a:t>
            </a:r>
          </a:p>
          <a:p>
            <a:pPr marL="0" indent="0">
              <a:buNone/>
            </a:pPr>
            <a:r>
              <a:rPr lang="pt-PT" dirty="0" smtClean="0"/>
              <a:t>		i=i+1;   //ou i++;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}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2450"/>
            <a:ext cx="460849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Resultado: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</a:p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dirty="0"/>
              <a:t> </a:t>
            </a:r>
            <a:r>
              <a:rPr lang="pt-PT" dirty="0" smtClean="0"/>
              <a:t>--&gt; 0</a:t>
            </a:r>
          </a:p>
          <a:p>
            <a:pPr marL="0" indent="0">
              <a:buNone/>
            </a:pPr>
            <a:r>
              <a:rPr lang="pt-PT" dirty="0"/>
              <a:t>	 </a:t>
            </a:r>
            <a:r>
              <a:rPr lang="pt-PT" dirty="0" smtClean="0"/>
              <a:t>--&gt; 1</a:t>
            </a:r>
          </a:p>
          <a:p>
            <a:pPr marL="0" indent="0">
              <a:buNone/>
            </a:pPr>
            <a:r>
              <a:rPr lang="pt-PT" dirty="0" smtClean="0"/>
              <a:t>	 --&gt; 2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 --&gt; 3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 </a:t>
            </a:r>
            <a:r>
              <a:rPr lang="pt-PT" dirty="0"/>
              <a:t>--&gt; </a:t>
            </a:r>
            <a:r>
              <a:rPr lang="pt-PT" dirty="0" smtClean="0"/>
              <a:t>4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6690" y="1822450"/>
            <a:ext cx="5511085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ciclos(){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i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 	</a:t>
            </a:r>
            <a:r>
              <a:rPr lang="pt-PT" dirty="0" err="1" smtClean="0"/>
              <a:t>while</a:t>
            </a:r>
            <a:r>
              <a:rPr lang="pt-PT" dirty="0" smtClean="0"/>
              <a:t>(  i &lt; 5   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	print</a:t>
            </a:r>
            <a:r>
              <a:rPr lang="pt-PT" dirty="0" smtClean="0"/>
              <a:t>( “ --&gt; “ + i + “ \n”);				i=i+1; 	</a:t>
            </a: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}</a:t>
            </a: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874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Ciclos - Do </a:t>
            </a:r>
            <a:r>
              <a:rPr lang="pt-PT" dirty="0" err="1"/>
              <a:t>While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4002" y="1560596"/>
            <a:ext cx="5909258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ciclos(){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i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 	do{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/>
              <a:t>	</a:t>
            </a:r>
            <a:r>
              <a:rPr lang="pt-PT" dirty="0" smtClean="0"/>
              <a:t>print( “ --&gt; “ + i + “ \n”);		</a:t>
            </a:r>
            <a:r>
              <a:rPr lang="pt-PT" dirty="0"/>
              <a:t>	</a:t>
            </a:r>
            <a:r>
              <a:rPr lang="pt-PT" dirty="0" smtClean="0"/>
              <a:t>i=i+1; </a:t>
            </a:r>
          </a:p>
          <a:p>
            <a:pPr marL="0" indent="0">
              <a:buNone/>
            </a:pPr>
            <a:r>
              <a:rPr lang="pt-PT" dirty="0" smtClean="0"/>
              <a:t>	} </a:t>
            </a:r>
            <a:r>
              <a:rPr lang="pt-PT" dirty="0" err="1"/>
              <a:t>while</a:t>
            </a:r>
            <a:r>
              <a:rPr lang="pt-PT" dirty="0"/>
              <a:t>(  i &lt; 5   </a:t>
            </a:r>
            <a:r>
              <a:rPr lang="pt-PT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4001" y="1625642"/>
            <a:ext cx="5423233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Resultado: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</a:p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dirty="0"/>
              <a:t> </a:t>
            </a:r>
            <a:r>
              <a:rPr lang="pt-PT" dirty="0" smtClean="0"/>
              <a:t>--&gt; 0</a:t>
            </a:r>
          </a:p>
          <a:p>
            <a:pPr marL="0" indent="0">
              <a:buNone/>
            </a:pPr>
            <a:r>
              <a:rPr lang="pt-PT" dirty="0"/>
              <a:t>	 </a:t>
            </a:r>
            <a:r>
              <a:rPr lang="pt-PT" dirty="0" smtClean="0"/>
              <a:t>--&gt; 1</a:t>
            </a:r>
          </a:p>
          <a:p>
            <a:pPr marL="0" indent="0">
              <a:buNone/>
            </a:pPr>
            <a:r>
              <a:rPr lang="pt-PT" dirty="0" smtClean="0"/>
              <a:t>	 --&gt; 2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 --&gt; 3</a:t>
            </a:r>
          </a:p>
          <a:p>
            <a:pPr marL="0" indent="0">
              <a:buNone/>
            </a:pPr>
            <a:r>
              <a:rPr lang="pt-PT" dirty="0"/>
              <a:t>	 --&gt; 4</a:t>
            </a:r>
          </a:p>
          <a:p>
            <a:pPr marL="0" indent="0">
              <a:buNone/>
            </a:pPr>
            <a:r>
              <a:rPr lang="pt-PT" dirty="0"/>
              <a:t>	 --&gt; </a:t>
            </a:r>
            <a:r>
              <a:rPr lang="pt-PT" dirty="0" smtClean="0"/>
              <a:t>5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7472" y="1720001"/>
            <a:ext cx="4133045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ciclos(){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i=0;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 	do</a:t>
            </a:r>
            <a:r>
              <a:rPr lang="pt-PT" dirty="0" smtClean="0"/>
              <a:t>{</a:t>
            </a: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	//instruções;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	i=i+1;   //ou </a:t>
            </a:r>
            <a:r>
              <a:rPr lang="pt-PT" dirty="0" smtClean="0"/>
              <a:t>  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dirty="0" smtClean="0"/>
              <a:t>i++;</a:t>
            </a: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} </a:t>
            </a:r>
            <a:r>
              <a:rPr lang="pt-PT" dirty="0" err="1" smtClean="0"/>
              <a:t>while</a:t>
            </a:r>
            <a:r>
              <a:rPr lang="pt-PT" dirty="0" smtClean="0"/>
              <a:t>( i &lt;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9400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</a:t>
            </a:r>
            <a:r>
              <a:rPr lang="pt-PT" dirty="0"/>
              <a:t>ciclos(){ 	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int</a:t>
            </a:r>
            <a:r>
              <a:rPr lang="pt-PT" dirty="0"/>
              <a:t> i=0;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smtClean="0"/>
              <a:t>for(i=0; i&lt;10; i=i+2){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		//</a:t>
            </a:r>
            <a:r>
              <a:rPr lang="pt-PT" dirty="0" err="1" smtClean="0"/>
              <a:t>intruçoes</a:t>
            </a: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smtClean="0"/>
              <a:t>Ciclos - For</a:t>
            </a:r>
            <a:endParaRPr lang="pt-P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2450"/>
            <a:ext cx="460849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Resultado: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</a:p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dirty="0"/>
              <a:t> </a:t>
            </a:r>
            <a:r>
              <a:rPr lang="pt-PT" dirty="0" smtClean="0"/>
              <a:t>--&gt; 0</a:t>
            </a:r>
          </a:p>
          <a:p>
            <a:pPr marL="0" indent="0">
              <a:buNone/>
            </a:pPr>
            <a:r>
              <a:rPr lang="pt-PT" dirty="0"/>
              <a:t>	 </a:t>
            </a:r>
            <a:r>
              <a:rPr lang="pt-PT" dirty="0" smtClean="0"/>
              <a:t>--&gt; 2</a:t>
            </a:r>
          </a:p>
          <a:p>
            <a:pPr marL="0" indent="0">
              <a:buNone/>
            </a:pPr>
            <a:r>
              <a:rPr lang="pt-PT" dirty="0" smtClean="0"/>
              <a:t>	 --&gt; 4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 --&gt; 8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50040" y="1822450"/>
            <a:ext cx="555616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ciclos(){ 	</a:t>
            </a:r>
          </a:p>
          <a:p>
            <a:pPr marL="0" indent="0">
              <a:buNone/>
            </a:pPr>
            <a:r>
              <a:rPr lang="pt-PT" dirty="0" smtClean="0"/>
              <a:t>	for(</a:t>
            </a:r>
            <a:r>
              <a:rPr lang="pt-PT" dirty="0" err="1" smtClean="0"/>
              <a:t>int</a:t>
            </a:r>
            <a:r>
              <a:rPr lang="pt-PT" dirty="0" smtClean="0"/>
              <a:t> i=0</a:t>
            </a:r>
            <a:r>
              <a:rPr lang="pt-PT" dirty="0"/>
              <a:t>; i&lt;10; i=i+2</a:t>
            </a:r>
            <a:r>
              <a:rPr lang="pt-PT" dirty="0" smtClean="0"/>
              <a:t>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		</a:t>
            </a:r>
            <a:r>
              <a:rPr lang="pt-PT" dirty="0"/>
              <a:t> print( “ --&gt; “ + i + “ \n”); 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978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Características </a:t>
            </a:r>
            <a:r>
              <a:rPr lang="pt-PT" b="1" dirty="0"/>
              <a:t>físicas - </a:t>
            </a:r>
            <a:r>
              <a:rPr lang="pt-PT" b="1" dirty="0" smtClean="0"/>
              <a:t>MEGA</a:t>
            </a:r>
            <a:endParaRPr lang="pt-PT" b="1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80904"/>
              </p:ext>
            </p:extLst>
          </p:nvPr>
        </p:nvGraphicFramePr>
        <p:xfrm>
          <a:off x="2557940" y="1771701"/>
          <a:ext cx="8355866" cy="4275140"/>
        </p:xfrm>
        <a:graphic>
          <a:graphicData uri="http://schemas.openxmlformats.org/drawingml/2006/table">
            <a:tbl>
              <a:tblPr/>
              <a:tblGrid>
                <a:gridCol w="4177933"/>
                <a:gridCol w="4177933"/>
              </a:tblGrid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Microcontroller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ATmega1280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Operating Voltage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5V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Input Voltage (recommended)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7-12V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Input Voltage (limits)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6-20V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Digital I/O Pins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54 (of which 15 provide PWM output)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Analog Input Pins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16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5913">
                <a:tc>
                  <a:txBody>
                    <a:bodyPr/>
                    <a:lstStyle/>
                    <a:p>
                      <a:pPr algn="l" rtl="0"/>
                      <a:r>
                        <a:rPr lang="it-IT">
                          <a:effectLst/>
                        </a:rPr>
                        <a:t>DC Current per I/O Pin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40 mA</a:t>
                      </a: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461">
                <a:tc>
                  <a:txBody>
                    <a:bodyPr/>
                    <a:lstStyle/>
                    <a:p>
                      <a:pPr algn="l" rtl="0"/>
                      <a:r>
                        <a:rPr lang="pt-PT">
                          <a:effectLst/>
                        </a:rPr>
                        <a:t>DC Current for 3.3V Pin</a:t>
                      </a:r>
                    </a:p>
                  </a:txBody>
                  <a:tcPr marR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 dirty="0">
                          <a:effectLst/>
                        </a:rPr>
                        <a:t>50 </a:t>
                      </a:r>
                      <a:r>
                        <a:rPr lang="pt-PT" dirty="0" err="1">
                          <a:effectLst/>
                        </a:rPr>
                        <a:t>mA</a:t>
                      </a:r>
                      <a:endParaRPr lang="pt-PT" dirty="0">
                        <a:effectLst/>
                      </a:endParaRPr>
                    </a:p>
                  </a:txBody>
                  <a:tcPr marL="190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04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Hardware – Arduino MEGA</a:t>
            </a:r>
            <a:endParaRPr lang="pt-PT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09" y="1141746"/>
            <a:ext cx="7562403" cy="52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2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7" y="2080927"/>
            <a:ext cx="5679583" cy="27592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 smtClean="0"/>
              <a:t>Analog</a:t>
            </a:r>
            <a:r>
              <a:rPr lang="pt-PT" b="1" dirty="0" smtClean="0"/>
              <a:t> Pins</a:t>
            </a:r>
            <a:endParaRPr lang="pt-PT" b="1" dirty="0"/>
          </a:p>
        </p:txBody>
      </p:sp>
      <p:sp>
        <p:nvSpPr>
          <p:cNvPr id="6" name="Retângulo 5"/>
          <p:cNvSpPr/>
          <p:nvPr/>
        </p:nvSpPr>
        <p:spPr>
          <a:xfrm>
            <a:off x="3256208" y="4237729"/>
            <a:ext cx="2423375" cy="875763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96" y="1802849"/>
            <a:ext cx="2719221" cy="68533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675808" y="2830847"/>
            <a:ext cx="255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Podendo o Pin tomar os valores:  A0, A1,…, A5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75808" y="3819844"/>
            <a:ext cx="245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Retorna um inteiro de valor compreendido entre 0 e 1023.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675808" y="4945487"/>
            <a:ext cx="213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0          →   0 V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1023    →   5 V</a:t>
            </a:r>
          </a:p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75808" y="5886464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APENAS entrada</a:t>
            </a:r>
            <a:endParaRPr lang="pt-P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26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" y="2455859"/>
            <a:ext cx="6640937" cy="32262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896" y="261044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Digital Pins</a:t>
            </a:r>
            <a:endParaRPr lang="pt-PT" b="1" dirty="0"/>
          </a:p>
        </p:txBody>
      </p:sp>
      <p:sp>
        <p:nvSpPr>
          <p:cNvPr id="5" name="Retângulo 4"/>
          <p:cNvSpPr/>
          <p:nvPr/>
        </p:nvSpPr>
        <p:spPr>
          <a:xfrm>
            <a:off x="2559210" y="2245791"/>
            <a:ext cx="3725680" cy="965916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75808" y="2830847"/>
            <a:ext cx="255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Podendo o Pin tomar os valores:  2, 3, …, 13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675808" y="3819844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Value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36793" y="4189176"/>
            <a:ext cx="213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LOW   →   0 V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HIGH    →   5 V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75808" y="5389505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São portos bidirecionais</a:t>
            </a:r>
            <a:endParaRPr lang="pt-PT" sz="2400" b="1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87" y="2220033"/>
            <a:ext cx="3923289" cy="471652"/>
          </a:xfrm>
          <a:prstGeom prst="rect">
            <a:avLst/>
          </a:prstGeom>
        </p:spPr>
      </p:pic>
      <p:sp>
        <p:nvSpPr>
          <p:cNvPr id="13" name="Retângulo 4"/>
          <p:cNvSpPr/>
          <p:nvPr/>
        </p:nvSpPr>
        <p:spPr>
          <a:xfrm rot="5400000">
            <a:off x="5418938" y="3557637"/>
            <a:ext cx="2697820" cy="965916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37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2" y="197700"/>
            <a:ext cx="10515600" cy="1325563"/>
          </a:xfrm>
        </p:spPr>
        <p:txBody>
          <a:bodyPr/>
          <a:lstStyle/>
          <a:p>
            <a:pPr algn="ctr"/>
            <a:r>
              <a:rPr lang="pt-PT" dirty="0" smtClean="0"/>
              <a:t>Linguagens de programação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693" y="1523263"/>
            <a:ext cx="2471670" cy="4351338"/>
          </a:xfrm>
        </p:spPr>
        <p:txBody>
          <a:bodyPr>
            <a:normAutofit/>
          </a:bodyPr>
          <a:lstStyle/>
          <a:p>
            <a:r>
              <a:rPr lang="pt-PT" dirty="0" smtClean="0"/>
              <a:t>Java</a:t>
            </a:r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C#</a:t>
            </a:r>
          </a:p>
          <a:p>
            <a:r>
              <a:rPr lang="pt-PT" dirty="0" smtClean="0"/>
              <a:t>Python </a:t>
            </a:r>
          </a:p>
          <a:p>
            <a:r>
              <a:rPr lang="pt-PT" dirty="0" smtClean="0"/>
              <a:t>PHP</a:t>
            </a:r>
          </a:p>
          <a:p>
            <a:r>
              <a:rPr lang="pt-PT" dirty="0" smtClean="0"/>
              <a:t>MATLAB</a:t>
            </a:r>
          </a:p>
          <a:p>
            <a:r>
              <a:rPr lang="pt-PT" dirty="0" smtClean="0"/>
              <a:t>C++</a:t>
            </a:r>
          </a:p>
          <a:p>
            <a:r>
              <a:rPr lang="pt-PT" dirty="0"/>
              <a:t>JavaScript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5087154" y="2064175"/>
            <a:ext cx="423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 programação do Arduino é feita numa mistura de C/C++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9499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4" y="2214624"/>
            <a:ext cx="6640937" cy="32262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Digital Pins</a:t>
            </a:r>
            <a:endParaRPr lang="pt-PT" b="1" dirty="0"/>
          </a:p>
        </p:txBody>
      </p:sp>
      <p:sp>
        <p:nvSpPr>
          <p:cNvPr id="5" name="Retângulo 4"/>
          <p:cNvSpPr/>
          <p:nvPr/>
        </p:nvSpPr>
        <p:spPr>
          <a:xfrm>
            <a:off x="2718379" y="2103952"/>
            <a:ext cx="3669541" cy="922583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88" y="2103952"/>
            <a:ext cx="3339392" cy="5877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75808" y="2830847"/>
            <a:ext cx="255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Podendo o Pin tomar os valores:  2, 3, …, 13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675808" y="3819844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Retorna :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36793" y="4189176"/>
            <a:ext cx="213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LOW   →   0 V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HIGH    →   5 V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75808" y="5389505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São portos bidirecionais</a:t>
            </a:r>
            <a:endParaRPr lang="pt-PT" sz="2400" b="1" dirty="0">
              <a:solidFill>
                <a:srgbClr val="FF0000"/>
              </a:solidFill>
            </a:endParaRPr>
          </a:p>
        </p:txBody>
      </p:sp>
      <p:sp>
        <p:nvSpPr>
          <p:cNvPr id="12" name="Retângulo 4"/>
          <p:cNvSpPr/>
          <p:nvPr/>
        </p:nvSpPr>
        <p:spPr>
          <a:xfrm rot="5400000">
            <a:off x="5521968" y="3336886"/>
            <a:ext cx="2697820" cy="965916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64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3" y="2387541"/>
            <a:ext cx="6640937" cy="3226279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PWM Pins ( ~ )</a:t>
            </a:r>
            <a:endParaRPr lang="pt-PT" b="1" dirty="0"/>
          </a:p>
        </p:txBody>
      </p:sp>
      <p:sp>
        <p:nvSpPr>
          <p:cNvPr id="6" name="Retângulo 5"/>
          <p:cNvSpPr/>
          <p:nvPr/>
        </p:nvSpPr>
        <p:spPr>
          <a:xfrm>
            <a:off x="3026536" y="2154751"/>
            <a:ext cx="2003528" cy="1084190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29769" y="3238941"/>
            <a:ext cx="245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Value</a:t>
            </a:r>
            <a:r>
              <a:rPr lang="pt-PT" sz="2400" dirty="0" smtClean="0"/>
              <a:t>:</a:t>
            </a:r>
            <a:endParaRPr lang="pt-PT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190754" y="3608273"/>
            <a:ext cx="2137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 smtClean="0"/>
              <a:t>0   →   0 V</a:t>
            </a:r>
          </a:p>
          <a:p>
            <a:pPr>
              <a:lnSpc>
                <a:spcPct val="150000"/>
              </a:lnSpc>
            </a:pPr>
            <a:r>
              <a:rPr lang="pt-PT" sz="2400" dirty="0" smtClean="0"/>
              <a:t>255    →   5 V</a:t>
            </a:r>
          </a:p>
          <a:p>
            <a:endParaRPr lang="pt-PT" sz="24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83" y="2155567"/>
            <a:ext cx="3866233" cy="4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32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Software</a:t>
            </a:r>
            <a:endParaRPr lang="pt-PT" b="1" dirty="0"/>
          </a:p>
        </p:txBody>
      </p:sp>
      <p:pic>
        <p:nvPicPr>
          <p:cNvPr id="5" name="Imagem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93" y="1215054"/>
            <a:ext cx="7654413" cy="55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/>
              <a:t>Funções – Configuração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95340" y="2057447"/>
            <a:ext cx="7403206" cy="4351338"/>
          </a:xfrm>
        </p:spPr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pinMode</a:t>
            </a:r>
            <a:r>
              <a:rPr lang="pt-PT" dirty="0" smtClean="0"/>
              <a:t> ( Pin, </a:t>
            </a:r>
            <a:r>
              <a:rPr lang="pt-PT" dirty="0" smtClean="0">
                <a:solidFill>
                  <a:srgbClr val="0070C0"/>
                </a:solidFill>
              </a:rPr>
              <a:t>INPUT/OUTPUT</a:t>
            </a:r>
            <a:r>
              <a:rPr lang="pt-PT" dirty="0" smtClean="0"/>
              <a:t> ) ;</a:t>
            </a:r>
          </a:p>
          <a:p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Serial.begin</a:t>
            </a:r>
            <a:r>
              <a:rPr lang="pt-PT" dirty="0" smtClean="0"/>
              <a:t> ( 9600 ) ; 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// predefinição</a:t>
            </a:r>
          </a:p>
          <a:p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3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b="1" dirty="0" smtClean="0"/>
              <a:t>Funções – Leitura/escrita</a:t>
            </a:r>
            <a:endParaRPr lang="pt-PT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>
          <a:xfrm>
            <a:off x="2394397" y="1877143"/>
            <a:ext cx="740320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 smtClean="0"/>
              <a:t>Analógicas:</a:t>
            </a:r>
          </a:p>
          <a:p>
            <a:r>
              <a:rPr lang="pt-PT" dirty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analogRead</a:t>
            </a:r>
            <a:r>
              <a:rPr lang="pt-PT" dirty="0" smtClean="0"/>
              <a:t> ( Pin ) ;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analogWrite</a:t>
            </a:r>
            <a:r>
              <a:rPr lang="pt-PT" dirty="0" smtClean="0"/>
              <a:t> ( Pin, </a:t>
            </a:r>
            <a:r>
              <a:rPr lang="pt-PT" dirty="0" err="1" smtClean="0"/>
              <a:t>Value</a:t>
            </a:r>
            <a:r>
              <a:rPr lang="pt-PT" dirty="0" smtClean="0"/>
              <a:t> ) 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Digitais:</a:t>
            </a:r>
          </a:p>
          <a:p>
            <a:r>
              <a:rPr lang="pt-PT" dirty="0" smtClean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digitalRead</a:t>
            </a:r>
            <a:r>
              <a:rPr lang="pt-PT" dirty="0" smtClean="0"/>
              <a:t> ( Pin ) ;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digitalWrite</a:t>
            </a:r>
            <a:r>
              <a:rPr lang="pt-PT" dirty="0" smtClean="0"/>
              <a:t> ( Pin , </a:t>
            </a:r>
            <a:r>
              <a:rPr lang="pt-PT" dirty="0" err="1" smtClean="0"/>
              <a:t>Value</a:t>
            </a:r>
            <a:r>
              <a:rPr lang="pt-PT" dirty="0" smtClean="0"/>
              <a:t> ) ;</a:t>
            </a:r>
          </a:p>
          <a:p>
            <a:pPr marL="0" indent="0">
              <a:buNone/>
            </a:pP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03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 smtClean="0"/>
              <a:t>Outras funções </a:t>
            </a:r>
            <a:endParaRPr lang="pt-PT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94397" y="1588914"/>
            <a:ext cx="7403206" cy="506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2018763" y="1279902"/>
            <a:ext cx="9335037" cy="5378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delay</a:t>
            </a:r>
            <a:r>
              <a:rPr lang="pt-PT" dirty="0" smtClean="0"/>
              <a:t> ( Time ) ;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//milissegundos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>
                <a:solidFill>
                  <a:srgbClr val="FF3300"/>
                </a:solidFill>
              </a:rPr>
              <a:t>map</a:t>
            </a:r>
            <a:r>
              <a:rPr lang="pt-PT" dirty="0" smtClean="0"/>
              <a:t> ( </a:t>
            </a:r>
            <a:r>
              <a:rPr lang="pt-PT" dirty="0" err="1" smtClean="0"/>
              <a:t>Variable</a:t>
            </a:r>
            <a:r>
              <a:rPr lang="pt-PT" dirty="0" smtClean="0"/>
              <a:t>,  </a:t>
            </a:r>
            <a:r>
              <a:rPr lang="pt-PT" dirty="0" err="1" smtClean="0"/>
              <a:t>MIN_In</a:t>
            </a:r>
            <a:r>
              <a:rPr lang="pt-PT" dirty="0" smtClean="0"/>
              <a:t>, </a:t>
            </a:r>
            <a:r>
              <a:rPr lang="pt-PT" dirty="0" err="1" smtClean="0"/>
              <a:t>MAX_In</a:t>
            </a:r>
            <a:r>
              <a:rPr lang="pt-PT" dirty="0" smtClean="0"/>
              <a:t>, </a:t>
            </a:r>
            <a:r>
              <a:rPr lang="pt-PT" dirty="0" err="1" smtClean="0"/>
              <a:t>MIN_Out</a:t>
            </a:r>
            <a:r>
              <a:rPr lang="pt-PT" dirty="0" smtClean="0"/>
              <a:t>, </a:t>
            </a:r>
            <a:r>
              <a:rPr lang="pt-PT" dirty="0" err="1" smtClean="0"/>
              <a:t>MAX_Out</a:t>
            </a:r>
            <a:r>
              <a:rPr lang="pt-PT" dirty="0" smtClean="0"/>
              <a:t>) ;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Devolve um inteiro 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Exemplo: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pt-PT" dirty="0" err="1" smtClean="0"/>
              <a:t>int</a:t>
            </a:r>
            <a:r>
              <a:rPr lang="pt-PT" dirty="0" smtClean="0"/>
              <a:t> sensor = 512 ;</a:t>
            </a:r>
          </a:p>
          <a:p>
            <a:pPr marL="0" indent="0">
              <a:buNone/>
            </a:pPr>
            <a:r>
              <a:rPr lang="pt-PT" dirty="0" smtClean="0"/>
              <a:t>		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percent</a:t>
            </a:r>
            <a:r>
              <a:rPr lang="pt-PT" dirty="0" smtClean="0"/>
              <a:t> = </a:t>
            </a:r>
            <a:r>
              <a:rPr lang="pt-PT" dirty="0" err="1" smtClean="0">
                <a:solidFill>
                  <a:srgbClr val="FF3300"/>
                </a:solidFill>
              </a:rPr>
              <a:t>map</a:t>
            </a:r>
            <a:r>
              <a:rPr lang="pt-PT" dirty="0">
                <a:solidFill>
                  <a:srgbClr val="FF3300"/>
                </a:solidFill>
              </a:rPr>
              <a:t> </a:t>
            </a:r>
            <a:r>
              <a:rPr lang="pt-PT" dirty="0" smtClean="0"/>
              <a:t>( sensor , 0, 1023, 0, 100 );</a:t>
            </a:r>
          </a:p>
          <a:p>
            <a:pPr marL="0" indent="0">
              <a:buNone/>
            </a:pPr>
            <a:r>
              <a:rPr lang="pt-PT" dirty="0">
                <a:solidFill>
                  <a:srgbClr val="FF3300"/>
                </a:solidFill>
              </a:rPr>
              <a:t>	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Resultado: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percent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→ 50</a:t>
            </a:r>
            <a:endParaRPr lang="pt-PT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64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02" y="547125"/>
            <a:ext cx="9021561" cy="58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43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5322" y="566670"/>
            <a:ext cx="10515600" cy="515953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sz="7200" b="1" dirty="0" smtClean="0">
                <a:latin typeface="+mj-lt"/>
              </a:rPr>
              <a:t>Bons Projetos</a:t>
            </a:r>
          </a:p>
          <a:p>
            <a:pPr marL="0" indent="0" algn="ctr">
              <a:buNone/>
            </a:pPr>
            <a:endParaRPr lang="pt-PT" sz="7200" b="1" dirty="0" smtClean="0">
              <a:latin typeface="+mj-lt"/>
            </a:endParaRPr>
          </a:p>
          <a:p>
            <a:pPr marL="0" indent="0" algn="ctr">
              <a:buNone/>
            </a:pPr>
            <a:endParaRPr lang="pt-PT" sz="7200" b="1" dirty="0" smtClean="0">
              <a:latin typeface="+mj-lt"/>
            </a:endParaRPr>
          </a:p>
          <a:p>
            <a:pPr marL="0" indent="0" algn="ctr">
              <a:buNone/>
            </a:pPr>
            <a:endParaRPr lang="pt-PT" sz="7200" b="1" dirty="0" smtClean="0">
              <a:latin typeface="+mj-lt"/>
            </a:endParaRPr>
          </a:p>
          <a:p>
            <a:pPr marL="0" indent="0" algn="ctr">
              <a:buNone/>
            </a:pPr>
            <a:r>
              <a:rPr lang="pt-PT" sz="4800" b="1" dirty="0">
                <a:latin typeface="+mj-lt"/>
                <a:hlinkClick r:id="rId2"/>
              </a:rPr>
              <a:t>https://sites.google.com/site/neeccr</a:t>
            </a:r>
            <a:r>
              <a:rPr lang="pt-PT" sz="4800" b="1" dirty="0" smtClean="0">
                <a:latin typeface="+mj-lt"/>
                <a:hlinkClick r:id="rId2"/>
              </a:rPr>
              <a:t>/</a:t>
            </a:r>
            <a:endParaRPr lang="pt-PT" sz="4800" b="1" dirty="0" smtClean="0">
              <a:latin typeface="+mj-lt"/>
            </a:endParaRPr>
          </a:p>
          <a:p>
            <a:pPr marL="0" indent="0" algn="ctr">
              <a:buNone/>
            </a:pPr>
            <a:endParaRPr lang="pt-PT" sz="4800" b="1" dirty="0">
              <a:latin typeface="+mj-lt"/>
            </a:endParaRPr>
          </a:p>
          <a:p>
            <a:pPr marL="0" indent="0" algn="ctr">
              <a:buNone/>
            </a:pPr>
            <a:r>
              <a:rPr lang="pt-PT" sz="4800" b="1" dirty="0" smtClean="0">
                <a:latin typeface="+mj-lt"/>
              </a:rPr>
              <a:t>João Pombas – MIEEC</a:t>
            </a:r>
          </a:p>
          <a:p>
            <a:pPr marL="0" indent="0" algn="ctr">
              <a:buNone/>
            </a:pPr>
            <a:r>
              <a:rPr lang="pt-PT" sz="4800" b="1" dirty="0" smtClean="0">
                <a:latin typeface="+mj-lt"/>
              </a:rPr>
              <a:t>José Araújo </a:t>
            </a:r>
            <a:r>
              <a:rPr lang="pt-PT" sz="4800" dirty="0"/>
              <a:t>– MIEEC</a:t>
            </a:r>
          </a:p>
          <a:p>
            <a:pPr marL="0" indent="0" algn="ctr">
              <a:buNone/>
            </a:pPr>
            <a:endParaRPr lang="pt-PT" sz="4800" b="1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7" y="1870086"/>
            <a:ext cx="6381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8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97" y="1479176"/>
            <a:ext cx="10515600" cy="958663"/>
          </a:xfrm>
        </p:spPr>
        <p:txBody>
          <a:bodyPr/>
          <a:lstStyle/>
          <a:p>
            <a:pPr algn="ctr"/>
            <a:r>
              <a:rPr lang="pt-PT" b="1" u="sng" dirty="0" smtClean="0"/>
              <a:t>O que é a programação?</a:t>
            </a:r>
            <a:endParaRPr lang="pt-PT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1403" y="4401204"/>
            <a:ext cx="8782797" cy="1500187"/>
          </a:xfrm>
        </p:spPr>
        <p:txBody>
          <a:bodyPr>
            <a:normAutofit/>
          </a:bodyPr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É </a:t>
            </a:r>
            <a:r>
              <a:rPr lang="pt-PT" dirty="0">
                <a:solidFill>
                  <a:schemeClr val="tx1"/>
                </a:solidFill>
              </a:rPr>
              <a:t>um conjunto de regras sintáticas e semânticas usadas para definir um programa de </a:t>
            </a:r>
            <a:r>
              <a:rPr lang="pt-PT" dirty="0" smtClean="0">
                <a:solidFill>
                  <a:schemeClr val="tx1"/>
                </a:solidFill>
              </a:rPr>
              <a:t>computador.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2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Um exemplo de um código Arduino</a:t>
            </a:r>
            <a:endParaRPr lang="pt-PT" dirty="0"/>
          </a:p>
        </p:txBody>
      </p:sp>
      <p:pic>
        <p:nvPicPr>
          <p:cNvPr id="4" name="Marcador de Posição de Conteú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430" y="1310815"/>
            <a:ext cx="8089140" cy="52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360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Variáveis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63507"/>
            <a:ext cx="5806225" cy="2501676"/>
          </a:xfrm>
        </p:spPr>
        <p:txBody>
          <a:bodyPr/>
          <a:lstStyle/>
          <a:p>
            <a:r>
              <a:rPr lang="pt-PT" dirty="0" smtClean="0"/>
              <a:t>Podem ser globais</a:t>
            </a:r>
          </a:p>
          <a:p>
            <a:r>
              <a:rPr lang="pt-PT" dirty="0" smtClean="0"/>
              <a:t>Podem ser locais</a:t>
            </a:r>
          </a:p>
          <a:p>
            <a:endParaRPr lang="pt-PT" dirty="0"/>
          </a:p>
          <a:p>
            <a:r>
              <a:rPr lang="pt-PT" dirty="0" smtClean="0"/>
              <a:t>Podem ser </a:t>
            </a:r>
            <a:r>
              <a:rPr lang="pt-PT" dirty="0" err="1" smtClean="0"/>
              <a:t>int</a:t>
            </a:r>
            <a:r>
              <a:rPr lang="pt-PT" dirty="0" smtClean="0"/>
              <a:t>, </a:t>
            </a:r>
            <a:r>
              <a:rPr lang="pt-PT" dirty="0" err="1" smtClean="0"/>
              <a:t>flout</a:t>
            </a:r>
            <a:r>
              <a:rPr lang="pt-PT" dirty="0" smtClean="0"/>
              <a:t>, </a:t>
            </a:r>
            <a:r>
              <a:rPr lang="pt-PT" dirty="0" err="1" smtClean="0"/>
              <a:t>char</a:t>
            </a:r>
            <a:r>
              <a:rPr lang="pt-PT" dirty="0" smtClean="0"/>
              <a:t>, String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6555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 Funções e procedimentos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Como </a:t>
            </a:r>
            <a:r>
              <a:rPr lang="pt-PT" dirty="0"/>
              <a:t>funciona uma função: </a:t>
            </a:r>
            <a:endParaRPr lang="pt-P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O </a:t>
            </a:r>
            <a:r>
              <a:rPr lang="pt-PT" dirty="0"/>
              <a:t>código da função só é executado quando esta é invocada; </a:t>
            </a:r>
            <a:endParaRPr lang="pt-P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Quando </a:t>
            </a:r>
            <a:r>
              <a:rPr lang="pt-PT" dirty="0"/>
              <a:t>uma função é invocada o programa que a invoca é suspenso temporariamente. Em seguida são executadas as instruções da função. Quando a função terminar, o controlo de execução do programa volta ao local em que a função foi </a:t>
            </a:r>
            <a:r>
              <a:rPr lang="pt-PT" dirty="0" smtClean="0"/>
              <a:t>invocada;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Pode </a:t>
            </a:r>
            <a:r>
              <a:rPr lang="pt-PT" dirty="0"/>
              <a:t>receber parâmetros</a:t>
            </a:r>
            <a:r>
              <a:rPr lang="pt-PT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Pode </a:t>
            </a:r>
            <a:r>
              <a:rPr lang="pt-PT" dirty="0"/>
              <a:t>devolver um </a:t>
            </a:r>
            <a:r>
              <a:rPr lang="pt-PT" dirty="0" smtClean="0"/>
              <a:t>resultado;</a:t>
            </a:r>
          </a:p>
        </p:txBody>
      </p:sp>
    </p:spTree>
    <p:extLst>
      <p:ext uri="{BB962C8B-B14F-4D97-AF65-F5344CB8AC3E}">
        <p14:creationId xmlns:p14="http://schemas.microsoft.com/office/powerpoint/2010/main" val="3621065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Procedimento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void</a:t>
            </a:r>
            <a:r>
              <a:rPr lang="pt-PT" dirty="0" smtClean="0"/>
              <a:t> ola(){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print(“ Bem vindos a FCT “);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Ao correr o procedimento “ ola(); “ será impressa no ecrã a mensagem de boas vindas.</a:t>
            </a:r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9138" y="1305302"/>
            <a:ext cx="323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procedimento, não tem </a:t>
            </a:r>
            <a:r>
              <a:rPr lang="pt-PT" u="sng" dirty="0" err="1" smtClean="0"/>
              <a:t>return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1550689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Função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56" y="2018808"/>
            <a:ext cx="35534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 smtClean="0"/>
              <a:t>soma_uns</a:t>
            </a:r>
            <a:r>
              <a:rPr lang="pt-PT" dirty="0" smtClean="0"/>
              <a:t>(){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x = 0;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x = 1 + 1;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return</a:t>
            </a:r>
            <a:r>
              <a:rPr lang="pt-PT" dirty="0"/>
              <a:t> x;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Ao correr a função “</a:t>
            </a:r>
            <a:r>
              <a:rPr lang="pt-PT" dirty="0" err="1" smtClean="0"/>
              <a:t>soma_uns</a:t>
            </a:r>
            <a:r>
              <a:rPr lang="pt-PT" dirty="0" smtClean="0"/>
              <a:t>” a função irá retornar um inteiro com o valor “ 2 “.</a:t>
            </a:r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0653" y="1305302"/>
            <a:ext cx="323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função, tem </a:t>
            </a:r>
            <a:r>
              <a:rPr lang="pt-PT" u="sng" dirty="0" err="1" smtClean="0"/>
              <a:t>return</a:t>
            </a:r>
            <a:endParaRPr lang="pt-PT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67800" y="190008"/>
            <a:ext cx="4017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7479" y="2018808"/>
            <a:ext cx="355349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int</a:t>
            </a:r>
            <a:r>
              <a:rPr lang="pt-PT" dirty="0" smtClean="0"/>
              <a:t> soma(</a:t>
            </a:r>
            <a:r>
              <a:rPr lang="pt-PT" dirty="0" err="1" smtClean="0"/>
              <a:t>int</a:t>
            </a:r>
            <a:r>
              <a:rPr lang="pt-PT" dirty="0" smtClean="0"/>
              <a:t> a, </a:t>
            </a:r>
            <a:r>
              <a:rPr lang="pt-PT" dirty="0" err="1" smtClean="0"/>
              <a:t>int</a:t>
            </a:r>
            <a:r>
              <a:rPr lang="pt-PT" dirty="0" smtClean="0"/>
              <a:t> b){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x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return</a:t>
            </a:r>
            <a:r>
              <a:rPr lang="pt-PT" dirty="0" smtClean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Ao correr a função “soma” a função irá retornar um inteiro com a soma dos inteiros que entraram por parâmetro.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37479" y="1711884"/>
            <a:ext cx="3553496" cy="2829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 smtClean="0"/>
              <a:t>int</a:t>
            </a:r>
            <a:r>
              <a:rPr lang="pt-PT" dirty="0" smtClean="0"/>
              <a:t> soma(</a:t>
            </a:r>
            <a:r>
              <a:rPr lang="pt-PT" dirty="0" err="1" smtClean="0"/>
              <a:t>int</a:t>
            </a:r>
            <a:r>
              <a:rPr lang="pt-PT" dirty="0" smtClean="0"/>
              <a:t> a, </a:t>
            </a:r>
            <a:r>
              <a:rPr lang="pt-PT" dirty="0" err="1" smtClean="0"/>
              <a:t>int</a:t>
            </a:r>
            <a:r>
              <a:rPr lang="pt-PT" dirty="0" smtClean="0"/>
              <a:t> b){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	</a:t>
            </a:r>
            <a:r>
              <a:rPr lang="pt-PT" dirty="0" err="1" smtClean="0"/>
              <a:t>return</a:t>
            </a:r>
            <a:r>
              <a:rPr lang="pt-PT" dirty="0" smtClean="0"/>
              <a:t> 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21919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Testes e condições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693" y="2469569"/>
            <a:ext cx="3720921" cy="2617586"/>
          </a:xfrm>
        </p:spPr>
        <p:txBody>
          <a:bodyPr/>
          <a:lstStyle/>
          <a:p>
            <a:r>
              <a:rPr lang="pt-PT" dirty="0" smtClean="0"/>
              <a:t>==   ( igualdade)</a:t>
            </a:r>
          </a:p>
          <a:p>
            <a:r>
              <a:rPr lang="pt-PT" dirty="0" smtClean="0"/>
              <a:t>&lt;     ( menor) </a:t>
            </a:r>
          </a:p>
          <a:p>
            <a:r>
              <a:rPr lang="pt-PT" dirty="0" smtClean="0"/>
              <a:t>&gt;     (maior)</a:t>
            </a:r>
          </a:p>
          <a:p>
            <a:r>
              <a:rPr lang="pt-PT" dirty="0" smtClean="0"/>
              <a:t>&lt;=   ( menor ou igual)</a:t>
            </a:r>
          </a:p>
          <a:p>
            <a:r>
              <a:rPr lang="pt-PT" dirty="0" smtClean="0"/>
              <a:t>&gt;=   ( maior ou igual)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02567" y="2868813"/>
            <a:ext cx="306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/>
              <a:t>|| </a:t>
            </a:r>
            <a:r>
              <a:rPr lang="pt-PT" sz="2800" dirty="0" smtClean="0"/>
              <a:t>    ( </a:t>
            </a:r>
            <a:r>
              <a:rPr lang="pt-PT" sz="2800" dirty="0"/>
              <a:t>OU logico)</a:t>
            </a:r>
          </a:p>
          <a:p>
            <a:r>
              <a:rPr lang="pt-PT" sz="2800" dirty="0"/>
              <a:t>&amp;&amp; </a:t>
            </a:r>
            <a:r>
              <a:rPr lang="pt-PT" sz="2800" dirty="0" smtClean="0"/>
              <a:t>  ( </a:t>
            </a:r>
            <a:r>
              <a:rPr lang="pt-PT" sz="2800" dirty="0"/>
              <a:t>E logico)</a:t>
            </a:r>
          </a:p>
          <a:p>
            <a:r>
              <a:rPr lang="pt-PT" sz="2800" dirty="0"/>
              <a:t>! </a:t>
            </a:r>
            <a:r>
              <a:rPr lang="pt-PT" sz="2800" dirty="0" smtClean="0"/>
              <a:t>      ( </a:t>
            </a:r>
            <a:r>
              <a:rPr lang="pt-PT" sz="2800" dirty="0"/>
              <a:t>negação)</a:t>
            </a:r>
          </a:p>
        </p:txBody>
      </p:sp>
    </p:spTree>
    <p:extLst>
      <p:ext uri="{BB962C8B-B14F-4D97-AF65-F5344CB8AC3E}">
        <p14:creationId xmlns:p14="http://schemas.microsoft.com/office/powerpoint/2010/main" val="3050298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TotalTime>200</TotalTime>
  <Words>474</Words>
  <Application>Microsoft Office PowerPoint</Application>
  <PresentationFormat>Widescreen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do Office</vt:lpstr>
      <vt:lpstr>PowerPoint Presentation</vt:lpstr>
      <vt:lpstr>Linguagens de programação</vt:lpstr>
      <vt:lpstr>O que é a programação?</vt:lpstr>
      <vt:lpstr>Um exemplo de um código Arduino</vt:lpstr>
      <vt:lpstr>Variáveis</vt:lpstr>
      <vt:lpstr> Funções e procedimentos</vt:lpstr>
      <vt:lpstr>Procedimento</vt:lpstr>
      <vt:lpstr>Função</vt:lpstr>
      <vt:lpstr>Testes e condições</vt:lpstr>
      <vt:lpstr>If - else</vt:lpstr>
      <vt:lpstr>Switch</vt:lpstr>
      <vt:lpstr>PowerPoint Presentation</vt:lpstr>
      <vt:lpstr>Ciclos - While</vt:lpstr>
      <vt:lpstr>Ciclos - Do While</vt:lpstr>
      <vt:lpstr>PowerPoint Presentation</vt:lpstr>
      <vt:lpstr>Características físicas - MEGA</vt:lpstr>
      <vt:lpstr>Hardware – Arduino MEGA</vt:lpstr>
      <vt:lpstr>Analog Pins</vt:lpstr>
      <vt:lpstr>Digital Pins</vt:lpstr>
      <vt:lpstr>Digital Pins</vt:lpstr>
      <vt:lpstr>PWM Pins ( ~ )</vt:lpstr>
      <vt:lpstr>Software</vt:lpstr>
      <vt:lpstr>Funções – Configuração</vt:lpstr>
      <vt:lpstr>Funções – Leitura/escrita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Araújo</dc:creator>
  <cp:lastModifiedBy>José Araújo</cp:lastModifiedBy>
  <cp:revision>26</cp:revision>
  <dcterms:created xsi:type="dcterms:W3CDTF">2014-07-12T13:39:42Z</dcterms:created>
  <dcterms:modified xsi:type="dcterms:W3CDTF">2015-07-27T09:20:37Z</dcterms:modified>
</cp:coreProperties>
</file>