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73" r:id="rId5"/>
    <p:sldId id="280" r:id="rId6"/>
    <p:sldId id="283" r:id="rId7"/>
    <p:sldId id="272" r:id="rId8"/>
    <p:sldId id="274" r:id="rId9"/>
    <p:sldId id="284" r:id="rId10"/>
    <p:sldId id="285" r:id="rId11"/>
    <p:sldId id="278" r:id="rId12"/>
    <p:sldId id="281" r:id="rId13"/>
    <p:sldId id="279" r:id="rId14"/>
    <p:sldId id="277" r:id="rId15"/>
    <p:sldId id="282" r:id="rId16"/>
    <p:sldId id="276" r:id="rId17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p/dashboards/7291b8b9-1ce8-48c4-8401-69d2ee5db03e?profile=41ee368e-5ac5-4f99-b567-48bd90ff902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9966"/>
                </a:solidFill>
                <a:uFillTx/>
              </a:rPr>
              <a:t>Dynamic Generation of Modular Industrial Plant Visualizations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1323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uFillTx/>
              </a:rPr>
              <a:t>Weekly Meeting 14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pPr algn="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uFillTx/>
              </a:rPr>
              <a:t>Miguel Romero Karam</a:t>
            </a:r>
          </a:p>
        </p:txBody>
      </p:sp>
      <p:pic>
        <p:nvPicPr>
          <p:cNvPr id="4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Vertex Placement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53B754C4-0702-416C-A74A-75567E78F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Probleme</a:t>
            </a:r>
            <a:r>
              <a:rPr lang="en-GB" sz="2400" dirty="0"/>
              <a:t>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err="1"/>
              <a:t>Inkonsistenzen</a:t>
            </a:r>
            <a:r>
              <a:rPr lang="en-GB" sz="2000" dirty="0"/>
              <a:t> in das Model (Instance Hierarchy) </a:t>
            </a:r>
            <a:r>
              <a:rPr lang="en-GB" sz="2000" dirty="0" err="1"/>
              <a:t>wie</a:t>
            </a:r>
            <a:r>
              <a:rPr lang="en-GB" sz="2000" dirty="0"/>
              <a:t> </a:t>
            </a:r>
            <a:r>
              <a:rPr lang="en-GB" sz="2000" dirty="0" err="1"/>
              <a:t>z.B</a:t>
            </a:r>
            <a:r>
              <a:rPr lang="en-GB" sz="2000" dirty="0"/>
              <a:t>. </a:t>
            </a:r>
            <a:r>
              <a:rPr lang="en-GB" sz="2000" dirty="0" err="1"/>
              <a:t>Groupen</a:t>
            </a:r>
            <a:r>
              <a:rPr lang="en-GB" sz="2000" dirty="0"/>
              <a:t> die </a:t>
            </a:r>
            <a:r>
              <a:rPr lang="en-GB" sz="2000" dirty="0" err="1"/>
              <a:t>Groupen</a:t>
            </a:r>
            <a:r>
              <a:rPr lang="en-GB" sz="2000" dirty="0"/>
              <a:t> </a:t>
            </a:r>
            <a:r>
              <a:rPr lang="en-GB" sz="2000" dirty="0" err="1"/>
              <a:t>aber</a:t>
            </a:r>
            <a:r>
              <a:rPr lang="en-GB" sz="2000" dirty="0"/>
              <a:t> </a:t>
            </a:r>
            <a:r>
              <a:rPr lang="en-GB" sz="2000" dirty="0" err="1"/>
              <a:t>auch</a:t>
            </a:r>
            <a:r>
              <a:rPr lang="en-GB" sz="2000" dirty="0"/>
              <a:t> Shapes </a:t>
            </a:r>
            <a:r>
              <a:rPr lang="en-GB" sz="2000" dirty="0" err="1"/>
              <a:t>enthalten</a:t>
            </a:r>
            <a:r>
              <a:rPr lang="en-GB" sz="2000" dirty="0"/>
              <a:t>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err="1"/>
              <a:t>Führt</a:t>
            </a:r>
            <a:r>
              <a:rPr lang="en-GB" sz="2000" dirty="0"/>
              <a:t> </a:t>
            </a:r>
            <a:r>
              <a:rPr lang="en-GB" sz="2000" dirty="0" err="1"/>
              <a:t>zu</a:t>
            </a:r>
            <a:r>
              <a:rPr lang="en-GB" sz="2000" dirty="0"/>
              <a:t> </a:t>
            </a:r>
            <a:r>
              <a:rPr lang="en-GB" sz="2000" dirty="0" err="1"/>
              <a:t>Irreguläre</a:t>
            </a:r>
            <a:r>
              <a:rPr lang="en-GB" sz="2000" dirty="0"/>
              <a:t> </a:t>
            </a:r>
            <a:r>
              <a:rPr lang="en-GB" sz="2000" dirty="0" err="1"/>
              <a:t>Platzierung</a:t>
            </a:r>
            <a:r>
              <a:rPr lang="en-GB" sz="2000" dirty="0"/>
              <a:t> in die </a:t>
            </a:r>
            <a:r>
              <a:rPr lang="en-GB" sz="2000" dirty="0" err="1"/>
              <a:t>Mehrheit</a:t>
            </a:r>
            <a:r>
              <a:rPr lang="en-GB" sz="2000" dirty="0"/>
              <a:t> der </a:t>
            </a:r>
            <a:r>
              <a:rPr lang="en-GB" sz="2000" dirty="0" err="1"/>
              <a:t>Fälle</a:t>
            </a:r>
            <a:r>
              <a:rPr lang="en-GB" sz="2000" dirty="0"/>
              <a:t> </a:t>
            </a:r>
            <a:r>
              <a:rPr lang="en-GB" sz="2000" dirty="0">
                <a:sym typeface="Wingdings" panose="05000000000000000000" pitchFamily="2" charset="2"/>
              </a:rPr>
              <a:t></a:t>
            </a:r>
            <a:r>
              <a:rPr lang="en-GB" sz="2000" dirty="0"/>
              <a:t> </a:t>
            </a:r>
            <a:r>
              <a:rPr lang="en-GB" sz="2000" dirty="0" err="1"/>
              <a:t>braucht</a:t>
            </a:r>
            <a:r>
              <a:rPr lang="en-GB" sz="2000" dirty="0"/>
              <a:t> </a:t>
            </a:r>
            <a:r>
              <a:rPr lang="en-GB" sz="2000" dirty="0" err="1"/>
              <a:t>zu</a:t>
            </a:r>
            <a:r>
              <a:rPr lang="en-GB" sz="2000" dirty="0"/>
              <a:t> </a:t>
            </a:r>
            <a:r>
              <a:rPr lang="en-GB" sz="2000" dirty="0" err="1"/>
              <a:t>viel</a:t>
            </a:r>
            <a:r>
              <a:rPr lang="en-GB" sz="2000" dirty="0"/>
              <a:t> </a:t>
            </a:r>
            <a:r>
              <a:rPr lang="en-GB" sz="2000" dirty="0" err="1"/>
              <a:t>Logik</a:t>
            </a:r>
            <a:r>
              <a:rPr lang="en-GB" sz="2000" dirty="0"/>
              <a:t>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Relative </a:t>
            </a:r>
            <a:r>
              <a:rPr lang="en-GB" sz="2000" dirty="0" err="1"/>
              <a:t>positionierung</a:t>
            </a:r>
            <a:r>
              <a:rPr lang="en-GB" sz="2000" dirty="0"/>
              <a:t> </a:t>
            </a:r>
            <a:r>
              <a:rPr lang="en-GB" sz="2000" dirty="0" err="1"/>
              <a:t>deswegen</a:t>
            </a:r>
            <a:r>
              <a:rPr lang="en-GB" sz="2000" dirty="0"/>
              <a:t> </a:t>
            </a:r>
            <a:r>
              <a:rPr lang="en-GB" sz="2000" dirty="0" err="1"/>
              <a:t>manchmal</a:t>
            </a:r>
            <a:r>
              <a:rPr lang="en-GB" sz="2000" dirty="0"/>
              <a:t> suboptimal, </a:t>
            </a:r>
            <a:r>
              <a:rPr lang="en-GB" sz="2000" dirty="0" err="1"/>
              <a:t>aber</a:t>
            </a:r>
            <a:r>
              <a:rPr lang="en-GB" sz="2000" dirty="0"/>
              <a:t> </a:t>
            </a:r>
            <a:r>
              <a:rPr lang="en-GB" sz="2000" dirty="0" err="1"/>
              <a:t>trotzdem</a:t>
            </a:r>
            <a:r>
              <a:rPr lang="en-GB" sz="2000" dirty="0"/>
              <a:t> die </a:t>
            </a:r>
            <a:r>
              <a:rPr lang="en-GB" sz="2000" dirty="0" err="1"/>
              <a:t>beste</a:t>
            </a:r>
            <a:r>
              <a:rPr lang="en-GB" sz="2000" dirty="0"/>
              <a:t> Alternative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err="1"/>
              <a:t>Viel</a:t>
            </a:r>
            <a:r>
              <a:rPr lang="en-GB" sz="2000" dirty="0"/>
              <a:t> </a:t>
            </a:r>
            <a:r>
              <a:rPr lang="en-GB" sz="2000" dirty="0" err="1"/>
              <a:t>Aufwand</a:t>
            </a:r>
            <a:r>
              <a:rPr lang="en-GB" sz="2000" dirty="0"/>
              <a:t> und </a:t>
            </a:r>
            <a:r>
              <a:rPr lang="en-GB" sz="2000" dirty="0" err="1"/>
              <a:t>wenig</a:t>
            </a:r>
            <a:r>
              <a:rPr lang="en-GB" sz="2000" dirty="0"/>
              <a:t> </a:t>
            </a:r>
            <a:r>
              <a:rPr lang="en-GB" sz="2000" dirty="0" err="1"/>
              <a:t>Fortschritt</a:t>
            </a:r>
            <a:r>
              <a:rPr lang="en-GB" sz="2000" dirty="0"/>
              <a:t> </a:t>
            </a:r>
            <a:r>
              <a:rPr lang="en-GB" sz="2000" dirty="0" err="1"/>
              <a:t>bei</a:t>
            </a:r>
            <a:r>
              <a:rPr lang="en-GB" sz="2000" dirty="0"/>
              <a:t> der </a:t>
            </a:r>
            <a:r>
              <a:rPr lang="en-GB" sz="2000" dirty="0" err="1"/>
              <a:t>Verbesserung</a:t>
            </a:r>
            <a:r>
              <a:rPr lang="en-GB" sz="2000" dirty="0"/>
              <a:t> des </a:t>
            </a:r>
            <a:r>
              <a:rPr lang="en-GB" sz="2000" dirty="0" err="1"/>
              <a:t>Algorithmus</a:t>
            </a:r>
            <a:r>
              <a:rPr lang="en-GB" sz="2000" dirty="0"/>
              <a:t>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000" dirty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000" dirty="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Lösungen</a:t>
            </a:r>
            <a:r>
              <a:rPr lang="en-GB" sz="2400" dirty="0"/>
              <a:t> (</a:t>
            </a:r>
            <a:r>
              <a:rPr lang="en-GB" sz="2400" dirty="0" err="1"/>
              <a:t>zum</a:t>
            </a:r>
            <a:r>
              <a:rPr lang="en-GB" sz="2400" dirty="0"/>
              <a:t> </a:t>
            </a:r>
            <a:r>
              <a:rPr lang="en-GB" sz="2400" dirty="0" err="1"/>
              <a:t>Teil</a:t>
            </a:r>
            <a:r>
              <a:rPr lang="en-GB" sz="2400" dirty="0"/>
              <a:t>):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Specification of Constraints </a:t>
            </a:r>
            <a:r>
              <a:rPr lang="en-GB" sz="2000" dirty="0" err="1"/>
              <a:t>erlaubt</a:t>
            </a:r>
            <a:r>
              <a:rPr lang="en-GB" sz="2000" dirty="0"/>
              <a:t> </a:t>
            </a:r>
            <a:r>
              <a:rPr lang="en-GB" sz="2000" dirty="0" err="1"/>
              <a:t>Logik</a:t>
            </a:r>
            <a:r>
              <a:rPr lang="en-GB" sz="2000" dirty="0"/>
              <a:t> </a:t>
            </a:r>
            <a:r>
              <a:rPr lang="en-GB" sz="2000" dirty="0" err="1"/>
              <a:t>gezielt</a:t>
            </a:r>
            <a:r>
              <a:rPr lang="en-GB" sz="2000" dirty="0"/>
              <a:t> </a:t>
            </a:r>
            <a:r>
              <a:rPr lang="en-GB" sz="2000" dirty="0" err="1"/>
              <a:t>zu</a:t>
            </a:r>
            <a:r>
              <a:rPr lang="en-GB" sz="2000" dirty="0"/>
              <a:t> </a:t>
            </a:r>
            <a:r>
              <a:rPr lang="en-GB" sz="2000" dirty="0" err="1"/>
              <a:t>programmieren</a:t>
            </a:r>
            <a:endParaRPr lang="en-GB" sz="2000" dirty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Constraints </a:t>
            </a:r>
            <a:r>
              <a:rPr lang="en-GB" sz="2000" dirty="0" err="1"/>
              <a:t>erlauben</a:t>
            </a:r>
            <a:r>
              <a:rPr lang="en-GB" sz="2000" dirty="0"/>
              <a:t> </a:t>
            </a:r>
            <a:r>
              <a:rPr lang="en-GB" sz="2000" dirty="0" err="1"/>
              <a:t>auch</a:t>
            </a:r>
            <a:r>
              <a:rPr lang="en-GB" sz="2000" dirty="0"/>
              <a:t> das progressive Enhancement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Block packing algorithm </a:t>
            </a:r>
            <a:r>
              <a:rPr lang="en-GB" sz="2000" dirty="0" err="1"/>
              <a:t>ist</a:t>
            </a:r>
            <a:r>
              <a:rPr lang="en-GB" sz="2000" dirty="0"/>
              <a:t> </a:t>
            </a:r>
            <a:r>
              <a:rPr lang="en-GB" sz="2000" dirty="0" err="1"/>
              <a:t>eine</a:t>
            </a:r>
            <a:r>
              <a:rPr lang="en-GB" sz="2000" dirty="0"/>
              <a:t> </a:t>
            </a:r>
            <a:r>
              <a:rPr lang="en-GB" sz="2000" dirty="0" err="1"/>
              <a:t>optimale</a:t>
            </a:r>
            <a:r>
              <a:rPr lang="en-GB" sz="2000" dirty="0"/>
              <a:t> </a:t>
            </a:r>
            <a:r>
              <a:rPr lang="en-GB" sz="2000" dirty="0" err="1"/>
              <a:t>Lösung</a:t>
            </a:r>
            <a:r>
              <a:rPr lang="en-GB" sz="2000" dirty="0"/>
              <a:t> für P&amp;ID </a:t>
            </a:r>
            <a:r>
              <a:rPr lang="en-GB" sz="2000" dirty="0" err="1"/>
              <a:t>Diagramme</a:t>
            </a:r>
            <a:r>
              <a:rPr lang="en-GB" sz="2000" dirty="0"/>
              <a:t> falls </a:t>
            </a:r>
            <a:r>
              <a:rPr lang="en-GB" sz="2000" dirty="0" err="1"/>
              <a:t>alle</a:t>
            </a:r>
            <a:r>
              <a:rPr lang="en-GB" sz="2000" dirty="0"/>
              <a:t> children </a:t>
            </a:r>
            <a:r>
              <a:rPr lang="en-GB" sz="2000" dirty="0" err="1"/>
              <a:t>Grupen</a:t>
            </a:r>
            <a:r>
              <a:rPr lang="en-GB" sz="2000" dirty="0"/>
              <a:t> </a:t>
            </a:r>
            <a:r>
              <a:rPr lang="en-GB" sz="2000" dirty="0" err="1"/>
              <a:t>sind</a:t>
            </a:r>
            <a:r>
              <a:rPr lang="en-GB" sz="2000" dirty="0"/>
              <a:t> (</a:t>
            </a:r>
            <a:r>
              <a:rPr lang="en-GB" sz="2000" dirty="0" err="1"/>
              <a:t>rechteckige</a:t>
            </a:r>
            <a:r>
              <a:rPr lang="en-GB" sz="2000" dirty="0"/>
              <a:t> Blocks). </a:t>
            </a:r>
            <a:r>
              <a:rPr lang="en-GB" sz="2000" dirty="0" err="1"/>
              <a:t>Nicht</a:t>
            </a:r>
            <a:r>
              <a:rPr lang="en-GB" sz="2000" dirty="0"/>
              <a:t> </a:t>
            </a:r>
            <a:r>
              <a:rPr lang="en-GB" sz="2000" dirty="0" err="1"/>
              <a:t>aber</a:t>
            </a:r>
            <a:r>
              <a:rPr lang="en-GB" sz="2000" dirty="0"/>
              <a:t> für shapes.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1868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Business </a:t>
            </a:r>
            <a:r>
              <a:rPr lang="en-GB" sz="3200" b="1" dirty="0" err="1">
                <a:solidFill>
                  <a:srgbClr val="339966"/>
                </a:solidFill>
                <a:uFillTx/>
              </a:rPr>
              <a:t>Logik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Example: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821" y="927066"/>
            <a:ext cx="4423237" cy="578948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5BD580-820E-404F-9CBF-D668F1B6F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6024890" cy="5412189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Kleine</a:t>
            </a:r>
            <a:r>
              <a:rPr lang="en-GB" sz="2400" dirty="0"/>
              <a:t> </a:t>
            </a:r>
            <a:r>
              <a:rPr lang="en-GB" sz="2400" dirty="0" err="1"/>
              <a:t>Modifikationen</a:t>
            </a:r>
            <a:r>
              <a:rPr lang="en-GB" sz="2400" dirty="0"/>
              <a:t> </a:t>
            </a:r>
            <a:r>
              <a:rPr lang="en-GB" sz="2400" dirty="0" err="1"/>
              <a:t>zum</a:t>
            </a:r>
            <a:r>
              <a:rPr lang="en-GB" sz="2400" dirty="0"/>
              <a:t> </a:t>
            </a:r>
            <a:r>
              <a:rPr lang="en-GB" sz="2400" dirty="0" err="1"/>
              <a:t>vorherigen</a:t>
            </a:r>
            <a:r>
              <a:rPr lang="en-GB" sz="2400" dirty="0"/>
              <a:t> </a:t>
            </a:r>
            <a:r>
              <a:rPr lang="en-GB" sz="2400" dirty="0" err="1"/>
              <a:t>Logik</a:t>
            </a:r>
            <a:endParaRPr lang="en-GB" sz="2400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Sonst</a:t>
            </a:r>
            <a:r>
              <a:rPr lang="en-GB" sz="2400" dirty="0"/>
              <a:t> </a:t>
            </a:r>
            <a:r>
              <a:rPr lang="en-GB" sz="2400" dirty="0" err="1"/>
              <a:t>gleich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7079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packBlocks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()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AA938E-572D-44DD-B40C-C831F1A72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637" y="1938655"/>
            <a:ext cx="5938963" cy="47117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CA1F25-BAFB-4CE3-9C14-7750D71C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4933325" cy="5412189"/>
          </a:xfrm>
        </p:spPr>
        <p:txBody>
          <a:bodyPr>
            <a:normAutofit fontScale="92500"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b="1" dirty="0"/>
              <a:t>Binary tree block packing algorithm: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Sort blocks </a:t>
            </a:r>
            <a:r>
              <a:rPr lang="en-GB" sz="2400" dirty="0"/>
              <a:t>(clones) based on selected </a:t>
            </a:r>
            <a:r>
              <a:rPr lang="en-GB" sz="2400" dirty="0" err="1"/>
              <a:t>sortOrder</a:t>
            </a:r>
            <a:r>
              <a:rPr lang="en-GB" sz="2400" dirty="0"/>
              <a:t> option (none, width, height, area, </a:t>
            </a:r>
            <a:r>
              <a:rPr lang="en-GB" sz="2400" b="1" dirty="0" err="1"/>
              <a:t>maxSide</a:t>
            </a:r>
            <a:r>
              <a:rPr lang="en-GB" sz="2400" b="1" dirty="0"/>
              <a:t>)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Place first </a:t>
            </a:r>
            <a:r>
              <a:rPr lang="en-GB" sz="2400" dirty="0"/>
              <a:t>(root) </a:t>
            </a:r>
            <a:r>
              <a:rPr lang="en-GB" sz="2400" b="1" dirty="0"/>
              <a:t>block</a:t>
            </a:r>
            <a:r>
              <a:rPr lang="en-GB" sz="2400" dirty="0"/>
              <a:t> at (0, 0).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Place next block </a:t>
            </a:r>
            <a:r>
              <a:rPr lang="en-GB" sz="2400" dirty="0"/>
              <a:t>either right or bellow of previous (minimize area)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Repeat</a:t>
            </a:r>
            <a:r>
              <a:rPr lang="en-GB" sz="2400" dirty="0"/>
              <a:t> 3 until all blocks placed.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Update properties </a:t>
            </a:r>
            <a:r>
              <a:rPr lang="en-GB" sz="2400" dirty="0"/>
              <a:t>in original objects.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endParaRPr lang="en-GB" sz="2400" dirty="0"/>
          </a:p>
          <a:p>
            <a:pPr>
              <a:buClr>
                <a:srgbClr val="FFC000"/>
              </a:buClr>
            </a:pPr>
            <a:r>
              <a:rPr lang="en-GB" sz="2400" dirty="0"/>
              <a:t>Sehr </a:t>
            </a:r>
            <a:r>
              <a:rPr lang="en-GB" sz="2400" dirty="0" err="1"/>
              <a:t>gute</a:t>
            </a:r>
            <a:r>
              <a:rPr lang="en-GB" sz="2400" dirty="0"/>
              <a:t> </a:t>
            </a:r>
            <a:r>
              <a:rPr lang="en-GB" sz="2400" dirty="0" err="1"/>
              <a:t>Ergebnisse</a:t>
            </a:r>
            <a:r>
              <a:rPr lang="en-GB" sz="2400" dirty="0"/>
              <a:t> für Blocks die </a:t>
            </a:r>
            <a:r>
              <a:rPr lang="en-GB" sz="2400" dirty="0" err="1"/>
              <a:t>nur</a:t>
            </a:r>
            <a:r>
              <a:rPr lang="en-GB" sz="2400" dirty="0"/>
              <a:t> </a:t>
            </a:r>
            <a:r>
              <a:rPr lang="en-GB" sz="2400" dirty="0" err="1"/>
              <a:t>Groupen</a:t>
            </a:r>
            <a:r>
              <a:rPr lang="en-GB" sz="2400" dirty="0"/>
              <a:t> </a:t>
            </a:r>
            <a:r>
              <a:rPr lang="en-GB" sz="2400" dirty="0" err="1"/>
              <a:t>sind</a:t>
            </a:r>
            <a:r>
              <a:rPr lang="en-GB" sz="2400" dirty="0"/>
              <a:t> (</a:t>
            </a:r>
            <a:r>
              <a:rPr lang="en-GB" sz="2400" dirty="0" err="1"/>
              <a:t>ohne</a:t>
            </a:r>
            <a:r>
              <a:rPr lang="en-GB" sz="2400" dirty="0"/>
              <a:t> Shapes)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81521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Issues and Challenges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14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err="1"/>
              <a:t>Stillstand</a:t>
            </a:r>
            <a:r>
              <a:rPr lang="en-GB" sz="2000" dirty="0"/>
              <a:t> </a:t>
            </a:r>
            <a:r>
              <a:rPr lang="en-GB" sz="2000" dirty="0" err="1"/>
              <a:t>beim</a:t>
            </a:r>
            <a:r>
              <a:rPr lang="en-GB" sz="2000" dirty="0"/>
              <a:t> </a:t>
            </a:r>
            <a:r>
              <a:rPr lang="en-GB" sz="2000" dirty="0" err="1"/>
              <a:t>vertexPlacement</a:t>
            </a:r>
            <a:r>
              <a:rPr lang="en-GB" sz="2000" dirty="0"/>
              <a:t> </a:t>
            </a:r>
            <a:r>
              <a:rPr lang="en-GB" sz="2000" dirty="0" err="1"/>
              <a:t>Algorithmus</a:t>
            </a:r>
            <a:endParaRPr lang="en-GB" sz="2000" dirty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uFillTx/>
              </a:rPr>
              <a:t>Alles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wofür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es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eine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bestimmte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Logik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dahinter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gibt</a:t>
            </a:r>
            <a:r>
              <a:rPr lang="en-GB" sz="1600" dirty="0">
                <a:uFillTx/>
              </a:rPr>
              <a:t>, </a:t>
            </a:r>
            <a:r>
              <a:rPr lang="en-GB" sz="1600" dirty="0" err="1">
                <a:uFillTx/>
              </a:rPr>
              <a:t>wird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schon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entsprechend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dieser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Logik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platziert</a:t>
            </a:r>
            <a:r>
              <a:rPr lang="en-GB" sz="1600" dirty="0">
                <a:uFillTx/>
              </a:rPr>
              <a:t>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Nich</a:t>
            </a:r>
            <a:r>
              <a:rPr lang="en-GB" sz="1600" dirty="0"/>
              <a:t> </a:t>
            </a:r>
            <a:r>
              <a:rPr lang="en-GB" sz="1600" dirty="0" err="1"/>
              <a:t>viel</a:t>
            </a:r>
            <a:r>
              <a:rPr lang="en-GB" sz="1600" dirty="0"/>
              <a:t> </a:t>
            </a:r>
            <a:r>
              <a:rPr lang="en-GB" sz="1600" dirty="0" err="1"/>
              <a:t>mehr</a:t>
            </a:r>
            <a:r>
              <a:rPr lang="en-GB" sz="1600" dirty="0"/>
              <a:t> </a:t>
            </a:r>
            <a:r>
              <a:rPr lang="en-GB" sz="1600" dirty="0" err="1"/>
              <a:t>Logik</a:t>
            </a:r>
            <a:r>
              <a:rPr lang="en-GB" sz="1600" dirty="0"/>
              <a:t> um das </a:t>
            </a:r>
            <a:r>
              <a:rPr lang="en-GB" sz="1600" dirty="0" err="1"/>
              <a:t>Platzierungsalgorithmus</a:t>
            </a:r>
            <a:r>
              <a:rPr lang="en-GB" sz="1600" dirty="0"/>
              <a:t> in </a:t>
            </a:r>
            <a:r>
              <a:rPr lang="en-GB" sz="1600" dirty="0" err="1"/>
              <a:t>wenig</a:t>
            </a:r>
            <a:r>
              <a:rPr lang="en-GB" sz="1600" dirty="0"/>
              <a:t> </a:t>
            </a:r>
            <a:r>
              <a:rPr lang="en-GB" sz="1600" dirty="0" err="1"/>
              <a:t>Zeit</a:t>
            </a:r>
            <a:r>
              <a:rPr lang="en-GB" sz="1600" dirty="0"/>
              <a:t> </a:t>
            </a:r>
            <a:r>
              <a:rPr lang="en-GB" sz="1600" dirty="0" err="1"/>
              <a:t>noch</a:t>
            </a:r>
            <a:r>
              <a:rPr lang="en-GB" sz="1600" dirty="0"/>
              <a:t> </a:t>
            </a:r>
            <a:r>
              <a:rPr lang="en-GB" sz="1600" dirty="0" err="1"/>
              <a:t>zu</a:t>
            </a:r>
            <a:r>
              <a:rPr lang="en-GB" sz="1600" dirty="0"/>
              <a:t> </a:t>
            </a:r>
            <a:r>
              <a:rPr lang="en-GB" sz="1600" dirty="0" err="1"/>
              <a:t>verbessern</a:t>
            </a:r>
            <a:r>
              <a:rPr lang="en-GB" sz="1600" dirty="0"/>
              <a:t>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u="sng" dirty="0" err="1"/>
              <a:t>Vorteile</a:t>
            </a:r>
            <a:r>
              <a:rPr lang="en-GB" sz="1600" dirty="0"/>
              <a:t>: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Konzentration</a:t>
            </a:r>
            <a:r>
              <a:rPr lang="en-GB" sz="1600" dirty="0"/>
              <a:t> auf Data-bindings (</a:t>
            </a:r>
            <a:r>
              <a:rPr lang="en-GB" sz="1600" dirty="0" err="1"/>
              <a:t>dynamisierung</a:t>
            </a:r>
            <a:r>
              <a:rPr lang="en-GB" sz="1600" dirty="0"/>
              <a:t>)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Verteci</a:t>
            </a:r>
            <a:r>
              <a:rPr lang="en-GB" sz="1600" dirty="0"/>
              <a:t> </a:t>
            </a:r>
            <a:r>
              <a:rPr lang="en-GB" sz="1600" dirty="0" err="1"/>
              <a:t>schon</a:t>
            </a:r>
            <a:r>
              <a:rPr lang="en-GB" sz="1600" dirty="0"/>
              <a:t> </a:t>
            </a:r>
            <a:r>
              <a:rPr lang="en-GB" sz="1600" dirty="0" err="1"/>
              <a:t>ziemlich</a:t>
            </a:r>
            <a:r>
              <a:rPr lang="en-GB" sz="1600" dirty="0"/>
              <a:t> gut </a:t>
            </a:r>
            <a:r>
              <a:rPr lang="en-GB" sz="1600" dirty="0" err="1"/>
              <a:t>platziert</a:t>
            </a:r>
            <a:r>
              <a:rPr lang="en-GB" sz="1600" dirty="0"/>
              <a:t> und edges </a:t>
            </a:r>
            <a:r>
              <a:rPr lang="en-GB" sz="1600" dirty="0" err="1"/>
              <a:t>vereinfacht</a:t>
            </a:r>
            <a:endParaRPr lang="en-GB" sz="1600" dirty="0"/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Verbesserungsmöglichkeiten</a:t>
            </a:r>
            <a:r>
              <a:rPr lang="en-GB" sz="1600" dirty="0"/>
              <a:t> </a:t>
            </a:r>
            <a:r>
              <a:rPr lang="en-GB" sz="1600" dirty="0" err="1"/>
              <a:t>direkt</a:t>
            </a:r>
            <a:r>
              <a:rPr lang="en-GB" sz="1600" dirty="0"/>
              <a:t> </a:t>
            </a:r>
            <a:r>
              <a:rPr lang="en-GB" sz="1600" dirty="0" err="1"/>
              <a:t>im</a:t>
            </a:r>
            <a:r>
              <a:rPr lang="en-GB" sz="1600" dirty="0"/>
              <a:t> draw.io (</a:t>
            </a:r>
            <a:r>
              <a:rPr lang="en-GB" sz="1600" dirty="0" err="1"/>
              <a:t>Drag&amp;Drop</a:t>
            </a:r>
            <a:r>
              <a:rPr lang="en-GB" sz="1600" dirty="0"/>
              <a:t>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u="sng" dirty="0" err="1">
                <a:uFillTx/>
              </a:rPr>
              <a:t>Nachteile</a:t>
            </a:r>
            <a:r>
              <a:rPr lang="en-GB" sz="1600" dirty="0">
                <a:uFillTx/>
              </a:rPr>
              <a:t>: 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Platzierung</a:t>
            </a:r>
            <a:r>
              <a:rPr lang="en-GB" sz="1600" dirty="0"/>
              <a:t> </a:t>
            </a:r>
            <a:r>
              <a:rPr lang="en-GB" sz="1600" dirty="0" err="1"/>
              <a:t>ist</a:t>
            </a:r>
            <a:r>
              <a:rPr lang="en-GB" sz="1600" dirty="0"/>
              <a:t> das </a:t>
            </a:r>
            <a:r>
              <a:rPr lang="en-GB" sz="1600" dirty="0" err="1"/>
              <a:t>Endergebniss</a:t>
            </a:r>
            <a:r>
              <a:rPr lang="en-GB" sz="1600" dirty="0"/>
              <a:t> und </a:t>
            </a:r>
            <a:r>
              <a:rPr lang="en-GB" sz="1600" dirty="0" err="1"/>
              <a:t>alles</a:t>
            </a:r>
            <a:r>
              <a:rPr lang="en-GB" sz="1600" dirty="0"/>
              <a:t> was man am Ende </a:t>
            </a:r>
            <a:r>
              <a:rPr lang="en-GB" sz="1600" dirty="0" err="1"/>
              <a:t>sieht</a:t>
            </a:r>
            <a:endParaRPr lang="en-GB" sz="1600" dirty="0"/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Arbeit und </a:t>
            </a:r>
            <a:r>
              <a:rPr lang="en-GB" sz="1600" dirty="0" err="1"/>
              <a:t>Aufwand</a:t>
            </a:r>
            <a:r>
              <a:rPr lang="en-GB" sz="1600" dirty="0"/>
              <a:t> die </a:t>
            </a:r>
            <a:r>
              <a:rPr lang="en-GB" sz="1600" dirty="0" err="1"/>
              <a:t>hinter</a:t>
            </a:r>
            <a:r>
              <a:rPr lang="en-GB" sz="1600" dirty="0"/>
              <a:t> die </a:t>
            </a:r>
            <a:r>
              <a:rPr lang="en-GB" sz="1600" dirty="0" err="1"/>
              <a:t>Visualisierung</a:t>
            </a:r>
            <a:r>
              <a:rPr lang="en-GB" sz="1600" dirty="0"/>
              <a:t> </a:t>
            </a:r>
            <a:r>
              <a:rPr lang="en-GB" sz="1600" dirty="0" err="1"/>
              <a:t>sieht</a:t>
            </a:r>
            <a:r>
              <a:rPr lang="en-GB" sz="1600" dirty="0"/>
              <a:t> man </a:t>
            </a:r>
            <a:r>
              <a:rPr lang="en-GB" sz="1600" dirty="0" err="1"/>
              <a:t>nicht</a:t>
            </a:r>
            <a:endParaRPr lang="en-GB" sz="1600" dirty="0"/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Kann</a:t>
            </a:r>
            <a:r>
              <a:rPr lang="en-GB" sz="1600" dirty="0"/>
              <a:t> </a:t>
            </a:r>
            <a:r>
              <a:rPr lang="en-GB" sz="1600" dirty="0" err="1"/>
              <a:t>zu</a:t>
            </a:r>
            <a:r>
              <a:rPr lang="en-GB" sz="1600" dirty="0"/>
              <a:t> </a:t>
            </a:r>
            <a:r>
              <a:rPr lang="en-GB" sz="1600" dirty="0" err="1"/>
              <a:t>enttäuschende</a:t>
            </a:r>
            <a:r>
              <a:rPr lang="en-GB" sz="1600" dirty="0"/>
              <a:t> </a:t>
            </a:r>
            <a:r>
              <a:rPr lang="en-GB" sz="1600" dirty="0" err="1"/>
              <a:t>Schlussfolgerungen</a:t>
            </a:r>
            <a:r>
              <a:rPr lang="en-GB" sz="1600" dirty="0"/>
              <a:t> </a:t>
            </a:r>
            <a:r>
              <a:rPr lang="en-GB" sz="1600" dirty="0" err="1"/>
              <a:t>bezüglich</a:t>
            </a:r>
            <a:r>
              <a:rPr lang="en-GB" sz="1600" dirty="0"/>
              <a:t> des </a:t>
            </a:r>
            <a:r>
              <a:rPr lang="en-GB" sz="1600" dirty="0" err="1"/>
              <a:t>Projekts</a:t>
            </a:r>
            <a:r>
              <a:rPr lang="en-GB" sz="1600" dirty="0"/>
              <a:t> </a:t>
            </a:r>
            <a:r>
              <a:rPr lang="en-GB" sz="1600" dirty="0" err="1"/>
              <a:t>führen</a:t>
            </a:r>
            <a:endParaRPr lang="en-GB" sz="1600" dirty="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Animations via sapient-bind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Sapient-bind JSON structure as JS Object, then </a:t>
            </a:r>
            <a:r>
              <a:rPr lang="en-GB" sz="1600" dirty="0" err="1"/>
              <a:t>stringified</a:t>
            </a:r>
            <a:endParaRPr lang="en-GB" sz="1600" dirty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Function to create data-bindings with data fech</a:t>
            </a:r>
            <a:r>
              <a:rPr lang="en-GB" sz="1600" dirty="0"/>
              <a:t>ted from database</a:t>
            </a:r>
            <a:endParaRPr lang="en-GB" sz="1600" dirty="0">
              <a:uFillTx/>
            </a:endParaRP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err="1"/>
              <a:t>Boardlet</a:t>
            </a:r>
            <a:r>
              <a:rPr lang="en-GB" sz="2000" dirty="0"/>
              <a:t> Design (</a:t>
            </a:r>
            <a:r>
              <a:rPr lang="en-GB" sz="2000" dirty="0" err="1"/>
              <a:t>niedrigste</a:t>
            </a:r>
            <a:r>
              <a:rPr lang="en-GB" sz="2000" dirty="0"/>
              <a:t> </a:t>
            </a:r>
            <a:r>
              <a:rPr lang="en-GB" sz="2000" dirty="0" err="1"/>
              <a:t>Priöritäat</a:t>
            </a:r>
            <a:r>
              <a:rPr lang="en-GB" sz="2000" dirty="0"/>
              <a:t>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Upload button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200" dirty="0">
                <a:uFillTx/>
              </a:rPr>
              <a:t>Until now, no way of uploading files from client to the file system found (because of security issues)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Fix Progress Bar</a:t>
            </a:r>
          </a:p>
        </p:txBody>
      </p:sp>
    </p:spTree>
    <p:extLst>
      <p:ext uri="{BB962C8B-B14F-4D97-AF65-F5344CB8AC3E}">
        <p14:creationId xmlns:p14="http://schemas.microsoft.com/office/powerpoint/2010/main" val="2190960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Next Sprint – </a:t>
            </a:r>
            <a:r>
              <a:rPr lang="en-US" sz="3200" b="1" dirty="0" err="1">
                <a:solidFill>
                  <a:srgbClr val="339966"/>
                </a:solidFill>
                <a:uFillTx/>
              </a:rPr>
              <a:t>ToDos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14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err="1"/>
              <a:t>Schreiben</a:t>
            </a:r>
            <a:r>
              <a:rPr lang="en-GB" sz="2000" dirty="0"/>
              <a:t>! (und </a:t>
            </a:r>
            <a:r>
              <a:rPr lang="en-GB" sz="2000" dirty="0" err="1"/>
              <a:t>Lernen</a:t>
            </a:r>
            <a:r>
              <a:rPr lang="en-GB" sz="2000" dirty="0"/>
              <a:t>)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Vertex placement algorithm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Continuous improvement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Animations via sapient-bind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Define sapient-bind JSON structure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Function to create data-bindings with data fech</a:t>
            </a:r>
            <a:r>
              <a:rPr lang="en-GB" sz="1600" dirty="0"/>
              <a:t>ted from database</a:t>
            </a:r>
            <a:endParaRPr lang="en-GB" sz="1600" dirty="0">
              <a:uFillTx/>
            </a:endParaRP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Upload button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Until now, no way of uploading files from client to the file system found (because of security issues)</a:t>
            </a:r>
            <a:endParaRPr lang="en-GB" sz="1400" dirty="0">
              <a:uFillTx/>
            </a:endParaRPr>
          </a:p>
          <a:p>
            <a:pPr algn="just"/>
            <a:endParaRPr lang="en-GB" sz="14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4425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339966"/>
                </a:solidFill>
              </a:rPr>
              <a:t>Vorläufige</a:t>
            </a:r>
            <a:r>
              <a:rPr lang="en-US" sz="3200" b="1" dirty="0">
                <a:solidFill>
                  <a:srgbClr val="339966"/>
                </a:solidFill>
              </a:rPr>
              <a:t> </a:t>
            </a:r>
            <a:r>
              <a:rPr lang="en-US" sz="3200" b="1" dirty="0" err="1">
                <a:solidFill>
                  <a:srgbClr val="339966"/>
                </a:solidFill>
              </a:rPr>
              <a:t>Inhaltsverzeichnis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Bachelorarbeit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In Word…</a:t>
            </a:r>
            <a:endParaRPr lang="en-GB" sz="1400" dirty="0">
              <a:uFillTx/>
            </a:endParaRPr>
          </a:p>
          <a:p>
            <a:pPr algn="just"/>
            <a:endParaRPr lang="en-GB" sz="14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1766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Project – Overview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 of tasks: Week 10</a:t>
            </a:r>
          </a:p>
        </p:txBody>
      </p:sp>
      <p:pic>
        <p:nvPicPr>
          <p:cNvPr id="5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9" y="2111433"/>
            <a:ext cx="12095588" cy="3383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P&amp;ID Viewer - Dashboard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pic>
        <p:nvPicPr>
          <p:cNvPr id="8" name="Inhaltsplatzhalter 7">
            <a:hlinkClick r:id="rId3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b="470"/>
          <a:stretch/>
        </p:blipFill>
        <p:spPr>
          <a:xfrm>
            <a:off x="302859" y="902126"/>
            <a:ext cx="11586282" cy="571480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  <a:uFillTx/>
              </a:rPr>
              <a:t>Boardlet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14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9" y="1120930"/>
            <a:ext cx="4675846" cy="537260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340" y="1454229"/>
            <a:ext cx="5915851" cy="4706007"/>
          </a:xfrm>
          <a:prstGeom prst="rect">
            <a:avLst/>
          </a:prstGeom>
        </p:spPr>
      </p:pic>
      <p:pic>
        <p:nvPicPr>
          <p:cNvPr id="7" name="Grafik 2">
            <a:extLst>
              <a:ext uri="{FF2B5EF4-FFF2-40B4-BE49-F238E27FC236}">
                <a16:creationId xmlns:a16="http://schemas.microsoft.com/office/drawing/2014/main" id="{0B3E05D1-8641-4E63-A24B-63D0CE92B0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5879"/>
          <a:stretch/>
        </p:blipFill>
        <p:spPr>
          <a:xfrm>
            <a:off x="4442434" y="3119357"/>
            <a:ext cx="923000" cy="183832"/>
          </a:xfrm>
          <a:prstGeom prst="rect">
            <a:avLst/>
          </a:prstGeom>
        </p:spPr>
      </p:pic>
      <p:pic>
        <p:nvPicPr>
          <p:cNvPr id="8" name="Grafik 2">
            <a:extLst>
              <a:ext uri="{FF2B5EF4-FFF2-40B4-BE49-F238E27FC236}">
                <a16:creationId xmlns:a16="http://schemas.microsoft.com/office/drawing/2014/main" id="{48AD599D-A35A-4B5E-9E2D-C77EC9E583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5879"/>
          <a:stretch/>
        </p:blipFill>
        <p:spPr>
          <a:xfrm>
            <a:off x="4442434" y="2223741"/>
            <a:ext cx="923000" cy="183832"/>
          </a:xfrm>
          <a:prstGeom prst="rect">
            <a:avLst/>
          </a:prstGeom>
        </p:spPr>
      </p:pic>
      <p:pic>
        <p:nvPicPr>
          <p:cNvPr id="11" name="Grafik 2">
            <a:extLst>
              <a:ext uri="{FF2B5EF4-FFF2-40B4-BE49-F238E27FC236}">
                <a16:creationId xmlns:a16="http://schemas.microsoft.com/office/drawing/2014/main" id="{1553DFAF-EAF4-4905-8057-3C86C024C3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5879"/>
          <a:stretch/>
        </p:blipFill>
        <p:spPr>
          <a:xfrm>
            <a:off x="4442434" y="4164290"/>
            <a:ext cx="923000" cy="183832"/>
          </a:xfrm>
          <a:prstGeom prst="rect">
            <a:avLst/>
          </a:prstGeom>
        </p:spPr>
      </p:pic>
      <p:pic>
        <p:nvPicPr>
          <p:cNvPr id="12" name="Grafik 2">
            <a:extLst>
              <a:ext uri="{FF2B5EF4-FFF2-40B4-BE49-F238E27FC236}">
                <a16:creationId xmlns:a16="http://schemas.microsoft.com/office/drawing/2014/main" id="{8AAC5402-AFFB-406E-A908-CC348B6BAC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5879"/>
          <a:stretch/>
        </p:blipFill>
        <p:spPr>
          <a:xfrm>
            <a:off x="4446035" y="6272490"/>
            <a:ext cx="923000" cy="1838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Vertex Placement Algorithm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Textfeld 3"/>
          <p:cNvSpPr txBox="1">
            <a:spLocks/>
          </p:cNvSpPr>
          <p:nvPr/>
        </p:nvSpPr>
        <p:spPr>
          <a:xfrm>
            <a:off x="8720814" y="4531421"/>
            <a:ext cx="3385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uFillTx/>
              </a:rPr>
              <a:t>forEach</a:t>
            </a:r>
            <a:r>
              <a:rPr lang="en-US" sz="1200" dirty="0">
                <a:uFillTx/>
              </a:rPr>
              <a:t> </a:t>
            </a:r>
            <a:r>
              <a:rPr lang="en-US" sz="1200" b="1" i="1" dirty="0">
                <a:uFillTx/>
              </a:rPr>
              <a:t>vertex</a:t>
            </a:r>
            <a:r>
              <a:rPr lang="en-US" sz="1200" dirty="0">
                <a:uFillTx/>
              </a:rPr>
              <a:t> in </a:t>
            </a:r>
            <a:r>
              <a:rPr lang="en-US" sz="1200" b="1" i="1" dirty="0">
                <a:uFillTx/>
              </a:rPr>
              <a:t>pidVertices</a:t>
            </a:r>
            <a:r>
              <a:rPr lang="en-US" sz="1200" dirty="0">
                <a:uFillTx/>
              </a:rPr>
              <a:t>: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if</a:t>
            </a:r>
            <a:r>
              <a:rPr lang="en-US" sz="1200" dirty="0">
                <a:uFillTx/>
              </a:rPr>
              <a:t> (not 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calculate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store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position</a:t>
            </a:r>
            <a:r>
              <a:rPr lang="en-US" sz="1200" dirty="0">
                <a:uFillTx/>
              </a:rPr>
              <a:t> current vertex: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get</a:t>
            </a:r>
            <a:r>
              <a:rPr lang="en-US" sz="1200" dirty="0">
                <a:uFillTx/>
              </a:rPr>
              <a:t> previous vertex position (x, y values)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apply</a:t>
            </a:r>
            <a:r>
              <a:rPr lang="en-US" sz="1200" dirty="0">
                <a:uFillTx/>
              </a:rPr>
              <a:t> positioning rules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set</a:t>
            </a:r>
            <a:r>
              <a:rPr lang="en-US" sz="1200" dirty="0">
                <a:uFillTx/>
              </a:rPr>
              <a:t> current vertex position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update</a:t>
            </a:r>
            <a:r>
              <a:rPr lang="en-US" sz="1200" dirty="0">
                <a:uFillTx/>
              </a:rPr>
              <a:t> value of previous x, y values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else if </a:t>
            </a:r>
            <a:r>
              <a:rPr lang="en-US" sz="1200" dirty="0">
                <a:uFillTx/>
              </a:rPr>
              <a:t>(group):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sum</a:t>
            </a:r>
            <a:r>
              <a:rPr lang="en-US" sz="1200" dirty="0">
                <a:uFillTx/>
              </a:rPr>
              <a:t> areas of contained cells</a:t>
            </a:r>
          </a:p>
          <a:p>
            <a:endParaRPr lang="en-US" sz="1200" dirty="0">
              <a:uFillTx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BE0631-F21D-49DD-8E4C-D81C5B1B7B79}"/>
              </a:ext>
            </a:extLst>
          </p:cNvPr>
          <p:cNvSpPr txBox="1">
            <a:spLocks/>
          </p:cNvSpPr>
          <p:nvPr/>
        </p:nvSpPr>
        <p:spPr>
          <a:xfrm>
            <a:off x="635270" y="1496567"/>
            <a:ext cx="9186960" cy="402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>
                <a:uFillTx/>
              </a:rPr>
              <a:t>Simplification of edges (clear connection waypoints </a:t>
            </a:r>
            <a:r>
              <a:rPr lang="en-GB" sz="1900" dirty="0"/>
              <a:t>between various edges if any)</a:t>
            </a:r>
            <a:endParaRPr lang="en-GB" sz="1900" dirty="0">
              <a:uFillTx/>
            </a:endParaRP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>
                <a:uFillTx/>
              </a:rPr>
              <a:t>Constraint specification in the form of tags</a:t>
            </a: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/>
              <a:t>Positioning logic in the form of rules (depending on tags)</a:t>
            </a: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endParaRPr lang="en-GB" sz="1900" dirty="0">
              <a:uFillTx/>
            </a:endParaRP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endParaRPr lang="en-GB" sz="1900" dirty="0"/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endParaRPr lang="en-GB" sz="1900" dirty="0">
              <a:uFillTx/>
            </a:endParaRPr>
          </a:p>
          <a:p>
            <a:pPr marL="0" indent="0">
              <a:lnSpc>
                <a:spcPct val="100000"/>
              </a:lnSpc>
              <a:buClr>
                <a:srgbClr val="FFC000"/>
              </a:buClr>
              <a:buNone/>
            </a:pPr>
            <a:r>
              <a:rPr lang="en-GB" sz="1900" dirty="0">
                <a:solidFill>
                  <a:srgbClr val="FF0000"/>
                </a:solidFill>
              </a:rPr>
              <a:t>PLACE ACTIVITY DIAGRAM HERE CON RECUADROS PARA IR INDIVIDUALMENTE ENTRANDO A CADA FUNCION</a:t>
            </a:r>
            <a:endParaRPr lang="en-GB" sz="1900" dirty="0">
              <a:solidFill>
                <a:srgbClr val="FF0000"/>
              </a:solidFill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1. Simplification of Edges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1949F1-DB88-4802-B658-66699ED6B4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8"/>
          <a:stretch/>
        </p:blipFill>
        <p:spPr>
          <a:xfrm>
            <a:off x="4887459" y="1010194"/>
            <a:ext cx="5526087" cy="5358953"/>
          </a:xfrm>
          <a:prstGeom prst="rect">
            <a:avLst/>
          </a:prstGeom>
        </p:spPr>
      </p:pic>
      <p:sp>
        <p:nvSpPr>
          <p:cNvPr id="7" name="Textfeld 3">
            <a:extLst>
              <a:ext uri="{FF2B5EF4-FFF2-40B4-BE49-F238E27FC236}">
                <a16:creationId xmlns:a16="http://schemas.microsoft.com/office/drawing/2014/main" id="{88D8B0E1-6B36-4A43-BA91-5A7D055BE119}"/>
              </a:ext>
            </a:extLst>
          </p:cNvPr>
          <p:cNvSpPr txBox="1">
            <a:spLocks/>
          </p:cNvSpPr>
          <p:nvPr/>
        </p:nvSpPr>
        <p:spPr>
          <a:xfrm>
            <a:off x="783314" y="1470721"/>
            <a:ext cx="3385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uFillTx/>
              </a:rPr>
              <a:t>forEach</a:t>
            </a:r>
            <a:r>
              <a:rPr lang="en-US" sz="1200" dirty="0">
                <a:uFillTx/>
              </a:rPr>
              <a:t> </a:t>
            </a:r>
            <a:r>
              <a:rPr lang="en-US" sz="1200" b="1" i="1" dirty="0">
                <a:uFillTx/>
              </a:rPr>
              <a:t>edge</a:t>
            </a:r>
            <a:r>
              <a:rPr lang="en-US" sz="1200" dirty="0">
                <a:uFillTx/>
              </a:rPr>
              <a:t> in </a:t>
            </a:r>
            <a:r>
              <a:rPr lang="en-US" sz="1200" b="1" i="1" dirty="0" err="1">
                <a:uFillTx/>
              </a:rPr>
              <a:t>pidEdges</a:t>
            </a:r>
            <a:r>
              <a:rPr lang="en-US" sz="1200" dirty="0">
                <a:uFillTx/>
              </a:rPr>
              <a:t>: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if</a:t>
            </a:r>
            <a:r>
              <a:rPr lang="en-US" sz="1200" dirty="0">
                <a:uFillTx/>
              </a:rPr>
              <a:t> (</a:t>
            </a:r>
            <a:r>
              <a:rPr lang="en-US" sz="1200" dirty="0"/>
              <a:t>already simplified</a:t>
            </a:r>
            <a:r>
              <a:rPr lang="en-US" sz="1200" dirty="0">
                <a:uFillTx/>
              </a:rPr>
              <a:t>): </a:t>
            </a:r>
          </a:p>
          <a:p>
            <a:r>
              <a:rPr lang="en-US" sz="1200" dirty="0"/>
              <a:t>          </a:t>
            </a:r>
            <a:r>
              <a:rPr lang="en-US" sz="1200" b="1" dirty="0"/>
              <a:t>skip</a:t>
            </a:r>
          </a:p>
          <a:p>
            <a:r>
              <a:rPr lang="en-US" sz="1200" b="1" dirty="0">
                <a:uFillTx/>
              </a:rPr>
              <a:t>     else if ()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calculate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store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position</a:t>
            </a:r>
            <a:r>
              <a:rPr lang="en-US" sz="1200" dirty="0">
                <a:uFillTx/>
              </a:rPr>
              <a:t> current vertex: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get</a:t>
            </a:r>
            <a:r>
              <a:rPr lang="en-US" sz="1200" dirty="0">
                <a:uFillTx/>
              </a:rPr>
              <a:t> previous vertex position (x, y values)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apply</a:t>
            </a:r>
            <a:r>
              <a:rPr lang="en-US" sz="1200" dirty="0">
                <a:uFillTx/>
              </a:rPr>
              <a:t> positioning rules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set</a:t>
            </a:r>
            <a:r>
              <a:rPr lang="en-US" sz="1200" dirty="0">
                <a:uFillTx/>
              </a:rPr>
              <a:t> current vertex position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update</a:t>
            </a:r>
            <a:r>
              <a:rPr lang="en-US" sz="1200" dirty="0">
                <a:uFillTx/>
              </a:rPr>
              <a:t> value of previous x, y values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else if </a:t>
            </a:r>
            <a:r>
              <a:rPr lang="en-US" sz="1200" dirty="0">
                <a:uFillTx/>
              </a:rPr>
              <a:t>(group):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sum</a:t>
            </a:r>
            <a:r>
              <a:rPr lang="en-US" sz="1200" dirty="0">
                <a:uFillTx/>
              </a:rPr>
              <a:t> areas of contained cells</a:t>
            </a:r>
          </a:p>
          <a:p>
            <a:endParaRPr lang="en-US" sz="12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4473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L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ine Jumps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Example: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925" y="1719869"/>
            <a:ext cx="5657850" cy="47815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09E4CE-5164-41C9-8781-6DBD5B2FE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2" y="1305007"/>
            <a:ext cx="5820853" cy="5412189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Problem: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 dirty="0"/>
              <a:t>Connections </a:t>
            </a:r>
            <a:r>
              <a:rPr lang="en-GB" sz="1800" dirty="0" err="1"/>
              <a:t>gehen</a:t>
            </a:r>
            <a:r>
              <a:rPr lang="en-GB" sz="1800" dirty="0"/>
              <a:t> </a:t>
            </a:r>
            <a:r>
              <a:rPr lang="en-GB" sz="1800" dirty="0" err="1"/>
              <a:t>vom</a:t>
            </a:r>
            <a:r>
              <a:rPr lang="en-GB" sz="1800" dirty="0"/>
              <a:t> </a:t>
            </a:r>
            <a:r>
              <a:rPr lang="en-GB" sz="1800" b="1" dirty="0" err="1"/>
              <a:t>Vertexmittelpunk</a:t>
            </a:r>
            <a:r>
              <a:rPr lang="en-GB" sz="1800" b="1" dirty="0"/>
              <a:t> </a:t>
            </a:r>
            <a:r>
              <a:rPr lang="en-GB" sz="1800" b="1" dirty="0" err="1"/>
              <a:t>zum</a:t>
            </a:r>
            <a:r>
              <a:rPr lang="en-GB" sz="1800" b="1" dirty="0"/>
              <a:t> </a:t>
            </a:r>
            <a:r>
              <a:rPr lang="en-GB" sz="1800" b="1" dirty="0" err="1"/>
              <a:t>Vertexmittelpunk</a:t>
            </a:r>
            <a:endParaRPr lang="en-GB" sz="1800" b="1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 dirty="0"/>
              <a:t>Connections </a:t>
            </a:r>
            <a:r>
              <a:rPr lang="en-GB" sz="1800" dirty="0" err="1"/>
              <a:t>werden</a:t>
            </a:r>
            <a:r>
              <a:rPr lang="en-GB" sz="1800" dirty="0"/>
              <a:t> </a:t>
            </a:r>
            <a:r>
              <a:rPr lang="en-GB" sz="1800" b="1" dirty="0" err="1"/>
              <a:t>automatisch</a:t>
            </a:r>
            <a:r>
              <a:rPr lang="en-GB" sz="1800" b="1" dirty="0"/>
              <a:t> </a:t>
            </a:r>
            <a:r>
              <a:rPr lang="en-GB" sz="1800" b="1" dirty="0" err="1"/>
              <a:t>optimiert</a:t>
            </a:r>
            <a:r>
              <a:rPr lang="en-GB" sz="1800" b="1" dirty="0"/>
              <a:t> um </a:t>
            </a:r>
            <a:r>
              <a:rPr lang="en-GB" sz="1800" b="1" dirty="0" err="1"/>
              <a:t>Kreuzungen</a:t>
            </a:r>
            <a:r>
              <a:rPr lang="en-GB" sz="1800" b="1" dirty="0"/>
              <a:t> </a:t>
            </a:r>
            <a:r>
              <a:rPr lang="en-GB" sz="1800" b="1" dirty="0" err="1"/>
              <a:t>zu</a:t>
            </a:r>
            <a:r>
              <a:rPr lang="en-GB" sz="1800" b="1" dirty="0"/>
              <a:t> </a:t>
            </a:r>
            <a:r>
              <a:rPr lang="en-GB" sz="1800" b="1" dirty="0" err="1"/>
              <a:t>vermindern</a:t>
            </a:r>
            <a:r>
              <a:rPr lang="en-GB" sz="1800" b="1" dirty="0"/>
              <a:t> </a:t>
            </a:r>
            <a:r>
              <a:rPr lang="en-GB" sz="1800" dirty="0" err="1"/>
              <a:t>aber</a:t>
            </a:r>
            <a:r>
              <a:rPr lang="en-GB" sz="1800" dirty="0"/>
              <a:t> </a:t>
            </a:r>
            <a:r>
              <a:rPr lang="en-GB" sz="1800" dirty="0" err="1"/>
              <a:t>unmöglich</a:t>
            </a:r>
            <a:r>
              <a:rPr lang="en-GB" sz="1800" dirty="0"/>
              <a:t> </a:t>
            </a:r>
            <a:r>
              <a:rPr lang="en-GB" sz="1800" dirty="0" err="1"/>
              <a:t>alle</a:t>
            </a:r>
            <a:r>
              <a:rPr lang="en-GB" sz="1800" dirty="0"/>
              <a:t> </a:t>
            </a:r>
            <a:r>
              <a:rPr lang="en-GB" sz="1800" dirty="0" err="1"/>
              <a:t>zu</a:t>
            </a:r>
            <a:r>
              <a:rPr lang="en-GB" sz="1800" dirty="0"/>
              <a:t> </a:t>
            </a:r>
            <a:r>
              <a:rPr lang="en-GB" sz="1800" dirty="0" err="1"/>
              <a:t>vermeiden</a:t>
            </a:r>
            <a:endParaRPr lang="en-GB" sz="1800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 dirty="0"/>
              <a:t>Dies </a:t>
            </a:r>
            <a:r>
              <a:rPr lang="en-GB" sz="1800" dirty="0" err="1"/>
              <a:t>führt</a:t>
            </a:r>
            <a:r>
              <a:rPr lang="en-GB" sz="1800" dirty="0"/>
              <a:t> </a:t>
            </a:r>
            <a:r>
              <a:rPr lang="en-GB" sz="1800" dirty="0" err="1"/>
              <a:t>zum</a:t>
            </a:r>
            <a:r>
              <a:rPr lang="en-GB" sz="1800" dirty="0"/>
              <a:t> </a:t>
            </a:r>
            <a:r>
              <a:rPr lang="en-GB" sz="1800" dirty="0" err="1"/>
              <a:t>Zusammenklappen</a:t>
            </a:r>
            <a:r>
              <a:rPr lang="en-GB" sz="1800" dirty="0"/>
              <a:t> </a:t>
            </a:r>
            <a:r>
              <a:rPr lang="en-GB" sz="1800" dirty="0" err="1"/>
              <a:t>verschiedene</a:t>
            </a:r>
            <a:r>
              <a:rPr lang="en-GB" sz="1800" dirty="0"/>
              <a:t> linen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 dirty="0" err="1"/>
              <a:t>Unübersichtlich</a:t>
            </a:r>
            <a:endParaRPr lang="en-GB" sz="1800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800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Lösung</a:t>
            </a:r>
            <a:r>
              <a:rPr lang="en-GB" sz="2400" dirty="0"/>
              <a:t>: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Line jumps</a:t>
            </a:r>
          </a:p>
          <a:p>
            <a:pPr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Arc form</a:t>
            </a:r>
          </a:p>
          <a:p>
            <a:pPr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radius 20pt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212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2. Constraint Specification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876" y="1325880"/>
            <a:ext cx="5128954" cy="370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>
                <a:uFillTx/>
              </a:rPr>
              <a:t>Positioning Rules based on </a:t>
            </a:r>
            <a:r>
              <a:rPr lang="en-GB" sz="1900" dirty="0"/>
              <a:t>shape attributes</a:t>
            </a:r>
            <a:r>
              <a:rPr lang="en-GB" sz="1900" dirty="0">
                <a:uFillTx/>
              </a:rPr>
              <a:t>:</a:t>
            </a: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marL="0" indent="0">
              <a:lnSpc>
                <a:spcPct val="100000"/>
              </a:lnSpc>
              <a:buClr>
                <a:srgbClr val="FFC000"/>
              </a:buClr>
              <a:buNone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/>
              <a:t>Tags:</a:t>
            </a:r>
            <a:endParaRPr lang="en-GB" sz="1400" dirty="0">
              <a:uFillTx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65" y="747549"/>
            <a:ext cx="6981547" cy="594368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l="10151" r="10207"/>
          <a:stretch/>
        </p:blipFill>
        <p:spPr>
          <a:xfrm>
            <a:off x="155481" y="5029200"/>
            <a:ext cx="5348349" cy="16640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0023B0-A423-4E13-837F-179F396E82C6}"/>
              </a:ext>
            </a:extLst>
          </p:cNvPr>
          <p:cNvSpPr/>
          <p:nvPr/>
        </p:nvSpPr>
        <p:spPr>
          <a:xfrm>
            <a:off x="3467477" y="5062323"/>
            <a:ext cx="2036353" cy="1690478"/>
          </a:xfrm>
          <a:prstGeom prst="rect">
            <a:avLst/>
          </a:prstGeom>
          <a:solidFill>
            <a:srgbClr val="FFFF00">
              <a:alpha val="10196"/>
            </a:srgb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feld 239"/>
          <p:cNvSpPr txBox="1"/>
          <p:nvPr/>
        </p:nvSpPr>
        <p:spPr>
          <a:xfrm>
            <a:off x="7382968" y="1749011"/>
            <a:ext cx="4683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7877402" y="1357644"/>
            <a:ext cx="4737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7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239" name="Textfeld 238"/>
          <p:cNvSpPr txBox="1"/>
          <p:nvPr/>
        </p:nvSpPr>
        <p:spPr>
          <a:xfrm>
            <a:off x="10070730" y="1197947"/>
            <a:ext cx="4683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 Vertex Placement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407625" y="3859073"/>
            <a:ext cx="2258285" cy="218884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hteck 2"/>
          <p:cNvSpPr/>
          <p:nvPr/>
        </p:nvSpPr>
        <p:spPr>
          <a:xfrm>
            <a:off x="1407626" y="385907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(0, 0)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272335" y="4949785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(-0.5,0.5)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665910" y="604792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(1, 1)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2513585" y="4954697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(0.5, 0.5)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99753" y="3046058"/>
            <a:ext cx="12092247" cy="728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400" b="1" dirty="0"/>
              <a:t>Relative Positioning</a:t>
            </a:r>
          </a:p>
          <a:p>
            <a:pPr marL="0" indent="0" algn="just">
              <a:buNone/>
            </a:pPr>
            <a:r>
              <a:rPr lang="en-GB" sz="1400" b="1" dirty="0"/>
              <a:t>               </a:t>
            </a:r>
            <a:r>
              <a:rPr lang="en-GB" sz="1200" b="1" dirty="0"/>
              <a:t>vertex placement                                  		               group placement		                                      group placement                               </a:t>
            </a:r>
            <a:r>
              <a:rPr lang="en-GB" sz="1200" dirty="0"/>
              <a:t>… (recursively)</a:t>
            </a:r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2840765" y="3665009"/>
            <a:ext cx="907625" cy="262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000" b="1" dirty="0">
                <a:solidFill>
                  <a:srgbClr val="00B0F0"/>
                </a:solidFill>
              </a:rPr>
              <a:t>Parent vertex</a:t>
            </a:r>
          </a:p>
        </p:txBody>
      </p:sp>
      <p:sp>
        <p:nvSpPr>
          <p:cNvPr id="143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5771300" y="3970003"/>
            <a:ext cx="1596044" cy="154697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361640" y="3936751"/>
            <a:ext cx="2353859" cy="1979702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297909" y="3864707"/>
            <a:ext cx="2473981" cy="2115340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hteck 165"/>
          <p:cNvSpPr/>
          <p:nvPr/>
        </p:nvSpPr>
        <p:spPr>
          <a:xfrm>
            <a:off x="6228162" y="4052312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7076294" y="5243115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7079989" y="4947613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7076294" y="5659393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5826692" y="4426431"/>
            <a:ext cx="1013309" cy="105779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629634" y="5665829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8721725" y="3859072"/>
            <a:ext cx="0" cy="22569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8855507" y="6248400"/>
            <a:ext cx="29165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/>
          <p:cNvCxnSpPr/>
          <p:nvPr/>
        </p:nvCxnSpPr>
        <p:spPr>
          <a:xfrm>
            <a:off x="5143159" y="3859072"/>
            <a:ext cx="0" cy="21209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/>
          <p:cNvCxnSpPr/>
          <p:nvPr/>
        </p:nvCxnSpPr>
        <p:spPr>
          <a:xfrm>
            <a:off x="5276531" y="6103323"/>
            <a:ext cx="24953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/>
          <p:cNvCxnSpPr/>
          <p:nvPr/>
        </p:nvCxnSpPr>
        <p:spPr>
          <a:xfrm>
            <a:off x="1274253" y="3859072"/>
            <a:ext cx="0" cy="21888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/>
          <p:nvPr/>
        </p:nvCxnSpPr>
        <p:spPr>
          <a:xfrm>
            <a:off x="1407625" y="6185873"/>
            <a:ext cx="22582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3665910" y="3859072"/>
            <a:ext cx="2105390" cy="1109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3665910" y="5516973"/>
            <a:ext cx="2105390" cy="53094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endCxn id="181" idx="0"/>
          </p:cNvCxnSpPr>
          <p:nvPr/>
        </p:nvCxnSpPr>
        <p:spPr>
          <a:xfrm>
            <a:off x="7771890" y="3859072"/>
            <a:ext cx="2545879" cy="563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7771890" y="4990365"/>
            <a:ext cx="2545879" cy="98968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8859483" y="3864543"/>
            <a:ext cx="2916571" cy="2251480"/>
            <a:chOff x="8859483" y="3864543"/>
            <a:chExt cx="2916571" cy="2251480"/>
          </a:xfrm>
        </p:grpSpPr>
        <p:pic>
          <p:nvPicPr>
            <p:cNvPr id="185" name="Picture 204">
              <a:extLst>
                <a:ext uri="{FF2B5EF4-FFF2-40B4-BE49-F238E27FC236}">
                  <a16:creationId xmlns:a16="http://schemas.microsoft.com/office/drawing/2014/main" id="{33ADCFD3-C867-4DA9-9586-702FF794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723" y="3904174"/>
              <a:ext cx="1225002" cy="1053272"/>
            </a:xfrm>
            <a:prstGeom prst="rect">
              <a:avLst/>
            </a:prstGeom>
            <a:ln w="19050">
              <a:solidFill>
                <a:srgbClr val="00B0F0"/>
              </a:solidFill>
              <a:prstDash val="dash"/>
            </a:ln>
          </p:spPr>
        </p:pic>
        <p:sp>
          <p:nvSpPr>
            <p:cNvPr id="181" name="Rectangle 154">
              <a:extLst>
                <a:ext uri="{FF2B5EF4-FFF2-40B4-BE49-F238E27FC236}">
                  <a16:creationId xmlns:a16="http://schemas.microsoft.com/office/drawing/2014/main" id="{2833B045-CC05-4566-8D2A-8E3504375D89}"/>
                </a:ext>
              </a:extLst>
            </p:cNvPr>
            <p:cNvSpPr/>
            <p:nvPr/>
          </p:nvSpPr>
          <p:spPr>
            <a:xfrm>
              <a:off x="8859483" y="3864707"/>
              <a:ext cx="2916571" cy="225131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207">
              <a:extLst>
                <a:ext uri="{FF2B5EF4-FFF2-40B4-BE49-F238E27FC236}">
                  <a16:creationId xmlns:a16="http://schemas.microsoft.com/office/drawing/2014/main" id="{612CCC5E-7992-4A42-BF72-B8530E931E09}"/>
                </a:ext>
              </a:extLst>
            </p:cNvPr>
            <p:cNvSpPr/>
            <p:nvPr/>
          </p:nvSpPr>
          <p:spPr>
            <a:xfrm>
              <a:off x="10633236" y="3935893"/>
              <a:ext cx="823913" cy="77390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208">
              <a:extLst>
                <a:ext uri="{FF2B5EF4-FFF2-40B4-BE49-F238E27FC236}">
                  <a16:creationId xmlns:a16="http://schemas.microsoft.com/office/drawing/2014/main" id="{2ED12079-B724-4E6D-ABE4-F76E65F5A25C}"/>
                </a:ext>
              </a:extLst>
            </p:cNvPr>
            <p:cNvSpPr/>
            <p:nvPr/>
          </p:nvSpPr>
          <p:spPr>
            <a:xfrm>
              <a:off x="10317769" y="3864543"/>
              <a:ext cx="1454309" cy="11258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11284924" y="48139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11080137" y="4803417"/>
              <a:ext cx="123645" cy="126307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10665924" y="4156417"/>
              <a:ext cx="592626" cy="53940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10896780" y="39376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1311118" y="4571018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Rechteck 219"/>
            <p:cNvSpPr/>
            <p:nvPr/>
          </p:nvSpPr>
          <p:spPr>
            <a:xfrm>
              <a:off x="11311118" y="4425763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3" name="Rechteck 232"/>
          <p:cNvSpPr/>
          <p:nvPr/>
        </p:nvSpPr>
        <p:spPr>
          <a:xfrm>
            <a:off x="7942850" y="1713734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9589979" y="1557210"/>
            <a:ext cx="925047" cy="92504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69" name="Gerade Verbindung mit Pfeil 68"/>
          <p:cNvCxnSpPr>
            <a:stCxn id="233" idx="3"/>
            <a:endCxn id="234" idx="1"/>
          </p:cNvCxnSpPr>
          <p:nvPr/>
        </p:nvCxnSpPr>
        <p:spPr>
          <a:xfrm>
            <a:off x="8554850" y="2019734"/>
            <a:ext cx="10351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/>
          <p:cNvCxnSpPr/>
          <p:nvPr/>
        </p:nvCxnSpPr>
        <p:spPr>
          <a:xfrm>
            <a:off x="7807987" y="1713734"/>
            <a:ext cx="0" cy="306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/>
          <p:cNvCxnSpPr/>
          <p:nvPr/>
        </p:nvCxnSpPr>
        <p:spPr>
          <a:xfrm>
            <a:off x="7934140" y="1596618"/>
            <a:ext cx="306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mit Pfeil 236"/>
          <p:cNvCxnSpPr/>
          <p:nvPr/>
        </p:nvCxnSpPr>
        <p:spPr>
          <a:xfrm>
            <a:off x="10639149" y="1557211"/>
            <a:ext cx="2" cy="4625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mit Pfeil 237"/>
          <p:cNvCxnSpPr/>
          <p:nvPr/>
        </p:nvCxnSpPr>
        <p:spPr>
          <a:xfrm>
            <a:off x="10058679" y="1449083"/>
            <a:ext cx="455382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feld 240"/>
          <p:cNvSpPr txBox="1"/>
          <p:nvPr/>
        </p:nvSpPr>
        <p:spPr>
          <a:xfrm>
            <a:off x="10598750" y="1661515"/>
            <a:ext cx="605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42" name="Textfeld 241"/>
          <p:cNvSpPr txBox="1"/>
          <p:nvPr/>
        </p:nvSpPr>
        <p:spPr>
          <a:xfrm>
            <a:off x="8752272" y="1997974"/>
            <a:ext cx="6672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err="1">
                <a:solidFill>
                  <a:schemeClr val="accent2"/>
                </a:solidFill>
              </a:rPr>
              <a:t>spacing</a:t>
            </a:r>
            <a:endParaRPr lang="de-DE" sz="1050" b="1" dirty="0">
              <a:solidFill>
                <a:schemeClr val="accent2"/>
              </a:solidFill>
            </a:endParaRPr>
          </a:p>
        </p:txBody>
      </p:sp>
      <p:cxnSp>
        <p:nvCxnSpPr>
          <p:cNvPr id="91" name="Gerader Verbinder 90"/>
          <p:cNvCxnSpPr>
            <a:stCxn id="233" idx="0"/>
            <a:endCxn id="233" idx="2"/>
          </p:cNvCxnSpPr>
          <p:nvPr/>
        </p:nvCxnSpPr>
        <p:spPr>
          <a:xfrm>
            <a:off x="8248850" y="1713734"/>
            <a:ext cx="0" cy="612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stCxn id="233" idx="1"/>
            <a:endCxn id="233" idx="3"/>
          </p:cNvCxnSpPr>
          <p:nvPr/>
        </p:nvCxnSpPr>
        <p:spPr>
          <a:xfrm>
            <a:off x="7942850" y="2019734"/>
            <a:ext cx="61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stCxn id="234" idx="0"/>
            <a:endCxn id="234" idx="2"/>
          </p:cNvCxnSpPr>
          <p:nvPr/>
        </p:nvCxnSpPr>
        <p:spPr>
          <a:xfrm>
            <a:off x="10052503" y="1557210"/>
            <a:ext cx="0" cy="9250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234" idx="1"/>
            <a:endCxn id="234" idx="3"/>
          </p:cNvCxnSpPr>
          <p:nvPr/>
        </p:nvCxnSpPr>
        <p:spPr>
          <a:xfrm>
            <a:off x="9589979" y="2019734"/>
            <a:ext cx="92504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7386085" y="799683"/>
            <a:ext cx="3402747" cy="345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/>
              <a:t>Geometry between neighbouring children</a:t>
            </a:r>
          </a:p>
        </p:txBody>
      </p:sp>
      <p:sp>
        <p:nvSpPr>
          <p:cNvPr id="245" name="Ellipse 244"/>
          <p:cNvSpPr/>
          <p:nvPr/>
        </p:nvSpPr>
        <p:spPr>
          <a:xfrm>
            <a:off x="7918884" y="168976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Ellipse 245"/>
          <p:cNvSpPr/>
          <p:nvPr/>
        </p:nvSpPr>
        <p:spPr>
          <a:xfrm>
            <a:off x="9566013" y="153611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Textfeld 246"/>
              <p:cNvSpPr txBox="1"/>
              <p:nvPr/>
            </p:nvSpPr>
            <p:spPr>
              <a:xfrm>
                <a:off x="10756190" y="1029991"/>
                <a:ext cx="1015888" cy="58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de-DE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000" b="1" i="1" dirty="0">
                    <a:latin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sz="1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de-DE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de-DE" sz="1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de-DE" sz="1000" b="1" dirty="0"/>
              </a:p>
              <a:p>
                <a:endParaRPr lang="de-DE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7" name="Textfeld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190" y="1029991"/>
                <a:ext cx="1015888" cy="5815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feld 247"/>
          <p:cNvSpPr txBox="1"/>
          <p:nvPr/>
        </p:nvSpPr>
        <p:spPr>
          <a:xfrm>
            <a:off x="7894811" y="1683132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(0, 0)</a:t>
            </a:r>
          </a:p>
        </p:txBody>
      </p:sp>
      <p:sp>
        <p:nvSpPr>
          <p:cNvPr id="250" name="Textfeld 249"/>
          <p:cNvSpPr txBox="1"/>
          <p:nvPr/>
        </p:nvSpPr>
        <p:spPr>
          <a:xfrm>
            <a:off x="9529638" y="1536464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</a:t>
            </a:r>
            <a:r>
              <a:rPr lang="de-DE" sz="1200" b="1" i="1" dirty="0"/>
              <a:t>x</a:t>
            </a:r>
            <a:r>
              <a:rPr lang="de-DE" sz="1200" b="1" dirty="0"/>
              <a:t>, </a:t>
            </a:r>
            <a:r>
              <a:rPr lang="de-DE" sz="1200" b="1" i="1" dirty="0"/>
              <a:t>y</a:t>
            </a:r>
            <a:r>
              <a:rPr lang="de-DE" sz="1200" b="1" dirty="0"/>
              <a:t>)</a:t>
            </a:r>
          </a:p>
        </p:txBody>
      </p:sp>
      <p:cxnSp>
        <p:nvCxnSpPr>
          <p:cNvPr id="252" name="Gerade Verbindung mit Pfeil 251"/>
          <p:cNvCxnSpPr/>
          <p:nvPr/>
        </p:nvCxnSpPr>
        <p:spPr>
          <a:xfrm>
            <a:off x="11041101" y="1557210"/>
            <a:ext cx="0" cy="93000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mit Pfeil 252"/>
          <p:cNvCxnSpPr/>
          <p:nvPr/>
        </p:nvCxnSpPr>
        <p:spPr>
          <a:xfrm>
            <a:off x="7933779" y="2717336"/>
            <a:ext cx="2580282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feld 253"/>
          <p:cNvSpPr txBox="1"/>
          <p:nvPr/>
        </p:nvSpPr>
        <p:spPr>
          <a:xfrm>
            <a:off x="11020912" y="1892776"/>
            <a:ext cx="62881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solidFill>
                  <a:srgbClr val="00B0F0"/>
                </a:solidFill>
              </a:rPr>
              <a:t>H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  <p:cxnSp>
        <p:nvCxnSpPr>
          <p:cNvPr id="259" name="Gerader Verbinder 258"/>
          <p:cNvCxnSpPr/>
          <p:nvPr/>
        </p:nvCxnSpPr>
        <p:spPr>
          <a:xfrm>
            <a:off x="7934140" y="2325734"/>
            <a:ext cx="0" cy="43658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r Verbinder 259"/>
          <p:cNvCxnSpPr/>
          <p:nvPr/>
        </p:nvCxnSpPr>
        <p:spPr>
          <a:xfrm>
            <a:off x="10514061" y="2482257"/>
            <a:ext cx="0" cy="2800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r Verbinder 263"/>
          <p:cNvCxnSpPr/>
          <p:nvPr/>
        </p:nvCxnSpPr>
        <p:spPr>
          <a:xfrm>
            <a:off x="10514061" y="2482257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r Verbinder 264"/>
          <p:cNvCxnSpPr/>
          <p:nvPr/>
        </p:nvCxnSpPr>
        <p:spPr>
          <a:xfrm>
            <a:off x="10514061" y="1557210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feld 266"/>
          <p:cNvSpPr txBox="1"/>
          <p:nvPr/>
        </p:nvSpPr>
        <p:spPr>
          <a:xfrm>
            <a:off x="8969691" y="2680114"/>
            <a:ext cx="62028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>
                <a:solidFill>
                  <a:srgbClr val="00B0F0"/>
                </a:solidFill>
              </a:rPr>
              <a:t>W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AB368F11-1E3F-4FEC-90AA-7D9BCE7F7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Optimal fall (</a:t>
            </a:r>
            <a:r>
              <a:rPr lang="en-GB" sz="2400" dirty="0" err="1"/>
              <a:t>vor</a:t>
            </a:r>
            <a:r>
              <a:rPr lang="en-GB" sz="2400" dirty="0"/>
              <a:t> </a:t>
            </a:r>
            <a:r>
              <a:rPr lang="en-GB" sz="2400" dirty="0" err="1"/>
              <a:t>ein</a:t>
            </a:r>
            <a:r>
              <a:rPr lang="en-GB" sz="2400" dirty="0"/>
              <a:t> </a:t>
            </a:r>
            <a:r>
              <a:rPr lang="en-GB" sz="2400" dirty="0" err="1"/>
              <a:t>Paar</a:t>
            </a:r>
            <a:r>
              <a:rPr lang="en-GB" sz="2400" dirty="0"/>
              <a:t> </a:t>
            </a:r>
            <a:r>
              <a:rPr lang="en-GB" sz="2400" dirty="0" err="1"/>
              <a:t>Wochen</a:t>
            </a:r>
            <a:r>
              <a:rPr lang="en-GB" sz="2400" dirty="0"/>
              <a:t>):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0586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feld 239"/>
          <p:cNvSpPr txBox="1"/>
          <p:nvPr/>
        </p:nvSpPr>
        <p:spPr>
          <a:xfrm>
            <a:off x="7382968" y="1749011"/>
            <a:ext cx="4683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7877402" y="1357644"/>
            <a:ext cx="4737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7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239" name="Textfeld 238"/>
          <p:cNvSpPr txBox="1"/>
          <p:nvPr/>
        </p:nvSpPr>
        <p:spPr>
          <a:xfrm>
            <a:off x="10070730" y="1197947"/>
            <a:ext cx="4683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 Vertex Placement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407625" y="3859073"/>
            <a:ext cx="2258285" cy="218884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hteck 2"/>
          <p:cNvSpPr/>
          <p:nvPr/>
        </p:nvSpPr>
        <p:spPr>
          <a:xfrm>
            <a:off x="1407626" y="385907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(0, 0)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272335" y="4949785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(-0.5,0.5)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665910" y="604792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(1, 1)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2513585" y="4954697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(0.5, 0.5)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99753" y="3046058"/>
            <a:ext cx="12092247" cy="728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400" b="1" dirty="0"/>
              <a:t>Relative Positioning</a:t>
            </a:r>
          </a:p>
          <a:p>
            <a:pPr marL="0" indent="0" algn="just">
              <a:buNone/>
            </a:pPr>
            <a:r>
              <a:rPr lang="en-GB" sz="1400" b="1" dirty="0"/>
              <a:t>               </a:t>
            </a:r>
            <a:r>
              <a:rPr lang="en-GB" sz="1200" b="1" dirty="0"/>
              <a:t>vertex placement                                  		               group placement		                                      group placement                               </a:t>
            </a:r>
            <a:r>
              <a:rPr lang="en-GB" sz="1200" dirty="0"/>
              <a:t>… (recursively)</a:t>
            </a:r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2840765" y="3665009"/>
            <a:ext cx="907625" cy="262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000" b="1" dirty="0">
                <a:solidFill>
                  <a:srgbClr val="00B0F0"/>
                </a:solidFill>
              </a:rPr>
              <a:t>Parent vertex</a:t>
            </a:r>
          </a:p>
        </p:txBody>
      </p:sp>
      <p:sp>
        <p:nvSpPr>
          <p:cNvPr id="143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5771300" y="3970003"/>
            <a:ext cx="1596044" cy="154697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361640" y="3936751"/>
            <a:ext cx="2353859" cy="1979702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297909" y="3864707"/>
            <a:ext cx="2473981" cy="2115340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hteck 165"/>
          <p:cNvSpPr/>
          <p:nvPr/>
        </p:nvSpPr>
        <p:spPr>
          <a:xfrm>
            <a:off x="6228162" y="4052312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7076294" y="5243115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7079989" y="4947613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7076294" y="5659393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5826692" y="4426431"/>
            <a:ext cx="1013309" cy="105779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629634" y="5665829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8721725" y="3859072"/>
            <a:ext cx="0" cy="22569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8855507" y="6248400"/>
            <a:ext cx="29165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/>
          <p:cNvCxnSpPr/>
          <p:nvPr/>
        </p:nvCxnSpPr>
        <p:spPr>
          <a:xfrm>
            <a:off x="5143159" y="3859072"/>
            <a:ext cx="0" cy="21209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/>
          <p:cNvCxnSpPr/>
          <p:nvPr/>
        </p:nvCxnSpPr>
        <p:spPr>
          <a:xfrm>
            <a:off x="5276531" y="6103323"/>
            <a:ext cx="24953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/>
          <p:cNvCxnSpPr/>
          <p:nvPr/>
        </p:nvCxnSpPr>
        <p:spPr>
          <a:xfrm>
            <a:off x="1274253" y="3859072"/>
            <a:ext cx="0" cy="21888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/>
          <p:nvPr/>
        </p:nvCxnSpPr>
        <p:spPr>
          <a:xfrm>
            <a:off x="1407625" y="6185873"/>
            <a:ext cx="22582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3665910" y="3859072"/>
            <a:ext cx="2105390" cy="1109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3665910" y="5516973"/>
            <a:ext cx="2105390" cy="53094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endCxn id="181" idx="0"/>
          </p:cNvCxnSpPr>
          <p:nvPr/>
        </p:nvCxnSpPr>
        <p:spPr>
          <a:xfrm>
            <a:off x="7771890" y="3859072"/>
            <a:ext cx="2545879" cy="563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7771890" y="4990365"/>
            <a:ext cx="2545879" cy="98968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8859483" y="3864543"/>
            <a:ext cx="2916571" cy="2251480"/>
            <a:chOff x="8859483" y="3864543"/>
            <a:chExt cx="2916571" cy="2251480"/>
          </a:xfrm>
        </p:grpSpPr>
        <p:pic>
          <p:nvPicPr>
            <p:cNvPr id="185" name="Picture 204">
              <a:extLst>
                <a:ext uri="{FF2B5EF4-FFF2-40B4-BE49-F238E27FC236}">
                  <a16:creationId xmlns:a16="http://schemas.microsoft.com/office/drawing/2014/main" id="{33ADCFD3-C867-4DA9-9586-702FF794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723" y="3904174"/>
              <a:ext cx="1225002" cy="1053272"/>
            </a:xfrm>
            <a:prstGeom prst="rect">
              <a:avLst/>
            </a:prstGeom>
            <a:ln w="19050">
              <a:solidFill>
                <a:srgbClr val="00B0F0"/>
              </a:solidFill>
              <a:prstDash val="dash"/>
            </a:ln>
          </p:spPr>
        </p:pic>
        <p:sp>
          <p:nvSpPr>
            <p:cNvPr id="181" name="Rectangle 154">
              <a:extLst>
                <a:ext uri="{FF2B5EF4-FFF2-40B4-BE49-F238E27FC236}">
                  <a16:creationId xmlns:a16="http://schemas.microsoft.com/office/drawing/2014/main" id="{2833B045-CC05-4566-8D2A-8E3504375D89}"/>
                </a:ext>
              </a:extLst>
            </p:cNvPr>
            <p:cNvSpPr/>
            <p:nvPr/>
          </p:nvSpPr>
          <p:spPr>
            <a:xfrm>
              <a:off x="8859483" y="3864707"/>
              <a:ext cx="2916571" cy="225131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207">
              <a:extLst>
                <a:ext uri="{FF2B5EF4-FFF2-40B4-BE49-F238E27FC236}">
                  <a16:creationId xmlns:a16="http://schemas.microsoft.com/office/drawing/2014/main" id="{612CCC5E-7992-4A42-BF72-B8530E931E09}"/>
                </a:ext>
              </a:extLst>
            </p:cNvPr>
            <p:cNvSpPr/>
            <p:nvPr/>
          </p:nvSpPr>
          <p:spPr>
            <a:xfrm>
              <a:off x="10633236" y="3935893"/>
              <a:ext cx="823913" cy="77390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208">
              <a:extLst>
                <a:ext uri="{FF2B5EF4-FFF2-40B4-BE49-F238E27FC236}">
                  <a16:creationId xmlns:a16="http://schemas.microsoft.com/office/drawing/2014/main" id="{2ED12079-B724-4E6D-ABE4-F76E65F5A25C}"/>
                </a:ext>
              </a:extLst>
            </p:cNvPr>
            <p:cNvSpPr/>
            <p:nvPr/>
          </p:nvSpPr>
          <p:spPr>
            <a:xfrm>
              <a:off x="10317769" y="3864543"/>
              <a:ext cx="1454309" cy="11258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11284924" y="48139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11080137" y="4803417"/>
              <a:ext cx="123645" cy="126307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10665924" y="4156417"/>
              <a:ext cx="592626" cy="53940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10896780" y="39376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1311118" y="4571018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Rechteck 219"/>
            <p:cNvSpPr/>
            <p:nvPr/>
          </p:nvSpPr>
          <p:spPr>
            <a:xfrm>
              <a:off x="11311118" y="4425763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3" name="Rechteck 232"/>
          <p:cNvSpPr/>
          <p:nvPr/>
        </p:nvSpPr>
        <p:spPr>
          <a:xfrm>
            <a:off x="7942850" y="1713734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9589979" y="1557210"/>
            <a:ext cx="925047" cy="92504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69" name="Gerade Verbindung mit Pfeil 68"/>
          <p:cNvCxnSpPr>
            <a:stCxn id="233" idx="3"/>
            <a:endCxn id="234" idx="1"/>
          </p:cNvCxnSpPr>
          <p:nvPr/>
        </p:nvCxnSpPr>
        <p:spPr>
          <a:xfrm>
            <a:off x="8554850" y="2019734"/>
            <a:ext cx="10351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/>
          <p:cNvCxnSpPr/>
          <p:nvPr/>
        </p:nvCxnSpPr>
        <p:spPr>
          <a:xfrm>
            <a:off x="7807987" y="1713734"/>
            <a:ext cx="0" cy="306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/>
          <p:cNvCxnSpPr/>
          <p:nvPr/>
        </p:nvCxnSpPr>
        <p:spPr>
          <a:xfrm>
            <a:off x="7934140" y="1596618"/>
            <a:ext cx="306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mit Pfeil 236"/>
          <p:cNvCxnSpPr/>
          <p:nvPr/>
        </p:nvCxnSpPr>
        <p:spPr>
          <a:xfrm>
            <a:off x="10639149" y="1557211"/>
            <a:ext cx="2" cy="4625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mit Pfeil 237"/>
          <p:cNvCxnSpPr/>
          <p:nvPr/>
        </p:nvCxnSpPr>
        <p:spPr>
          <a:xfrm>
            <a:off x="10058679" y="1449083"/>
            <a:ext cx="455382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feld 240"/>
          <p:cNvSpPr txBox="1"/>
          <p:nvPr/>
        </p:nvSpPr>
        <p:spPr>
          <a:xfrm>
            <a:off x="10598750" y="1661515"/>
            <a:ext cx="605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42" name="Textfeld 241"/>
          <p:cNvSpPr txBox="1"/>
          <p:nvPr/>
        </p:nvSpPr>
        <p:spPr>
          <a:xfrm>
            <a:off x="8752272" y="1997974"/>
            <a:ext cx="6672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err="1">
                <a:solidFill>
                  <a:schemeClr val="accent2"/>
                </a:solidFill>
              </a:rPr>
              <a:t>spacing</a:t>
            </a:r>
            <a:endParaRPr lang="de-DE" sz="1050" b="1" dirty="0">
              <a:solidFill>
                <a:schemeClr val="accent2"/>
              </a:solidFill>
            </a:endParaRPr>
          </a:p>
        </p:txBody>
      </p:sp>
      <p:cxnSp>
        <p:nvCxnSpPr>
          <p:cNvPr id="91" name="Gerader Verbinder 90"/>
          <p:cNvCxnSpPr>
            <a:stCxn id="233" idx="0"/>
            <a:endCxn id="233" idx="2"/>
          </p:cNvCxnSpPr>
          <p:nvPr/>
        </p:nvCxnSpPr>
        <p:spPr>
          <a:xfrm>
            <a:off x="8248850" y="1713734"/>
            <a:ext cx="0" cy="612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stCxn id="233" idx="1"/>
            <a:endCxn id="233" idx="3"/>
          </p:cNvCxnSpPr>
          <p:nvPr/>
        </p:nvCxnSpPr>
        <p:spPr>
          <a:xfrm>
            <a:off x="7942850" y="2019734"/>
            <a:ext cx="61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stCxn id="234" idx="0"/>
            <a:endCxn id="234" idx="2"/>
          </p:cNvCxnSpPr>
          <p:nvPr/>
        </p:nvCxnSpPr>
        <p:spPr>
          <a:xfrm>
            <a:off x="10052503" y="1557210"/>
            <a:ext cx="0" cy="9250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234" idx="1"/>
            <a:endCxn id="234" idx="3"/>
          </p:cNvCxnSpPr>
          <p:nvPr/>
        </p:nvCxnSpPr>
        <p:spPr>
          <a:xfrm>
            <a:off x="9589979" y="2019734"/>
            <a:ext cx="92504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7386085" y="799683"/>
            <a:ext cx="3402747" cy="345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/>
              <a:t>Geometry between neighbouring children</a:t>
            </a:r>
          </a:p>
        </p:txBody>
      </p:sp>
      <p:sp>
        <p:nvSpPr>
          <p:cNvPr id="245" name="Ellipse 244"/>
          <p:cNvSpPr/>
          <p:nvPr/>
        </p:nvSpPr>
        <p:spPr>
          <a:xfrm>
            <a:off x="7918884" y="168976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Ellipse 245"/>
          <p:cNvSpPr/>
          <p:nvPr/>
        </p:nvSpPr>
        <p:spPr>
          <a:xfrm>
            <a:off x="9566013" y="153611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Textfeld 246"/>
              <p:cNvSpPr txBox="1"/>
              <p:nvPr/>
            </p:nvSpPr>
            <p:spPr>
              <a:xfrm>
                <a:off x="10756190" y="1029991"/>
                <a:ext cx="1015888" cy="58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de-DE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000" b="1" i="1" dirty="0">
                    <a:latin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sz="1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de-DE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de-DE" sz="1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de-DE" sz="1000" b="1" dirty="0"/>
              </a:p>
              <a:p>
                <a:endParaRPr lang="de-DE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7" name="Textfeld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190" y="1029991"/>
                <a:ext cx="1015888" cy="5815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feld 247"/>
          <p:cNvSpPr txBox="1"/>
          <p:nvPr/>
        </p:nvSpPr>
        <p:spPr>
          <a:xfrm>
            <a:off x="7894811" y="1683132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(0, 0)</a:t>
            </a:r>
          </a:p>
        </p:txBody>
      </p:sp>
      <p:sp>
        <p:nvSpPr>
          <p:cNvPr id="250" name="Textfeld 249"/>
          <p:cNvSpPr txBox="1"/>
          <p:nvPr/>
        </p:nvSpPr>
        <p:spPr>
          <a:xfrm>
            <a:off x="9529638" y="1536464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</a:t>
            </a:r>
            <a:r>
              <a:rPr lang="de-DE" sz="1200" b="1" i="1" dirty="0"/>
              <a:t>x</a:t>
            </a:r>
            <a:r>
              <a:rPr lang="de-DE" sz="1200" b="1" dirty="0"/>
              <a:t>, </a:t>
            </a:r>
            <a:r>
              <a:rPr lang="de-DE" sz="1200" b="1" i="1" dirty="0"/>
              <a:t>y</a:t>
            </a:r>
            <a:r>
              <a:rPr lang="de-DE" sz="1200" b="1" dirty="0"/>
              <a:t>)</a:t>
            </a:r>
          </a:p>
        </p:txBody>
      </p:sp>
      <p:cxnSp>
        <p:nvCxnSpPr>
          <p:cNvPr id="252" name="Gerade Verbindung mit Pfeil 251"/>
          <p:cNvCxnSpPr/>
          <p:nvPr/>
        </p:nvCxnSpPr>
        <p:spPr>
          <a:xfrm>
            <a:off x="11041101" y="1557210"/>
            <a:ext cx="0" cy="93000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mit Pfeil 252"/>
          <p:cNvCxnSpPr/>
          <p:nvPr/>
        </p:nvCxnSpPr>
        <p:spPr>
          <a:xfrm>
            <a:off x="7933779" y="2717336"/>
            <a:ext cx="2580282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feld 253"/>
          <p:cNvSpPr txBox="1"/>
          <p:nvPr/>
        </p:nvSpPr>
        <p:spPr>
          <a:xfrm>
            <a:off x="11020912" y="1892776"/>
            <a:ext cx="62881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solidFill>
                  <a:srgbClr val="00B0F0"/>
                </a:solidFill>
              </a:rPr>
              <a:t>H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  <p:cxnSp>
        <p:nvCxnSpPr>
          <p:cNvPr id="259" name="Gerader Verbinder 258"/>
          <p:cNvCxnSpPr/>
          <p:nvPr/>
        </p:nvCxnSpPr>
        <p:spPr>
          <a:xfrm>
            <a:off x="7934140" y="2325734"/>
            <a:ext cx="0" cy="43658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r Verbinder 259"/>
          <p:cNvCxnSpPr/>
          <p:nvPr/>
        </p:nvCxnSpPr>
        <p:spPr>
          <a:xfrm>
            <a:off x="10514061" y="2482257"/>
            <a:ext cx="0" cy="2800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r Verbinder 263"/>
          <p:cNvCxnSpPr/>
          <p:nvPr/>
        </p:nvCxnSpPr>
        <p:spPr>
          <a:xfrm>
            <a:off x="10514061" y="2482257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r Verbinder 264"/>
          <p:cNvCxnSpPr/>
          <p:nvPr/>
        </p:nvCxnSpPr>
        <p:spPr>
          <a:xfrm>
            <a:off x="10514061" y="1557210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feld 266"/>
          <p:cNvSpPr txBox="1"/>
          <p:nvPr/>
        </p:nvSpPr>
        <p:spPr>
          <a:xfrm>
            <a:off x="8969691" y="2680114"/>
            <a:ext cx="62028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>
                <a:solidFill>
                  <a:srgbClr val="00B0F0"/>
                </a:solidFill>
              </a:rPr>
              <a:t>W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111F1F08-06BB-4B32-A738-2352E75F3066}"/>
              </a:ext>
            </a:extLst>
          </p:cNvPr>
          <p:cNvSpPr/>
          <p:nvPr/>
        </p:nvSpPr>
        <p:spPr>
          <a:xfrm>
            <a:off x="3195494" y="969519"/>
            <a:ext cx="5126678" cy="5120158"/>
          </a:xfrm>
          <a:prstGeom prst="noSmoking">
            <a:avLst>
              <a:gd name="adj" fmla="val 56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29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823</Words>
  <Application>Microsoft Office PowerPoint</Application>
  <PresentationFormat>Widescreen</PresentationFormat>
  <Paragraphs>163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Dynamic Generation of Modular Industrial Plant Visualizations</vt:lpstr>
      <vt:lpstr>P&amp;ID Viewer - Dashboard</vt:lpstr>
      <vt:lpstr>Sapient Boardlet Weekly Sprint 14</vt:lpstr>
      <vt:lpstr>Vertex Placement Algorithm Overview </vt:lpstr>
      <vt:lpstr>1. Simplification of Edges Overview</vt:lpstr>
      <vt:lpstr>Line Jumps Example: </vt:lpstr>
      <vt:lpstr>2. Constraint Specification Overview</vt:lpstr>
      <vt:lpstr>3. Vertex Placement Concept</vt:lpstr>
      <vt:lpstr>3. Vertex Placement Concept</vt:lpstr>
      <vt:lpstr>Vertex Placement Concept</vt:lpstr>
      <vt:lpstr>Business Logik Example: </vt:lpstr>
      <vt:lpstr>packBlocks() Overview </vt:lpstr>
      <vt:lpstr>Issues and Challenges Weekly Sprint 14</vt:lpstr>
      <vt:lpstr>Next Sprint – ToDos Weekly Sprint 14</vt:lpstr>
      <vt:lpstr>Vorläufige Inhaltsverzeichnis Bachelorarbeit</vt:lpstr>
      <vt:lpstr>Project – Overview Overview of tasks: Week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Miguel Romero Karam</cp:lastModifiedBy>
  <cp:revision>186</cp:revision>
  <dcterms:created xsi:type="dcterms:W3CDTF">2018-06-10T12:02:46Z</dcterms:created>
  <dcterms:modified xsi:type="dcterms:W3CDTF">2018-07-17T06:56:06Z</dcterms:modified>
</cp:coreProperties>
</file>