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56" r:id="rId2"/>
    <p:sldId id="261" r:id="rId3"/>
    <p:sldId id="262" r:id="rId4"/>
    <p:sldId id="275" r:id="rId5"/>
    <p:sldId id="276" r:id="rId6"/>
    <p:sldId id="277" r:id="rId7"/>
    <p:sldId id="279" r:id="rId8"/>
    <p:sldId id="282" r:id="rId9"/>
    <p:sldId id="281" r:id="rId10"/>
    <p:sldId id="267" r:id="rId11"/>
    <p:sldId id="283" r:id="rId12"/>
    <p:sldId id="268" r:id="rId13"/>
    <p:sldId id="269" r:id="rId14"/>
    <p:sldId id="284" r:id="rId15"/>
    <p:sldId id="270" r:id="rId16"/>
    <p:sldId id="271" r:id="rId17"/>
    <p:sldId id="272" r:id="rId18"/>
    <p:sldId id="280" r:id="rId19"/>
    <p:sldId id="285" r:id="rId20"/>
    <p:sldId id="302" r:id="rId21"/>
    <p:sldId id="286" r:id="rId22"/>
    <p:sldId id="292" r:id="rId23"/>
    <p:sldId id="293" r:id="rId24"/>
    <p:sldId id="288" r:id="rId25"/>
    <p:sldId id="294" r:id="rId26"/>
    <p:sldId id="295" r:id="rId27"/>
    <p:sldId id="298" r:id="rId28"/>
    <p:sldId id="299" r:id="rId29"/>
    <p:sldId id="289" r:id="rId30"/>
    <p:sldId id="291" r:id="rId31"/>
    <p:sldId id="303" r:id="rId32"/>
    <p:sldId id="300" r:id="rId33"/>
    <p:sldId id="301" r:id="rId34"/>
  </p:sldIdLst>
  <p:sldSz cx="12192000" cy="6858000"/>
  <p:notesSz cx="6858000" cy="9144000"/>
  <p:defaultTextStyle>
    <a:defPPr>
      <a:defRPr lang="en-US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00"/>
    <a:srgbClr val="339966"/>
    <a:srgbClr val="00695C"/>
    <a:srgbClr val="008080"/>
    <a:srgbClr val="23EC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3740" autoAdjust="0"/>
  </p:normalViewPr>
  <p:slideViewPr>
    <p:cSldViewPr snapToGrid="0">
      <p:cViewPr varScale="1">
        <p:scale>
          <a:sx n="110" d="100"/>
          <a:sy n="110" d="100"/>
        </p:scale>
        <p:origin x="81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FBFDE-3112-4F44-86E4-1C18FF95567A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BCD827-271C-42E1-82EA-F73FE1A3B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5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/>
              <a:t>-Development entirely on the client-side</a:t>
            </a:r>
          </a:p>
          <a:p>
            <a:r>
              <a:rPr lang="es-MX"/>
              <a:t>-3 Major parts to the developed solution…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CD827-271C-42E1-82EA-F73FE1A3B2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91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/>
              <a:t>-User-friendly interface for rapidly creating P&amp;ID visualizations of the user selected node hierarchy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CD827-271C-42E1-82EA-F73FE1A3B24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1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/>
              <a:t>-Final result was to be delivered in form of a Legato Web App Dashboard</a:t>
            </a:r>
          </a:p>
          <a:p>
            <a:r>
              <a:rPr lang="es-MX"/>
              <a:t>-Take advantage of already exsisting Legato Boardlets:</a:t>
            </a:r>
          </a:p>
          <a:p>
            <a:r>
              <a:rPr lang="es-MX"/>
              <a:t>	-Legato Graphic Designer boardlet (for the rendering of the P&amp;ID)</a:t>
            </a:r>
          </a:p>
          <a:p>
            <a:r>
              <a:rPr lang="es-MX"/>
              <a:t>	-Node Tree Menu boardlet (for the selection of the desired root node for the visualization)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CD827-271C-42E1-82EA-F73FE1A3B24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4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/>
              <a:t>-So ultimately, only one boardlet was required to be developed (to encapsulate everything for the generation of P&amp;ID visualizations)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CD827-271C-42E1-82EA-F73FE1A3B24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064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/>
              <a:t>On start, there are only 3 straight-forward steps required from the user:</a:t>
            </a:r>
          </a:p>
          <a:p>
            <a:pPr marL="228600" indent="-228600">
              <a:buAutoNum type="arabicParenR"/>
            </a:pPr>
            <a:r>
              <a:rPr lang="es-MX"/>
              <a:t>Selection of the shapes library file</a:t>
            </a:r>
          </a:p>
          <a:p>
            <a:pPr marL="228600" indent="-228600">
              <a:buAutoNum type="arabicParenR"/>
            </a:pPr>
            <a:r>
              <a:rPr lang="es-MX"/>
              <a:t>Selection of the root node of what is to be visualized</a:t>
            </a:r>
          </a:p>
          <a:p>
            <a:pPr marL="228600" indent="-228600">
              <a:buAutoNum type="arabicParenR"/>
            </a:pPr>
            <a:r>
              <a:rPr lang="es-MX"/>
              <a:t>Clicking the “Generate P&amp;ID Visualization” button to start the background generation of the P&amp;ID</a:t>
            </a:r>
          </a:p>
          <a:p>
            <a:pPr marL="0" indent="0">
              <a:buNone/>
            </a:pPr>
            <a:r>
              <a:rPr lang="es-MX"/>
              <a:t>Afterwards, while the P&amp;ID generation is in progress, progress bar displayed (with the total number of nodes of the selected root node hierarchy)</a:t>
            </a:r>
          </a:p>
          <a:p>
            <a:pPr marL="0" indent="0">
              <a:buNone/>
            </a:pPr>
            <a:r>
              <a:rPr lang="es-MX"/>
              <a:t>When done, the P&amp;ID XML will be rendered for easy copy-pasting to draw.io for example</a:t>
            </a:r>
          </a:p>
          <a:p>
            <a:pPr marL="0" indent="0">
              <a:buNone/>
            </a:pPr>
            <a:r>
              <a:rPr lang="es-MX"/>
              <a:t>Note the responsive design of the boardlet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CD827-271C-42E1-82EA-F73FE1A3B24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256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/>
              <a:t>-Runs entirely on the client to generate the P&amp;ID in XML format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CD827-271C-42E1-82EA-F73FE1A3B24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271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/>
              <a:t>This activity diagram encompasses all logic of the system, both:</a:t>
            </a:r>
          </a:p>
          <a:p>
            <a:r>
              <a:rPr lang="es-MX"/>
              <a:t>-presentation logic (shown in blue) and</a:t>
            </a:r>
          </a:p>
          <a:p>
            <a:r>
              <a:rPr lang="es-MX"/>
              <a:t>-business logic (shown in red and responsable for the generation of the P&amp;ID)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CD827-271C-42E1-82EA-F73FE1A3B24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016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/>
              <a:t>This activity diagram encompasses all logic of the system, both:</a:t>
            </a:r>
          </a:p>
          <a:p>
            <a:r>
              <a:rPr lang="es-MX"/>
              <a:t>-presentation logic (shown in blue) and</a:t>
            </a:r>
          </a:p>
          <a:p>
            <a:r>
              <a:rPr lang="es-MX"/>
              <a:t>-business logic (shown in red and responsable for the generation of the P&amp;ID)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CD827-271C-42E1-82EA-F73FE1A3B24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734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/>
              <a:t>Shown is the data map of all required database atributes for the P&amp;ID generation</a:t>
            </a:r>
          </a:p>
          <a:p>
            <a:r>
              <a:rPr lang="es-MX"/>
              <a:t>-Only a single table had to be added to the database (Visu_vertices)</a:t>
            </a:r>
          </a:p>
          <a:p>
            <a:r>
              <a:rPr lang="es-MX"/>
              <a:t>-All Object-relational mapping is done through a single attribute (shapeName)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CD827-271C-42E1-82EA-F73FE1A3B24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246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CD827-271C-42E1-82EA-F73FE1A3B24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997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CD827-271C-42E1-82EA-F73FE1A3B24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24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CD827-271C-42E1-82EA-F73FE1A3B2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748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CD827-271C-42E1-82EA-F73FE1A3B24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419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activity diagram covers all positioning logic for the placing of the vertices.</a:t>
            </a:r>
          </a:p>
          <a:p>
            <a:r>
              <a:rPr lang="en-US"/>
              <a:t>For the sake of brevity, 3 example positioning cases will be presented in the next slides to describe some of this positioning logic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CD827-271C-42E1-82EA-F73FE1A3B24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693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CD827-271C-42E1-82EA-F73FE1A3B24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519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CD827-271C-42E1-82EA-F73FE1A3B24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231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CD827-271C-42E1-82EA-F73FE1A3B24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744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CD827-271C-42E1-82EA-F73FE1A3B24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439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CD827-271C-42E1-82EA-F73FE1A3B24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806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CD827-271C-42E1-82EA-F73FE1A3B24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78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CD827-271C-42E1-82EA-F73FE1A3B2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28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CD827-271C-42E1-82EA-F73FE1A3B2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26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/>
              <a:t>-To be saved in the local file system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CD827-271C-42E1-82EA-F73FE1A3B2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13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/>
              <a:t>Likewise, the process for the conception of the shapes library happened in 3 main parts…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CD827-271C-42E1-82EA-F73FE1A3B2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61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/>
              <a:t>First, the ideal P&amp;ID of the Aida Brewery was</a:t>
            </a:r>
          </a:p>
          <a:p>
            <a:r>
              <a:rPr lang="es-MX"/>
              <a:t>-manually drawn with the tools to be used</a:t>
            </a:r>
          </a:p>
          <a:p>
            <a:r>
              <a:rPr lang="es-MX"/>
              <a:t>-aligning to the requirements set at the start of the project for the final P&amp;ID (for example, it was decided what contents the P&amp;ID should at least include)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CD827-271C-42E1-82EA-F73FE1A3B24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46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/>
              <a:t>Second was the object-oriented abstraction of the shapes into 5 elementary Classes. For this, the P&amp;ID was</a:t>
            </a:r>
          </a:p>
          <a:p>
            <a:r>
              <a:rPr lang="es-MX"/>
              <a:t>-exported in XML format</a:t>
            </a:r>
          </a:p>
          <a:p>
            <a:r>
              <a:rPr lang="es-MX"/>
              <a:t>-analysed and compared to the mxGraph API documentation</a:t>
            </a:r>
          </a:p>
          <a:p>
            <a:r>
              <a:rPr lang="es-MX"/>
              <a:t>-structured into a UML class diagram of the Underlying Schema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CD827-271C-42E1-82EA-F73FE1A3B24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81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/>
              <a:t>Finally, </a:t>
            </a:r>
          </a:p>
          <a:p>
            <a:r>
              <a:rPr lang="es-MX"/>
              <a:t>-a flat JSON file was created following this schema definition</a:t>
            </a:r>
          </a:p>
          <a:p>
            <a:r>
              <a:rPr lang="es-MX"/>
              <a:t>-for all Process Engineering Symbols of the Draw.io standard library (474 shapes in total)</a:t>
            </a:r>
          </a:p>
          <a:p>
            <a:r>
              <a:rPr lang="es-MX"/>
              <a:t>-JSON file contains the static definition of all shape geometries according to industry standards (no need for modification)</a:t>
            </a:r>
          </a:p>
          <a:p>
            <a:r>
              <a:rPr lang="es-MX"/>
              <a:t>Additionally, Excel file created in parallel to allow for easier customizing of the shapes</a:t>
            </a:r>
          </a:p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CD827-271C-42E1-82EA-F73FE1A3B24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369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uFillTx/>
              </a:defRPr>
            </a:lvl1pPr>
            <a:lvl2pPr marL="457200" indent="0" algn="ctr">
              <a:buNone/>
              <a:defRPr sz="2000">
                <a:uFillTx/>
              </a:defRPr>
            </a:lvl2pPr>
            <a:lvl3pPr marL="914400" indent="0" algn="ctr">
              <a:buNone/>
              <a:defRPr sz="1800">
                <a:uFillTx/>
              </a:defRPr>
            </a:lvl3pPr>
            <a:lvl4pPr marL="1371600" indent="0" algn="ctr">
              <a:buNone/>
              <a:defRPr sz="1600">
                <a:uFillTx/>
              </a:defRPr>
            </a:lvl4pPr>
            <a:lvl5pPr marL="1828800" indent="0" algn="ctr">
              <a:buNone/>
              <a:defRPr sz="1600">
                <a:uFillTx/>
              </a:defRPr>
            </a:lvl5pPr>
            <a:lvl6pPr marL="2286000" indent="0" algn="ctr">
              <a:buNone/>
              <a:defRPr sz="1600">
                <a:uFillTx/>
              </a:defRPr>
            </a:lvl6pPr>
            <a:lvl7pPr marL="2743200" indent="0" algn="ctr">
              <a:buNone/>
              <a:defRPr sz="1600">
                <a:uFillTx/>
              </a:defRPr>
            </a:lvl7pPr>
            <a:lvl8pPr marL="3200400" indent="0" algn="ctr">
              <a:buNone/>
              <a:defRPr sz="1600">
                <a:uFillTx/>
              </a:defRPr>
            </a:lvl8pPr>
            <a:lvl9pPr marL="3657600" indent="0" algn="ctr">
              <a:buNone/>
              <a:defRPr sz="1600">
                <a:uFillTx/>
              </a:defRPr>
            </a:lvl9pPr>
          </a:lstStyle>
          <a:p>
            <a:r>
              <a:rPr lang="en-US">
                <a:uFillTx/>
              </a:rP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86B98-8FC7-4722-84BB-2469E69DD287}" type="datetime1">
              <a:rPr lang="en-US" smtClean="0">
                <a:uFillTx/>
              </a:rPr>
              <a:t>9/14/2018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C99A-D37E-43D5-94D3-D31E1298C6D2}" type="datetime1">
              <a:rPr lang="en-US" smtClean="0">
                <a:uFillTx/>
              </a:rPr>
              <a:t>9/14/2018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F486-FBE3-4130-BFB2-728D4C79887B}" type="datetime1">
              <a:rPr lang="en-US" smtClean="0">
                <a:uFillTx/>
              </a:rPr>
              <a:t>9/14/2018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454A-FA0B-48E1-81E1-A05846DB51E3}" type="datetime1">
              <a:rPr lang="en-US" smtClean="0">
                <a:uFillTx/>
              </a:rPr>
              <a:t>9/14/2018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8AF6-F1F9-4F73-978A-4143493138A0}" type="datetime1">
              <a:rPr lang="en-US" smtClean="0">
                <a:uFillTx/>
              </a:rPr>
              <a:t>9/14/2018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D2C08-CD28-4CBC-A095-16BBD85ADA99}" type="datetime1">
              <a:rPr lang="en-US" smtClean="0">
                <a:uFillTx/>
              </a:rPr>
              <a:t>9/14/2018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98142-9812-41B6-B198-3F5EB418BD61}" type="datetime1">
              <a:rPr lang="en-US" smtClean="0">
                <a:uFillTx/>
              </a:rPr>
              <a:t>9/14/2018</a:t>
            </a:fld>
            <a:endParaRPr lang="en-US">
              <a:uFillTx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C498-C79D-4AA0-ABB0-B2B7ACF77FBD}" type="datetime1">
              <a:rPr lang="en-US" smtClean="0">
                <a:uFillTx/>
              </a:rPr>
              <a:t>9/14/2018</a:t>
            </a:fld>
            <a:endParaRPr lang="en-US"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1519-210D-470C-9454-1D6A792495A5}" type="datetime1">
              <a:rPr lang="en-US" smtClean="0">
                <a:uFillTx/>
              </a:rPr>
              <a:t>9/14/2018</a:t>
            </a:fld>
            <a:endParaRPr lang="en-US">
              <a:uFillTx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CC19-ECC2-406B-9A7A-1EC1A125130F}" type="datetime1">
              <a:rPr lang="en-US" smtClean="0">
                <a:uFillTx/>
              </a:rPr>
              <a:t>9/14/2018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endParaRPr lang="en-US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E9C18-B7CE-4A65-B6E0-1B79D64A78C9}" type="datetime1">
              <a:rPr lang="en-US" smtClean="0">
                <a:uFillTx/>
              </a:rPr>
              <a:t>9/14/2018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A7A20E29-9817-403F-9393-E846358EE4E4}" type="datetime1">
              <a:rPr lang="en-US" smtClean="0">
                <a:uFillTx/>
              </a:rPr>
              <a:t>9/14/2018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en-US"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2941" y="1041400"/>
            <a:ext cx="10846118" cy="2387600"/>
          </a:xfrm>
        </p:spPr>
        <p:txBody>
          <a:bodyPr>
            <a:normAutofit/>
          </a:bodyPr>
          <a:lstStyle/>
          <a:p>
            <a:r>
              <a:rPr lang="en-US" sz="4400" b="1">
                <a:solidFill>
                  <a:srgbClr val="339966"/>
                </a:solidFill>
              </a:rPr>
              <a:t>Automated Generation of Modular and Dynamic Industrial Process Plant Visualizations</a:t>
            </a:r>
            <a:endParaRPr lang="en-US" sz="4400" b="1" dirty="0">
              <a:solidFill>
                <a:srgbClr val="339966"/>
              </a:solidFill>
              <a:uFillTx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" y="3584892"/>
            <a:ext cx="11384280" cy="3273108"/>
          </a:xfrm>
        </p:spPr>
        <p:txBody>
          <a:bodyPr>
            <a:normAutofit fontScale="92500" lnSpcReduction="10000"/>
          </a:bodyPr>
          <a:lstStyle/>
          <a:p>
            <a:r>
              <a:rPr lang="en-US" sz="2600" b="1">
                <a:solidFill>
                  <a:schemeClr val="bg1">
                    <a:lumMod val="50000"/>
                  </a:schemeClr>
                </a:solidFill>
              </a:rPr>
              <a:t>Bachelor Thesis</a:t>
            </a:r>
            <a:endParaRPr lang="en-US" sz="2600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pPr algn="r"/>
            <a:r>
              <a:rPr lang="en-US" sz="2200" b="1" dirty="0">
                <a:solidFill>
                  <a:schemeClr val="bg1">
                    <a:lumMod val="50000"/>
                  </a:schemeClr>
                </a:solidFill>
                <a:uFillTx/>
              </a:rPr>
              <a:t>Miguel Romero Karam</a:t>
            </a:r>
          </a:p>
        </p:txBody>
      </p:sp>
      <p:pic>
        <p:nvPicPr>
          <p:cNvPr id="4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FC9D9BC-5530-407A-B242-C99C01C18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994" y="3090036"/>
            <a:ext cx="8327888" cy="17647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12" y="18256"/>
            <a:ext cx="11917976" cy="100472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339966"/>
                </a:solidFill>
              </a:rPr>
              <a:t>P&amp;ID Shapes Library</a:t>
            </a:r>
            <a:br>
              <a:rPr lang="en-US" sz="3200" b="1">
                <a:solidFill>
                  <a:srgbClr val="339966"/>
                </a:solidFill>
                <a:uFillTx/>
              </a:rPr>
            </a:br>
            <a:r>
              <a:rPr lang="en-US" sz="2200" b="1">
                <a:solidFill>
                  <a:schemeClr val="bg1">
                    <a:lumMod val="50000"/>
                  </a:schemeClr>
                </a:solidFill>
              </a:rPr>
              <a:t>Objected Oriented Abstraction of Shapes</a:t>
            </a:r>
            <a:endParaRPr lang="en-US" sz="2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4" cstate="hqprint"/>
          <a:srcRect/>
          <a:stretch>
            <a:fillRect/>
          </a:stretch>
        </p:blipFill>
        <p:spPr bwMode="auto">
          <a:xfrm>
            <a:off x="10287816" y="341301"/>
            <a:ext cx="1641442" cy="358638"/>
          </a:xfrm>
          <a:prstGeom prst="rect">
            <a:avLst/>
          </a:prstGeom>
          <a:noFill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34B1B6C-AC7F-473F-9CDB-1A1A79114A9C}"/>
              </a:ext>
            </a:extLst>
          </p:cNvPr>
          <p:cNvSpPr/>
          <p:nvPr/>
        </p:nvSpPr>
        <p:spPr>
          <a:xfrm>
            <a:off x="8018213" y="6258185"/>
            <a:ext cx="676910" cy="222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A6452E7-02C7-4F6A-BF90-21F5DFD24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10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14917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12" y="18256"/>
            <a:ext cx="11917976" cy="100472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339966"/>
                </a:solidFill>
              </a:rPr>
              <a:t>P&amp;ID Shapes Library</a:t>
            </a:r>
            <a:br>
              <a:rPr lang="en-US" sz="3200" b="1">
                <a:solidFill>
                  <a:srgbClr val="339966"/>
                </a:solidFill>
                <a:uFillTx/>
              </a:rPr>
            </a:br>
            <a:r>
              <a:rPr lang="en-US" sz="2200" b="1">
                <a:solidFill>
                  <a:schemeClr val="bg1">
                    <a:lumMod val="50000"/>
                  </a:schemeClr>
                </a:solidFill>
              </a:rPr>
              <a:t>Objected Oriented Abstraction of Shapes</a:t>
            </a:r>
            <a:endParaRPr lang="en-US" sz="2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3" cstate="hqprint"/>
          <a:srcRect/>
          <a:stretch>
            <a:fillRect/>
          </a:stretch>
        </p:blipFill>
        <p:spPr bwMode="auto">
          <a:xfrm>
            <a:off x="10287816" y="341301"/>
            <a:ext cx="1641442" cy="358638"/>
          </a:xfrm>
          <a:prstGeom prst="rect">
            <a:avLst/>
          </a:prstGeom>
          <a:noFill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34B1B6C-AC7F-473F-9CDB-1A1A79114A9C}"/>
              </a:ext>
            </a:extLst>
          </p:cNvPr>
          <p:cNvSpPr/>
          <p:nvPr/>
        </p:nvSpPr>
        <p:spPr>
          <a:xfrm>
            <a:off x="8018213" y="6258185"/>
            <a:ext cx="676910" cy="222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C96EDC-C744-4069-A4AC-C597B51A83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56" y="1886628"/>
            <a:ext cx="4218895" cy="41811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F6964D2-8CB9-4550-A8B2-3933E01E029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50"/>
          <a:stretch/>
        </p:blipFill>
        <p:spPr>
          <a:xfrm>
            <a:off x="4563751" y="3090035"/>
            <a:ext cx="5438131" cy="17742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301CAB-6891-4B48-A309-B22F0EBC5D67}"/>
              </a:ext>
            </a:extLst>
          </p:cNvPr>
          <p:cNvSpPr txBox="1"/>
          <p:nvPr/>
        </p:nvSpPr>
        <p:spPr>
          <a:xfrm>
            <a:off x="514153" y="6153866"/>
            <a:ext cx="3880299" cy="4308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200" b="1"/>
              <a:t>P&amp;ID of Aida Brewery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4FD687-9099-4FD8-9517-1B8D1609C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11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38428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12" y="18256"/>
            <a:ext cx="11917976" cy="100472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339966"/>
                </a:solidFill>
              </a:rPr>
              <a:t>P&amp;ID Shapes Library</a:t>
            </a:r>
            <a:br>
              <a:rPr lang="en-US" sz="3200" b="1">
                <a:solidFill>
                  <a:srgbClr val="339966"/>
                </a:solidFill>
                <a:uFillTx/>
              </a:rPr>
            </a:br>
            <a:r>
              <a:rPr lang="en-US" sz="2200" b="1">
                <a:solidFill>
                  <a:schemeClr val="bg1">
                    <a:lumMod val="50000"/>
                  </a:schemeClr>
                </a:solidFill>
              </a:rPr>
              <a:t>Objected Oriented Abstraction of Shapes</a:t>
            </a:r>
            <a:endParaRPr lang="en-US" sz="2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3" cstate="hqprint"/>
          <a:srcRect/>
          <a:stretch>
            <a:fillRect/>
          </a:stretch>
        </p:blipFill>
        <p:spPr bwMode="auto">
          <a:xfrm>
            <a:off x="10287816" y="341301"/>
            <a:ext cx="1641442" cy="358638"/>
          </a:xfrm>
          <a:prstGeom prst="rect">
            <a:avLst/>
          </a:prstGeom>
          <a:noFill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34B1B6C-AC7F-473F-9CDB-1A1A79114A9C}"/>
              </a:ext>
            </a:extLst>
          </p:cNvPr>
          <p:cNvSpPr/>
          <p:nvPr/>
        </p:nvSpPr>
        <p:spPr>
          <a:xfrm>
            <a:off x="8018213" y="6258185"/>
            <a:ext cx="676910" cy="222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6964D2-8CB9-4550-A8B2-3933E01E029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53"/>
          <a:stretch/>
        </p:blipFill>
        <p:spPr>
          <a:xfrm>
            <a:off x="1629047" y="3090035"/>
            <a:ext cx="2406928" cy="17742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F0CC24-E886-4D4A-992C-90FDC10587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51"/>
          <a:stretch/>
        </p:blipFill>
        <p:spPr>
          <a:xfrm>
            <a:off x="7921323" y="3090034"/>
            <a:ext cx="2080560" cy="17742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0E050B-3968-4884-B38D-FB93884945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975" y="2110870"/>
            <a:ext cx="3885348" cy="41791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A3876F-3F0C-4973-84F5-7CDEA688241C}"/>
              </a:ext>
            </a:extLst>
          </p:cNvPr>
          <p:cNvSpPr txBox="1"/>
          <p:nvPr/>
        </p:nvSpPr>
        <p:spPr>
          <a:xfrm>
            <a:off x="4035975" y="6377152"/>
            <a:ext cx="3880299" cy="4308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200" b="1"/>
              <a:t>Class Diagram of P&amp;ID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44BC28-9190-4568-9772-58A6BB2A756E}"/>
              </a:ext>
            </a:extLst>
          </p:cNvPr>
          <p:cNvPicPr/>
          <p:nvPr/>
        </p:nvPicPr>
        <p:blipFill rotWithShape="1">
          <a:blip r:embed="rId6"/>
          <a:srcRect t="9449"/>
          <a:stretch/>
        </p:blipFill>
        <p:spPr bwMode="auto">
          <a:xfrm>
            <a:off x="3985005" y="1216106"/>
            <a:ext cx="3982238" cy="8512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0E2400B-5571-403E-9938-D8675625C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12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31048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12" y="18256"/>
            <a:ext cx="11917976" cy="100472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339966"/>
                </a:solidFill>
              </a:rPr>
              <a:t>P&amp;ID Shapes Library</a:t>
            </a:r>
            <a:br>
              <a:rPr lang="en-US" sz="3200" b="1">
                <a:solidFill>
                  <a:srgbClr val="339966"/>
                </a:solidFill>
                <a:uFillTx/>
              </a:rPr>
            </a:br>
            <a:r>
              <a:rPr lang="en-US" sz="2200" b="1">
                <a:solidFill>
                  <a:schemeClr val="bg1">
                    <a:lumMod val="50000"/>
                  </a:schemeClr>
                </a:solidFill>
              </a:rPr>
              <a:t>Objected Oriented Abstraction of Shapes</a:t>
            </a:r>
            <a:endParaRPr lang="en-US" sz="2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3" cstate="hqprint"/>
          <a:srcRect/>
          <a:stretch>
            <a:fillRect/>
          </a:stretch>
        </p:blipFill>
        <p:spPr bwMode="auto">
          <a:xfrm>
            <a:off x="10287816" y="341301"/>
            <a:ext cx="1641442" cy="358638"/>
          </a:xfrm>
          <a:prstGeom prst="rect">
            <a:avLst/>
          </a:prstGeom>
          <a:noFill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34B1B6C-AC7F-473F-9CDB-1A1A79114A9C}"/>
              </a:ext>
            </a:extLst>
          </p:cNvPr>
          <p:cNvSpPr/>
          <p:nvPr/>
        </p:nvSpPr>
        <p:spPr>
          <a:xfrm>
            <a:off x="8018213" y="6258185"/>
            <a:ext cx="676910" cy="222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6964D2-8CB9-4550-A8B2-3933E01E029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45"/>
          <a:stretch/>
        </p:blipFill>
        <p:spPr>
          <a:xfrm>
            <a:off x="1629047" y="3090035"/>
            <a:ext cx="6468450" cy="17742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6355F5-FC92-488C-8775-CB81A241C4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6622" y="1804879"/>
            <a:ext cx="4442772" cy="42628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59EAAE3-02FD-46F5-92CE-AA0D77DF09F5}"/>
              </a:ext>
            </a:extLst>
          </p:cNvPr>
          <p:cNvSpPr txBox="1"/>
          <p:nvPr/>
        </p:nvSpPr>
        <p:spPr>
          <a:xfrm>
            <a:off x="7824431" y="6153866"/>
            <a:ext cx="3880299" cy="4308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200" b="1"/>
              <a:t>P&amp;ID Shapes Library </a:t>
            </a:r>
            <a:r>
              <a:rPr lang="en-US" sz="2200"/>
              <a:t>(474)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F6199-B0AE-4CEF-9A7F-F6F02074B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13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97104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B04FBC-49EC-4BAC-87A7-D930DD2F7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32" y="1118918"/>
            <a:ext cx="10047600" cy="55588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12" y="18256"/>
            <a:ext cx="11917976" cy="100472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339966"/>
                </a:solidFill>
                <a:uFillTx/>
              </a:rPr>
              <a:t>Software Architechture</a:t>
            </a:r>
            <a:br>
              <a:rPr lang="en-US" sz="3200" b="1">
                <a:solidFill>
                  <a:srgbClr val="339966"/>
                </a:solidFill>
                <a:uFillTx/>
              </a:rPr>
            </a:br>
            <a:r>
              <a:rPr lang="en-US" sz="2200" b="1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sz="2200" b="1">
                <a:solidFill>
                  <a:schemeClr val="bg1">
                    <a:lumMod val="50000"/>
                  </a:schemeClr>
                </a:solidFill>
                <a:uFillTx/>
              </a:rPr>
              <a:t>. GUI (Dashboard)</a:t>
            </a:r>
            <a:endParaRPr lang="en-US" sz="2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964C7C-34B3-4AD5-935D-69DC1C12203A}"/>
              </a:ext>
            </a:extLst>
          </p:cNvPr>
          <p:cNvSpPr/>
          <p:nvPr/>
        </p:nvSpPr>
        <p:spPr>
          <a:xfrm>
            <a:off x="4202906" y="2014538"/>
            <a:ext cx="4341019" cy="2262187"/>
          </a:xfrm>
          <a:prstGeom prst="rect">
            <a:avLst/>
          </a:prstGeom>
          <a:solidFill>
            <a:srgbClr val="FFFF00">
              <a:alpha val="23137"/>
            </a:srgbClr>
          </a:solidFill>
          <a:ln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Image result for gefasoft logo svg">
            <a:extLst>
              <a:ext uri="{FF2B5EF4-FFF2-40B4-BE49-F238E27FC236}">
                <a16:creationId xmlns:a16="http://schemas.microsoft.com/office/drawing/2014/main" id="{30FF8729-D2A5-49AC-9F8D-6CE336F75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/>
          <a:srcRect/>
          <a:stretch>
            <a:fillRect/>
          </a:stretch>
        </p:blipFill>
        <p:spPr bwMode="auto">
          <a:xfrm>
            <a:off x="10287816" y="341301"/>
            <a:ext cx="1641442" cy="358638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F8228-2996-4778-8EB5-B3863DB08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14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61016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8122081-038E-4BE1-AF62-53AFF892DD08}"/>
              </a:ext>
            </a:extLst>
          </p:cNvPr>
          <p:cNvGrpSpPr/>
          <p:nvPr/>
        </p:nvGrpSpPr>
        <p:grpSpPr>
          <a:xfrm>
            <a:off x="726675" y="1346030"/>
            <a:ext cx="10738649" cy="5296995"/>
            <a:chOff x="726675" y="1346030"/>
            <a:chExt cx="10738649" cy="529699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3812077-3221-4D5F-8D5B-36BF1B50D6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66"/>
            <a:stretch/>
          </p:blipFill>
          <p:spPr>
            <a:xfrm>
              <a:off x="726675" y="1346030"/>
              <a:ext cx="10738649" cy="529699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14C4D4F-D071-4143-8F84-C99A6D6A1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19212" y="1947239"/>
              <a:ext cx="670948" cy="16887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12" y="18256"/>
            <a:ext cx="11917976" cy="100472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339966"/>
                </a:solidFill>
                <a:uFillTx/>
              </a:rPr>
              <a:t>GUI</a:t>
            </a:r>
            <a:br>
              <a:rPr lang="en-US" sz="3200" b="1">
                <a:solidFill>
                  <a:srgbClr val="339966"/>
                </a:solidFill>
                <a:uFillTx/>
              </a:rPr>
            </a:br>
            <a:r>
              <a:rPr lang="en-US" sz="2200" b="1">
                <a:solidFill>
                  <a:schemeClr val="bg1">
                    <a:lumMod val="50000"/>
                  </a:schemeClr>
                </a:solidFill>
              </a:rPr>
              <a:t>P&amp;ID Viewer Dashboard</a:t>
            </a:r>
            <a:endParaRPr lang="en-US" sz="2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5" cstate="hqprint"/>
          <a:srcRect/>
          <a:stretch>
            <a:fillRect/>
          </a:stretch>
        </p:blipFill>
        <p:spPr bwMode="auto">
          <a:xfrm>
            <a:off x="10287816" y="341301"/>
            <a:ext cx="1641442" cy="358638"/>
          </a:xfrm>
          <a:prstGeom prst="rect">
            <a:avLst/>
          </a:prstGeom>
          <a:noFill/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550DE85-010A-4664-A986-AD8CAB0E1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15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81820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A0B4132-ECBB-4BBA-9D5A-6AEAD5C162A6}"/>
              </a:ext>
            </a:extLst>
          </p:cNvPr>
          <p:cNvGrpSpPr/>
          <p:nvPr/>
        </p:nvGrpSpPr>
        <p:grpSpPr>
          <a:xfrm>
            <a:off x="726675" y="1346030"/>
            <a:ext cx="10738649" cy="5296995"/>
            <a:chOff x="726675" y="1346030"/>
            <a:chExt cx="10738649" cy="529699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25F9BF3-9529-401E-9995-80AAA19869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66"/>
            <a:stretch/>
          </p:blipFill>
          <p:spPr>
            <a:xfrm>
              <a:off x="726675" y="1346030"/>
              <a:ext cx="10738649" cy="529699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2750667-FB3F-4F19-B8B2-5F07F4157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19212" y="1947239"/>
              <a:ext cx="670948" cy="168870"/>
            </a:xfrm>
            <a:prstGeom prst="rect">
              <a:avLst/>
            </a:prstGeom>
          </p:spPr>
        </p:pic>
      </p:grp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5" cstate="hqprint"/>
          <a:srcRect/>
          <a:stretch>
            <a:fillRect/>
          </a:stretch>
        </p:blipFill>
        <p:spPr bwMode="auto">
          <a:xfrm>
            <a:off x="10287816" y="341301"/>
            <a:ext cx="1641442" cy="358638"/>
          </a:xfrm>
          <a:prstGeom prst="rect">
            <a:avLst/>
          </a:prstGeom>
          <a:noFill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C53C6E8-0803-4CEF-AF7B-80D20C77BF69}"/>
              </a:ext>
            </a:extLst>
          </p:cNvPr>
          <p:cNvSpPr txBox="1">
            <a:spLocks/>
          </p:cNvSpPr>
          <p:nvPr/>
        </p:nvSpPr>
        <p:spPr>
          <a:xfrm>
            <a:off x="137012" y="18256"/>
            <a:ext cx="11917976" cy="1004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rgbClr val="339966"/>
                </a:solidFill>
              </a:rPr>
              <a:t>GUI</a:t>
            </a:r>
            <a:br>
              <a:rPr lang="en-US" sz="3200" b="1">
                <a:solidFill>
                  <a:srgbClr val="339966"/>
                </a:solidFill>
              </a:rPr>
            </a:br>
            <a:r>
              <a:rPr lang="en-US" sz="2200" b="1">
                <a:solidFill>
                  <a:schemeClr val="bg1">
                    <a:lumMod val="50000"/>
                  </a:schemeClr>
                </a:solidFill>
              </a:rPr>
              <a:t>P&amp;ID Viewer Dashboard</a:t>
            </a:r>
            <a:endParaRPr lang="en-US" sz="2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327B2B-8BE9-4AE9-807F-8F9D111C0721}"/>
              </a:ext>
            </a:extLst>
          </p:cNvPr>
          <p:cNvSpPr/>
          <p:nvPr/>
        </p:nvSpPr>
        <p:spPr>
          <a:xfrm>
            <a:off x="838199" y="1918664"/>
            <a:ext cx="3429002" cy="3358186"/>
          </a:xfrm>
          <a:prstGeom prst="rect">
            <a:avLst/>
          </a:prstGeom>
          <a:solidFill>
            <a:srgbClr val="FFFF00">
              <a:alpha val="23137"/>
            </a:srgbClr>
          </a:solidFill>
          <a:ln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678751F-464F-46C3-B3F3-975537BA4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16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3657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12" y="18256"/>
            <a:ext cx="11917976" cy="100472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339966"/>
                </a:solidFill>
              </a:rPr>
              <a:t>GUI</a:t>
            </a:r>
            <a:br>
              <a:rPr lang="en-US" sz="3200" b="1">
                <a:solidFill>
                  <a:srgbClr val="339966"/>
                </a:solidFill>
                <a:uFillTx/>
              </a:rPr>
            </a:br>
            <a:r>
              <a:rPr lang="en-US" sz="2200" b="1">
                <a:solidFill>
                  <a:schemeClr val="bg1">
                    <a:lumMod val="50000"/>
                  </a:schemeClr>
                </a:solidFill>
              </a:rPr>
              <a:t>P&amp;ID Creator Boardlet</a:t>
            </a:r>
            <a:endParaRPr lang="en-US" sz="2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3" cstate="hqprint"/>
          <a:srcRect/>
          <a:stretch>
            <a:fillRect/>
          </a:stretch>
        </p:blipFill>
        <p:spPr bwMode="auto">
          <a:xfrm>
            <a:off x="10287816" y="341301"/>
            <a:ext cx="1641442" cy="358638"/>
          </a:xfrm>
          <a:prstGeom prst="rect">
            <a:avLst/>
          </a:prstGeom>
          <a:noFill/>
        </p:spPr>
      </p:pic>
      <p:pic>
        <p:nvPicPr>
          <p:cNvPr id="10" name="Grafik 2">
            <a:extLst>
              <a:ext uri="{FF2B5EF4-FFF2-40B4-BE49-F238E27FC236}">
                <a16:creationId xmlns:a16="http://schemas.microsoft.com/office/drawing/2014/main" id="{2BA097AD-DB30-40E3-9FC9-4F2F77AA34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337" y="2545187"/>
            <a:ext cx="2653402" cy="3214604"/>
          </a:xfrm>
          <a:prstGeom prst="rect">
            <a:avLst/>
          </a:prstGeom>
        </p:spPr>
      </p:pic>
      <p:pic>
        <p:nvPicPr>
          <p:cNvPr id="11" name="Grafik 4">
            <a:extLst>
              <a:ext uri="{FF2B5EF4-FFF2-40B4-BE49-F238E27FC236}">
                <a16:creationId xmlns:a16="http://schemas.microsoft.com/office/drawing/2014/main" id="{F1DB9A9D-9807-4D2C-BE96-C2C727951B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3719" y="2555033"/>
            <a:ext cx="2052817" cy="3194912"/>
          </a:xfrm>
          <a:prstGeom prst="rect">
            <a:avLst/>
          </a:prstGeom>
        </p:spPr>
      </p:pic>
      <p:pic>
        <p:nvPicPr>
          <p:cNvPr id="12" name="Grafik 6">
            <a:extLst>
              <a:ext uri="{FF2B5EF4-FFF2-40B4-BE49-F238E27FC236}">
                <a16:creationId xmlns:a16="http://schemas.microsoft.com/office/drawing/2014/main" id="{9F78390E-AF04-42C6-9FF3-0E65633A1F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50" y="2513451"/>
            <a:ext cx="2673813" cy="3326958"/>
          </a:xfrm>
          <a:prstGeom prst="rect">
            <a:avLst/>
          </a:prstGeom>
        </p:spPr>
      </p:pic>
      <p:pic>
        <p:nvPicPr>
          <p:cNvPr id="13" name="Grafik 7">
            <a:extLst>
              <a:ext uri="{FF2B5EF4-FFF2-40B4-BE49-F238E27FC236}">
                <a16:creationId xmlns:a16="http://schemas.microsoft.com/office/drawing/2014/main" id="{A964AEDC-DC19-450A-A67F-55E99747F1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72" y="2464450"/>
            <a:ext cx="2653402" cy="3321855"/>
          </a:xfrm>
          <a:prstGeom prst="rect">
            <a:avLst/>
          </a:prstGeom>
        </p:spPr>
      </p:pic>
      <p:sp>
        <p:nvSpPr>
          <p:cNvPr id="14" name="Textfeld 9">
            <a:extLst>
              <a:ext uri="{FF2B5EF4-FFF2-40B4-BE49-F238E27FC236}">
                <a16:creationId xmlns:a16="http://schemas.microsoft.com/office/drawing/2014/main" id="{2907F80E-BEB8-401A-BFA0-41AA96B6E6DD}"/>
              </a:ext>
            </a:extLst>
          </p:cNvPr>
          <p:cNvSpPr txBox="1"/>
          <p:nvPr/>
        </p:nvSpPr>
        <p:spPr>
          <a:xfrm>
            <a:off x="1083082" y="2095118"/>
            <a:ext cx="120261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>
                    <a:lumMod val="50000"/>
                  </a:schemeClr>
                </a:solidFill>
              </a:rPr>
              <a:t>1. On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start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feld 10">
            <a:extLst>
              <a:ext uri="{FF2B5EF4-FFF2-40B4-BE49-F238E27FC236}">
                <a16:creationId xmlns:a16="http://schemas.microsoft.com/office/drawing/2014/main" id="{FBE85CAF-BB5E-4967-A61F-73796F411BAA}"/>
              </a:ext>
            </a:extLst>
          </p:cNvPr>
          <p:cNvSpPr txBox="1"/>
          <p:nvPr/>
        </p:nvSpPr>
        <p:spPr>
          <a:xfrm>
            <a:off x="4245359" y="2095118"/>
            <a:ext cx="149839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>
                    <a:lumMod val="50000"/>
                  </a:schemeClr>
                </a:solidFill>
              </a:rPr>
              <a:t>2. In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progress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feld 11">
            <a:extLst>
              <a:ext uri="{FF2B5EF4-FFF2-40B4-BE49-F238E27FC236}">
                <a16:creationId xmlns:a16="http://schemas.microsoft.com/office/drawing/2014/main" id="{3ADD5851-B507-4793-B4EA-49697B09D26D}"/>
              </a:ext>
            </a:extLst>
          </p:cNvPr>
          <p:cNvSpPr txBox="1"/>
          <p:nvPr/>
        </p:nvSpPr>
        <p:spPr>
          <a:xfrm>
            <a:off x="8615273" y="2095118"/>
            <a:ext cx="129102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de-DE">
                <a:solidFill>
                  <a:schemeClr val="bg1">
                    <a:lumMod val="50000"/>
                  </a:schemeClr>
                </a:solidFill>
              </a:rPr>
              <a:t>3.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D</a:t>
            </a:r>
            <a:r>
              <a:rPr lang="de-DE">
                <a:solidFill>
                  <a:schemeClr val="bg1">
                    <a:lumMod val="50000"/>
                  </a:schemeClr>
                </a:solidFill>
              </a:rPr>
              <a:t>one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feld 12">
            <a:extLst>
              <a:ext uri="{FF2B5EF4-FFF2-40B4-BE49-F238E27FC236}">
                <a16:creationId xmlns:a16="http://schemas.microsoft.com/office/drawing/2014/main" id="{DF6212C5-C09F-4F6E-9B7F-DC61A1801E06}"/>
              </a:ext>
            </a:extLst>
          </p:cNvPr>
          <p:cNvSpPr txBox="1"/>
          <p:nvPr/>
        </p:nvSpPr>
        <p:spPr>
          <a:xfrm>
            <a:off x="7567523" y="5749945"/>
            <a:ext cx="129102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2">
                    <a:lumMod val="75000"/>
                  </a:schemeClr>
                </a:solidFill>
              </a:rPr>
              <a:t>desktop</a:t>
            </a:r>
            <a:endParaRPr lang="de-DE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" name="Textfeld 13">
            <a:extLst>
              <a:ext uri="{FF2B5EF4-FFF2-40B4-BE49-F238E27FC236}">
                <a16:creationId xmlns:a16="http://schemas.microsoft.com/office/drawing/2014/main" id="{19B49D62-E29C-490E-8891-4BA8D9EEBD55}"/>
              </a:ext>
            </a:extLst>
          </p:cNvPr>
          <p:cNvSpPr txBox="1"/>
          <p:nvPr/>
        </p:nvSpPr>
        <p:spPr>
          <a:xfrm>
            <a:off x="10094612" y="5749945"/>
            <a:ext cx="129102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mobile</a:t>
            </a:r>
          </a:p>
        </p:txBody>
      </p:sp>
      <p:sp>
        <p:nvSpPr>
          <p:cNvPr id="19" name="Pfeil nach rechts 14">
            <a:extLst>
              <a:ext uri="{FF2B5EF4-FFF2-40B4-BE49-F238E27FC236}">
                <a16:creationId xmlns:a16="http://schemas.microsoft.com/office/drawing/2014/main" id="{A3D1A520-8608-45EE-9442-B452157739FA}"/>
              </a:ext>
            </a:extLst>
          </p:cNvPr>
          <p:cNvSpPr/>
          <p:nvPr/>
        </p:nvSpPr>
        <p:spPr>
          <a:xfrm>
            <a:off x="3227812" y="4038815"/>
            <a:ext cx="304800" cy="276225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Pfeil nach rechts 15">
            <a:extLst>
              <a:ext uri="{FF2B5EF4-FFF2-40B4-BE49-F238E27FC236}">
                <a16:creationId xmlns:a16="http://schemas.microsoft.com/office/drawing/2014/main" id="{9698AAC2-780B-4AFC-B815-788BC5DD4786}"/>
              </a:ext>
            </a:extLst>
          </p:cNvPr>
          <p:cNvSpPr/>
          <p:nvPr/>
        </p:nvSpPr>
        <p:spPr>
          <a:xfrm>
            <a:off x="6456499" y="4038816"/>
            <a:ext cx="304800" cy="276225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Nach links gekrümmter Pfeil 16">
            <a:extLst>
              <a:ext uri="{FF2B5EF4-FFF2-40B4-BE49-F238E27FC236}">
                <a16:creationId xmlns:a16="http://schemas.microsoft.com/office/drawing/2014/main" id="{83B8AC2F-800B-4DB1-AB3E-37F2E25622D1}"/>
              </a:ext>
            </a:extLst>
          </p:cNvPr>
          <p:cNvSpPr/>
          <p:nvPr/>
        </p:nvSpPr>
        <p:spPr>
          <a:xfrm>
            <a:off x="11701441" y="5174691"/>
            <a:ext cx="222737" cy="266700"/>
          </a:xfrm>
          <a:prstGeom prst="curvedLef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905A9-C1AA-4E76-A919-5B000EB07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17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53418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DB4F32-C562-43F7-B0A4-27A4D968A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32" y="1118918"/>
            <a:ext cx="10047600" cy="55588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12" y="18256"/>
            <a:ext cx="11917976" cy="100472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339966"/>
                </a:solidFill>
                <a:uFillTx/>
              </a:rPr>
              <a:t>Software Architechture</a:t>
            </a:r>
            <a:br>
              <a:rPr lang="en-US" sz="3200" b="1">
                <a:solidFill>
                  <a:srgbClr val="339966"/>
                </a:solidFill>
                <a:uFillTx/>
              </a:rPr>
            </a:br>
            <a:r>
              <a:rPr lang="en-US" sz="2200" b="1">
                <a:solidFill>
                  <a:schemeClr val="bg1">
                    <a:lumMod val="50000"/>
                  </a:schemeClr>
                </a:solidFill>
                <a:uFillTx/>
              </a:rPr>
              <a:t>3. Client-side Script</a:t>
            </a:r>
            <a:endParaRPr lang="en-US" sz="2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964C7C-34B3-4AD5-935D-69DC1C12203A}"/>
              </a:ext>
            </a:extLst>
          </p:cNvPr>
          <p:cNvSpPr/>
          <p:nvPr/>
        </p:nvSpPr>
        <p:spPr>
          <a:xfrm>
            <a:off x="4705349" y="5029200"/>
            <a:ext cx="1247776" cy="1219200"/>
          </a:xfrm>
          <a:prstGeom prst="rect">
            <a:avLst/>
          </a:prstGeom>
          <a:solidFill>
            <a:srgbClr val="FFFF00">
              <a:alpha val="23137"/>
            </a:srgbClr>
          </a:solidFill>
          <a:ln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Image result for gefasoft logo svg">
            <a:extLst>
              <a:ext uri="{FF2B5EF4-FFF2-40B4-BE49-F238E27FC236}">
                <a16:creationId xmlns:a16="http://schemas.microsoft.com/office/drawing/2014/main" id="{040974BA-821D-4E89-A34F-E79D91A5F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/>
          <a:srcRect/>
          <a:stretch>
            <a:fillRect/>
          </a:stretch>
        </p:blipFill>
        <p:spPr bwMode="auto">
          <a:xfrm>
            <a:off x="10287816" y="341301"/>
            <a:ext cx="1641442" cy="358638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DB549-A83B-41D5-940A-F0E948674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18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73636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12" y="18256"/>
            <a:ext cx="11917976" cy="100472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339966"/>
                </a:solidFill>
              </a:rPr>
              <a:t>Script</a:t>
            </a:r>
            <a:br>
              <a:rPr lang="en-US" sz="3200" b="1">
                <a:solidFill>
                  <a:srgbClr val="339966"/>
                </a:solidFill>
                <a:uFillTx/>
              </a:rPr>
            </a:br>
            <a:r>
              <a:rPr lang="en-US" sz="2200" b="1">
                <a:solidFill>
                  <a:schemeClr val="bg1">
                    <a:lumMod val="50000"/>
                  </a:schemeClr>
                </a:solidFill>
              </a:rPr>
              <a:t>Activity Diagram</a:t>
            </a:r>
            <a:endParaRPr lang="en-US" sz="2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9424BE-EF2B-4E3C-A4B9-D9DF89D7F0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4"/>
          <a:stretch/>
        </p:blipFill>
        <p:spPr>
          <a:xfrm>
            <a:off x="3323974" y="1219200"/>
            <a:ext cx="5544051" cy="5418126"/>
          </a:xfrm>
          <a:prstGeom prst="rect">
            <a:avLst/>
          </a:prstGeom>
        </p:spPr>
      </p:pic>
      <p:pic>
        <p:nvPicPr>
          <p:cNvPr id="7" name="Picture 2" descr="Image result for gefasoft logo svg">
            <a:extLst>
              <a:ext uri="{FF2B5EF4-FFF2-40B4-BE49-F238E27FC236}">
                <a16:creationId xmlns:a16="http://schemas.microsoft.com/office/drawing/2014/main" id="{785B496B-0E86-469A-A542-AE5B4513E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/>
          <a:srcRect/>
          <a:stretch>
            <a:fillRect/>
          </a:stretch>
        </p:blipFill>
        <p:spPr bwMode="auto">
          <a:xfrm>
            <a:off x="10287816" y="341301"/>
            <a:ext cx="1641442" cy="358638"/>
          </a:xfrm>
          <a:prstGeom prst="rect">
            <a:avLst/>
          </a:prstGeom>
          <a:noFill/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40566E-4376-4EBB-B68A-04FB6BE9A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19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89021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12" y="18256"/>
            <a:ext cx="11917976" cy="100472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339966"/>
                </a:solidFill>
                <a:uFillTx/>
              </a:rPr>
              <a:t>ProcAppCom</a:t>
            </a:r>
            <a:br>
              <a:rPr lang="en-US" sz="3200" b="1">
                <a:solidFill>
                  <a:srgbClr val="339966"/>
                </a:solidFill>
                <a:uFillTx/>
              </a:rPr>
            </a:br>
            <a:r>
              <a:rPr lang="en-US" sz="2200" b="1">
                <a:solidFill>
                  <a:schemeClr val="bg1">
                    <a:lumMod val="50000"/>
                  </a:schemeClr>
                </a:solidFill>
              </a:rPr>
              <a:t>Project Overview</a:t>
            </a:r>
            <a:endParaRPr lang="en-US" sz="2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287816" y="341301"/>
            <a:ext cx="1641442" cy="358638"/>
          </a:xfrm>
          <a:prstGeom prst="rect">
            <a:avLst/>
          </a:prstGeom>
          <a:noFill/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ED2F716-FDFD-4110-A3F5-736217C04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25" y="1305007"/>
            <a:ext cx="10949976" cy="5156349"/>
          </a:xfrm>
        </p:spPr>
        <p:txBody>
          <a:bodyPr>
            <a:normAutofit/>
          </a:bodyPr>
          <a:lstStyle/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3200"/>
              <a:t>[Insert puzzle pieces picture here]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FB2A17-0F3B-4624-90B0-517EC8B5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85163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12" y="18256"/>
            <a:ext cx="11917976" cy="100472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339966"/>
                </a:solidFill>
              </a:rPr>
              <a:t>VEREINFACHEN</a:t>
            </a:r>
            <a:br>
              <a:rPr lang="en-US" sz="3200" b="1">
                <a:solidFill>
                  <a:srgbClr val="339966"/>
                </a:solidFill>
                <a:uFillTx/>
              </a:rPr>
            </a:br>
            <a:r>
              <a:rPr lang="en-US" sz="2200" b="1">
                <a:solidFill>
                  <a:schemeClr val="bg1">
                    <a:lumMod val="50000"/>
                  </a:schemeClr>
                </a:solidFill>
              </a:rPr>
              <a:t>Activity Diagram</a:t>
            </a:r>
            <a:endParaRPr lang="en-US" sz="2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9424BE-EF2B-4E3C-A4B9-D9DF89D7F0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4"/>
          <a:stretch/>
        </p:blipFill>
        <p:spPr>
          <a:xfrm>
            <a:off x="3323974" y="1219200"/>
            <a:ext cx="5544051" cy="5418126"/>
          </a:xfrm>
          <a:prstGeom prst="rect">
            <a:avLst/>
          </a:prstGeom>
        </p:spPr>
      </p:pic>
      <p:pic>
        <p:nvPicPr>
          <p:cNvPr id="7" name="Picture 2" descr="Image result for gefasoft logo svg">
            <a:extLst>
              <a:ext uri="{FF2B5EF4-FFF2-40B4-BE49-F238E27FC236}">
                <a16:creationId xmlns:a16="http://schemas.microsoft.com/office/drawing/2014/main" id="{785B496B-0E86-469A-A542-AE5B4513E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/>
          <a:srcRect/>
          <a:stretch>
            <a:fillRect/>
          </a:stretch>
        </p:blipFill>
        <p:spPr bwMode="auto">
          <a:xfrm>
            <a:off x="10287816" y="341301"/>
            <a:ext cx="1641442" cy="358638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25F4DC-4F6B-4468-9874-0BDED9907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20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37601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12" y="18256"/>
            <a:ext cx="11917976" cy="100472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339966"/>
                </a:solidFill>
              </a:rPr>
              <a:t>Fetching Data</a:t>
            </a:r>
            <a:br>
              <a:rPr lang="en-US" sz="3200" b="1">
                <a:solidFill>
                  <a:srgbClr val="339966"/>
                </a:solidFill>
                <a:uFillTx/>
              </a:rPr>
            </a:br>
            <a:r>
              <a:rPr lang="en-US" sz="2200" b="1">
                <a:solidFill>
                  <a:schemeClr val="bg1">
                    <a:lumMod val="50000"/>
                  </a:schemeClr>
                </a:solidFill>
              </a:rPr>
              <a:t>Global Data Map</a:t>
            </a:r>
            <a:endParaRPr lang="en-US" sz="2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7" name="Picture 2" descr="Image result for gefasoft logo svg">
            <a:extLst>
              <a:ext uri="{FF2B5EF4-FFF2-40B4-BE49-F238E27FC236}">
                <a16:creationId xmlns:a16="http://schemas.microsoft.com/office/drawing/2014/main" id="{785B496B-0E86-469A-A542-AE5B4513E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/>
          <a:srcRect/>
          <a:stretch>
            <a:fillRect/>
          </a:stretch>
        </p:blipFill>
        <p:spPr bwMode="auto">
          <a:xfrm>
            <a:off x="10287816" y="341301"/>
            <a:ext cx="1641442" cy="358638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9299FD-D613-4576-9457-835E9D1D57A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16477" y="1849754"/>
            <a:ext cx="11492345" cy="51744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F37C68A-EC51-4C79-AD39-F7B606118C8C}"/>
              </a:ext>
            </a:extLst>
          </p:cNvPr>
          <p:cNvSpPr txBox="1">
            <a:spLocks/>
          </p:cNvSpPr>
          <p:nvPr/>
        </p:nvSpPr>
        <p:spPr>
          <a:xfrm>
            <a:off x="274024" y="845025"/>
            <a:ext cx="11917976" cy="1004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rgbClr val="339966"/>
                </a:solidFill>
              </a:rPr>
              <a:t>Joins ueber mehrere Tabellen um alle daten abzuholen nach diesem Schema</a:t>
            </a:r>
            <a:endParaRPr lang="en-US" sz="2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58F365-8A23-46C4-80BA-4E52DC5ED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21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75058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12" y="18256"/>
            <a:ext cx="11917976" cy="100472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339966"/>
                </a:solidFill>
              </a:rPr>
              <a:t>Graphing Algorithm</a:t>
            </a:r>
            <a:br>
              <a:rPr lang="en-US" sz="3200" b="1">
                <a:solidFill>
                  <a:srgbClr val="339966"/>
                </a:solidFill>
                <a:uFillTx/>
              </a:rPr>
            </a:br>
            <a:r>
              <a:rPr lang="en-US" sz="2200" b="1">
                <a:solidFill>
                  <a:schemeClr val="bg1">
                    <a:lumMod val="50000"/>
                  </a:schemeClr>
                </a:solidFill>
              </a:rPr>
              <a:t>Concept: From Node Tree to Visualization</a:t>
            </a:r>
            <a:endParaRPr lang="en-US" sz="2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7" name="Picture 2" descr="Image result for gefasoft logo svg">
            <a:extLst>
              <a:ext uri="{FF2B5EF4-FFF2-40B4-BE49-F238E27FC236}">
                <a16:creationId xmlns:a16="http://schemas.microsoft.com/office/drawing/2014/main" id="{785B496B-0E86-469A-A542-AE5B4513E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/>
          <a:srcRect/>
          <a:stretch>
            <a:fillRect/>
          </a:stretch>
        </p:blipFill>
        <p:spPr bwMode="auto">
          <a:xfrm>
            <a:off x="10287816" y="341301"/>
            <a:ext cx="1641442" cy="358638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E4A975-8F2C-4727-85AA-CF8139A8A5F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18519" y="964739"/>
            <a:ext cx="10154961" cy="587500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1CE375-98CF-4C71-94B4-2A9EEB34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22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50133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12" y="18256"/>
            <a:ext cx="11917976" cy="100472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339966"/>
                </a:solidFill>
              </a:rPr>
              <a:t>Graphing Algorithm</a:t>
            </a:r>
            <a:br>
              <a:rPr lang="en-US" sz="3200" b="1">
                <a:solidFill>
                  <a:srgbClr val="339966"/>
                </a:solidFill>
                <a:uFillTx/>
              </a:rPr>
            </a:br>
            <a:r>
              <a:rPr lang="en-US" sz="2200" b="1">
                <a:solidFill>
                  <a:schemeClr val="bg1">
                    <a:lumMod val="50000"/>
                  </a:schemeClr>
                </a:solidFill>
                <a:uFillTx/>
              </a:rPr>
              <a:t>Concept: Relative Positioning</a:t>
            </a:r>
            <a:endParaRPr lang="en-US" sz="2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7" name="Picture 2" descr="Image result for gefasoft logo svg">
            <a:extLst>
              <a:ext uri="{FF2B5EF4-FFF2-40B4-BE49-F238E27FC236}">
                <a16:creationId xmlns:a16="http://schemas.microsoft.com/office/drawing/2014/main" id="{785B496B-0E86-469A-A542-AE5B4513E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/>
          <a:srcRect/>
          <a:stretch>
            <a:fillRect/>
          </a:stretch>
        </p:blipFill>
        <p:spPr bwMode="auto">
          <a:xfrm>
            <a:off x="10287816" y="341301"/>
            <a:ext cx="1641442" cy="358638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C98CAA-2067-4D1F-AAC4-7F9192ADD9D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38208" y="2127046"/>
            <a:ext cx="11593663" cy="394609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22E3AA-17AA-4E5D-A950-713B307F3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23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892640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12" y="18256"/>
            <a:ext cx="11917976" cy="100472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339966"/>
                </a:solidFill>
              </a:rPr>
              <a:t>Graphing Algorithm</a:t>
            </a:r>
            <a:br>
              <a:rPr lang="en-US" sz="3200" b="1">
                <a:solidFill>
                  <a:srgbClr val="339966"/>
                </a:solidFill>
                <a:uFillTx/>
              </a:rPr>
            </a:br>
            <a:r>
              <a:rPr lang="en-US" sz="2200" b="1">
                <a:solidFill>
                  <a:schemeClr val="bg1">
                    <a:lumMod val="50000"/>
                  </a:schemeClr>
                </a:solidFill>
              </a:rPr>
              <a:t>1. Specification of Constraints</a:t>
            </a:r>
            <a:endParaRPr lang="en-US" sz="2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7" name="Picture 2" descr="Image result for gefasoft logo svg">
            <a:extLst>
              <a:ext uri="{FF2B5EF4-FFF2-40B4-BE49-F238E27FC236}">
                <a16:creationId xmlns:a16="http://schemas.microsoft.com/office/drawing/2014/main" id="{785B496B-0E86-469A-A542-AE5B4513E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/>
          <a:srcRect/>
          <a:stretch>
            <a:fillRect/>
          </a:stretch>
        </p:blipFill>
        <p:spPr bwMode="auto">
          <a:xfrm>
            <a:off x="10287816" y="341301"/>
            <a:ext cx="1641442" cy="358638"/>
          </a:xfrm>
          <a:prstGeom prst="rect">
            <a:avLst/>
          </a:prstGeom>
          <a:noFill/>
        </p:spPr>
      </p:pic>
      <p:pic>
        <p:nvPicPr>
          <p:cNvPr id="12" name="Grafik 3">
            <a:extLst>
              <a:ext uri="{FF2B5EF4-FFF2-40B4-BE49-F238E27FC236}">
                <a16:creationId xmlns:a16="http://schemas.microsoft.com/office/drawing/2014/main" id="{9D3B02EC-C5CB-4245-8264-2D8D2445F3CF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507" y="857250"/>
            <a:ext cx="6908985" cy="5881532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CAE5733-F08D-4DE9-BA86-A63EC04ED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24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31663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12" y="18256"/>
            <a:ext cx="11917976" cy="100472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339966"/>
                </a:solidFill>
              </a:rPr>
              <a:t>Graphing Algorithm</a:t>
            </a:r>
            <a:br>
              <a:rPr lang="en-US" sz="3200" b="1">
                <a:solidFill>
                  <a:srgbClr val="339966"/>
                </a:solidFill>
                <a:uFillTx/>
              </a:rPr>
            </a:br>
            <a:r>
              <a:rPr lang="en-US" sz="2200" b="1">
                <a:solidFill>
                  <a:schemeClr val="bg1">
                    <a:lumMod val="50000"/>
                  </a:schemeClr>
                </a:solidFill>
              </a:rPr>
              <a:t>2. Vertex Placement</a:t>
            </a:r>
            <a:endParaRPr lang="en-US" sz="2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7" name="Picture 2" descr="Image result for gefasoft logo svg">
            <a:extLst>
              <a:ext uri="{FF2B5EF4-FFF2-40B4-BE49-F238E27FC236}">
                <a16:creationId xmlns:a16="http://schemas.microsoft.com/office/drawing/2014/main" id="{785B496B-0E86-469A-A542-AE5B4513E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/>
          <a:srcRect/>
          <a:stretch>
            <a:fillRect/>
          </a:stretch>
        </p:blipFill>
        <p:spPr bwMode="auto">
          <a:xfrm>
            <a:off x="10287816" y="341301"/>
            <a:ext cx="1641442" cy="358638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5B78B5-2939-4869-95DC-95D35CBBBB6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860" y="854234"/>
            <a:ext cx="8336280" cy="590423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EA0867-578E-41C8-A70D-CFECFC6F9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25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33627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12" y="18256"/>
            <a:ext cx="11917976" cy="100472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339966"/>
                </a:solidFill>
              </a:rPr>
              <a:t>Example 1</a:t>
            </a:r>
            <a:br>
              <a:rPr lang="en-US" sz="3200" b="1">
                <a:solidFill>
                  <a:srgbClr val="339966"/>
                </a:solidFill>
                <a:uFillTx/>
              </a:rPr>
            </a:br>
            <a:r>
              <a:rPr lang="en-US" sz="2200" b="1">
                <a:solidFill>
                  <a:schemeClr val="bg1">
                    <a:lumMod val="50000"/>
                  </a:schemeClr>
                </a:solidFill>
              </a:rPr>
              <a:t>Consecutive Inline Shapes</a:t>
            </a:r>
            <a:endParaRPr lang="en-US" sz="2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7" name="Picture 2" descr="Image result for gefasoft logo svg">
            <a:extLst>
              <a:ext uri="{FF2B5EF4-FFF2-40B4-BE49-F238E27FC236}">
                <a16:creationId xmlns:a16="http://schemas.microsoft.com/office/drawing/2014/main" id="{785B496B-0E86-469A-A542-AE5B4513E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/>
          <a:srcRect/>
          <a:stretch>
            <a:fillRect/>
          </a:stretch>
        </p:blipFill>
        <p:spPr bwMode="auto">
          <a:xfrm>
            <a:off x="10287816" y="341301"/>
            <a:ext cx="1641442" cy="358638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E5B57E-4ACA-4404-83EB-17041E320B0C}"/>
              </a:ext>
            </a:extLst>
          </p:cNvPr>
          <p:cNvPicPr/>
          <p:nvPr/>
        </p:nvPicPr>
        <p:blipFill rotWithShape="1">
          <a:blip r:embed="rId4"/>
          <a:srcRect t="2239" b="5555"/>
          <a:stretch/>
        </p:blipFill>
        <p:spPr bwMode="auto">
          <a:xfrm>
            <a:off x="1536358" y="2063422"/>
            <a:ext cx="9119283" cy="41316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654E6F-8E48-47DB-B707-756496177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26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02174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12" y="18256"/>
            <a:ext cx="11917976" cy="100472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339966"/>
                </a:solidFill>
              </a:rPr>
              <a:t>Example 2</a:t>
            </a:r>
            <a:br>
              <a:rPr lang="en-US" sz="3200" b="1">
                <a:solidFill>
                  <a:srgbClr val="339966"/>
                </a:solidFill>
                <a:uFillTx/>
              </a:rPr>
            </a:br>
            <a:r>
              <a:rPr lang="en-US" sz="2200" b="1">
                <a:solidFill>
                  <a:schemeClr val="bg1">
                    <a:lumMod val="50000"/>
                  </a:schemeClr>
                </a:solidFill>
              </a:rPr>
              <a:t>Nucleus Shape and its Children</a:t>
            </a:r>
            <a:endParaRPr lang="en-US" sz="2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7" name="Picture 2" descr="Image result for gefasoft logo svg">
            <a:extLst>
              <a:ext uri="{FF2B5EF4-FFF2-40B4-BE49-F238E27FC236}">
                <a16:creationId xmlns:a16="http://schemas.microsoft.com/office/drawing/2014/main" id="{785B496B-0E86-469A-A542-AE5B4513E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/>
          <a:srcRect/>
          <a:stretch>
            <a:fillRect/>
          </a:stretch>
        </p:blipFill>
        <p:spPr bwMode="auto">
          <a:xfrm>
            <a:off x="10287816" y="341301"/>
            <a:ext cx="1641442" cy="358638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BF86DD-2547-4263-8ECA-E2C81542C5F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736" y="847883"/>
            <a:ext cx="4730528" cy="598424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321CFA-5003-41AA-814D-E05A2C8A5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27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371221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12" y="18256"/>
            <a:ext cx="11917976" cy="100472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339966"/>
                </a:solidFill>
              </a:rPr>
              <a:t>Example 3</a:t>
            </a:r>
            <a:br>
              <a:rPr lang="en-US" sz="3200" b="1">
                <a:solidFill>
                  <a:srgbClr val="339966"/>
                </a:solidFill>
                <a:uFillTx/>
              </a:rPr>
            </a:br>
            <a:r>
              <a:rPr lang="en-US" sz="2200" b="1">
                <a:solidFill>
                  <a:schemeClr val="bg1">
                    <a:lumMod val="50000"/>
                  </a:schemeClr>
                </a:solidFill>
              </a:rPr>
              <a:t>Outer G</a:t>
            </a:r>
            <a:r>
              <a:rPr lang="en-US" sz="2200" b="1">
                <a:solidFill>
                  <a:schemeClr val="bg1">
                    <a:lumMod val="50000"/>
                  </a:schemeClr>
                </a:solidFill>
                <a:uFillTx/>
              </a:rPr>
              <a:t>roups with only Group Children</a:t>
            </a:r>
            <a:endParaRPr lang="en-US" sz="2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7" name="Picture 2" descr="Image result for gefasoft logo svg">
            <a:extLst>
              <a:ext uri="{FF2B5EF4-FFF2-40B4-BE49-F238E27FC236}">
                <a16:creationId xmlns:a16="http://schemas.microsoft.com/office/drawing/2014/main" id="{785B496B-0E86-469A-A542-AE5B4513E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/>
          <a:srcRect/>
          <a:stretch>
            <a:fillRect/>
          </a:stretch>
        </p:blipFill>
        <p:spPr bwMode="auto">
          <a:xfrm>
            <a:off x="10287816" y="341301"/>
            <a:ext cx="1641442" cy="358638"/>
          </a:xfrm>
          <a:prstGeom prst="rect">
            <a:avLst/>
          </a:prstGeom>
          <a:noFill/>
        </p:spPr>
      </p:pic>
      <p:pic>
        <p:nvPicPr>
          <p:cNvPr id="6" name="Grafik 2">
            <a:extLst>
              <a:ext uri="{FF2B5EF4-FFF2-40B4-BE49-F238E27FC236}">
                <a16:creationId xmlns:a16="http://schemas.microsoft.com/office/drawing/2014/main" id="{62C3DC70-1BAA-4C1A-8C2A-5F5C7BDD556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86" y="1335405"/>
            <a:ext cx="6705628" cy="531272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E63EEF-7107-418E-9C75-D3657171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28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28720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12" y="18256"/>
            <a:ext cx="11917976" cy="100472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339966"/>
                </a:solidFill>
              </a:rPr>
              <a:t>Graphing Algorithm</a:t>
            </a:r>
            <a:br>
              <a:rPr lang="en-US" sz="3200" b="1">
                <a:solidFill>
                  <a:srgbClr val="339966"/>
                </a:solidFill>
                <a:uFillTx/>
              </a:rPr>
            </a:br>
            <a:r>
              <a:rPr lang="en-US" sz="2200" b="1">
                <a:solidFill>
                  <a:schemeClr val="bg1">
                    <a:lumMod val="50000"/>
                  </a:schemeClr>
                </a:solidFill>
              </a:rPr>
              <a:t>Drawing of Connections</a:t>
            </a:r>
            <a:endParaRPr lang="en-US" sz="2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7" name="Picture 2" descr="Image result for gefasoft logo svg">
            <a:extLst>
              <a:ext uri="{FF2B5EF4-FFF2-40B4-BE49-F238E27FC236}">
                <a16:creationId xmlns:a16="http://schemas.microsoft.com/office/drawing/2014/main" id="{785B496B-0E86-469A-A542-AE5B4513E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/>
          <a:srcRect/>
          <a:stretch>
            <a:fillRect/>
          </a:stretch>
        </p:blipFill>
        <p:spPr bwMode="auto">
          <a:xfrm>
            <a:off x="10287816" y="341301"/>
            <a:ext cx="1641442" cy="3586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981248-1074-41EE-B827-AC6CBCB32F44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0"/>
          <a:stretch/>
        </p:blipFill>
        <p:spPr bwMode="auto">
          <a:xfrm>
            <a:off x="952500" y="1669920"/>
            <a:ext cx="4943811" cy="51453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B7DE335-59CC-4960-B425-C47245ACFCA2}"/>
              </a:ext>
            </a:extLst>
          </p:cNvPr>
          <p:cNvSpPr txBox="1"/>
          <p:nvPr/>
        </p:nvSpPr>
        <p:spPr>
          <a:xfrm>
            <a:off x="462195" y="1117113"/>
            <a:ext cx="3880299" cy="4308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2200" b="1"/>
              <a:t>Simplification</a:t>
            </a:r>
          </a:p>
        </p:txBody>
      </p:sp>
      <p:pic>
        <p:nvPicPr>
          <p:cNvPr id="14" name="Grafik 3">
            <a:extLst>
              <a:ext uri="{FF2B5EF4-FFF2-40B4-BE49-F238E27FC236}">
                <a16:creationId xmlns:a16="http://schemas.microsoft.com/office/drawing/2014/main" id="{5960752C-E9EF-4353-AE48-1438097611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686" y="2081875"/>
            <a:ext cx="4943812" cy="417810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3A3CDC4-0881-468A-A4F9-610F864544DA}"/>
              </a:ext>
            </a:extLst>
          </p:cNvPr>
          <p:cNvSpPr txBox="1"/>
          <p:nvPr/>
        </p:nvSpPr>
        <p:spPr>
          <a:xfrm>
            <a:off x="6257591" y="1117112"/>
            <a:ext cx="3880299" cy="4308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2200" b="1"/>
              <a:t>Applying Line Jumps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EB3E98-C05C-497D-8CB5-0810F4DA5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29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33142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12" y="18256"/>
            <a:ext cx="11917976" cy="100472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339966"/>
                </a:solidFill>
              </a:rPr>
              <a:t>Bachelor Thesis</a:t>
            </a:r>
            <a:br>
              <a:rPr lang="en-US" sz="3200" b="1">
                <a:solidFill>
                  <a:srgbClr val="339966"/>
                </a:solidFill>
                <a:uFillTx/>
              </a:rPr>
            </a:br>
            <a:r>
              <a:rPr lang="en-US" sz="2200" b="1">
                <a:solidFill>
                  <a:schemeClr val="bg1">
                    <a:lumMod val="50000"/>
                  </a:schemeClr>
                </a:solidFill>
                <a:uFillTx/>
              </a:rPr>
              <a:t>Introduction</a:t>
            </a:r>
            <a:endParaRPr lang="en-US" sz="2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287816" y="341301"/>
            <a:ext cx="1641442" cy="358638"/>
          </a:xfrm>
          <a:prstGeom prst="rect">
            <a:avLst/>
          </a:prstGeom>
          <a:noFill/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ED2F716-FDFD-4110-A3F5-736217C04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25" y="1305007"/>
            <a:ext cx="10949976" cy="5156349"/>
          </a:xfrm>
        </p:spPr>
        <p:txBody>
          <a:bodyPr>
            <a:normAutofit lnSpcReduction="10000"/>
          </a:bodyPr>
          <a:lstStyle/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3200"/>
              <a:t>Motivation: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800"/>
              <a:t>Development and modification of Plant Visualizations is cost and time intensive.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3200"/>
              <a:t>Problem Definition: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800"/>
              <a:t>Automated generation of modular and dynamic plant P&amp;ID visualizations necesarry</a:t>
            </a:r>
          </a:p>
          <a:p>
            <a:pPr lvl="2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400"/>
              <a:t>with minimal user configuration and</a:t>
            </a:r>
          </a:p>
          <a:p>
            <a:pPr lvl="2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400"/>
              <a:t>integration to the MES software at hand.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3200"/>
              <a:t>Goals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800"/>
              <a:t>Reduce technical effort and accelerate P&amp;ID creation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800"/>
              <a:t>Standarization of P&amp;ID symbols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800"/>
              <a:t>Prototypal Implementation in a MES</a:t>
            </a:r>
            <a:endParaRPr lang="en-GB"/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32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181539-4011-4AC6-887B-80A7DFBB0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920574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12" y="18256"/>
            <a:ext cx="11917976" cy="100472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339966"/>
                </a:solidFill>
                <a:uFillTx/>
              </a:rPr>
              <a:t>Result</a:t>
            </a:r>
            <a:br>
              <a:rPr lang="en-US" sz="3200" b="1">
                <a:solidFill>
                  <a:srgbClr val="339966"/>
                </a:solidFill>
                <a:uFillTx/>
              </a:rPr>
            </a:br>
            <a:r>
              <a:rPr lang="en-US" sz="2200" b="1">
                <a:solidFill>
                  <a:schemeClr val="bg1">
                    <a:lumMod val="50000"/>
                  </a:schemeClr>
                </a:solidFill>
                <a:uFillTx/>
              </a:rPr>
              <a:t>P&amp;ID of Aida Brewery</a:t>
            </a:r>
            <a:endParaRPr lang="en-US" sz="2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7" name="Picture 2" descr="Image result for gefasoft logo svg">
            <a:extLst>
              <a:ext uri="{FF2B5EF4-FFF2-40B4-BE49-F238E27FC236}">
                <a16:creationId xmlns:a16="http://schemas.microsoft.com/office/drawing/2014/main" id="{785B496B-0E86-469A-A542-AE5B4513E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/>
          <a:srcRect/>
          <a:stretch>
            <a:fillRect/>
          </a:stretch>
        </p:blipFill>
        <p:spPr bwMode="auto">
          <a:xfrm>
            <a:off x="10287816" y="341301"/>
            <a:ext cx="1641442" cy="358638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AFB1F3-430E-4FEA-AAE2-35E48E79E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30</a:t>
            </a:fld>
            <a:endParaRPr lang="en-US">
              <a:uFillTx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2AF475-7BC1-4EB0-BA76-2E85062A122D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576" y="1016635"/>
            <a:ext cx="8651240" cy="570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3654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4CF4571-3936-49BE-BE01-E3D95136E1AB}"/>
              </a:ext>
            </a:extLst>
          </p:cNvPr>
          <p:cNvCxnSpPr>
            <a:cxnSpLocks/>
          </p:cNvCxnSpPr>
          <p:nvPr/>
        </p:nvCxnSpPr>
        <p:spPr>
          <a:xfrm flipV="1">
            <a:off x="1104629" y="4414838"/>
            <a:ext cx="8072709" cy="1747838"/>
          </a:xfrm>
          <a:prstGeom prst="line">
            <a:avLst/>
          </a:prstGeom>
          <a:ln w="317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8DD5A66-6EF9-4228-8E0B-5D68C23ABF23}"/>
              </a:ext>
            </a:extLst>
          </p:cNvPr>
          <p:cNvCxnSpPr>
            <a:cxnSpLocks/>
          </p:cNvCxnSpPr>
          <p:nvPr/>
        </p:nvCxnSpPr>
        <p:spPr>
          <a:xfrm>
            <a:off x="1104629" y="1866900"/>
            <a:ext cx="8072709" cy="1845503"/>
          </a:xfrm>
          <a:prstGeom prst="line">
            <a:avLst/>
          </a:prstGeom>
          <a:ln w="317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2839CBE-53DB-4259-ADA9-F1406D56DBCC}"/>
              </a:ext>
            </a:extLst>
          </p:cNvPr>
          <p:cNvSpPr/>
          <p:nvPr/>
        </p:nvSpPr>
        <p:spPr>
          <a:xfrm>
            <a:off x="903366" y="1427991"/>
            <a:ext cx="5911363" cy="5290309"/>
          </a:xfrm>
          <a:prstGeom prst="rect">
            <a:avLst/>
          </a:prstGeom>
          <a:solidFill>
            <a:schemeClr val="bg1"/>
          </a:solidFill>
          <a:ln w="381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BB85B12-7FE5-4CBA-99BB-2AC5D8D74C34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3" t="42215" r="57597" b="8025"/>
          <a:stretch/>
        </p:blipFill>
        <p:spPr>
          <a:xfrm>
            <a:off x="926194" y="1466851"/>
            <a:ext cx="5926635" cy="5254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12" y="18256"/>
            <a:ext cx="11917976" cy="100472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339966"/>
                </a:solidFill>
                <a:uFillTx/>
              </a:rPr>
              <a:t>Result</a:t>
            </a:r>
            <a:br>
              <a:rPr lang="en-US" sz="3200" b="1">
                <a:solidFill>
                  <a:srgbClr val="339966"/>
                </a:solidFill>
                <a:uFillTx/>
              </a:rPr>
            </a:br>
            <a:r>
              <a:rPr lang="en-US" sz="2200" b="1">
                <a:solidFill>
                  <a:schemeClr val="bg1">
                    <a:lumMod val="50000"/>
                  </a:schemeClr>
                </a:solidFill>
                <a:uFillTx/>
              </a:rPr>
              <a:t>P&amp;ID of Aida Brewery</a:t>
            </a:r>
            <a:endParaRPr lang="en-US" sz="2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7" name="Picture 2" descr="Image result for gefasoft logo svg">
            <a:extLst>
              <a:ext uri="{FF2B5EF4-FFF2-40B4-BE49-F238E27FC236}">
                <a16:creationId xmlns:a16="http://schemas.microsoft.com/office/drawing/2014/main" id="{785B496B-0E86-469A-A542-AE5B4513E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/>
          <a:srcRect/>
          <a:stretch>
            <a:fillRect/>
          </a:stretch>
        </p:blipFill>
        <p:spPr bwMode="auto">
          <a:xfrm>
            <a:off x="10287816" y="341301"/>
            <a:ext cx="1641442" cy="358638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AFB1F3-430E-4FEA-AAE2-35E48E79E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31</a:t>
            </a:fld>
            <a:endParaRPr lang="en-US">
              <a:uFillTx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2AF475-7BC1-4EB0-BA76-2E85062A122D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561" y="2922382"/>
            <a:ext cx="2626305" cy="172722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27ECD9-7779-4C3B-ACE1-37C78A2FFC33}"/>
              </a:ext>
            </a:extLst>
          </p:cNvPr>
          <p:cNvCxnSpPr>
            <a:cxnSpLocks/>
          </p:cNvCxnSpPr>
          <p:nvPr/>
        </p:nvCxnSpPr>
        <p:spPr>
          <a:xfrm>
            <a:off x="6862354" y="1866900"/>
            <a:ext cx="3257959" cy="1845502"/>
          </a:xfrm>
          <a:prstGeom prst="line">
            <a:avLst/>
          </a:prstGeom>
          <a:ln w="317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B43729-AF9D-43B0-8D54-0FF65BF3E389}"/>
              </a:ext>
            </a:extLst>
          </p:cNvPr>
          <p:cNvCxnSpPr>
            <a:cxnSpLocks/>
          </p:cNvCxnSpPr>
          <p:nvPr/>
        </p:nvCxnSpPr>
        <p:spPr>
          <a:xfrm flipV="1">
            <a:off x="6862354" y="4414837"/>
            <a:ext cx="3240881" cy="1747839"/>
          </a:xfrm>
          <a:prstGeom prst="line">
            <a:avLst/>
          </a:prstGeom>
          <a:ln w="317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2C137CD-4B84-4EAC-B9A8-D644C050636B}"/>
              </a:ext>
            </a:extLst>
          </p:cNvPr>
          <p:cNvSpPr/>
          <p:nvPr/>
        </p:nvSpPr>
        <p:spPr>
          <a:xfrm>
            <a:off x="9177338" y="3712403"/>
            <a:ext cx="925897" cy="702435"/>
          </a:xfrm>
          <a:prstGeom prst="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720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12" y="18256"/>
            <a:ext cx="11917976" cy="100472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339966"/>
                </a:solidFill>
                <a:uFillTx/>
              </a:rPr>
              <a:t>Bachelor Thesis</a:t>
            </a:r>
            <a:br>
              <a:rPr lang="en-US" sz="3200" b="1">
                <a:solidFill>
                  <a:srgbClr val="339966"/>
                </a:solidFill>
                <a:uFillTx/>
              </a:rPr>
            </a:br>
            <a:r>
              <a:rPr lang="en-US" sz="2200" b="1">
                <a:solidFill>
                  <a:schemeClr val="bg1">
                    <a:lumMod val="50000"/>
                  </a:schemeClr>
                </a:solidFill>
                <a:uFillTx/>
              </a:rPr>
              <a:t>Evaluation and Next Steps</a:t>
            </a:r>
            <a:endParaRPr lang="en-US" sz="2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287816" y="341301"/>
            <a:ext cx="1641442" cy="358638"/>
          </a:xfrm>
          <a:prstGeom prst="rect">
            <a:avLst/>
          </a:prstGeom>
          <a:noFill/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ED2F716-FDFD-4110-A3F5-736217C04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25" y="1305007"/>
            <a:ext cx="10949976" cy="5156349"/>
          </a:xfrm>
        </p:spPr>
        <p:txBody>
          <a:bodyPr>
            <a:normAutofit/>
          </a:bodyPr>
          <a:lstStyle/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200"/>
              <a:t>Stillstand reached with the Vertex Placement Alrogithm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8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2673D8-32B7-4425-88EA-E8D68219C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32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786493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12" y="18256"/>
            <a:ext cx="11917976" cy="100472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339966"/>
                </a:solidFill>
                <a:uFillTx/>
              </a:rPr>
              <a:t>Corrections</a:t>
            </a:r>
            <a:endParaRPr lang="en-US" sz="2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287816" y="341301"/>
            <a:ext cx="1641442" cy="358638"/>
          </a:xfrm>
          <a:prstGeom prst="rect">
            <a:avLst/>
          </a:prstGeom>
          <a:noFill/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ED2F716-FDFD-4110-A3F5-736217C04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25" y="1305007"/>
            <a:ext cx="10949976" cy="5156349"/>
          </a:xfrm>
        </p:spPr>
        <p:txBody>
          <a:bodyPr>
            <a:normAutofit lnSpcReduction="10000"/>
          </a:bodyPr>
          <a:lstStyle/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200"/>
              <a:t>Generic Layout Boardlet (existsts already but only squres and no connections)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200"/>
              <a:t>Detailed layout boardlet (with draw.io) XML with my boardlet generated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200"/>
              <a:t>Architecture simplify!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200"/>
              <a:t>Goals am ende und wie erreicht am ENDE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200"/>
              <a:t>After that Next Steps and Last thinking sentence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800"/>
              <a:t>Platzierung schwierig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800"/>
              <a:t>Aber noch verbessbar (durch formulation mehrere/verfeinerug regeln)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800"/>
              <a:t>Im rahmen eine BA nicht moglich war regeln so zu verfiner für eine perfekte P&amp;ID in nur 6 monate zu schaffen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200"/>
              <a:t>PID sichtbar machen! Und alles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200"/>
              <a:t>Activity diagram von script vereinfachen um bezug zu halten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200"/>
              <a:t>Stichtpunkte fuer 3 placing beispiele (was ich erzaehle)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200"/>
              <a:t>Beim results noch sagen dass die noch manuel adaptierbar sind und sagen wass schon gemacht wurde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2200"/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2200"/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2200"/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2200"/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2200"/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8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9A410-83DE-4887-A053-FC2218425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33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56038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61D94C-A25E-4FF0-A99E-43FB46EF9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32" y="1118918"/>
            <a:ext cx="10047600" cy="55588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12" y="18256"/>
            <a:ext cx="11917976" cy="100472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339966"/>
                </a:solidFill>
                <a:uFillTx/>
              </a:rPr>
              <a:t>Software Architechture</a:t>
            </a:r>
            <a:br>
              <a:rPr lang="en-US" sz="3200" b="1">
                <a:solidFill>
                  <a:srgbClr val="339966"/>
                </a:solidFill>
                <a:uFillTx/>
              </a:rPr>
            </a:br>
            <a:r>
              <a:rPr lang="en-US" sz="2200" b="1">
                <a:solidFill>
                  <a:schemeClr val="bg1">
                    <a:lumMod val="50000"/>
                  </a:schemeClr>
                </a:solidFill>
                <a:uFillTx/>
              </a:rPr>
              <a:t>Aligning to Legato</a:t>
            </a:r>
            <a:endParaRPr lang="en-US" sz="2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7" name="Picture 2" descr="Image result for gefasoft logo svg">
            <a:extLst>
              <a:ext uri="{FF2B5EF4-FFF2-40B4-BE49-F238E27FC236}">
                <a16:creationId xmlns:a16="http://schemas.microsoft.com/office/drawing/2014/main" id="{3466CA97-B569-4185-9EF9-6EE0AE357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/>
          <a:srcRect/>
          <a:stretch>
            <a:fillRect/>
          </a:stretch>
        </p:blipFill>
        <p:spPr bwMode="auto">
          <a:xfrm>
            <a:off x="10287816" y="341301"/>
            <a:ext cx="1641442" cy="358638"/>
          </a:xfrm>
          <a:prstGeom prst="rect">
            <a:avLst/>
          </a:prstGeom>
          <a:noFill/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E6184-BFD5-472C-8849-A30805861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4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17524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387E2A-D69E-4342-9F01-70FDD77279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32" y="1118918"/>
            <a:ext cx="10047600" cy="55588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12" y="18256"/>
            <a:ext cx="11917976" cy="100472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339966"/>
                </a:solidFill>
                <a:uFillTx/>
              </a:rPr>
              <a:t>Software Architechture</a:t>
            </a:r>
            <a:br>
              <a:rPr lang="en-US" sz="3200" b="1">
                <a:solidFill>
                  <a:srgbClr val="339966"/>
                </a:solidFill>
                <a:uFillTx/>
              </a:rPr>
            </a:br>
            <a:r>
              <a:rPr lang="en-US" sz="2200" b="1">
                <a:solidFill>
                  <a:schemeClr val="bg1">
                    <a:lumMod val="50000"/>
                  </a:schemeClr>
                </a:solidFill>
                <a:uFillTx/>
              </a:rPr>
              <a:t>Scope of this </a:t>
            </a:r>
            <a:r>
              <a:rPr lang="en-US" sz="2200" b="1">
                <a:solidFill>
                  <a:schemeClr val="bg1">
                    <a:lumMod val="50000"/>
                  </a:schemeClr>
                </a:solidFill>
              </a:rPr>
              <a:t>Project</a:t>
            </a:r>
            <a:endParaRPr lang="en-US" sz="2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964C7C-34B3-4AD5-935D-69DC1C12203A}"/>
              </a:ext>
            </a:extLst>
          </p:cNvPr>
          <p:cNvSpPr/>
          <p:nvPr/>
        </p:nvSpPr>
        <p:spPr>
          <a:xfrm>
            <a:off x="3739151" y="1400175"/>
            <a:ext cx="7347950" cy="5208019"/>
          </a:xfrm>
          <a:prstGeom prst="rect">
            <a:avLst/>
          </a:prstGeom>
          <a:solidFill>
            <a:srgbClr val="FFFF00">
              <a:alpha val="23137"/>
            </a:srgbClr>
          </a:solidFill>
          <a:ln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Image result for gefasoft logo svg">
            <a:extLst>
              <a:ext uri="{FF2B5EF4-FFF2-40B4-BE49-F238E27FC236}">
                <a16:creationId xmlns:a16="http://schemas.microsoft.com/office/drawing/2014/main" id="{D9DDCB00-4676-4D40-9BE7-4BB2299A8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/>
          <a:srcRect/>
          <a:stretch>
            <a:fillRect/>
          </a:stretch>
        </p:blipFill>
        <p:spPr bwMode="auto">
          <a:xfrm>
            <a:off x="10287816" y="341301"/>
            <a:ext cx="1641442" cy="358638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8C3C45-8AE8-4390-AF28-6D8E24DA0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5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94811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12" y="18256"/>
            <a:ext cx="11917976" cy="100472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339966"/>
                </a:solidFill>
                <a:uFillTx/>
              </a:rPr>
              <a:t>Software Architechture</a:t>
            </a:r>
            <a:br>
              <a:rPr lang="en-US" sz="3200" b="1">
                <a:solidFill>
                  <a:srgbClr val="339966"/>
                </a:solidFill>
                <a:uFillTx/>
              </a:rPr>
            </a:br>
            <a:r>
              <a:rPr lang="en-US" sz="2200" b="1">
                <a:solidFill>
                  <a:schemeClr val="bg1">
                    <a:lumMod val="50000"/>
                  </a:schemeClr>
                </a:solidFill>
                <a:uFillTx/>
              </a:rPr>
              <a:t>1. P&amp;ID Shapes Library</a:t>
            </a:r>
            <a:endParaRPr lang="en-US" sz="2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964C7C-34B3-4AD5-935D-69DC1C12203A}"/>
              </a:ext>
            </a:extLst>
          </p:cNvPr>
          <p:cNvSpPr/>
          <p:nvPr/>
        </p:nvSpPr>
        <p:spPr>
          <a:xfrm>
            <a:off x="9565481" y="3452813"/>
            <a:ext cx="950119" cy="1190625"/>
          </a:xfrm>
          <a:prstGeom prst="rect">
            <a:avLst/>
          </a:prstGeom>
          <a:solidFill>
            <a:srgbClr val="FFFF00">
              <a:alpha val="23137"/>
            </a:srgbClr>
          </a:solidFill>
          <a:ln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5C76E4-AC16-4E2F-8D4D-44D40193EF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32" y="1118918"/>
            <a:ext cx="10047600" cy="5558826"/>
          </a:xfrm>
          <a:prstGeom prst="rect">
            <a:avLst/>
          </a:prstGeom>
        </p:spPr>
      </p:pic>
      <p:pic>
        <p:nvPicPr>
          <p:cNvPr id="6" name="Picture 2" descr="Image result for gefasoft logo svg">
            <a:extLst>
              <a:ext uri="{FF2B5EF4-FFF2-40B4-BE49-F238E27FC236}">
                <a16:creationId xmlns:a16="http://schemas.microsoft.com/office/drawing/2014/main" id="{BD0E27EE-D7E8-4551-9FE0-33E7AA6E9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/>
          <a:srcRect/>
          <a:stretch>
            <a:fillRect/>
          </a:stretch>
        </p:blipFill>
        <p:spPr bwMode="auto">
          <a:xfrm>
            <a:off x="10287816" y="341301"/>
            <a:ext cx="1641442" cy="358638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91FE0-66D6-4517-BA79-A12A0B40A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6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00448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57B478-28B6-4EA4-A667-E3564A714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32" y="1118918"/>
            <a:ext cx="10047600" cy="55588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12" y="18256"/>
            <a:ext cx="11917976" cy="100472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339966"/>
                </a:solidFill>
                <a:uFillTx/>
              </a:rPr>
              <a:t>Software Architechture</a:t>
            </a:r>
            <a:br>
              <a:rPr lang="en-US" sz="3200" b="1">
                <a:solidFill>
                  <a:srgbClr val="339966"/>
                </a:solidFill>
                <a:uFillTx/>
              </a:rPr>
            </a:br>
            <a:r>
              <a:rPr lang="en-US" sz="2200" b="1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sz="2200" b="1">
                <a:solidFill>
                  <a:schemeClr val="bg1">
                    <a:lumMod val="50000"/>
                  </a:schemeClr>
                </a:solidFill>
                <a:uFillTx/>
              </a:rPr>
              <a:t>. GUI (Dashboard)</a:t>
            </a:r>
            <a:endParaRPr lang="en-US" sz="2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964C7C-34B3-4AD5-935D-69DC1C12203A}"/>
              </a:ext>
            </a:extLst>
          </p:cNvPr>
          <p:cNvSpPr/>
          <p:nvPr/>
        </p:nvSpPr>
        <p:spPr>
          <a:xfrm>
            <a:off x="4202906" y="2014538"/>
            <a:ext cx="4341019" cy="2262187"/>
          </a:xfrm>
          <a:prstGeom prst="rect">
            <a:avLst/>
          </a:prstGeom>
          <a:solidFill>
            <a:srgbClr val="FFFF00">
              <a:alpha val="23137"/>
            </a:srgbClr>
          </a:solidFill>
          <a:ln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Image result for gefasoft logo svg">
            <a:extLst>
              <a:ext uri="{FF2B5EF4-FFF2-40B4-BE49-F238E27FC236}">
                <a16:creationId xmlns:a16="http://schemas.microsoft.com/office/drawing/2014/main" id="{D8997B4B-9ED8-42AC-BDC1-D0BE73FF7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/>
          <a:srcRect/>
          <a:stretch>
            <a:fillRect/>
          </a:stretch>
        </p:blipFill>
        <p:spPr bwMode="auto">
          <a:xfrm>
            <a:off x="10287816" y="341301"/>
            <a:ext cx="1641442" cy="358638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A370C-FA36-4BEC-B5EA-3994A493C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7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39258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12" y="18256"/>
            <a:ext cx="11917976" cy="100472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339966"/>
                </a:solidFill>
                <a:uFillTx/>
              </a:rPr>
              <a:t>Software Architechture</a:t>
            </a:r>
            <a:br>
              <a:rPr lang="en-US" sz="3200" b="1">
                <a:solidFill>
                  <a:srgbClr val="339966"/>
                </a:solidFill>
                <a:uFillTx/>
              </a:rPr>
            </a:br>
            <a:r>
              <a:rPr lang="en-US" sz="2200" b="1">
                <a:solidFill>
                  <a:schemeClr val="bg1">
                    <a:lumMod val="50000"/>
                  </a:schemeClr>
                </a:solidFill>
                <a:uFillTx/>
              </a:rPr>
              <a:t>3. Client-side Script</a:t>
            </a:r>
            <a:endParaRPr lang="en-US" sz="2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964C7C-34B3-4AD5-935D-69DC1C12203A}"/>
              </a:ext>
            </a:extLst>
          </p:cNvPr>
          <p:cNvSpPr/>
          <p:nvPr/>
        </p:nvSpPr>
        <p:spPr>
          <a:xfrm>
            <a:off x="4705349" y="5029200"/>
            <a:ext cx="1247776" cy="1219200"/>
          </a:xfrm>
          <a:prstGeom prst="rect">
            <a:avLst/>
          </a:prstGeom>
          <a:solidFill>
            <a:srgbClr val="FFFF00">
              <a:alpha val="23137"/>
            </a:srgbClr>
          </a:solidFill>
          <a:ln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CAC15A-0999-4A8E-9A32-B99232ABCD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32" y="1118918"/>
            <a:ext cx="10047600" cy="5558826"/>
          </a:xfrm>
          <a:prstGeom prst="rect">
            <a:avLst/>
          </a:prstGeom>
        </p:spPr>
      </p:pic>
      <p:pic>
        <p:nvPicPr>
          <p:cNvPr id="6" name="Picture 2" descr="Image result for gefasoft logo svg">
            <a:extLst>
              <a:ext uri="{FF2B5EF4-FFF2-40B4-BE49-F238E27FC236}">
                <a16:creationId xmlns:a16="http://schemas.microsoft.com/office/drawing/2014/main" id="{C76C4D2B-A764-4627-A288-8B01A5698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/>
          <a:srcRect/>
          <a:stretch>
            <a:fillRect/>
          </a:stretch>
        </p:blipFill>
        <p:spPr bwMode="auto">
          <a:xfrm>
            <a:off x="10287816" y="341301"/>
            <a:ext cx="1641442" cy="358638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02AD25-16F0-4523-B0B7-383FE28B3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8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53733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12" y="18256"/>
            <a:ext cx="11917976" cy="100472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339966"/>
                </a:solidFill>
                <a:uFillTx/>
              </a:rPr>
              <a:t>Software Architechture</a:t>
            </a:r>
            <a:br>
              <a:rPr lang="en-US" sz="3200" b="1">
                <a:solidFill>
                  <a:srgbClr val="339966"/>
                </a:solidFill>
                <a:uFillTx/>
              </a:rPr>
            </a:br>
            <a:r>
              <a:rPr lang="en-US" sz="2200" b="1">
                <a:solidFill>
                  <a:schemeClr val="bg1">
                    <a:lumMod val="50000"/>
                  </a:schemeClr>
                </a:solidFill>
                <a:uFillTx/>
              </a:rPr>
              <a:t>1. P&amp;ID Shapes Library</a:t>
            </a:r>
            <a:endParaRPr lang="en-US" sz="2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964C7C-34B3-4AD5-935D-69DC1C12203A}"/>
              </a:ext>
            </a:extLst>
          </p:cNvPr>
          <p:cNvSpPr/>
          <p:nvPr/>
        </p:nvSpPr>
        <p:spPr>
          <a:xfrm>
            <a:off x="9565481" y="3452813"/>
            <a:ext cx="950119" cy="1190625"/>
          </a:xfrm>
          <a:prstGeom prst="rect">
            <a:avLst/>
          </a:prstGeom>
          <a:solidFill>
            <a:srgbClr val="FFFF00">
              <a:alpha val="23137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D67D7A-F1EA-4483-A5BD-4E63DD55F7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32" y="1118918"/>
            <a:ext cx="10047600" cy="5558826"/>
          </a:xfrm>
          <a:prstGeom prst="rect">
            <a:avLst/>
          </a:prstGeom>
        </p:spPr>
      </p:pic>
      <p:pic>
        <p:nvPicPr>
          <p:cNvPr id="6" name="Picture 2" descr="Image result for gefasoft logo svg">
            <a:extLst>
              <a:ext uri="{FF2B5EF4-FFF2-40B4-BE49-F238E27FC236}">
                <a16:creationId xmlns:a16="http://schemas.microsoft.com/office/drawing/2014/main" id="{64159505-DC38-4F7F-8A91-0F6C49B50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/>
          <a:srcRect/>
          <a:stretch>
            <a:fillRect/>
          </a:stretch>
        </p:blipFill>
        <p:spPr bwMode="auto">
          <a:xfrm>
            <a:off x="10287816" y="341301"/>
            <a:ext cx="1641442" cy="358638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2A52D-C9B5-4CBE-9DF4-DB3CD9752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9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62036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1524</TotalTime>
  <Words>950</Words>
  <Application>Microsoft Office PowerPoint</Application>
  <PresentationFormat>Widescreen</PresentationFormat>
  <Paragraphs>180</Paragraphs>
  <Slides>33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Wingdings</vt:lpstr>
      <vt:lpstr>Office Theme</vt:lpstr>
      <vt:lpstr>Automated Generation of Modular and Dynamic Industrial Process Plant Visualizations</vt:lpstr>
      <vt:lpstr>ProcAppCom Project Overview</vt:lpstr>
      <vt:lpstr>Bachelor Thesis Introduction</vt:lpstr>
      <vt:lpstr>Software Architechture Aligning to Legato</vt:lpstr>
      <vt:lpstr>Software Architechture Scope of this Project</vt:lpstr>
      <vt:lpstr>Software Architechture 1. P&amp;ID Shapes Library</vt:lpstr>
      <vt:lpstr>Software Architechture 2. GUI (Dashboard)</vt:lpstr>
      <vt:lpstr>Software Architechture 3. Client-side Script</vt:lpstr>
      <vt:lpstr>Software Architechture 1. P&amp;ID Shapes Library</vt:lpstr>
      <vt:lpstr>P&amp;ID Shapes Library Objected Oriented Abstraction of Shapes</vt:lpstr>
      <vt:lpstr>P&amp;ID Shapes Library Objected Oriented Abstraction of Shapes</vt:lpstr>
      <vt:lpstr>P&amp;ID Shapes Library Objected Oriented Abstraction of Shapes</vt:lpstr>
      <vt:lpstr>P&amp;ID Shapes Library Objected Oriented Abstraction of Shapes</vt:lpstr>
      <vt:lpstr>Software Architechture 2. GUI (Dashboard)</vt:lpstr>
      <vt:lpstr>GUI P&amp;ID Viewer Dashboard</vt:lpstr>
      <vt:lpstr>PowerPoint Presentation</vt:lpstr>
      <vt:lpstr>GUI P&amp;ID Creator Boardlet</vt:lpstr>
      <vt:lpstr>Software Architechture 3. Client-side Script</vt:lpstr>
      <vt:lpstr>Script Activity Diagram</vt:lpstr>
      <vt:lpstr>VEREINFACHEN Activity Diagram</vt:lpstr>
      <vt:lpstr>Fetching Data Global Data Map</vt:lpstr>
      <vt:lpstr>Graphing Algorithm Concept: From Node Tree to Visualization</vt:lpstr>
      <vt:lpstr>Graphing Algorithm Concept: Relative Positioning</vt:lpstr>
      <vt:lpstr>Graphing Algorithm 1. Specification of Constraints</vt:lpstr>
      <vt:lpstr>Graphing Algorithm 2. Vertex Placement</vt:lpstr>
      <vt:lpstr>Example 1 Consecutive Inline Shapes</vt:lpstr>
      <vt:lpstr>Example 2 Nucleus Shape and its Children</vt:lpstr>
      <vt:lpstr>Example 3 Outer Groups with only Group Children</vt:lpstr>
      <vt:lpstr>Graphing Algorithm Drawing of Connections</vt:lpstr>
      <vt:lpstr>Result P&amp;ID of Aida Brewery</vt:lpstr>
      <vt:lpstr>Result P&amp;ID of Aida Brewery</vt:lpstr>
      <vt:lpstr>Bachelor Thesis Evaluation and Next Steps</vt:lpstr>
      <vt:lpstr>Corrections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Generation of Modular Industrial Plant Visualizations</dc:title>
  <dc:creator>Miguel Romero Karam</dc:creator>
  <cp:lastModifiedBy>ga58wef</cp:lastModifiedBy>
  <cp:revision>311</cp:revision>
  <cp:lastPrinted>2018-07-24T15:00:51Z</cp:lastPrinted>
  <dcterms:created xsi:type="dcterms:W3CDTF">2018-06-10T12:02:46Z</dcterms:created>
  <dcterms:modified xsi:type="dcterms:W3CDTF">2018-09-14T21:00:46Z</dcterms:modified>
</cp:coreProperties>
</file>