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62" r:id="rId4"/>
    <p:sldId id="275" r:id="rId5"/>
    <p:sldId id="276" r:id="rId6"/>
    <p:sldId id="277" r:id="rId7"/>
    <p:sldId id="279" r:id="rId8"/>
    <p:sldId id="282" r:id="rId9"/>
    <p:sldId id="281" r:id="rId10"/>
    <p:sldId id="267" r:id="rId11"/>
    <p:sldId id="283" r:id="rId12"/>
    <p:sldId id="268" r:id="rId13"/>
    <p:sldId id="269" r:id="rId14"/>
    <p:sldId id="284" r:id="rId15"/>
    <p:sldId id="270" r:id="rId16"/>
    <p:sldId id="271" r:id="rId17"/>
    <p:sldId id="272" r:id="rId18"/>
    <p:sldId id="280" r:id="rId19"/>
    <p:sldId id="285" r:id="rId20"/>
    <p:sldId id="302" r:id="rId21"/>
    <p:sldId id="286" r:id="rId22"/>
    <p:sldId id="292" r:id="rId23"/>
    <p:sldId id="293" r:id="rId24"/>
    <p:sldId id="288" r:id="rId25"/>
    <p:sldId id="294" r:id="rId26"/>
    <p:sldId id="295" r:id="rId27"/>
    <p:sldId id="298" r:id="rId28"/>
    <p:sldId id="299" r:id="rId29"/>
    <p:sldId id="289" r:id="rId30"/>
    <p:sldId id="291" r:id="rId31"/>
    <p:sldId id="300" r:id="rId32"/>
    <p:sldId id="301" r:id="rId3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9966"/>
    <a:srgbClr val="00695C"/>
    <a:srgbClr val="008080"/>
    <a:srgbClr val="23E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4" autoAdjust="0"/>
    <p:restoredTop sz="93740" autoAdjust="0"/>
  </p:normalViewPr>
  <p:slideViewPr>
    <p:cSldViewPr snapToGrid="0">
      <p:cViewPr varScale="1">
        <p:scale>
          <a:sx n="67" d="100"/>
          <a:sy n="67" d="100"/>
        </p:scale>
        <p:origin x="36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BFDE-3112-4F44-86E4-1C18FF95567A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CD827-271C-42E1-82EA-F73FE1A3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-Development entirely on the client-side</a:t>
            </a:r>
          </a:p>
          <a:p>
            <a:r>
              <a:rPr lang="es-MX"/>
              <a:t>-3 Major parts to the developed solution…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1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-User-friendly interface for rapidly creating P&amp;ID visualizations of the user selected node hierarchy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-Final result was to be delivered in form of a Legato Web App Dashboard</a:t>
            </a:r>
          </a:p>
          <a:p>
            <a:r>
              <a:rPr lang="es-MX"/>
              <a:t>-Take advantage of already exsisting Legato Boardlets:</a:t>
            </a:r>
          </a:p>
          <a:p>
            <a:r>
              <a:rPr lang="es-MX"/>
              <a:t>	-Legato Graphic Designer boardlet (for the rendering of the P&amp;ID)</a:t>
            </a:r>
          </a:p>
          <a:p>
            <a:r>
              <a:rPr lang="es-MX"/>
              <a:t>	-Node Tree Menu boardlet (for the selection of the desired root node for the visualization)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-So ultimately, only one boardlet was required to be developed (to encapsulate everything for the generation of P&amp;ID visualizations)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6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/>
              <a:t>On start, there are only 3 straight-forward steps required from the user:</a:t>
            </a:r>
          </a:p>
          <a:p>
            <a:pPr marL="228600" indent="-228600">
              <a:buAutoNum type="arabicParenR"/>
            </a:pPr>
            <a:r>
              <a:rPr lang="es-MX"/>
              <a:t>Selection of the shapes library file</a:t>
            </a:r>
          </a:p>
          <a:p>
            <a:pPr marL="228600" indent="-228600">
              <a:buAutoNum type="arabicParenR"/>
            </a:pPr>
            <a:r>
              <a:rPr lang="es-MX"/>
              <a:t>Selection of the root node of what is to be visualized</a:t>
            </a:r>
          </a:p>
          <a:p>
            <a:pPr marL="228600" indent="-228600">
              <a:buAutoNum type="arabicParenR"/>
            </a:pPr>
            <a:r>
              <a:rPr lang="es-MX"/>
              <a:t>Clicking the “Generate P&amp;ID Visualization” button to start the background generation of the P&amp;ID</a:t>
            </a:r>
          </a:p>
          <a:p>
            <a:pPr marL="0" indent="0">
              <a:buNone/>
            </a:pPr>
            <a:r>
              <a:rPr lang="es-MX"/>
              <a:t>Afterwards, while the P&amp;ID generation is in progress, progress bar displayed (with the total number of nodes of the selected root node hierarchy)</a:t>
            </a:r>
          </a:p>
          <a:p>
            <a:pPr marL="0" indent="0">
              <a:buNone/>
            </a:pPr>
            <a:r>
              <a:rPr lang="es-MX"/>
              <a:t>When done, the P&amp;ID XML will be rendered for easy copy-pasting to draw.io for example</a:t>
            </a:r>
          </a:p>
          <a:p>
            <a:pPr marL="0" indent="0">
              <a:buNone/>
            </a:pPr>
            <a:r>
              <a:rPr lang="es-MX"/>
              <a:t>Note the responsive design of the boardlet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5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-Runs entirely on the client to generate the P&amp;ID in XML format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7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1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This activity diagram encompasses all logic of the system, both:</a:t>
            </a:r>
          </a:p>
          <a:p>
            <a:r>
              <a:rPr lang="es-MX"/>
              <a:t>-presentation logic (shown in blue) and</a:t>
            </a:r>
          </a:p>
          <a:p>
            <a:r>
              <a:rPr lang="es-MX"/>
              <a:t>-business logic (shown in red and responsable for the generation of the P&amp;ID)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Shown is the data map of all required database atributes for the P&amp;ID generation</a:t>
            </a:r>
          </a:p>
          <a:p>
            <a:r>
              <a:rPr lang="es-MX"/>
              <a:t>-Only a single table had to be added to the database (Visu_vertices)</a:t>
            </a:r>
          </a:p>
          <a:p>
            <a:r>
              <a:rPr lang="es-MX"/>
              <a:t>-All Object-relational mapping is done through a single attribute (shapeName)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4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9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1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activity diagram covers all positioning logic for the placing of the vertices.</a:t>
            </a:r>
          </a:p>
          <a:p>
            <a:r>
              <a:rPr lang="en-US"/>
              <a:t>For the sake of brevity, 3 example positioning cases will be presented in the next slides to describe some of this positioning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6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51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3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44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8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8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/>
              <a:t>-To be saved in the local file system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1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Likewise, the process for the conception of the shapes library happened in 3 main parts…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6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First, the ideal P&amp;ID of the Aida Brewery was</a:t>
            </a:r>
          </a:p>
          <a:p>
            <a:r>
              <a:rPr lang="es-MX"/>
              <a:t>-manually drawn with the tools to be used</a:t>
            </a:r>
          </a:p>
          <a:p>
            <a:r>
              <a:rPr lang="es-MX"/>
              <a:t>-aligning to the requirements set at the start of the project for the final P&amp;ID (for example, it was decided what contents the P&amp;ID should at least include)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Second was the object-oriented abstraction of the shapes into 5 elementary Classes. For this, the P&amp;ID was</a:t>
            </a:r>
          </a:p>
          <a:p>
            <a:r>
              <a:rPr lang="es-MX"/>
              <a:t>-exported in XML format</a:t>
            </a:r>
          </a:p>
          <a:p>
            <a:r>
              <a:rPr lang="es-MX"/>
              <a:t>-analysed and compared to the mxGraph API documentation</a:t>
            </a:r>
          </a:p>
          <a:p>
            <a:r>
              <a:rPr lang="es-MX"/>
              <a:t>-structured into a UML class diagram of the Underlying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Finally, </a:t>
            </a:r>
          </a:p>
          <a:p>
            <a:r>
              <a:rPr lang="es-MX"/>
              <a:t>-a flat JSON file was created following this schema definition</a:t>
            </a:r>
          </a:p>
          <a:p>
            <a:r>
              <a:rPr lang="es-MX"/>
              <a:t>-for all Process Engineering Symbols of the Draw.io standard library (474 shapes in total)</a:t>
            </a:r>
          </a:p>
          <a:p>
            <a:r>
              <a:rPr lang="es-MX"/>
              <a:t>-JSON file contains the static definition of all shape geometries according to industry standards (no need for modification)</a:t>
            </a:r>
          </a:p>
          <a:p>
            <a:r>
              <a:rPr lang="es-MX"/>
              <a:t>Additionally, Excel file created in parallel to allow for easier customizing of the shapes</a:t>
            </a:r>
          </a:p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CD827-271C-42E1-82EA-F73FE1A3B2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86B98-8FC7-4722-84BB-2469E69DD287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C99A-D37E-43D5-94D3-D31E1298C6D2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F486-FBE3-4130-BFB2-728D4C79887B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454A-FA0B-48E1-81E1-A05846DB51E3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8AF6-F1F9-4F73-978A-4143493138A0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2C08-CD28-4CBC-A095-16BBD85ADA99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8142-9812-41B6-B198-3F5EB418BD61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C498-C79D-4AA0-ABB0-B2B7ACF77FBD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1519-210D-470C-9454-1D6A792495A5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CC19-ECC2-406B-9A7A-1EC1A125130F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9C18-B7CE-4A65-B6E0-1B79D64A78C9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7A20E29-9817-403F-9393-E846358EE4E4}" type="datetime1">
              <a:rPr lang="en-US" smtClean="0">
                <a:uFillTx/>
              </a:rPr>
              <a:t>9/12/2018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941" y="1041400"/>
            <a:ext cx="10846118" cy="2387600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339966"/>
                </a:solidFill>
              </a:rPr>
              <a:t>Automated Generation of Modular and Dynamic Industrial Process Plant Visualizations</a:t>
            </a:r>
            <a:endParaRPr lang="en-US" sz="4400" b="1" dirty="0">
              <a:solidFill>
                <a:srgbClr val="339966"/>
              </a:solidFill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27310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>
                <a:solidFill>
                  <a:schemeClr val="bg1">
                    <a:lumMod val="50000"/>
                  </a:schemeClr>
                </a:solidFill>
              </a:rPr>
              <a:t>Bachelor Thesis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9D9BC-5530-407A-B242-C99C01C18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94" y="3090036"/>
            <a:ext cx="8327888" cy="17647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6452E7-02C7-4F6A-BF90-21F5DFD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1491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96EDC-C744-4069-A4AC-C597B51A8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6" y="1886628"/>
            <a:ext cx="4218895" cy="4181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0"/>
          <a:stretch/>
        </p:blipFill>
        <p:spPr>
          <a:xfrm>
            <a:off x="4563751" y="3090035"/>
            <a:ext cx="5438131" cy="17742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301CAB-6891-4B48-A309-B22F0EBC5D67}"/>
              </a:ext>
            </a:extLst>
          </p:cNvPr>
          <p:cNvSpPr txBox="1"/>
          <p:nvPr/>
        </p:nvSpPr>
        <p:spPr>
          <a:xfrm>
            <a:off x="514153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of Aida Brewery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FD687-9099-4FD8-9517-1B8D1609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3842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53"/>
          <a:stretch/>
        </p:blipFill>
        <p:spPr>
          <a:xfrm>
            <a:off x="1629047" y="3090035"/>
            <a:ext cx="2406928" cy="1774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0CC24-E886-4D4A-992C-90FDC1058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51"/>
          <a:stretch/>
        </p:blipFill>
        <p:spPr>
          <a:xfrm>
            <a:off x="7921323" y="3090034"/>
            <a:ext cx="2080560" cy="177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E050B-3968-4884-B38D-FB93884945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975" y="2110870"/>
            <a:ext cx="3885348" cy="41791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A3876F-3F0C-4973-84F5-7CDEA688241C}"/>
              </a:ext>
            </a:extLst>
          </p:cNvPr>
          <p:cNvSpPr txBox="1"/>
          <p:nvPr/>
        </p:nvSpPr>
        <p:spPr>
          <a:xfrm>
            <a:off x="4035975" y="637715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Class Diagram of P&amp;ID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44BC28-9190-4568-9772-58A6BB2A756E}"/>
              </a:ext>
            </a:extLst>
          </p:cNvPr>
          <p:cNvPicPr/>
          <p:nvPr/>
        </p:nvPicPr>
        <p:blipFill rotWithShape="1">
          <a:blip r:embed="rId6"/>
          <a:srcRect t="9449"/>
          <a:stretch/>
        </p:blipFill>
        <p:spPr bwMode="auto">
          <a:xfrm>
            <a:off x="3985005" y="1216106"/>
            <a:ext cx="3982238" cy="851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E2400B-5571-403E-9938-D8675625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104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P&amp;ID Shapes Library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Objected Oriented Abstraction of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4B1B6C-AC7F-473F-9CDB-1A1A79114A9C}"/>
              </a:ext>
            </a:extLst>
          </p:cNvPr>
          <p:cNvSpPr/>
          <p:nvPr/>
        </p:nvSpPr>
        <p:spPr>
          <a:xfrm>
            <a:off x="8018213" y="6258185"/>
            <a:ext cx="676910" cy="222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4D2-8CB9-4550-A8B2-3933E01E0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5"/>
          <a:stretch/>
        </p:blipFill>
        <p:spPr>
          <a:xfrm>
            <a:off x="1629047" y="3090035"/>
            <a:ext cx="6468450" cy="1774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6355F5-FC92-488C-8775-CB81A241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622" y="1804879"/>
            <a:ext cx="4442772" cy="4262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9EAAE3-02FD-46F5-92CE-AA0D77DF09F5}"/>
              </a:ext>
            </a:extLst>
          </p:cNvPr>
          <p:cNvSpPr txBox="1"/>
          <p:nvPr/>
        </p:nvSpPr>
        <p:spPr>
          <a:xfrm>
            <a:off x="7824431" y="6153866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P&amp;ID Shapes Library </a:t>
            </a:r>
            <a:r>
              <a:rPr lang="en-US" sz="2200"/>
              <a:t>(474)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6199-B0AE-4CEF-9A7F-F6F02074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710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04FBC-49EC-4BAC-87A7-D930DD2F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30FF8729-D2A5-49AC-9F8D-6CE336F75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F8228-2996-4778-8EB5-B3863DB0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101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122081-038E-4BE1-AF62-53AFF892DD08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812077-3221-4D5F-8D5B-36BF1B50D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4C4D4F-D071-4143-8F84-C99A6D6A1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550DE85-010A-4664-A986-AD8CAB0E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1820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0B4132-ECBB-4BBA-9D5A-6AEAD5C162A6}"/>
              </a:ext>
            </a:extLst>
          </p:cNvPr>
          <p:cNvGrpSpPr/>
          <p:nvPr/>
        </p:nvGrpSpPr>
        <p:grpSpPr>
          <a:xfrm>
            <a:off x="726675" y="1346030"/>
            <a:ext cx="10738649" cy="5296995"/>
            <a:chOff x="726675" y="1346030"/>
            <a:chExt cx="10738649" cy="52969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5F9BF3-9529-401E-9995-80AAA1986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6"/>
            <a:stretch/>
          </p:blipFill>
          <p:spPr>
            <a:xfrm>
              <a:off x="726675" y="1346030"/>
              <a:ext cx="10738649" cy="52969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750667-FB3F-4F19-B8B2-5F07F415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9212" y="1947239"/>
              <a:ext cx="670948" cy="168870"/>
            </a:xfrm>
            <a:prstGeom prst="rect">
              <a:avLst/>
            </a:prstGeom>
          </p:spPr>
        </p:pic>
      </p:grp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5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C53C6E8-0803-4CEF-AF7B-80D20C77BF69}"/>
              </a:ext>
            </a:extLst>
          </p:cNvPr>
          <p:cNvSpPr txBox="1">
            <a:spLocks/>
          </p:cNvSpPr>
          <p:nvPr/>
        </p:nvSpPr>
        <p:spPr>
          <a:xfrm>
            <a:off x="137012" y="18256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Viewer Dashboard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27B2B-8BE9-4AE9-807F-8F9D111C0721}"/>
              </a:ext>
            </a:extLst>
          </p:cNvPr>
          <p:cNvSpPr/>
          <p:nvPr/>
        </p:nvSpPr>
        <p:spPr>
          <a:xfrm>
            <a:off x="838199" y="1918664"/>
            <a:ext cx="3429002" cy="3358186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78751F-464F-46C3-B3F3-975537BA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365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GUI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P&amp;ID Creator Boardlet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0" name="Grafik 2">
            <a:extLst>
              <a:ext uri="{FF2B5EF4-FFF2-40B4-BE49-F238E27FC236}">
                <a16:creationId xmlns:a16="http://schemas.microsoft.com/office/drawing/2014/main" id="{2BA097AD-DB30-40E3-9FC9-4F2F77AA3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37" y="2545187"/>
            <a:ext cx="2653402" cy="3214604"/>
          </a:xfrm>
          <a:prstGeom prst="rect">
            <a:avLst/>
          </a:prstGeom>
        </p:spPr>
      </p:pic>
      <p:pic>
        <p:nvPicPr>
          <p:cNvPr id="11" name="Grafik 4">
            <a:extLst>
              <a:ext uri="{FF2B5EF4-FFF2-40B4-BE49-F238E27FC236}">
                <a16:creationId xmlns:a16="http://schemas.microsoft.com/office/drawing/2014/main" id="{F1DB9A9D-9807-4D2C-BE96-C2C727951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719" y="2555033"/>
            <a:ext cx="2052817" cy="3194912"/>
          </a:xfrm>
          <a:prstGeom prst="rect">
            <a:avLst/>
          </a:prstGeom>
        </p:spPr>
      </p:pic>
      <p:pic>
        <p:nvPicPr>
          <p:cNvPr id="12" name="Grafik 6">
            <a:extLst>
              <a:ext uri="{FF2B5EF4-FFF2-40B4-BE49-F238E27FC236}">
                <a16:creationId xmlns:a16="http://schemas.microsoft.com/office/drawing/2014/main" id="{9F78390E-AF04-42C6-9FF3-0E65633A1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50" y="2513451"/>
            <a:ext cx="2673813" cy="3326958"/>
          </a:xfrm>
          <a:prstGeom prst="rect">
            <a:avLst/>
          </a:prstGeom>
        </p:spPr>
      </p:pic>
      <p:pic>
        <p:nvPicPr>
          <p:cNvPr id="13" name="Grafik 7">
            <a:extLst>
              <a:ext uri="{FF2B5EF4-FFF2-40B4-BE49-F238E27FC236}">
                <a16:creationId xmlns:a16="http://schemas.microsoft.com/office/drawing/2014/main" id="{A964AEDC-DC19-450A-A67F-55E99747F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2" y="2464450"/>
            <a:ext cx="2653402" cy="3321855"/>
          </a:xfrm>
          <a:prstGeom prst="rect">
            <a:avLst/>
          </a:prstGeom>
        </p:spPr>
      </p:pic>
      <p:sp>
        <p:nvSpPr>
          <p:cNvPr id="14" name="Textfeld 9">
            <a:extLst>
              <a:ext uri="{FF2B5EF4-FFF2-40B4-BE49-F238E27FC236}">
                <a16:creationId xmlns:a16="http://schemas.microsoft.com/office/drawing/2014/main" id="{2907F80E-BEB8-401A-BFA0-41AA96B6E6DD}"/>
              </a:ext>
            </a:extLst>
          </p:cNvPr>
          <p:cNvSpPr txBox="1"/>
          <p:nvPr/>
        </p:nvSpPr>
        <p:spPr>
          <a:xfrm>
            <a:off x="1083082" y="2095118"/>
            <a:ext cx="12026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1. On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feld 10">
            <a:extLst>
              <a:ext uri="{FF2B5EF4-FFF2-40B4-BE49-F238E27FC236}">
                <a16:creationId xmlns:a16="http://schemas.microsoft.com/office/drawing/2014/main" id="{FBE85CAF-BB5E-4967-A61F-73796F411BAA}"/>
              </a:ext>
            </a:extLst>
          </p:cNvPr>
          <p:cNvSpPr txBox="1"/>
          <p:nvPr/>
        </p:nvSpPr>
        <p:spPr>
          <a:xfrm>
            <a:off x="4245359" y="2095118"/>
            <a:ext cx="14983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>
                    <a:lumMod val="50000"/>
                  </a:schemeClr>
                </a:solidFill>
              </a:rPr>
              <a:t>2. In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progress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feld 11">
            <a:extLst>
              <a:ext uri="{FF2B5EF4-FFF2-40B4-BE49-F238E27FC236}">
                <a16:creationId xmlns:a16="http://schemas.microsoft.com/office/drawing/2014/main" id="{3ADD5851-B507-4793-B4EA-49697B09D26D}"/>
              </a:ext>
            </a:extLst>
          </p:cNvPr>
          <p:cNvSpPr txBox="1"/>
          <p:nvPr/>
        </p:nvSpPr>
        <p:spPr>
          <a:xfrm>
            <a:off x="8615273" y="2095118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de-DE">
                <a:solidFill>
                  <a:schemeClr val="bg1">
                    <a:lumMod val="50000"/>
                  </a:schemeClr>
                </a:solidFill>
              </a:rPr>
              <a:t>one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DF6212C5-C09F-4F6E-9B7F-DC61A1801E06}"/>
              </a:ext>
            </a:extLst>
          </p:cNvPr>
          <p:cNvSpPr txBox="1"/>
          <p:nvPr/>
        </p:nvSpPr>
        <p:spPr>
          <a:xfrm>
            <a:off x="7567523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desktop</a:t>
            </a:r>
            <a:endParaRPr lang="de-DE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feld 13">
            <a:extLst>
              <a:ext uri="{FF2B5EF4-FFF2-40B4-BE49-F238E27FC236}">
                <a16:creationId xmlns:a16="http://schemas.microsoft.com/office/drawing/2014/main" id="{19B49D62-E29C-490E-8891-4BA8D9EEBD55}"/>
              </a:ext>
            </a:extLst>
          </p:cNvPr>
          <p:cNvSpPr txBox="1"/>
          <p:nvPr/>
        </p:nvSpPr>
        <p:spPr>
          <a:xfrm>
            <a:off x="10094612" y="5749945"/>
            <a:ext cx="129102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mobile</a:t>
            </a:r>
          </a:p>
        </p:txBody>
      </p:sp>
      <p:sp>
        <p:nvSpPr>
          <p:cNvPr id="19" name="Pfeil nach rechts 14">
            <a:extLst>
              <a:ext uri="{FF2B5EF4-FFF2-40B4-BE49-F238E27FC236}">
                <a16:creationId xmlns:a16="http://schemas.microsoft.com/office/drawing/2014/main" id="{A3D1A520-8608-45EE-9442-B452157739FA}"/>
              </a:ext>
            </a:extLst>
          </p:cNvPr>
          <p:cNvSpPr/>
          <p:nvPr/>
        </p:nvSpPr>
        <p:spPr>
          <a:xfrm>
            <a:off x="3227812" y="4038815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rechts 15">
            <a:extLst>
              <a:ext uri="{FF2B5EF4-FFF2-40B4-BE49-F238E27FC236}">
                <a16:creationId xmlns:a16="http://schemas.microsoft.com/office/drawing/2014/main" id="{9698AAC2-780B-4AFC-B815-788BC5DD4786}"/>
              </a:ext>
            </a:extLst>
          </p:cNvPr>
          <p:cNvSpPr/>
          <p:nvPr/>
        </p:nvSpPr>
        <p:spPr>
          <a:xfrm>
            <a:off x="6456499" y="4038816"/>
            <a:ext cx="304800" cy="27622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Nach links gekrümmter Pfeil 16">
            <a:extLst>
              <a:ext uri="{FF2B5EF4-FFF2-40B4-BE49-F238E27FC236}">
                <a16:creationId xmlns:a16="http://schemas.microsoft.com/office/drawing/2014/main" id="{83B8AC2F-800B-4DB1-AB3E-37F2E25622D1}"/>
              </a:ext>
            </a:extLst>
          </p:cNvPr>
          <p:cNvSpPr/>
          <p:nvPr/>
        </p:nvSpPr>
        <p:spPr>
          <a:xfrm>
            <a:off x="11701441" y="5174691"/>
            <a:ext cx="222737" cy="266700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905A9-C1AA-4E76-A919-5B000EB0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5341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DB4F32-C562-43F7-B0A4-27A4D968A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040974BA-821D-4E89-A34F-E79D91A5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549-A83B-41D5-940A-F0E94867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363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Script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40566E-4376-4EBB-B68A-04FB6BE9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19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90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ProcAppCom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 Overview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[Insert puzzle pieces picture here]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FB2A17-0F3B-4624-90B0-517EC8B5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8516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VEREINFACHEN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Activity Diagram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424BE-EF2B-4E3C-A4B9-D9DF89D7F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/>
          <a:stretch/>
        </p:blipFill>
        <p:spPr>
          <a:xfrm>
            <a:off x="3323974" y="1219200"/>
            <a:ext cx="5544051" cy="5418126"/>
          </a:xfrm>
          <a:prstGeom prst="rect">
            <a:avLst/>
          </a:prstGeom>
        </p:spPr>
      </p:pic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5F4DC-4F6B-4468-9874-0BDED990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20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3760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Fetching Data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Global Data Map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299FD-D613-4576-9457-835E9D1D57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6477" y="1849754"/>
            <a:ext cx="11492345" cy="51744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37C68A-EC51-4C79-AD39-F7B606118C8C}"/>
              </a:ext>
            </a:extLst>
          </p:cNvPr>
          <p:cNvSpPr txBox="1">
            <a:spLocks/>
          </p:cNvSpPr>
          <p:nvPr/>
        </p:nvSpPr>
        <p:spPr>
          <a:xfrm>
            <a:off x="274024" y="845025"/>
            <a:ext cx="11917976" cy="1004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339966"/>
                </a:solidFill>
              </a:rPr>
              <a:t>Joins ueber mehrere Tabellen um alle daten abzuholen nach diesem Schema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8F365-8A23-46C4-80BA-4E52DC5E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505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Concept: From Node Tree to Visualization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4A975-8F2C-4727-85AA-CF8139A8A5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8519" y="964739"/>
            <a:ext cx="10154961" cy="5875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CE375-98CF-4C71-94B4-2A9EEB34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0133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Concept: Relative Positioning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98CAA-2067-4D1F-AAC4-7F9192ADD9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208" y="2127046"/>
            <a:ext cx="11593663" cy="39460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2E3AA-17AA-4E5D-A950-713B307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92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1. Specification of Constraints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12" name="Grafik 3">
            <a:extLst>
              <a:ext uri="{FF2B5EF4-FFF2-40B4-BE49-F238E27FC236}">
                <a16:creationId xmlns:a16="http://schemas.microsoft.com/office/drawing/2014/main" id="{9D3B02EC-C5CB-4245-8264-2D8D2445F3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07" y="857250"/>
            <a:ext cx="6908985" cy="5881532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CAE5733-F08D-4DE9-BA86-A63EC04E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66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2. Vertex Placement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B78B5-2939-4869-95DC-95D35CBBBB6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60" y="854234"/>
            <a:ext cx="8336280" cy="59042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EA0867-578E-41C8-A70D-CFECFC6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36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1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Consecutive Inline Shapes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5B57E-4ACA-4404-83EB-17041E320B0C}"/>
              </a:ext>
            </a:extLst>
          </p:cNvPr>
          <p:cNvPicPr/>
          <p:nvPr/>
        </p:nvPicPr>
        <p:blipFill rotWithShape="1">
          <a:blip r:embed="rId4"/>
          <a:srcRect t="2239" b="5555"/>
          <a:stretch/>
        </p:blipFill>
        <p:spPr bwMode="auto">
          <a:xfrm>
            <a:off x="1536358" y="2063422"/>
            <a:ext cx="9119283" cy="4131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54E6F-8E48-47DB-B707-756496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2174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2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Nucleus Shape and its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86DD-2547-4263-8ECA-E2C81542C5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36" y="847883"/>
            <a:ext cx="4730528" cy="59842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321CFA-5003-41AA-814D-E05A2C8A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712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Example 3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Outer G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roups with only Group Children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Grafik 2">
            <a:extLst>
              <a:ext uri="{FF2B5EF4-FFF2-40B4-BE49-F238E27FC236}">
                <a16:creationId xmlns:a16="http://schemas.microsoft.com/office/drawing/2014/main" id="{62C3DC70-1BAA-4C1A-8C2A-5F5C7BDD55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86" y="1335405"/>
            <a:ext cx="6705628" cy="5312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63EEF-7107-418E-9C75-D365717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8720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Graphing Algorithm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Drawing of Connections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81248-1074-41EE-B827-AC6CBCB32F4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0"/>
          <a:stretch/>
        </p:blipFill>
        <p:spPr bwMode="auto">
          <a:xfrm>
            <a:off x="952500" y="1669920"/>
            <a:ext cx="4943811" cy="5145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7DE335-59CC-4960-B425-C47245ACFCA2}"/>
              </a:ext>
            </a:extLst>
          </p:cNvPr>
          <p:cNvSpPr txBox="1"/>
          <p:nvPr/>
        </p:nvSpPr>
        <p:spPr>
          <a:xfrm>
            <a:off x="462195" y="1117113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Simplification</a:t>
            </a:r>
          </a:p>
        </p:txBody>
      </p:sp>
      <p:pic>
        <p:nvPicPr>
          <p:cNvPr id="14" name="Grafik 3">
            <a:extLst>
              <a:ext uri="{FF2B5EF4-FFF2-40B4-BE49-F238E27FC236}">
                <a16:creationId xmlns:a16="http://schemas.microsoft.com/office/drawing/2014/main" id="{5960752C-E9EF-4353-AE48-143809761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6" y="2081875"/>
            <a:ext cx="4943812" cy="4178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A3CDC4-0881-468A-A4F9-610F864544DA}"/>
              </a:ext>
            </a:extLst>
          </p:cNvPr>
          <p:cNvSpPr txBox="1"/>
          <p:nvPr/>
        </p:nvSpPr>
        <p:spPr>
          <a:xfrm>
            <a:off x="6257591" y="1117112"/>
            <a:ext cx="388029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200" b="1"/>
              <a:t>Applying Line Jumps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B3E98-C05C-497D-8CB5-0810F4DA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29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31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Introduction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Motivation: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Development and modification of Plant Visualizations is cost and time intensive.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Problem Definition: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800"/>
              <a:t>Automated generation of modular and dynamic plant P&amp;ID visualizations necesarry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with minimal user configuration and</a:t>
            </a:r>
          </a:p>
          <a:p>
            <a:pPr lvl="2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US" sz="2400"/>
              <a:t>integration to the MES software at hand.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3200"/>
              <a:t>Goals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Reduce technical effort and accelerate P&amp;ID creation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Standarization of P&amp;ID symbols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800"/>
              <a:t>Prototypal Implementation in a MES</a:t>
            </a:r>
            <a:endParaRPr lang="en-GB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81539-4011-4AC6-887B-80A7DFB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205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Result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P&amp;ID of Aida Brewery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785B496B-0E86-469A-A542-AE5B4513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DECBD0-45C7-45B7-A2AF-9F6067DB2D09}"/>
              </a:ext>
            </a:extLst>
          </p:cNvPr>
          <p:cNvPicPr/>
          <p:nvPr/>
        </p:nvPicPr>
        <p:blipFill rotWithShape="1">
          <a:blip r:embed="rId4"/>
          <a:srcRect t="8014" r="61227"/>
          <a:stretch/>
        </p:blipFill>
        <p:spPr bwMode="auto">
          <a:xfrm>
            <a:off x="8827150" y="3511550"/>
            <a:ext cx="3021949" cy="30972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8857A-C22B-4BC8-AE5F-5B507686FD19}"/>
              </a:ext>
            </a:extLst>
          </p:cNvPr>
          <p:cNvPicPr/>
          <p:nvPr/>
        </p:nvPicPr>
        <p:blipFill rotWithShape="1">
          <a:blip r:embed="rId4"/>
          <a:srcRect t="8014" r="61227"/>
          <a:stretch/>
        </p:blipFill>
        <p:spPr bwMode="auto">
          <a:xfrm>
            <a:off x="286400" y="1085850"/>
            <a:ext cx="5536550" cy="5674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FB1F3-430E-4FEA-AAE2-35E48E7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30</a:t>
            </a:fld>
            <a:endParaRPr lang="en-US">
              <a:uFillTx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1039FD-7A2D-450D-B34D-40831A89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095" y="2294021"/>
            <a:ext cx="3523106" cy="4167335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Zoom in to a small part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59436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Bachelor Thesis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Evaluation and Next Steps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Stillstand reached with the Vertex Placement Alrogithm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73D8-32B7-4425-88EA-E8D68219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31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78649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Corrections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D2F716-FDFD-4110-A3F5-736217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5" y="1305007"/>
            <a:ext cx="10949976" cy="5156349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Generic Layout Boardlet (existsts already but only squres and no connections)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Detailed layout boardlet (with draw.io) XML with my boardlet generated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Architecture simplify!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Goals am ende und wie erreicht am ENDE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After that Next Steps and Last thinking sentence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Platzierung schwierig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Aber noch verbessbar (durch formulation mehrere/verfeinerug regeln)</a:t>
            </a:r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1800"/>
              <a:t>Im rahmen eine BA nicht moglich war regeln so zu verfiner für eine perfekte P&amp;ID in nur 6 monate zu schaffen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PID sichtbar machen! Und alles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Activity diagram von script vereinfachen um bezug zu halten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Stichtpunkte fuer 3 placing beispiele (was ich erzaehle)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n-GB" sz="2200"/>
              <a:t>Beim results noch sagen dass die noch manuel adaptierbar sind und sagen wass schon gemacht wurde</a:t>
            </a:r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2200"/>
          </a:p>
          <a:p>
            <a:pPr lvl="1" algn="just">
              <a:buClr>
                <a:srgbClr val="FFC000"/>
              </a:buClr>
              <a:buFont typeface="Wingdings" panose="05000000000000000000" pitchFamily="2" charset="2"/>
              <a:buChar char="§"/>
            </a:pPr>
            <a:endParaRPr lang="en-GB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A410-83DE-4887-A053-FC221842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32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5603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61D94C-A25E-4FF0-A99E-43FB46EF9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Aligning to Legato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7" name="Picture 2" descr="Image result for gefasoft logo svg">
            <a:extLst>
              <a:ext uri="{FF2B5EF4-FFF2-40B4-BE49-F238E27FC236}">
                <a16:creationId xmlns:a16="http://schemas.microsoft.com/office/drawing/2014/main" id="{3466CA97-B569-4185-9EF9-6EE0AE357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6184-BFD5-472C-8849-A3080586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752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87E2A-D69E-4342-9F01-70FDD7727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Scope of this 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Project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3739151" y="1400175"/>
            <a:ext cx="7347950" cy="5208019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9DDCB00-4676-4D40-9BE7-4BB2299A8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C3C45-8AE8-4390-AF28-6D8E24D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481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C76E4-AC16-4E2F-8D4D-44D40193E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BD0E27EE-D7E8-4551-9FE0-33E7AA6E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1FE0-66D6-4517-BA79-A12A0B40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04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7B478-28B6-4EA4-A667-E3564A71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. GUI (Dashboard)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202906" y="2014538"/>
            <a:ext cx="4341019" cy="2262187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D8997B4B-9ED8-42AC-BDC1-D0BE73FF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370C-FA36-4BEC-B5EA-3994A493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92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3. Client-side Script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4705349" y="5029200"/>
            <a:ext cx="1247776" cy="1219200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AC15A-0999-4A8E-9A32-B99232AB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C76C4D2B-A764-4627-A288-8B01A569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AD25-16F0-4523-B0B7-383FE28B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8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37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12" y="18256"/>
            <a:ext cx="11917976" cy="100472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339966"/>
                </a:solidFill>
                <a:uFillTx/>
              </a:rPr>
              <a:t>Software Architechture</a:t>
            </a:r>
            <a:br>
              <a:rPr lang="en-US" sz="3200" b="1">
                <a:solidFill>
                  <a:srgbClr val="339966"/>
                </a:solidFill>
                <a:uFillTx/>
              </a:rPr>
            </a:br>
            <a:r>
              <a:rPr lang="en-US" sz="2200" b="1">
                <a:solidFill>
                  <a:schemeClr val="bg1">
                    <a:lumMod val="50000"/>
                  </a:schemeClr>
                </a:solidFill>
                <a:uFillTx/>
              </a:rPr>
              <a:t>1. P&amp;ID Shapes Library</a:t>
            </a:r>
            <a:endParaRPr lang="en-US" sz="2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64C7C-34B3-4AD5-935D-69DC1C12203A}"/>
              </a:ext>
            </a:extLst>
          </p:cNvPr>
          <p:cNvSpPr/>
          <p:nvPr/>
        </p:nvSpPr>
        <p:spPr>
          <a:xfrm>
            <a:off x="9565481" y="3452813"/>
            <a:ext cx="950119" cy="1190625"/>
          </a:xfrm>
          <a:prstGeom prst="rect">
            <a:avLst/>
          </a:prstGeom>
          <a:solidFill>
            <a:srgbClr val="FFFF00">
              <a:alpha val="23137"/>
            </a:srgb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7D7A-F1EA-4483-A5BD-4E63DD55F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" y="1118918"/>
            <a:ext cx="10047600" cy="5558826"/>
          </a:xfrm>
          <a:prstGeom prst="rect">
            <a:avLst/>
          </a:prstGeom>
        </p:spPr>
      </p:pic>
      <p:pic>
        <p:nvPicPr>
          <p:cNvPr id="6" name="Picture 2" descr="Image result for gefasoft logo svg">
            <a:extLst>
              <a:ext uri="{FF2B5EF4-FFF2-40B4-BE49-F238E27FC236}">
                <a16:creationId xmlns:a16="http://schemas.microsoft.com/office/drawing/2014/main" id="{64159505-DC38-4F7F-8A91-0F6C49B5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/>
          <a:srcRect/>
          <a:stretch>
            <a:fillRect/>
          </a:stretch>
        </p:blipFill>
        <p:spPr bwMode="auto">
          <a:xfrm>
            <a:off x="10287816" y="341301"/>
            <a:ext cx="1641442" cy="3586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2A52D-C9B5-4CBE-9DF4-DB3CD97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9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20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953</Words>
  <Application>Microsoft Office PowerPoint</Application>
  <PresentationFormat>Widescreen</PresentationFormat>
  <Paragraphs>182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Automated Generation of Modular and Dynamic Industrial Process Plant Visualizations</vt:lpstr>
      <vt:lpstr>ProcAppCom Project Overview</vt:lpstr>
      <vt:lpstr>Bachelor Thesis Introduction</vt:lpstr>
      <vt:lpstr>Software Architechture Aligning to Legato</vt:lpstr>
      <vt:lpstr>Software Architechture Scope of this Project</vt:lpstr>
      <vt:lpstr>Software Architechture 1. P&amp;ID Shapes Library</vt:lpstr>
      <vt:lpstr>Software Architechture 2. GUI (Dashboard)</vt:lpstr>
      <vt:lpstr>Software Architechture 3. Client-side Script</vt:lpstr>
      <vt:lpstr>Software Architechture 1. P&amp;ID Shapes Library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P&amp;ID Shapes Library Objected Oriented Abstraction of Shapes</vt:lpstr>
      <vt:lpstr>Software Architechture 2. GUI (Dashboard)</vt:lpstr>
      <vt:lpstr>GUI P&amp;ID Viewer Dashboard</vt:lpstr>
      <vt:lpstr>PowerPoint Presentation</vt:lpstr>
      <vt:lpstr>GUI P&amp;ID Creator Boardlet</vt:lpstr>
      <vt:lpstr>Software Architechture 3. Client-side Script</vt:lpstr>
      <vt:lpstr>Script Activity Diagram</vt:lpstr>
      <vt:lpstr>VEREINFACHEN Activity Diagram</vt:lpstr>
      <vt:lpstr>Fetching Data Global Data Map</vt:lpstr>
      <vt:lpstr>Graphing Algorithm Concept: From Node Tree to Visualization</vt:lpstr>
      <vt:lpstr>Graphing Algorithm Concept: Relative Positioning</vt:lpstr>
      <vt:lpstr>Graphing Algorithm 1. Specification of Constraints</vt:lpstr>
      <vt:lpstr>Graphing Algorithm 2. Vertex Placement</vt:lpstr>
      <vt:lpstr>Example 1 Consecutive Inline Shapes</vt:lpstr>
      <vt:lpstr>Example 2 Nucleus Shape and its Children</vt:lpstr>
      <vt:lpstr>Example 3 Outer Groups with only Group Children</vt:lpstr>
      <vt:lpstr>Graphing Algorithm Drawing of Connections</vt:lpstr>
      <vt:lpstr>Result P&amp;ID of Aida Brewery</vt:lpstr>
      <vt:lpstr>Bachelor Thesis Evaluation and Next Steps</vt:lpstr>
      <vt:lpstr>Corrections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ga58wef</cp:lastModifiedBy>
  <cp:revision>308</cp:revision>
  <cp:lastPrinted>2018-07-24T15:00:51Z</cp:lastPrinted>
  <dcterms:created xsi:type="dcterms:W3CDTF">2018-06-10T12:02:46Z</dcterms:created>
  <dcterms:modified xsi:type="dcterms:W3CDTF">2018-09-12T22:27:01Z</dcterms:modified>
</cp:coreProperties>
</file>