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1CE"/>
    <a:srgbClr val="FFCCCC"/>
    <a:srgbClr val="00CC99"/>
    <a:srgbClr val="00CC66"/>
    <a:srgbClr val="FF0000"/>
    <a:srgbClr val="0000FF"/>
    <a:srgbClr val="99FF66"/>
    <a:srgbClr val="CCFFCC"/>
    <a:srgbClr val="CC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5752" autoAdjust="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0E0E-8A6C-49E0-964F-A35609E4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50D5A-CBE6-45A0-A396-C6C303D20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B356-C848-4CAB-BDBD-80C2D95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4826-A264-44C2-9C3D-AB00199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0C26-7721-45BE-B8E1-4DC2CC9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09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09B0-EBAF-439F-A702-DCB7D36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2BBC-59B6-4349-AF9F-4D2E26A7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949-5F26-460D-A6F9-DAAE7341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404D-AAFD-49CB-85B8-C2FAA074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0F4-5499-4355-973E-088382D3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8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337DB-4FBD-4789-B512-C3D9F5F71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B220-69E3-4036-82E7-DCFD8603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97FA-7734-466D-901C-7778E8C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FD86-5280-4A2D-A7A1-997206E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4F92-311F-44E5-97F1-4F49BC10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791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4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3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schneiden 7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0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ine Ecke des Rechtecks schneiden 5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91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6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C33-B6BA-45BA-A14D-243E7E51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F21-A412-406F-B74A-71E5E89B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E341-37AB-4A40-8315-FC7B37B5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D511-F252-4E31-A9D2-890891C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36AB-D96B-4A7B-802A-DCB31BB5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44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225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228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E72A-BB47-4989-AE24-E128F12F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239A-B774-4E94-AD54-F0A84F9C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26D7-A717-4ACE-BB40-97D3AAA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989B-C02E-4A96-9A4F-4E52DC8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A67F-4981-4875-A41B-009BC0CF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0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D878-05CB-4723-B088-024904B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4EE4-CBFF-42C7-8A0F-87412855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A2CF-5BF2-4A7D-B4F0-04647DCD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5F58-21DE-4F0F-B67A-E3E77D7C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BCC0-047A-4B34-B909-E45D5146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B960-71CC-4C79-B7A6-6D14F06A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6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6EB-0BB1-4AA5-870B-C95AA017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CB6E-AC83-4A5C-96FA-29428969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D206-D6E8-454F-B7E4-9837E896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DE50-8C23-4336-A60D-9C232359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0A1A9-D644-4396-9B0A-E352873E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2E2E-C371-42C4-8662-6EAF6A8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24F3-9959-45C4-A889-B95F5D53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C2235-DC4D-4D21-A37C-53E8776B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6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1F5-DC6F-481A-8C3C-6863402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8898-8A8C-4631-AF73-D95C390A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E54F2-6D68-42A3-BBD1-293FE7AE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A757-9398-491E-BF53-482985A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5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4642-CDA8-42B8-A59F-501A177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FBB7-CCFE-4824-89CF-F95A382C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2C87-1E6E-4C91-A5E1-53BB9F4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8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2273-6967-48ED-A1D3-D74F4E3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C552-8FE8-41AA-B734-BA8C25EF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A7E1-5C42-4A00-A311-B7D0D7A2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48A1-2A32-483F-BC7C-400C2E46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1D5-5E31-4A3F-AF73-130ACFD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1C91-56E5-4E03-A69A-7DEC88C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0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8DD-1D03-4347-9297-95898C87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C9B00-8931-441F-8FDD-69258415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93B8-D5AB-4915-9FD4-6CFDDE27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35CA7-DEA9-4377-BF6A-BDDB629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2A3D-DFF7-48B0-8866-5A53F22E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00DC-227F-4C7E-BDB9-AB0D8C34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29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48123-0C53-4D96-82A4-8C573AED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1ABB-F634-4E5D-A635-89F8EA33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8E9-14CA-4365-9BF6-D49F654F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855D-05B2-49C7-86E6-487CAF924145}" type="datetimeFigureOut">
              <a:rPr lang="LID4096" smtClean="0"/>
              <a:t>05/29/2018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A34-D083-437C-A2B4-E0FF576E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7A72-3DDC-4E64-A32F-EA24D90F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5E17-3E8D-4D9E-A67D-E78A676AFFD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02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5173362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03C9-02AA-457B-956A-39B89B2CD558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A82A-058F-46A9-8FFD-EA2199EC5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5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5CB2-67D3-4DEC-86B9-8BF2C9DDA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>
                <a:solidFill>
                  <a:srgbClr val="339966"/>
                </a:solidFill>
              </a:rPr>
              <a:t>Data Models</a:t>
            </a:r>
            <a:endParaRPr lang="LID4096" sz="8800" b="1" dirty="0">
              <a:solidFill>
                <a:srgbClr val="3399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AC2F-72AA-42E3-88FA-781918EF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6883"/>
            <a:ext cx="9144000" cy="1655762"/>
          </a:xfrm>
        </p:spPr>
        <p:txBody>
          <a:bodyPr/>
          <a:lstStyle/>
          <a:p>
            <a:r>
              <a:rPr lang="de-DE" dirty="0"/>
              <a:t>Miguel Romero Karam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73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00FFFCC-3854-4670-BFDC-DEB1CC51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5" t="59888" r="59497" b="30335"/>
          <a:stretch/>
        </p:blipFill>
        <p:spPr>
          <a:xfrm>
            <a:off x="3311856" y="3162312"/>
            <a:ext cx="3006693" cy="2700663"/>
          </a:xfrm>
          <a:prstGeom prst="rect">
            <a:avLst/>
          </a:prstGeom>
          <a:ln w="19050">
            <a:noFill/>
            <a:prstDash val="lgDash"/>
          </a:ln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5A7585-89D3-467E-B845-F599C96D6932}"/>
              </a:ext>
            </a:extLst>
          </p:cNvPr>
          <p:cNvCxnSpPr/>
          <p:nvPr/>
        </p:nvCxnSpPr>
        <p:spPr>
          <a:xfrm>
            <a:off x="5087619" y="4610198"/>
            <a:ext cx="2684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8053167-2CD3-490B-8965-E540B5A6C007}"/>
              </a:ext>
            </a:extLst>
          </p:cNvPr>
          <p:cNvSpPr txBox="1"/>
          <p:nvPr/>
        </p:nvSpPr>
        <p:spPr>
          <a:xfrm>
            <a:off x="4629823" y="4247699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HV3051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B18CA9-13DF-407B-98C7-AEDEBC43AB12}"/>
              </a:ext>
            </a:extLst>
          </p:cNvPr>
          <p:cNvSpPr txBox="1"/>
          <p:nvPr/>
        </p:nvSpPr>
        <p:spPr>
          <a:xfrm>
            <a:off x="3558610" y="4164940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29AD25-E199-465E-80AD-D21C5CD4CF2D}"/>
              </a:ext>
            </a:extLst>
          </p:cNvPr>
          <p:cNvSpPr txBox="1"/>
          <p:nvPr/>
        </p:nvSpPr>
        <p:spPr>
          <a:xfrm>
            <a:off x="3044410" y="5050113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642683-3D15-4E3B-9B8D-C30C50DC828A}"/>
              </a:ext>
            </a:extLst>
          </p:cNvPr>
          <p:cNvSpPr txBox="1"/>
          <p:nvPr/>
        </p:nvSpPr>
        <p:spPr>
          <a:xfrm>
            <a:off x="4715067" y="4801071"/>
            <a:ext cx="7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00CC99"/>
                </a:highlight>
              </a:rPr>
              <a:t>FT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7483F1-71D2-4227-97C0-E95B3FDA2B1B}"/>
              </a:ext>
            </a:extLst>
          </p:cNvPr>
          <p:cNvSpPr txBox="1"/>
          <p:nvPr/>
        </p:nvSpPr>
        <p:spPr>
          <a:xfrm>
            <a:off x="4605339" y="5270141"/>
            <a:ext cx="7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99FF66"/>
                </a:highlight>
              </a:rPr>
              <a:t>3000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0CDECB5-822C-4C79-B810-B77E275EAE69}"/>
              </a:ext>
            </a:extLst>
          </p:cNvPr>
          <p:cNvSpPr txBox="1"/>
          <p:nvPr/>
        </p:nvSpPr>
        <p:spPr>
          <a:xfrm>
            <a:off x="5530122" y="3795607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872658B-2B3A-4659-A62B-8004983E06D8}"/>
              </a:ext>
            </a:extLst>
          </p:cNvPr>
          <p:cNvSpPr txBox="1"/>
          <p:nvPr/>
        </p:nvSpPr>
        <p:spPr>
          <a:xfrm>
            <a:off x="4629988" y="5681412"/>
            <a:ext cx="70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highlight>
                  <a:srgbClr val="FFFF00"/>
                </a:highlight>
              </a:rPr>
              <a:t>[blank]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572B8F-24D9-478F-AC7D-12B6A706D1B0}"/>
              </a:ext>
            </a:extLst>
          </p:cNvPr>
          <p:cNvSpPr txBox="1"/>
          <p:nvPr/>
        </p:nvSpPr>
        <p:spPr>
          <a:xfrm rot="16200000">
            <a:off x="3448366" y="6065138"/>
            <a:ext cx="7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Wasser</a:t>
            </a:r>
          </a:p>
        </p:txBody>
      </p: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Required attributes for P&amp;ID Tag Identifiers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ED14CA0-0CFB-44FE-BADB-CCFE7F54134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3" y="3088636"/>
            <a:ext cx="2396674" cy="23752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2AC4A3-1642-46ED-8A33-4CC2ADB9990D}"/>
              </a:ext>
            </a:extLst>
          </p:cNvPr>
          <p:cNvSpPr/>
          <p:nvPr/>
        </p:nvSpPr>
        <p:spPr>
          <a:xfrm>
            <a:off x="859790" y="4524698"/>
            <a:ext cx="230720" cy="22510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2EC1DB-BEC4-4B67-A46F-1F5816F5D69E}"/>
              </a:ext>
            </a:extLst>
          </p:cNvPr>
          <p:cNvCxnSpPr>
            <a:cxnSpLocks/>
          </p:cNvCxnSpPr>
          <p:nvPr/>
        </p:nvCxnSpPr>
        <p:spPr>
          <a:xfrm flipV="1">
            <a:off x="1090510" y="2850600"/>
            <a:ext cx="2227705" cy="16740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806AE5-E6C4-4C65-8093-FC3C3085B8E8}"/>
              </a:ext>
            </a:extLst>
          </p:cNvPr>
          <p:cNvCxnSpPr>
            <a:cxnSpLocks/>
          </p:cNvCxnSpPr>
          <p:nvPr/>
        </p:nvCxnSpPr>
        <p:spPr>
          <a:xfrm>
            <a:off x="1090510" y="4749800"/>
            <a:ext cx="2219710" cy="19854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1">
            <a:extLst>
              <a:ext uri="{FF2B5EF4-FFF2-40B4-BE49-F238E27FC236}">
                <a16:creationId xmlns:a16="http://schemas.microsoft.com/office/drawing/2014/main" id="{4A1EEC6D-67E0-4A3B-B599-6648C5CA8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09050"/>
              </p:ext>
            </p:extLst>
          </p:nvPr>
        </p:nvGraphicFramePr>
        <p:xfrm>
          <a:off x="2647188" y="995025"/>
          <a:ext cx="1822844" cy="933874"/>
        </p:xfrm>
        <a:graphic>
          <a:graphicData uri="http://schemas.openxmlformats.org/drawingml/2006/table">
            <a:tbl>
              <a:tblPr firstRow="1" bandRow="1"/>
              <a:tblGrid>
                <a:gridCol w="12330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9953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Equipment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</a:tbl>
          </a:graphicData>
        </a:graphic>
      </p:graphicFrame>
      <p:graphicFrame>
        <p:nvGraphicFramePr>
          <p:cNvPr id="64" name="Table 1">
            <a:extLst>
              <a:ext uri="{FF2B5EF4-FFF2-40B4-BE49-F238E27FC236}">
                <a16:creationId xmlns:a16="http://schemas.microsoft.com/office/drawing/2014/main" id="{AF45895A-2A55-4D11-8CAC-19FDBBB3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30027"/>
              </p:ext>
            </p:extLst>
          </p:nvPr>
        </p:nvGraphicFramePr>
        <p:xfrm>
          <a:off x="5132996" y="987741"/>
          <a:ext cx="1800587" cy="1293679"/>
        </p:xfrm>
        <a:graphic>
          <a:graphicData uri="http://schemas.openxmlformats.org/drawingml/2006/table">
            <a:tbl>
              <a:tblPr firstRow="1" bandRow="1"/>
              <a:tblGrid>
                <a:gridCol w="13284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774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3577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02855378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CC99"/>
                          </a:highlight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***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99FF66"/>
                          </a:highlight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instrumentParentId</a:t>
                      </a:r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820474743"/>
                  </a:ext>
                </a:extLst>
              </a:tr>
            </a:tbl>
          </a:graphicData>
        </a:graphic>
      </p:graphicFrame>
      <p:graphicFrame>
        <p:nvGraphicFramePr>
          <p:cNvPr id="74" name="Table 1">
            <a:extLst>
              <a:ext uri="{FF2B5EF4-FFF2-40B4-BE49-F238E27FC236}">
                <a16:creationId xmlns:a16="http://schemas.microsoft.com/office/drawing/2014/main" id="{2FA5026B-BE7F-47C0-AC7F-3A403A33F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44621"/>
              </p:ext>
            </p:extLst>
          </p:nvPr>
        </p:nvGraphicFramePr>
        <p:xfrm>
          <a:off x="245824" y="744331"/>
          <a:ext cx="1458652" cy="757556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graphicFrame>
        <p:nvGraphicFramePr>
          <p:cNvPr id="75" name="Table 1">
            <a:extLst>
              <a:ext uri="{FF2B5EF4-FFF2-40B4-BE49-F238E27FC236}">
                <a16:creationId xmlns:a16="http://schemas.microsoft.com/office/drawing/2014/main" id="{78CA00FA-C17E-4A28-A07C-F6E3FFA2D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70055"/>
              </p:ext>
            </p:extLst>
          </p:nvPr>
        </p:nvGraphicFramePr>
        <p:xfrm>
          <a:off x="7320858" y="3231498"/>
          <a:ext cx="1860513" cy="1286510"/>
        </p:xfrm>
        <a:graphic>
          <a:graphicData uri="http://schemas.openxmlformats.org/drawingml/2006/table">
            <a:tbl>
              <a:tblPr firstRow="1" bandRow="1"/>
              <a:tblGrid>
                <a:gridCol w="13409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541158462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1654398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Stereotype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09625958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94345093"/>
                  </a:ext>
                </a:extLst>
              </a:tr>
            </a:tbl>
          </a:graphicData>
        </a:graphic>
      </p:graphicFrame>
      <p:graphicFrame>
        <p:nvGraphicFramePr>
          <p:cNvPr id="86" name="Table 1">
            <a:extLst>
              <a:ext uri="{FF2B5EF4-FFF2-40B4-BE49-F238E27FC236}">
                <a16:creationId xmlns:a16="http://schemas.microsoft.com/office/drawing/2014/main" id="{5A666CD7-82DD-4BC7-811F-1CDDE576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37415"/>
              </p:ext>
            </p:extLst>
          </p:nvPr>
        </p:nvGraphicFramePr>
        <p:xfrm>
          <a:off x="9973311" y="3173319"/>
          <a:ext cx="1088032" cy="705272"/>
        </p:xfrm>
        <a:graphic>
          <a:graphicData uri="http://schemas.openxmlformats.org/drawingml/2006/table">
            <a:tbl>
              <a:tblPr firstRow="1" bandRow="1"/>
              <a:tblGrid>
                <a:gridCol w="4826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AF663FB6-34F2-4A36-9AD6-27DEAFBF5019}"/>
              </a:ext>
            </a:extLst>
          </p:cNvPr>
          <p:cNvGrpSpPr/>
          <p:nvPr/>
        </p:nvGrpSpPr>
        <p:grpSpPr>
          <a:xfrm>
            <a:off x="11184203" y="3263259"/>
            <a:ext cx="451104" cy="539392"/>
            <a:chOff x="11332464" y="3691128"/>
            <a:chExt cx="451104" cy="5393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ED976E-9EC4-4676-BF9D-210BC25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50B1A2-7E56-472A-8C42-9076EDCE2D4B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B4E78B-2CFF-417C-A314-F7CD326070E8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90C7CD-123E-4780-8037-08094D8D2EE7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D957604-1A54-4442-8C1A-EECFAD8ED3E2}"/>
              </a:ext>
            </a:extLst>
          </p:cNvPr>
          <p:cNvGrpSpPr/>
          <p:nvPr/>
        </p:nvGrpSpPr>
        <p:grpSpPr>
          <a:xfrm>
            <a:off x="9580231" y="4050062"/>
            <a:ext cx="2091867" cy="2351682"/>
            <a:chOff x="9825132" y="3869070"/>
            <a:chExt cx="2091867" cy="2351682"/>
          </a:xfrm>
        </p:grpSpPr>
        <p:pic>
          <p:nvPicPr>
            <p:cNvPr id="1030" name="Picture 6" descr="Image result for pid piping and connection symbols">
              <a:extLst>
                <a:ext uri="{FF2B5EF4-FFF2-40B4-BE49-F238E27FC236}">
                  <a16:creationId xmlns:a16="http://schemas.microsoft.com/office/drawing/2014/main" id="{BD7E1827-57CD-4C86-8D9E-CA44D52E6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615" y="3885255"/>
              <a:ext cx="1863384" cy="2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43C134-3795-45D0-A7AA-0EBBF17640FB}"/>
                </a:ext>
              </a:extLst>
            </p:cNvPr>
            <p:cNvSpPr txBox="1"/>
            <p:nvPr/>
          </p:nvSpPr>
          <p:spPr>
            <a:xfrm>
              <a:off x="9825132" y="386907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62A409-C245-4C54-9C78-371964627D15}"/>
                </a:ext>
              </a:extLst>
            </p:cNvPr>
            <p:cNvSpPr txBox="1"/>
            <p:nvPr/>
          </p:nvSpPr>
          <p:spPr>
            <a:xfrm>
              <a:off x="9825132" y="41539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4753F47-735C-4751-9BDE-452737C50274}"/>
                </a:ext>
              </a:extLst>
            </p:cNvPr>
            <p:cNvSpPr txBox="1"/>
            <p:nvPr/>
          </p:nvSpPr>
          <p:spPr>
            <a:xfrm>
              <a:off x="9825132" y="44387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C3ECDA-BCBA-427F-82EE-B9D71CC3A598}"/>
                </a:ext>
              </a:extLst>
            </p:cNvPr>
            <p:cNvSpPr txBox="1"/>
            <p:nvPr/>
          </p:nvSpPr>
          <p:spPr>
            <a:xfrm>
              <a:off x="9825132" y="472360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AA05EB-ADA2-45A6-A236-C803A8F8FDC2}"/>
                </a:ext>
              </a:extLst>
            </p:cNvPr>
            <p:cNvSpPr txBox="1"/>
            <p:nvPr/>
          </p:nvSpPr>
          <p:spPr>
            <a:xfrm>
              <a:off x="9825132" y="50084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8C0624-19FD-4F9B-8562-B8B56FC38184}"/>
                </a:ext>
              </a:extLst>
            </p:cNvPr>
            <p:cNvSpPr txBox="1"/>
            <p:nvPr/>
          </p:nvSpPr>
          <p:spPr>
            <a:xfrm>
              <a:off x="9825132" y="52932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E1D596-8980-487E-BEC5-EA8CE03881A5}"/>
                </a:ext>
              </a:extLst>
            </p:cNvPr>
            <p:cNvSpPr txBox="1"/>
            <p:nvPr/>
          </p:nvSpPr>
          <p:spPr>
            <a:xfrm>
              <a:off x="9825132" y="55781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A5E5D0-DF78-4C27-B46E-53E4B93221AE}"/>
                </a:ext>
              </a:extLst>
            </p:cNvPr>
            <p:cNvSpPr txBox="1"/>
            <p:nvPr/>
          </p:nvSpPr>
          <p:spPr>
            <a:xfrm>
              <a:off x="9825132" y="58629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solidFill>
                    <a:srgbClr val="7030A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B57FC21-DB24-4E44-8221-1AA3285794FA}"/>
              </a:ext>
            </a:extLst>
          </p:cNvPr>
          <p:cNvSpPr txBox="1"/>
          <p:nvPr/>
        </p:nvSpPr>
        <p:spPr>
          <a:xfrm>
            <a:off x="4822229" y="8774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C73A59-E84E-4AB0-B10A-CB08A454E1AC}"/>
              </a:ext>
            </a:extLst>
          </p:cNvPr>
          <p:cNvSpPr txBox="1"/>
          <p:nvPr/>
        </p:nvSpPr>
        <p:spPr>
          <a:xfrm>
            <a:off x="2264955" y="88652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C4E8A-630F-4B5A-AE84-FA36FCF3621E}"/>
              </a:ext>
            </a:extLst>
          </p:cNvPr>
          <p:cNvSpPr txBox="1"/>
          <p:nvPr/>
        </p:nvSpPr>
        <p:spPr>
          <a:xfrm>
            <a:off x="6937844" y="3116944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5BB848-D11A-4BBB-A138-9C1A643B4265}"/>
              </a:ext>
            </a:extLst>
          </p:cNvPr>
          <p:cNvSpPr txBox="1"/>
          <p:nvPr/>
        </p:nvSpPr>
        <p:spPr>
          <a:xfrm>
            <a:off x="4524043" y="361094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C48D30E-A74A-428C-8089-6F0D6A3518BF}"/>
              </a:ext>
            </a:extLst>
          </p:cNvPr>
          <p:cNvSpPr txBox="1"/>
          <p:nvPr/>
        </p:nvSpPr>
        <p:spPr>
          <a:xfrm>
            <a:off x="3638881" y="3703275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9B43AC-C8C7-4630-AF43-FB57043FD21E}"/>
              </a:ext>
            </a:extLst>
          </p:cNvPr>
          <p:cNvSpPr txBox="1"/>
          <p:nvPr/>
        </p:nvSpPr>
        <p:spPr>
          <a:xfrm>
            <a:off x="4344453" y="456551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103CB7-E20B-4006-BEA8-D152FD95C535}"/>
              </a:ext>
            </a:extLst>
          </p:cNvPr>
          <p:cNvSpPr/>
          <p:nvPr/>
        </p:nvSpPr>
        <p:spPr>
          <a:xfrm>
            <a:off x="9705426" y="2855021"/>
            <a:ext cx="21790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ysClr val="windowText" lastClr="000000"/>
                </a:solidFill>
              </a:rPr>
              <a:t>shapeName</a:t>
            </a:r>
            <a:r>
              <a:rPr lang="en-US" sz="1200" dirty="0">
                <a:solidFill>
                  <a:sysClr val="windowText" lastClr="000000"/>
                </a:solidFill>
              </a:rPr>
              <a:t> defines line type: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6B927A-BF67-4BE5-9E06-FAD8A1B926CF}"/>
              </a:ext>
            </a:extLst>
          </p:cNvPr>
          <p:cNvGrpSpPr/>
          <p:nvPr/>
        </p:nvGrpSpPr>
        <p:grpSpPr>
          <a:xfrm>
            <a:off x="4432659" y="1317610"/>
            <a:ext cx="703885" cy="571228"/>
            <a:chOff x="9313561" y="1398396"/>
            <a:chExt cx="947534" cy="571228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7A177101-EAA5-4F1D-95EC-E0E78F1AC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3076" y="1398396"/>
              <a:ext cx="918019" cy="518769"/>
            </a:xfrm>
            <a:prstGeom prst="bentConnector3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022E07-BE37-4504-8F99-CE6891D47458}"/>
                </a:ext>
              </a:extLst>
            </p:cNvPr>
            <p:cNvSpPr txBox="1"/>
            <p:nvPr/>
          </p:nvSpPr>
          <p:spPr>
            <a:xfrm>
              <a:off x="9313561" y="169262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67901C5-8845-448A-B4D5-B7FDCDFA8B88}"/>
                </a:ext>
              </a:extLst>
            </p:cNvPr>
            <p:cNvSpPr txBox="1"/>
            <p:nvPr/>
          </p:nvSpPr>
          <p:spPr>
            <a:xfrm>
              <a:off x="9782204" y="1398396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0..*</a:t>
              </a:r>
            </a:p>
            <a:p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62FE86-A574-4912-8DB5-9B5067C2C484}"/>
              </a:ext>
            </a:extLst>
          </p:cNvPr>
          <p:cNvGrpSpPr/>
          <p:nvPr/>
        </p:nvGrpSpPr>
        <p:grpSpPr>
          <a:xfrm>
            <a:off x="9181371" y="3374678"/>
            <a:ext cx="816522" cy="395614"/>
            <a:chOff x="9156789" y="3268840"/>
            <a:chExt cx="816522" cy="395614"/>
          </a:xfrm>
        </p:grpSpPr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2CBD46C4-B7C5-466A-A76D-7D1CE7B0773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 flipV="1">
              <a:off x="9165964" y="3525955"/>
              <a:ext cx="807347" cy="115559"/>
            </a:xfrm>
            <a:prstGeom prst="bentConnector3">
              <a:avLst>
                <a:gd name="adj1" fmla="val 46461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5D524DE-9D5A-4F03-A0A2-FC46B71B4DFF}"/>
                </a:ext>
              </a:extLst>
            </p:cNvPr>
            <p:cNvSpPr txBox="1"/>
            <p:nvPr/>
          </p:nvSpPr>
          <p:spPr>
            <a:xfrm>
              <a:off x="9156789" y="338745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058682-2637-48D4-934F-24743497FD2C}"/>
                </a:ext>
              </a:extLst>
            </p:cNvPr>
            <p:cNvSpPr txBox="1"/>
            <p:nvPr/>
          </p:nvSpPr>
          <p:spPr>
            <a:xfrm>
              <a:off x="9674432" y="3268840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15389DBF-4866-418E-AC23-E068F5872236}"/>
              </a:ext>
            </a:extLst>
          </p:cNvPr>
          <p:cNvSpPr txBox="1"/>
          <p:nvPr/>
        </p:nvSpPr>
        <p:spPr>
          <a:xfrm>
            <a:off x="3402233" y="45795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ACFEA6-3CDE-433F-B06C-1B5DBA3D6858}"/>
              </a:ext>
            </a:extLst>
          </p:cNvPr>
          <p:cNvSpPr txBox="1"/>
          <p:nvPr/>
        </p:nvSpPr>
        <p:spPr>
          <a:xfrm>
            <a:off x="6004907" y="3692249"/>
            <a:ext cx="3353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1A25D19B-8723-4DF1-B810-1D24396E90E6}"/>
              </a:ext>
            </a:extLst>
          </p:cNvPr>
          <p:cNvSpPr txBox="1"/>
          <p:nvPr/>
        </p:nvSpPr>
        <p:spPr>
          <a:xfrm>
            <a:off x="6448789" y="6609398"/>
            <a:ext cx="5827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*Manually entered in model -&gt; recorded in database table. Default value is an empty string, which results in no label.</a:t>
            </a:r>
          </a:p>
        </p:txBody>
      </p:sp>
      <p:graphicFrame>
        <p:nvGraphicFramePr>
          <p:cNvPr id="155" name="Table 1">
            <a:extLst>
              <a:ext uri="{FF2B5EF4-FFF2-40B4-BE49-F238E27FC236}">
                <a16:creationId xmlns:a16="http://schemas.microsoft.com/office/drawing/2014/main" id="{922FB4CD-1EDA-4910-9233-2BA1E82F3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51641"/>
              </p:ext>
            </p:extLst>
          </p:nvPr>
        </p:nvGraphicFramePr>
        <p:xfrm>
          <a:off x="7597583" y="1021719"/>
          <a:ext cx="1764870" cy="757556"/>
        </p:xfrm>
        <a:graphic>
          <a:graphicData uri="http://schemas.openxmlformats.org/drawingml/2006/table">
            <a:tbl>
              <a:tblPr firstRow="1" bandRow="1"/>
              <a:tblGrid>
                <a:gridCol w="119385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45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Arrow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id="{DF279593-7C24-4A1A-93A7-06F3BBEB9ECD}"/>
              </a:ext>
            </a:extLst>
          </p:cNvPr>
          <p:cNvSpPr txBox="1"/>
          <p:nvPr/>
        </p:nvSpPr>
        <p:spPr>
          <a:xfrm>
            <a:off x="7215350" y="88178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DBEB6BD-C893-4A27-AB35-EB25D86F9408}"/>
              </a:ext>
            </a:extLst>
          </p:cNvPr>
          <p:cNvSpPr txBox="1"/>
          <p:nvPr/>
        </p:nvSpPr>
        <p:spPr>
          <a:xfrm>
            <a:off x="3275192" y="24697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4069B-A5CA-4178-9B28-04D08C30718A}"/>
              </a:ext>
            </a:extLst>
          </p:cNvPr>
          <p:cNvSpPr/>
          <p:nvPr/>
        </p:nvSpPr>
        <p:spPr>
          <a:xfrm>
            <a:off x="121285" y="2519266"/>
            <a:ext cx="227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de-DE" dirty="0">
                <a:latin typeface="Calibri" panose="020F0502020204030204" pitchFamily="34" charset="0"/>
              </a:rPr>
              <a:t>P&amp;ID </a:t>
            </a:r>
            <a:r>
              <a:rPr lang="de-DE" dirty="0" err="1">
                <a:latin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</a:rPr>
              <a:t> Aida </a:t>
            </a:r>
            <a:r>
              <a:rPr lang="de-DE" dirty="0" err="1">
                <a:latin typeface="Calibri" panose="020F0502020204030204" pitchFamily="34" charset="0"/>
              </a:rPr>
              <a:t>Brewery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</p:txBody>
      </p:sp>
      <p:graphicFrame>
        <p:nvGraphicFramePr>
          <p:cNvPr id="72" name="Table 1">
            <a:extLst>
              <a:ext uri="{FF2B5EF4-FFF2-40B4-BE49-F238E27FC236}">
                <a16:creationId xmlns:a16="http://schemas.microsoft.com/office/drawing/2014/main" id="{61B48987-6FC1-47DC-B2D6-95799418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37095"/>
              </p:ext>
            </p:extLst>
          </p:nvPr>
        </p:nvGraphicFramePr>
        <p:xfrm>
          <a:off x="9983879" y="1012561"/>
          <a:ext cx="1764870" cy="757556"/>
        </p:xfrm>
        <a:graphic>
          <a:graphicData uri="http://schemas.openxmlformats.org/drawingml/2006/table">
            <a:tbl>
              <a:tblPr firstRow="1" bandRow="1"/>
              <a:tblGrid>
                <a:gridCol w="119385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45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7C926184-031F-4B2D-917B-AC081C214673}"/>
              </a:ext>
            </a:extLst>
          </p:cNvPr>
          <p:cNvSpPr txBox="1"/>
          <p:nvPr/>
        </p:nvSpPr>
        <p:spPr>
          <a:xfrm>
            <a:off x="9611435" y="87473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8919C-3CFD-4590-8699-1DEEE6A87D3F}"/>
              </a:ext>
            </a:extLst>
          </p:cNvPr>
          <p:cNvSpPr txBox="1"/>
          <p:nvPr/>
        </p:nvSpPr>
        <p:spPr>
          <a:xfrm>
            <a:off x="3387025" y="59971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B20061-9772-437E-9F18-D0DA64AEC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6200000">
            <a:off x="3366959" y="6106249"/>
            <a:ext cx="892016" cy="2347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D349AC-4462-47EB-8289-F736C739A46C}"/>
              </a:ext>
            </a:extLst>
          </p:cNvPr>
          <p:cNvSpPr/>
          <p:nvPr/>
        </p:nvSpPr>
        <p:spPr>
          <a:xfrm>
            <a:off x="3318215" y="2843653"/>
            <a:ext cx="3006693" cy="389158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A48E95-752B-4C1D-9321-9DD6ADDDD788}"/>
              </a:ext>
            </a:extLst>
          </p:cNvPr>
          <p:cNvSpPr txBox="1"/>
          <p:nvPr/>
        </p:nvSpPr>
        <p:spPr>
          <a:xfrm>
            <a:off x="4289253" y="2587484"/>
            <a:ext cx="1077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Pump_station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9C7F7165-4B82-4BA2-AF4B-D452A8014089}"/>
              </a:ext>
            </a:extLst>
          </p:cNvPr>
          <p:cNvSpPr txBox="1"/>
          <p:nvPr/>
        </p:nvSpPr>
        <p:spPr>
          <a:xfrm>
            <a:off x="7077719" y="2457069"/>
            <a:ext cx="38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Edges (modelled in </a:t>
            </a:r>
            <a:r>
              <a:rPr lang="en-US" b="1" dirty="0" err="1" smtClean="0">
                <a:solidFill>
                  <a:srgbClr val="0000FF"/>
                </a:solidFill>
              </a:rPr>
              <a:t>pro_flows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21D0D3-C03E-4565-801B-A2B612B272E2}"/>
              </a:ext>
            </a:extLst>
          </p:cNvPr>
          <p:cNvSpPr/>
          <p:nvPr/>
        </p:nvSpPr>
        <p:spPr>
          <a:xfrm>
            <a:off x="6921998" y="2777813"/>
            <a:ext cx="4988207" cy="3745937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24A1E264-DA17-4761-8B6A-5DB85C63100C}"/>
              </a:ext>
            </a:extLst>
          </p:cNvPr>
          <p:cNvSpPr txBox="1"/>
          <p:nvPr/>
        </p:nvSpPr>
        <p:spPr>
          <a:xfrm>
            <a:off x="2383080" y="504711"/>
            <a:ext cx="36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Verteci</a:t>
            </a:r>
            <a:r>
              <a:rPr lang="en-US" b="1" dirty="0" smtClean="0">
                <a:solidFill>
                  <a:srgbClr val="0000FF"/>
                </a:solidFill>
              </a:rPr>
              <a:t> (modelled in </a:t>
            </a:r>
            <a:r>
              <a:rPr lang="en-US" b="1" dirty="0" err="1" smtClean="0">
                <a:solidFill>
                  <a:srgbClr val="0000FF"/>
                </a:solidFill>
              </a:rPr>
              <a:t>l_nodes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AD09E7-F002-4DED-A102-34958FDFBA7A}"/>
              </a:ext>
            </a:extLst>
          </p:cNvPr>
          <p:cNvSpPr/>
          <p:nvPr/>
        </p:nvSpPr>
        <p:spPr>
          <a:xfrm>
            <a:off x="2313085" y="825456"/>
            <a:ext cx="9597120" cy="156590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5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/>
          <p:cNvSpPr>
            <a:spLocks noGrp="1"/>
          </p:cNvSpPr>
          <p:nvPr>
            <p:ph type="title"/>
          </p:nvPr>
        </p:nvSpPr>
        <p:spPr>
          <a:xfrm>
            <a:off x="-26634" y="-35510"/>
            <a:ext cx="5173362" cy="419878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Data Sources: P&amp;ID Visualization Instances</a:t>
            </a:r>
          </a:p>
        </p:txBody>
      </p:sp>
      <p:graphicFrame>
        <p:nvGraphicFramePr>
          <p:cNvPr id="47" name="Table 1">
            <a:extLst>
              <a:ext uri="{FF2B5EF4-FFF2-40B4-BE49-F238E27FC236}">
                <a16:creationId xmlns:a16="http://schemas.microsoft.com/office/drawing/2014/main" id="{478CF8A7-A10D-4E56-98E2-5281A38B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8504"/>
              </p:ext>
            </p:extLst>
          </p:nvPr>
        </p:nvGraphicFramePr>
        <p:xfrm>
          <a:off x="654413" y="879456"/>
          <a:ext cx="1463875" cy="5953473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730018110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Equipment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518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885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567272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direction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4496590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77792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6177873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1401036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8790977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745453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030163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verticalLabelPosition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012785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28406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785812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938136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6173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7992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3268281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350820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46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590441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26365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71258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7234872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485901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4017043"/>
                  </a:ext>
                </a:extLst>
              </a:tr>
            </a:tbl>
          </a:graphicData>
        </a:graphic>
      </p:graphicFrame>
      <p:graphicFrame>
        <p:nvGraphicFramePr>
          <p:cNvPr id="16" name="Table 1">
            <a:extLst>
              <a:ext uri="{FF2B5EF4-FFF2-40B4-BE49-F238E27FC236}">
                <a16:creationId xmlns:a16="http://schemas.microsoft.com/office/drawing/2014/main" id="{541C092B-52BC-468B-B74C-52C7FE99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0147"/>
              </p:ext>
            </p:extLst>
          </p:nvPr>
        </p:nvGraphicFramePr>
        <p:xfrm>
          <a:off x="10209535" y="1582639"/>
          <a:ext cx="1529334" cy="2344418"/>
        </p:xfrm>
        <a:graphic>
          <a:graphicData uri="http://schemas.openxmlformats.org/drawingml/2006/table">
            <a:tbl>
              <a:tblPr firstRow="1" bandRow="1"/>
              <a:tblGrid>
                <a:gridCol w="14783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81502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Verteci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(all)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8316941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8663948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15045714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9045331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eModule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05018941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149785880"/>
                  </a:ext>
                </a:extLst>
              </a:tr>
            </a:tbl>
          </a:graphicData>
        </a:graphic>
      </p:graphicFrame>
      <p:graphicFrame>
        <p:nvGraphicFramePr>
          <p:cNvPr id="63" name="Table 1">
            <a:extLst>
              <a:ext uri="{FF2B5EF4-FFF2-40B4-BE49-F238E27FC236}">
                <a16:creationId xmlns:a16="http://schemas.microsoft.com/office/drawing/2014/main" id="{86DCC4C9-7855-4946-AA4A-8D14F1EE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06493"/>
              </p:ext>
            </p:extLst>
          </p:nvPr>
        </p:nvGraphicFramePr>
        <p:xfrm>
          <a:off x="4031140" y="890039"/>
          <a:ext cx="1463875" cy="5480792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3098214083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4548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385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308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notch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1347390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4260714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0750202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894029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79376967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9111198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3671689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4250612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55156505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96509850"/>
                  </a:ext>
                </a:extLst>
              </a:tr>
              <a:tr h="139638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</a:tbl>
          </a:graphicData>
        </a:graphic>
      </p:graphicFrame>
      <p:graphicFrame>
        <p:nvGraphicFramePr>
          <p:cNvPr id="65" name="Table 1">
            <a:extLst>
              <a:ext uri="{FF2B5EF4-FFF2-40B4-BE49-F238E27FC236}">
                <a16:creationId xmlns:a16="http://schemas.microsoft.com/office/drawing/2014/main" id="{9120A944-E82F-4E68-9532-DDF3EFC9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76354"/>
              </p:ext>
            </p:extLst>
          </p:nvPr>
        </p:nvGraphicFramePr>
        <p:xfrm>
          <a:off x="7943777" y="890039"/>
          <a:ext cx="1463875" cy="5603243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124683753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4014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4878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3976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4535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edgeStyle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startArrow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startFill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endArrow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endFill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jettySize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8391114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orthogonalLoop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77430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9879099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9157448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6045869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dashPattern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690415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7875787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2504971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5139451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fontColor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7424252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232850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_source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572127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_target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9223192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9657236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465188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_relative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95884860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0873916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77524822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0379383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1134611"/>
                  </a:ext>
                </a:extLst>
              </a:tr>
              <a:tr h="139211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97760310"/>
                  </a:ext>
                </a:extLst>
              </a:tr>
            </a:tbl>
          </a:graphicData>
        </a:graphic>
      </p:graphicFrame>
      <p:graphicFrame>
        <p:nvGraphicFramePr>
          <p:cNvPr id="67" name="Table 1">
            <a:extLst>
              <a:ext uri="{FF2B5EF4-FFF2-40B4-BE49-F238E27FC236}">
                <a16:creationId xmlns:a16="http://schemas.microsoft.com/office/drawing/2014/main" id="{5299F039-799F-45F7-AC16-C31C126E1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66989"/>
              </p:ext>
            </p:extLst>
          </p:nvPr>
        </p:nvGraphicFramePr>
        <p:xfrm>
          <a:off x="5697033" y="879456"/>
          <a:ext cx="1463875" cy="3637317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77979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31511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76665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7328744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104296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88648668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89780075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4793071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264052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_connectable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89061507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18758232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9134810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6424246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04920983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92632474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53312439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69183593"/>
                  </a:ext>
                </a:extLst>
              </a:tr>
              <a:tr h="150406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47913952"/>
                  </a:ext>
                </a:extLst>
              </a:tr>
            </a:tbl>
          </a:graphicData>
        </a:graphic>
      </p:graphicFrame>
      <p:graphicFrame>
        <p:nvGraphicFramePr>
          <p:cNvPr id="68" name="Table 1">
            <a:extLst>
              <a:ext uri="{FF2B5EF4-FFF2-40B4-BE49-F238E27FC236}">
                <a16:creationId xmlns:a16="http://schemas.microsoft.com/office/drawing/2014/main" id="{AE46EA95-3F62-42CA-B895-9A1C8605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1242"/>
              </p:ext>
            </p:extLst>
          </p:nvPr>
        </p:nvGraphicFramePr>
        <p:xfrm>
          <a:off x="2365248" y="890039"/>
          <a:ext cx="1463875" cy="3877875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3561005490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Instruments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810" marR="3810" marT="3810" marB="0" anchor="ctr"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5473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4598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mounting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1481578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76646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3508204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46341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5904412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2636500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_y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71258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_width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72348726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_height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4859015"/>
                  </a:ext>
                </a:extLst>
              </a:tr>
              <a:tr h="148257">
                <a:tc>
                  <a:txBody>
                    <a:bodyPr/>
                    <a:lstStyle/>
                    <a:p>
                      <a:pPr rtl="0" fontAlgn="b"/>
                      <a:endParaRPr lang="de-DE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_as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4017043"/>
                  </a:ext>
                </a:extLst>
              </a:tr>
            </a:tbl>
          </a:graphicData>
        </a:graphic>
      </p:graphicFrame>
      <p:sp>
        <p:nvSpPr>
          <p:cNvPr id="69" name="TextBox 2">
            <a:extLst>
              <a:ext uri="{FF2B5EF4-FFF2-40B4-BE49-F238E27FC236}">
                <a16:creationId xmlns:a16="http://schemas.microsoft.com/office/drawing/2014/main" id="{9FBC4D74-6C02-4EB8-8C7D-416385D525DB}"/>
              </a:ext>
            </a:extLst>
          </p:cNvPr>
          <p:cNvSpPr txBox="1"/>
          <p:nvPr/>
        </p:nvSpPr>
        <p:spPr>
          <a:xfrm>
            <a:off x="7906519" y="448984"/>
            <a:ext cx="150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Edges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7BA407-7077-44A2-9BE3-79710E68A8C2}"/>
              </a:ext>
            </a:extLst>
          </p:cNvPr>
          <p:cNvSpPr/>
          <p:nvPr/>
        </p:nvSpPr>
        <p:spPr>
          <a:xfrm>
            <a:off x="7750799" y="769728"/>
            <a:ext cx="1955176" cy="5993022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TextBox 2">
            <a:extLst>
              <a:ext uri="{FF2B5EF4-FFF2-40B4-BE49-F238E27FC236}">
                <a16:creationId xmlns:a16="http://schemas.microsoft.com/office/drawing/2014/main" id="{6B57CA15-EA2C-4F48-9277-790579F07B60}"/>
              </a:ext>
            </a:extLst>
          </p:cNvPr>
          <p:cNvSpPr txBox="1"/>
          <p:nvPr/>
        </p:nvSpPr>
        <p:spPr>
          <a:xfrm>
            <a:off x="636415" y="458448"/>
            <a:ext cx="264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Verteci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EABA29-C673-47D9-909D-89103578F222}"/>
              </a:ext>
            </a:extLst>
          </p:cNvPr>
          <p:cNvSpPr/>
          <p:nvPr/>
        </p:nvSpPr>
        <p:spPr>
          <a:xfrm>
            <a:off x="480695" y="779192"/>
            <a:ext cx="6920230" cy="5993083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FEBEA0C3-ED3F-425D-BD21-636C3229D4EB}"/>
              </a:ext>
            </a:extLst>
          </p:cNvPr>
          <p:cNvSpPr txBox="1"/>
          <p:nvPr/>
        </p:nvSpPr>
        <p:spPr>
          <a:xfrm>
            <a:off x="9783318" y="448984"/>
            <a:ext cx="26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Fetched from Database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5C56D5-1A9C-4FBC-9E65-A35F7268830F}"/>
              </a:ext>
            </a:extLst>
          </p:cNvPr>
          <p:cNvSpPr/>
          <p:nvPr/>
        </p:nvSpPr>
        <p:spPr>
          <a:xfrm>
            <a:off x="9898953" y="769728"/>
            <a:ext cx="2127153" cy="5993022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78" name="Table 1">
            <a:extLst>
              <a:ext uri="{FF2B5EF4-FFF2-40B4-BE49-F238E27FC236}">
                <a16:creationId xmlns:a16="http://schemas.microsoft.com/office/drawing/2014/main" id="{88AC0914-46F6-4CE7-86A4-50A96271C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78422"/>
              </p:ext>
            </p:extLst>
          </p:nvPr>
        </p:nvGraphicFramePr>
        <p:xfrm>
          <a:off x="5774572" y="5563264"/>
          <a:ext cx="1458652" cy="933874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Excel (Model)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Brewery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2123741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endParaRPr lang="de-DE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02DAFFFF-E7F1-46A3-B00B-3BBDFDDD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99860"/>
              </p:ext>
            </p:extLst>
          </p:nvPr>
        </p:nvGraphicFramePr>
        <p:xfrm>
          <a:off x="10209535" y="4449126"/>
          <a:ext cx="1529334" cy="1639146"/>
        </p:xfrm>
        <a:graphic>
          <a:graphicData uri="http://schemas.openxmlformats.org/drawingml/2006/table">
            <a:tbl>
              <a:tblPr firstRow="1" bandRow="1"/>
              <a:tblGrid>
                <a:gridCol w="14783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81502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Edges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8316941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8663948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eModule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05018941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14978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/>
          <p:cNvSpPr>
            <a:spLocks noGrp="1"/>
          </p:cNvSpPr>
          <p:nvPr>
            <p:ph type="title"/>
          </p:nvPr>
        </p:nvSpPr>
        <p:spPr>
          <a:xfrm>
            <a:off x="0" y="1"/>
            <a:ext cx="5173362" cy="419878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Data Model of P&amp;ID Project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0A9713D-BBC8-4F59-BDC2-6AE0943A1F0D}"/>
              </a:ext>
            </a:extLst>
          </p:cNvPr>
          <p:cNvSpPr txBox="1"/>
          <p:nvPr/>
        </p:nvSpPr>
        <p:spPr>
          <a:xfrm>
            <a:off x="2354823" y="6636113"/>
            <a:ext cx="2492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*Statically defined, instantiated at runtime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90DD86B2-4438-4618-A6CE-E647B9DE970E}"/>
              </a:ext>
            </a:extLst>
          </p:cNvPr>
          <p:cNvSpPr txBox="1"/>
          <p:nvPr/>
        </p:nvSpPr>
        <p:spPr>
          <a:xfrm rot="16200000">
            <a:off x="-507425" y="102864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Shapes library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4D3FC0-6FE0-4FE6-89B7-74394BB685CB}"/>
              </a:ext>
            </a:extLst>
          </p:cNvPr>
          <p:cNvSpPr/>
          <p:nvPr/>
        </p:nvSpPr>
        <p:spPr>
          <a:xfrm>
            <a:off x="512953" y="489626"/>
            <a:ext cx="4210937" cy="6335546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A5AB8958-8A58-444D-9148-AD19351ADF48}"/>
              </a:ext>
            </a:extLst>
          </p:cNvPr>
          <p:cNvSpPr txBox="1"/>
          <p:nvPr/>
        </p:nvSpPr>
        <p:spPr>
          <a:xfrm>
            <a:off x="7277194" y="6428715"/>
            <a:ext cx="3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** Manually inserted (either according to standard or to previously existing labels. Leads to flexible labeling system)</a:t>
            </a:r>
          </a:p>
        </p:txBody>
      </p:sp>
      <p:graphicFrame>
        <p:nvGraphicFramePr>
          <p:cNvPr id="46" name="Table 1">
            <a:extLst>
              <a:ext uri="{FF2B5EF4-FFF2-40B4-BE49-F238E27FC236}">
                <a16:creationId xmlns:a16="http://schemas.microsoft.com/office/drawing/2014/main" id="{445AE0A7-BF51-4BD4-9E4C-6B12E4D9A4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4390" y="552272"/>
          <a:ext cx="1848907" cy="6081938"/>
        </p:xfrm>
        <a:graphic>
          <a:graphicData uri="http://schemas.openxmlformats.org/drawingml/2006/table">
            <a:tbl>
              <a:tblPr firstRow="1" bandRow="1"/>
              <a:tblGrid>
                <a:gridCol w="97831">
                  <a:extLst>
                    <a:ext uri="{9D8B030D-6E8A-4147-A177-3AD203B41FA5}">
                      <a16:colId xmlns:a16="http://schemas.microsoft.com/office/drawing/2014/main" val="2700845753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3048808603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2864953142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544027881"/>
                    </a:ext>
                  </a:extLst>
                </a:gridCol>
                <a:gridCol w="9783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08788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30733">
                  <a:extLst>
                    <a:ext uri="{9D8B030D-6E8A-4147-A177-3AD203B41FA5}">
                      <a16:colId xmlns:a16="http://schemas.microsoft.com/office/drawing/2014/main" val="160639661"/>
                    </a:ext>
                  </a:extLst>
                </a:gridCol>
                <a:gridCol w="1220231">
                  <a:extLst>
                    <a:ext uri="{9D8B030D-6E8A-4147-A177-3AD203B41FA5}">
                      <a16:colId xmlns:a16="http://schemas.microsoft.com/office/drawing/2014/main" val="50987473"/>
                    </a:ext>
                  </a:extLst>
                </a:gridCol>
              </a:tblGrid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jettySize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154278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orthogonalLoop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551363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7097917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213808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html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828183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2943256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verticalLabelPosition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6307919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verticalAlign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0314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labelPosition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6282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dashed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5627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dashPattern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3679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8993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strokeWidth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4250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30967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fontSize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0642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fontColor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9620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rotation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793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_value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307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_connectable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6300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_visible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15352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_collapsed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6578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_source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38074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_target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9487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_parent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3680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_children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712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_edges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7611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mxTransient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003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1399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relative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5170604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2409789860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118433986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width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2599519969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>
                        <a:alpha val="1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height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3338447456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48661434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mxPoint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86643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3792362281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7620" marB="762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  <a:endParaRPr lang="en-US" sz="900" dirty="0"/>
                    </a:p>
                  </a:txBody>
                  <a:tcPr marL="3810" marR="3810" marT="7620" marB="7620" anchor="b"/>
                </a:tc>
                <a:extLst>
                  <a:ext uri="{0D108BD9-81ED-4DB2-BD59-A6C34878D82A}">
                    <a16:rowId xmlns:a16="http://schemas.microsoft.com/office/drawing/2014/main" val="1984278015"/>
                  </a:ext>
                </a:extLst>
              </a:tr>
              <a:tr h="160051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</a:t>
                      </a:r>
                      <a:endParaRPr lang="en-US" sz="900" dirty="0"/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2299766"/>
                  </a:ext>
                </a:extLst>
              </a:tr>
            </a:tbl>
          </a:graphicData>
        </a:graphic>
      </p:graphicFrame>
      <p:graphicFrame>
        <p:nvGraphicFramePr>
          <p:cNvPr id="47" name="Table 1">
            <a:extLst>
              <a:ext uri="{FF2B5EF4-FFF2-40B4-BE49-F238E27FC236}">
                <a16:creationId xmlns:a16="http://schemas.microsoft.com/office/drawing/2014/main" id="{478CF8A7-A10D-4E56-98E2-5281A38B21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511" y="547139"/>
          <a:ext cx="1927187" cy="6239404"/>
        </p:xfrm>
        <a:graphic>
          <a:graphicData uri="http://schemas.openxmlformats.org/drawingml/2006/table">
            <a:tbl>
              <a:tblPr firstRow="1" bandRow="1"/>
              <a:tblGrid>
                <a:gridCol w="115828">
                  <a:extLst>
                    <a:ext uri="{9D8B030D-6E8A-4147-A177-3AD203B41FA5}">
                      <a16:colId xmlns:a16="http://schemas.microsoft.com/office/drawing/2014/main" val="730018110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3561005490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3098214083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124683753"/>
                    </a:ext>
                  </a:extLst>
                </a:gridCol>
                <a:gridCol w="115828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1104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  <a:gridCol w="1237001">
                  <a:extLst>
                    <a:ext uri="{9D8B030D-6E8A-4147-A177-3AD203B41FA5}">
                      <a16:colId xmlns:a16="http://schemas.microsoft.com/office/drawing/2014/main" val="1554540917"/>
                    </a:ext>
                  </a:extLst>
                </a:gridCol>
              </a:tblGrid>
              <a:tr h="163986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Shape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100" dirty="0"/>
                    </a:p>
                  </a:txBody>
                  <a:tcPr marL="3810" marR="3810" marT="381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412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_id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7727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6265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407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469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2242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3718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184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0534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455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57447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_vertex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9919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_edge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4535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_style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1681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shape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942804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overflow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4617966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567272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mounting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148157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766460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direction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44965907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777922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61778733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1401036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defState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8790977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6921476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9533323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notch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6993388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794582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92379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3457735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07783831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6756994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startArrow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009736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startFill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9187252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33117789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endArrow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4962648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endFill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32801220"/>
                  </a:ext>
                </a:extLst>
              </a:tr>
              <a:tr h="159683"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32711971"/>
                  </a:ext>
                </a:extLst>
              </a:tr>
            </a:tbl>
          </a:graphicData>
        </a:graphic>
      </p:graphicFrame>
      <p:graphicFrame>
        <p:nvGraphicFramePr>
          <p:cNvPr id="51" name="Table 1">
            <a:extLst>
              <a:ext uri="{FF2B5EF4-FFF2-40B4-BE49-F238E27FC236}">
                <a16:creationId xmlns:a16="http://schemas.microsoft.com/office/drawing/2014/main" id="{46C2060F-926B-4197-B6D5-B3A7958AB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53066" y="81132"/>
          <a:ext cx="1458652" cy="933874"/>
        </p:xfrm>
        <a:graphic>
          <a:graphicData uri="http://schemas.openxmlformats.org/drawingml/2006/table">
            <a:tbl>
              <a:tblPr firstRow="1" bandRow="1"/>
              <a:tblGrid>
                <a:gridCol w="11216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34648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Blank (null)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62123741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Runtime-generated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Shapes Library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Database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</a:tbl>
          </a:graphicData>
        </a:graphic>
      </p:graphicFrame>
      <p:sp>
        <p:nvSpPr>
          <p:cNvPr id="52" name="TextBox 2">
            <a:extLst>
              <a:ext uri="{FF2B5EF4-FFF2-40B4-BE49-F238E27FC236}">
                <a16:creationId xmlns:a16="http://schemas.microsoft.com/office/drawing/2014/main" id="{7D033371-5835-4B7D-82CD-8DB6308AB9D1}"/>
              </a:ext>
            </a:extLst>
          </p:cNvPr>
          <p:cNvSpPr txBox="1"/>
          <p:nvPr/>
        </p:nvSpPr>
        <p:spPr>
          <a:xfrm>
            <a:off x="5121689" y="40986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14E328-6DD5-4716-B790-94ADA233B6BF}"/>
              </a:ext>
            </a:extLst>
          </p:cNvPr>
          <p:cNvSpPr/>
          <p:nvPr/>
        </p:nvSpPr>
        <p:spPr>
          <a:xfrm>
            <a:off x="4965969" y="730604"/>
            <a:ext cx="5360940" cy="6088272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CDF2D2BC-B4E2-4A3A-BA78-BF223D8362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9527" y="1099526"/>
          <a:ext cx="1822844" cy="933874"/>
        </p:xfrm>
        <a:graphic>
          <a:graphicData uri="http://schemas.openxmlformats.org/drawingml/2006/table">
            <a:tbl>
              <a:tblPr firstRow="1" bandRow="1"/>
              <a:tblGrid>
                <a:gridCol w="123307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9953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Equipment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</a:tbl>
          </a:graphicData>
        </a:graphic>
      </p:graphicFrame>
      <p:graphicFrame>
        <p:nvGraphicFramePr>
          <p:cNvPr id="18" name="Table 1">
            <a:extLst>
              <a:ext uri="{FF2B5EF4-FFF2-40B4-BE49-F238E27FC236}">
                <a16:creationId xmlns:a16="http://schemas.microsoft.com/office/drawing/2014/main" id="{A1B409C2-8C5E-4E55-B389-781635691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3778" y="2173110"/>
          <a:ext cx="1800587" cy="1293679"/>
        </p:xfrm>
        <a:graphic>
          <a:graphicData uri="http://schemas.openxmlformats.org/drawingml/2006/table">
            <a:tbl>
              <a:tblPr firstRow="1" bandRow="1"/>
              <a:tblGrid>
                <a:gridCol w="13284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7745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3577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Instrument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02855378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***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820474743"/>
                  </a:ext>
                </a:extLst>
              </a:tr>
            </a:tbl>
          </a:graphicData>
        </a:graphic>
      </p:graphicFrame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CBE2D69F-8709-455E-8CCD-8E33C9C38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87279"/>
              </p:ext>
            </p:extLst>
          </p:nvPr>
        </p:nvGraphicFramePr>
        <p:xfrm>
          <a:off x="5363778" y="5326871"/>
          <a:ext cx="1796129" cy="1286510"/>
        </p:xfrm>
        <a:graphic>
          <a:graphicData uri="http://schemas.openxmlformats.org/drawingml/2006/table">
            <a:tbl>
              <a:tblPr firstRow="1" bandRow="1"/>
              <a:tblGrid>
                <a:gridCol w="129450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66679">
                  <a:extLst>
                    <a:ext uri="{9D8B030D-6E8A-4147-A177-3AD203B41FA5}">
                      <a16:colId xmlns:a16="http://schemas.microsoft.com/office/drawing/2014/main" val="3541158462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91654398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instrumentIds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Array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Strings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62994083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34663242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de-DE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6992339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50CC111-5FDE-4335-BA66-654A6B92A4ED}"/>
              </a:ext>
            </a:extLst>
          </p:cNvPr>
          <p:cNvSpPr txBox="1"/>
          <p:nvPr/>
        </p:nvSpPr>
        <p:spPr>
          <a:xfrm>
            <a:off x="7145587" y="167603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BB2DB-21EC-437C-A79E-2BA650CB379A}"/>
              </a:ext>
            </a:extLst>
          </p:cNvPr>
          <p:cNvSpPr txBox="1"/>
          <p:nvPr/>
        </p:nvSpPr>
        <p:spPr>
          <a:xfrm>
            <a:off x="6839023" y="236121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0..*</a:t>
            </a: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4C15078B-78FB-463A-97B5-484FE4190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00781"/>
              </p:ext>
            </p:extLst>
          </p:nvPr>
        </p:nvGraphicFramePr>
        <p:xfrm>
          <a:off x="5362960" y="3583915"/>
          <a:ext cx="1803098" cy="757556"/>
        </p:xfrm>
        <a:graphic>
          <a:graphicData uri="http://schemas.openxmlformats.org/drawingml/2006/table">
            <a:tbl>
              <a:tblPr firstRow="1" bandRow="1"/>
              <a:tblGrid>
                <a:gridCol w="12197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8112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Arrow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aphicFrame>
        <p:nvGraphicFramePr>
          <p:cNvPr id="25" name="Table 1">
            <a:extLst>
              <a:ext uri="{FF2B5EF4-FFF2-40B4-BE49-F238E27FC236}">
                <a16:creationId xmlns:a16="http://schemas.microsoft.com/office/drawing/2014/main" id="{7736A0D7-466C-4384-8BFF-91222CDA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6725"/>
              </p:ext>
            </p:extLst>
          </p:nvPr>
        </p:nvGraphicFramePr>
        <p:xfrm>
          <a:off x="5356791" y="4457965"/>
          <a:ext cx="1800587" cy="757556"/>
        </p:xfrm>
        <a:graphic>
          <a:graphicData uri="http://schemas.openxmlformats.org/drawingml/2006/table">
            <a:tbl>
              <a:tblPr firstRow="1" bandRow="1"/>
              <a:tblGrid>
                <a:gridCol w="121801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678786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2860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78588297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9431327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73A6AF7-B1CB-45B4-9021-85D3D4ED489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71334" y="1917726"/>
            <a:ext cx="9464" cy="582164"/>
          </a:xfrm>
          <a:prstGeom prst="bentConnector4">
            <a:avLst>
              <a:gd name="adj1" fmla="val 3289634"/>
              <a:gd name="adj2" fmla="val 9929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585580" y="736054"/>
            <a:ext cx="1520494" cy="2814641"/>
            <a:chOff x="9958647" y="157942"/>
            <a:chExt cx="1853738" cy="3724079"/>
          </a:xfrm>
        </p:grpSpPr>
        <p:sp>
          <p:nvSpPr>
            <p:cNvPr id="5" name="Rechteck 4"/>
            <p:cNvSpPr/>
            <p:nvPr/>
          </p:nvSpPr>
          <p:spPr>
            <a:xfrm>
              <a:off x="9958647" y="157942"/>
              <a:ext cx="1853738" cy="3723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p_value_relations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display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allow_modify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shift_protocoll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auto_calc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sort_id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kpi_type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kpi_delta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current_value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last_update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855504" y="736054"/>
            <a:ext cx="1520494" cy="4375886"/>
            <a:chOff x="9958647" y="157942"/>
            <a:chExt cx="1853738" cy="5789778"/>
          </a:xfrm>
        </p:grpSpPr>
        <p:sp>
          <p:nvSpPr>
            <p:cNvPr id="20" name="Rechteck 19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p_values_config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connection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value_symbol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name_0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description_0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name_1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description_1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from_import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plcoperand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value_format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value_type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numval_format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allow_update_output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color_class_id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9958647" y="517463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delta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8647" y="569002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last_update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8647" y="5432329"/>
              <a:ext cx="1853738" cy="2576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current_value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 </a:t>
            </a:r>
            <a:r>
              <a:rPr lang="de-DE" dirty="0" err="1"/>
              <a:t>Tables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108009" y="727337"/>
            <a:ext cx="1520494" cy="5341033"/>
            <a:chOff x="9958647" y="157942"/>
            <a:chExt cx="1853738" cy="7066777"/>
          </a:xfrm>
        </p:grpSpPr>
        <p:sp>
          <p:nvSpPr>
            <p:cNvPr id="44" name="Rechteck 43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l_nodes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9958647" y="540327"/>
              <a:ext cx="1853738" cy="25769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rgbClr val="FD21C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short_name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name_0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description_0</a:t>
              </a:r>
            </a:p>
          </p:txBody>
        </p:sp>
        <p:sp>
          <p:nvSpPr>
            <p:cNvPr id="50" name="Rechteck 4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name_1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description_1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gen_dsp_options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spatial_infos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node_level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model_pattern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node_type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factor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offset_sec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svg_view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rpt_path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is_hidden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9958647" y="5173469"/>
              <a:ext cx="1853738" cy="205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attr_jsonb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10232967" y="5690024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standing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10232967" y="5432329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modelId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hteck 63">
              <a:extLst>
                <a:ext uri="{FF2B5EF4-FFF2-40B4-BE49-F238E27FC236}">
                  <a16:creationId xmlns:a16="http://schemas.microsoft.com/office/drawing/2014/main" id="{C6635889-4091-4F00-80C3-D87E0A02811C}"/>
                </a:ext>
              </a:extLst>
            </p:cNvPr>
            <p:cNvSpPr/>
            <p:nvPr/>
          </p:nvSpPr>
          <p:spPr>
            <a:xfrm>
              <a:off x="10232967" y="5934202"/>
              <a:ext cx="1579418" cy="257696"/>
            </a:xfrm>
            <a:prstGeom prst="rect">
              <a:avLst/>
            </a:prstGeom>
            <a:solidFill>
              <a:srgbClr val="00CC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shapeName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hteck 63">
              <a:extLst>
                <a:ext uri="{FF2B5EF4-FFF2-40B4-BE49-F238E27FC236}">
                  <a16:creationId xmlns:a16="http://schemas.microsoft.com/office/drawing/2014/main" id="{17381E73-B52C-4672-BC01-C18BAE0593A0}"/>
                </a:ext>
              </a:extLst>
            </p:cNvPr>
            <p:cNvSpPr/>
            <p:nvPr/>
          </p:nvSpPr>
          <p:spPr>
            <a:xfrm>
              <a:off x="10232967" y="6451260"/>
              <a:ext cx="1579418" cy="2576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pidLabel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hteck 63">
              <a:extLst>
                <a:ext uri="{FF2B5EF4-FFF2-40B4-BE49-F238E27FC236}">
                  <a16:creationId xmlns:a16="http://schemas.microsoft.com/office/drawing/2014/main" id="{9F24462B-69D5-4773-909F-96102545B195}"/>
                </a:ext>
              </a:extLst>
            </p:cNvPr>
            <p:cNvSpPr/>
            <p:nvPr/>
          </p:nvSpPr>
          <p:spPr>
            <a:xfrm>
              <a:off x="10232967" y="6709328"/>
              <a:ext cx="1579418" cy="2576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dirty="0" err="1">
                  <a:solidFill>
                    <a:prstClr val="black"/>
                  </a:solidFill>
                  <a:latin typeface="Calibri" panose="020F0502020204030204"/>
                </a:rPr>
                <a:t>pidFunction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hteck 63">
              <a:extLst>
                <a:ext uri="{FF2B5EF4-FFF2-40B4-BE49-F238E27FC236}">
                  <a16:creationId xmlns:a16="http://schemas.microsoft.com/office/drawing/2014/main" id="{5EC1D001-538E-4F55-A185-6C59CC8728C5}"/>
                </a:ext>
              </a:extLst>
            </p:cNvPr>
            <p:cNvSpPr/>
            <p:nvPr/>
          </p:nvSpPr>
          <p:spPr>
            <a:xfrm>
              <a:off x="10232967" y="6967023"/>
              <a:ext cx="1579418" cy="2576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pidNumber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hteck 63">
              <a:extLst>
                <a:ext uri="{FF2B5EF4-FFF2-40B4-BE49-F238E27FC236}">
                  <a16:creationId xmlns:a16="http://schemas.microsoft.com/office/drawing/2014/main" id="{C6635889-4091-4F00-80C3-D87E0A02811C}"/>
                </a:ext>
              </a:extLst>
            </p:cNvPr>
            <p:cNvSpPr/>
            <p:nvPr/>
          </p:nvSpPr>
          <p:spPr>
            <a:xfrm>
              <a:off x="10232967" y="6195908"/>
              <a:ext cx="1579418" cy="257696"/>
            </a:xfrm>
            <a:prstGeom prst="rect">
              <a:avLst/>
            </a:prstGeom>
            <a:solidFill>
              <a:srgbClr val="00CC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isInstrument</a:t>
              </a: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F107A0DB-BACB-4735-B90C-A068D4B21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69438"/>
              </p:ext>
            </p:extLst>
          </p:nvPr>
        </p:nvGraphicFramePr>
        <p:xfrm>
          <a:off x="9593673" y="509632"/>
          <a:ext cx="2045970" cy="2495640"/>
        </p:xfrm>
        <a:graphic>
          <a:graphicData uri="http://schemas.openxmlformats.org/drawingml/2006/table">
            <a:tbl>
              <a:tblPr firstRow="1" bandRow="1"/>
              <a:tblGrid>
                <a:gridCol w="2045970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Nodes (all)</a:t>
                      </a: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4385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parentId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FD2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6013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isInstrument</a:t>
                      </a:r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3667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6490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pidFunction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2539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pidNumber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7927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current_value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0118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5733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B8D3B9D9-7666-4150-AB39-1D55265CE1AC}"/>
              </a:ext>
            </a:extLst>
          </p:cNvPr>
          <p:cNvSpPr txBox="1"/>
          <p:nvPr/>
        </p:nvSpPr>
        <p:spPr>
          <a:xfrm>
            <a:off x="9356913" y="32173"/>
            <a:ext cx="269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Required in database: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D6206CF8-4762-4C4C-BFA8-3B55F734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61517"/>
              </p:ext>
            </p:extLst>
          </p:nvPr>
        </p:nvGraphicFramePr>
        <p:xfrm>
          <a:off x="9593672" y="3923368"/>
          <a:ext cx="2268589" cy="1996512"/>
        </p:xfrm>
        <a:graphic>
          <a:graphicData uri="http://schemas.openxmlformats.org/drawingml/2006/table">
            <a:tbl>
              <a:tblPr firstRow="1" bandRow="1"/>
              <a:tblGrid>
                <a:gridCol w="2268589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  <a:endParaRPr lang="de-DE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</a:t>
                      </a:r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4385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FROM STEREOTYPE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pidLabel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: String = null</a:t>
                      </a:r>
                    </a:p>
                  </a:txBody>
                  <a:tcPr marL="11430" marR="11430" marT="7620" marB="762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6490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6655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4116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current_value</a:t>
                      </a:r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????????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2263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de-DE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????????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67798"/>
                  </a:ext>
                </a:extLst>
              </a:tr>
            </a:tbl>
          </a:graphicData>
        </a:graphic>
      </p:graphicFrame>
      <p:sp>
        <p:nvSpPr>
          <p:cNvPr id="115" name="Rechteck 25">
            <a:extLst>
              <a:ext uri="{FF2B5EF4-FFF2-40B4-BE49-F238E27FC236}">
                <a16:creationId xmlns:a16="http://schemas.microsoft.com/office/drawing/2014/main" id="{0D29FC6E-71E6-4088-896C-5E8FE7F57588}"/>
              </a:ext>
            </a:extLst>
          </p:cNvPr>
          <p:cNvSpPr/>
          <p:nvPr/>
        </p:nvSpPr>
        <p:spPr>
          <a:xfrm>
            <a:off x="3568170" y="3979766"/>
            <a:ext cx="1503075" cy="1824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00" dirty="0" err="1"/>
              <a:t>prj_prc_pro_flows</a:t>
            </a:r>
            <a:endParaRPr lang="de-DE" sz="1000" dirty="0"/>
          </a:p>
        </p:txBody>
      </p:sp>
      <p:sp>
        <p:nvSpPr>
          <p:cNvPr id="116" name="Rechteck 26">
            <a:extLst>
              <a:ext uri="{FF2B5EF4-FFF2-40B4-BE49-F238E27FC236}">
                <a16:creationId xmlns:a16="http://schemas.microsoft.com/office/drawing/2014/main" id="{08FBF932-EAEE-4A04-A012-AAD3A54FABE2}"/>
              </a:ext>
            </a:extLst>
          </p:cNvPr>
          <p:cNvSpPr/>
          <p:nvPr/>
        </p:nvSpPr>
        <p:spPr>
          <a:xfrm>
            <a:off x="3568170" y="4267908"/>
            <a:ext cx="1503075" cy="194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id</a:t>
            </a:r>
            <a:r>
              <a:rPr lang="de-DE" sz="1000" dirty="0"/>
              <a:t> : </a:t>
            </a:r>
            <a:r>
              <a:rPr lang="de-DE" sz="1000" dirty="0" smtClean="0"/>
              <a:t>Int32z</a:t>
            </a:r>
            <a:endParaRPr lang="de-DE" sz="1000" dirty="0"/>
          </a:p>
        </p:txBody>
      </p:sp>
      <p:sp>
        <p:nvSpPr>
          <p:cNvPr id="117" name="Rechteck 27">
            <a:extLst>
              <a:ext uri="{FF2B5EF4-FFF2-40B4-BE49-F238E27FC236}">
                <a16:creationId xmlns:a16="http://schemas.microsoft.com/office/drawing/2014/main" id="{88A45388-3C09-41A4-A05D-DE98CDC3B75B}"/>
              </a:ext>
            </a:extLst>
          </p:cNvPr>
          <p:cNvSpPr/>
          <p:nvPr/>
        </p:nvSpPr>
        <p:spPr>
          <a:xfrm>
            <a:off x="3568170" y="4462090"/>
            <a:ext cx="1503075" cy="194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node_0 : Int32 ?</a:t>
            </a:r>
          </a:p>
          <a:p>
            <a:endParaRPr lang="de-DE" sz="1000" dirty="0"/>
          </a:p>
        </p:txBody>
      </p:sp>
      <p:sp>
        <p:nvSpPr>
          <p:cNvPr id="118" name="Rechteck 29">
            <a:extLst>
              <a:ext uri="{FF2B5EF4-FFF2-40B4-BE49-F238E27FC236}">
                <a16:creationId xmlns:a16="http://schemas.microsoft.com/office/drawing/2014/main" id="{F431F19E-CD31-4DAE-826B-43A3800413E6}"/>
              </a:ext>
            </a:extLst>
          </p:cNvPr>
          <p:cNvSpPr/>
          <p:nvPr/>
        </p:nvSpPr>
        <p:spPr>
          <a:xfrm>
            <a:off x="3568170" y="4649995"/>
            <a:ext cx="1503075" cy="194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node_1 : Int32 ?</a:t>
            </a:r>
          </a:p>
          <a:p>
            <a:endParaRPr lang="de-DE" sz="1000" dirty="0"/>
          </a:p>
        </p:txBody>
      </p:sp>
      <p:sp>
        <p:nvSpPr>
          <p:cNvPr id="119" name="Rechteck 30">
            <a:extLst>
              <a:ext uri="{FF2B5EF4-FFF2-40B4-BE49-F238E27FC236}">
                <a16:creationId xmlns:a16="http://schemas.microsoft.com/office/drawing/2014/main" id="{49726952-32EF-4D95-A962-C1BD51C8FD48}"/>
              </a:ext>
            </a:extLst>
          </p:cNvPr>
          <p:cNvSpPr/>
          <p:nvPr/>
        </p:nvSpPr>
        <p:spPr>
          <a:xfrm>
            <a:off x="3568170" y="4844177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port_0 : Int32 ?</a:t>
            </a:r>
          </a:p>
          <a:p>
            <a:endParaRPr lang="de-DE" sz="1000" dirty="0"/>
          </a:p>
        </p:txBody>
      </p:sp>
      <p:sp>
        <p:nvSpPr>
          <p:cNvPr id="120" name="Rechteck 31">
            <a:extLst>
              <a:ext uri="{FF2B5EF4-FFF2-40B4-BE49-F238E27FC236}">
                <a16:creationId xmlns:a16="http://schemas.microsoft.com/office/drawing/2014/main" id="{D457E946-5181-47A8-831A-08ABF1321FE3}"/>
              </a:ext>
            </a:extLst>
          </p:cNvPr>
          <p:cNvSpPr/>
          <p:nvPr/>
        </p:nvSpPr>
        <p:spPr>
          <a:xfrm>
            <a:off x="3568170" y="5038360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port_1 : Int32 ?</a:t>
            </a:r>
          </a:p>
          <a:p>
            <a:endParaRPr lang="de-DE" sz="1000" dirty="0"/>
          </a:p>
        </p:txBody>
      </p:sp>
      <p:sp>
        <p:nvSpPr>
          <p:cNvPr id="121" name="Rechteck 32">
            <a:extLst>
              <a:ext uri="{FF2B5EF4-FFF2-40B4-BE49-F238E27FC236}">
                <a16:creationId xmlns:a16="http://schemas.microsoft.com/office/drawing/2014/main" id="{C5F5B333-8A27-4688-B8F8-18D3E144ABF8}"/>
              </a:ext>
            </a:extLst>
          </p:cNvPr>
          <p:cNvSpPr/>
          <p:nvPr/>
        </p:nvSpPr>
        <p:spPr>
          <a:xfrm>
            <a:off x="3568170" y="5416858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continuous</a:t>
            </a:r>
            <a:r>
              <a:rPr lang="de-DE" sz="1000" dirty="0"/>
              <a:t> : </a:t>
            </a:r>
            <a:r>
              <a:rPr lang="de-DE" sz="1000" dirty="0" err="1"/>
              <a:t>Bool</a:t>
            </a:r>
            <a:endParaRPr lang="de-DE" sz="1000" dirty="0"/>
          </a:p>
        </p:txBody>
      </p:sp>
      <p:sp>
        <p:nvSpPr>
          <p:cNvPr id="122" name="Rechteck 33">
            <a:extLst>
              <a:ext uri="{FF2B5EF4-FFF2-40B4-BE49-F238E27FC236}">
                <a16:creationId xmlns:a16="http://schemas.microsoft.com/office/drawing/2014/main" id="{AB92106A-DF8E-4622-BD6A-56081C0C1F3D}"/>
              </a:ext>
            </a:extLst>
          </p:cNvPr>
          <p:cNvSpPr/>
          <p:nvPr/>
        </p:nvSpPr>
        <p:spPr>
          <a:xfrm>
            <a:off x="3568170" y="5224528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err="1"/>
              <a:t>product</a:t>
            </a:r>
            <a:r>
              <a:rPr lang="de-DE" sz="1000" dirty="0"/>
              <a:t> : Int32</a:t>
            </a:r>
          </a:p>
        </p:txBody>
      </p:sp>
      <p:sp>
        <p:nvSpPr>
          <p:cNvPr id="123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610112"/>
            <a:ext cx="1503075" cy="194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rate : Int32</a:t>
            </a:r>
          </a:p>
        </p:txBody>
      </p:sp>
      <p:sp>
        <p:nvSpPr>
          <p:cNvPr id="126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804295"/>
            <a:ext cx="1503075" cy="194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/>
              <a:t> </a:t>
            </a:r>
            <a:r>
              <a:rPr lang="de-DE" sz="1000" dirty="0" err="1" smtClean="0"/>
              <a:t>pidLabel</a:t>
            </a:r>
            <a:r>
              <a:rPr lang="de-DE" sz="1000" dirty="0" smtClean="0"/>
              <a:t> : String</a:t>
            </a:r>
            <a:endParaRPr lang="de-DE" sz="1000" dirty="0"/>
          </a:p>
        </p:txBody>
      </p:sp>
      <p:sp>
        <p:nvSpPr>
          <p:cNvPr id="127" name="Rechteck 34">
            <a:extLst>
              <a:ext uri="{FF2B5EF4-FFF2-40B4-BE49-F238E27FC236}">
                <a16:creationId xmlns:a16="http://schemas.microsoft.com/office/drawing/2014/main" id="{0BCD925A-EB7F-4DE0-9B16-DF774B24F75C}"/>
              </a:ext>
            </a:extLst>
          </p:cNvPr>
          <p:cNvSpPr/>
          <p:nvPr/>
        </p:nvSpPr>
        <p:spPr>
          <a:xfrm>
            <a:off x="3568170" y="5995696"/>
            <a:ext cx="1503075" cy="19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/>
              <a:t>rate : Int32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5174672" y="3984770"/>
            <a:ext cx="1652462" cy="1927552"/>
            <a:chOff x="3485803" y="3257878"/>
            <a:chExt cx="1853738" cy="1927552"/>
          </a:xfrm>
        </p:grpSpPr>
        <p:sp>
          <p:nvSpPr>
            <p:cNvPr id="131" name="Rechteck 130"/>
            <p:cNvSpPr/>
            <p:nvPr/>
          </p:nvSpPr>
          <p:spPr>
            <a:xfrm>
              <a:off x="3485803" y="3257878"/>
              <a:ext cx="1853738" cy="19275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 smtClean="0"/>
                <a:t>prj_prc_pro_ports</a:t>
              </a:r>
              <a:endParaRPr lang="de-DE" sz="1400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485803" y="36402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 smtClean="0"/>
                <a:t>id</a:t>
              </a:r>
              <a:r>
                <a:rPr lang="de-DE" sz="1200" dirty="0"/>
                <a:t> </a:t>
              </a:r>
              <a:r>
                <a:rPr lang="de-DE" sz="1200" dirty="0" smtClean="0"/>
                <a:t>: Int32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3485803" y="389795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 smtClean="0"/>
                <a:t>node</a:t>
              </a:r>
              <a:r>
                <a:rPr lang="de-DE" sz="1200" dirty="0" smtClean="0"/>
                <a:t> : </a:t>
              </a:r>
              <a:r>
                <a:rPr lang="de-DE" sz="1200" dirty="0"/>
                <a:t>Int32</a:t>
              </a:r>
            </a:p>
            <a:p>
              <a:endParaRPr lang="de-DE" sz="1200" dirty="0" smtClean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3485803" y="467047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 smtClean="0"/>
                <a:t>product</a:t>
              </a:r>
              <a:r>
                <a:rPr lang="de-DE" sz="1200" dirty="0" smtClean="0"/>
                <a:t> : Int32</a:t>
              </a: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3485803" y="492773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rate : Int32</a:t>
              </a: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3485803" y="41555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type : String</a:t>
              </a:r>
              <a:r>
                <a:rPr lang="de-DE" sz="1200" dirty="0"/>
                <a:t>?Int32</a:t>
              </a:r>
            </a:p>
            <a:p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3485803" y="44130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 smtClean="0"/>
                <a:t>name</a:t>
              </a:r>
              <a:r>
                <a:rPr lang="de-DE" sz="1200" dirty="0" smtClean="0"/>
                <a:t>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2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Microsoft Office PowerPoint</Application>
  <PresentationFormat>Breitbild</PresentationFormat>
  <Paragraphs>502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Office</vt:lpstr>
      <vt:lpstr>Data Models</vt:lpstr>
      <vt:lpstr>Required attributes for P&amp;ID Tag Identifiers</vt:lpstr>
      <vt:lpstr>Data Sources: P&amp;ID Visualization Instances</vt:lpstr>
      <vt:lpstr>Data Model of P&amp;ID Project</vt:lpstr>
      <vt:lpstr>Data Map to Database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Romero Karam</dc:creator>
  <cp:lastModifiedBy>Miguel Romero Karam</cp:lastModifiedBy>
  <cp:revision>105</cp:revision>
  <dcterms:created xsi:type="dcterms:W3CDTF">2018-05-19T09:53:45Z</dcterms:created>
  <dcterms:modified xsi:type="dcterms:W3CDTF">2018-05-29T16:19:24Z</dcterms:modified>
</cp:coreProperties>
</file>