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73" r:id="rId5"/>
    <p:sldId id="272" r:id="rId6"/>
    <p:sldId id="280" r:id="rId7"/>
    <p:sldId id="283" r:id="rId8"/>
    <p:sldId id="281" r:id="rId9"/>
    <p:sldId id="278" r:id="rId10"/>
    <p:sldId id="279" r:id="rId11"/>
    <p:sldId id="277" r:id="rId12"/>
    <p:sldId id="282" r:id="rId13"/>
    <p:sldId id="276" r:id="rId14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>
        <p:scale>
          <a:sx n="75" d="100"/>
          <a:sy n="75" d="100"/>
        </p:scale>
        <p:origin x="216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p/dashboards/7291b8b9-1ce8-48c4-8401-69d2ee5db03e?profile=41ee368e-5ac5-4f99-b567-48bd90ff902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  <a:uFillTx/>
              </a:rPr>
              <a:t>Dynamic Generation of Modular Industrial Plant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uFillTx/>
              </a:rPr>
              <a:t>Weekly Meeting 14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uFillTx/>
              </a:rPr>
              <a:t>Miguel Romero Karam</a:t>
            </a:r>
          </a:p>
        </p:txBody>
      </p:sp>
      <p:pic>
        <p:nvPicPr>
          <p:cNvPr id="4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Issues and Challenges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Stillstand</a:t>
            </a:r>
            <a:r>
              <a:rPr lang="en-GB" sz="2000" dirty="0"/>
              <a:t> </a:t>
            </a:r>
            <a:r>
              <a:rPr lang="en-GB" sz="2000" dirty="0" err="1"/>
              <a:t>beim</a:t>
            </a:r>
            <a:r>
              <a:rPr lang="en-GB" sz="2000" dirty="0"/>
              <a:t> </a:t>
            </a:r>
            <a:r>
              <a:rPr lang="en-GB" sz="2000" dirty="0" err="1"/>
              <a:t>vertexPlacement</a:t>
            </a:r>
            <a:r>
              <a:rPr lang="en-GB" sz="2000" dirty="0"/>
              <a:t> </a:t>
            </a:r>
            <a:r>
              <a:rPr lang="en-GB" sz="2000" dirty="0" err="1"/>
              <a:t>Algorithmus</a:t>
            </a:r>
            <a:endParaRPr lang="en-GB" sz="20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uFillTx/>
              </a:rPr>
              <a:t>Alles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wofür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es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eine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bestimmte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Logik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dahinter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gibt</a:t>
            </a:r>
            <a:r>
              <a:rPr lang="en-GB" sz="1600" dirty="0">
                <a:uFillTx/>
              </a:rPr>
              <a:t>, </a:t>
            </a:r>
            <a:r>
              <a:rPr lang="en-GB" sz="1600" dirty="0" err="1">
                <a:uFillTx/>
              </a:rPr>
              <a:t>wird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schon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entsprechend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dieser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Logik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platziert</a:t>
            </a:r>
            <a:r>
              <a:rPr lang="en-GB" sz="1600" dirty="0">
                <a:uFillTx/>
              </a:rPr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Nich</a:t>
            </a:r>
            <a:r>
              <a:rPr lang="en-GB" sz="1600" dirty="0"/>
              <a:t> </a:t>
            </a:r>
            <a:r>
              <a:rPr lang="en-GB" sz="1600" dirty="0" err="1"/>
              <a:t>viel</a:t>
            </a:r>
            <a:r>
              <a:rPr lang="en-GB" sz="1600" dirty="0"/>
              <a:t> </a:t>
            </a:r>
            <a:r>
              <a:rPr lang="en-GB" sz="1600" dirty="0" err="1"/>
              <a:t>mehr</a:t>
            </a:r>
            <a:r>
              <a:rPr lang="en-GB" sz="1600" dirty="0"/>
              <a:t> </a:t>
            </a:r>
            <a:r>
              <a:rPr lang="en-GB" sz="1600" dirty="0" err="1"/>
              <a:t>Logik</a:t>
            </a:r>
            <a:r>
              <a:rPr lang="en-GB" sz="1600" dirty="0"/>
              <a:t> um das </a:t>
            </a:r>
            <a:r>
              <a:rPr lang="en-GB" sz="1600" dirty="0" err="1"/>
              <a:t>Platzierungsalgorithmus</a:t>
            </a:r>
            <a:r>
              <a:rPr lang="en-GB" sz="1600" dirty="0"/>
              <a:t> in </a:t>
            </a:r>
            <a:r>
              <a:rPr lang="en-GB" sz="1600" dirty="0" err="1"/>
              <a:t>wenig</a:t>
            </a:r>
            <a:r>
              <a:rPr lang="en-GB" sz="1600" dirty="0"/>
              <a:t> </a:t>
            </a:r>
            <a:r>
              <a:rPr lang="en-GB" sz="1600" dirty="0" err="1"/>
              <a:t>Zeit</a:t>
            </a:r>
            <a:r>
              <a:rPr lang="en-GB" sz="1600" dirty="0"/>
              <a:t> </a:t>
            </a:r>
            <a:r>
              <a:rPr lang="en-GB" sz="1600" dirty="0" err="1"/>
              <a:t>noch</a:t>
            </a:r>
            <a:r>
              <a:rPr lang="en-GB" sz="1600" dirty="0"/>
              <a:t> </a:t>
            </a:r>
            <a:r>
              <a:rPr lang="en-GB" sz="1600" dirty="0" err="1"/>
              <a:t>zu</a:t>
            </a:r>
            <a:r>
              <a:rPr lang="en-GB" sz="1600" dirty="0"/>
              <a:t> </a:t>
            </a:r>
            <a:r>
              <a:rPr lang="en-GB" sz="1600" dirty="0" err="1"/>
              <a:t>verbessern</a:t>
            </a:r>
            <a:r>
              <a:rPr lang="en-GB" sz="1600" dirty="0"/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u="sng" dirty="0" err="1"/>
              <a:t>Vorteile</a:t>
            </a:r>
            <a:r>
              <a:rPr lang="en-GB" sz="1600" dirty="0"/>
              <a:t>: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Konzentration</a:t>
            </a:r>
            <a:r>
              <a:rPr lang="en-GB" sz="1600" dirty="0"/>
              <a:t> auf Data-bindings (</a:t>
            </a:r>
            <a:r>
              <a:rPr lang="en-GB" sz="1600" dirty="0" err="1"/>
              <a:t>dynamisierung</a:t>
            </a:r>
            <a:r>
              <a:rPr lang="en-GB" sz="1600" dirty="0"/>
              <a:t>)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Verteci</a:t>
            </a:r>
            <a:r>
              <a:rPr lang="en-GB" sz="1600" dirty="0"/>
              <a:t> </a:t>
            </a:r>
            <a:r>
              <a:rPr lang="en-GB" sz="1600" dirty="0" err="1"/>
              <a:t>schon</a:t>
            </a:r>
            <a:r>
              <a:rPr lang="en-GB" sz="1600" dirty="0"/>
              <a:t> </a:t>
            </a:r>
            <a:r>
              <a:rPr lang="en-GB" sz="1600" dirty="0" err="1"/>
              <a:t>ziemlich</a:t>
            </a:r>
            <a:r>
              <a:rPr lang="en-GB" sz="1600" dirty="0"/>
              <a:t> gut </a:t>
            </a:r>
            <a:r>
              <a:rPr lang="en-GB" sz="1600" dirty="0" err="1"/>
              <a:t>platziert</a:t>
            </a:r>
            <a:r>
              <a:rPr lang="en-GB" sz="1600" dirty="0"/>
              <a:t> und edges </a:t>
            </a:r>
            <a:r>
              <a:rPr lang="en-GB" sz="1600" dirty="0" err="1"/>
              <a:t>vereinfacht</a:t>
            </a:r>
            <a:endParaRPr lang="en-GB" sz="1600" dirty="0"/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Verbesserungsmöglichkeiten</a:t>
            </a:r>
            <a:r>
              <a:rPr lang="en-GB" sz="1600" dirty="0"/>
              <a:t> </a:t>
            </a:r>
            <a:r>
              <a:rPr lang="en-GB" sz="1600" dirty="0" err="1"/>
              <a:t>direkt</a:t>
            </a:r>
            <a:r>
              <a:rPr lang="en-GB" sz="1600" dirty="0"/>
              <a:t> </a:t>
            </a:r>
            <a:r>
              <a:rPr lang="en-GB" sz="1600" dirty="0" err="1"/>
              <a:t>im</a:t>
            </a:r>
            <a:r>
              <a:rPr lang="en-GB" sz="1600" dirty="0"/>
              <a:t> draw.io (</a:t>
            </a:r>
            <a:r>
              <a:rPr lang="en-GB" sz="1600" dirty="0" err="1"/>
              <a:t>Drag&amp;Drop</a:t>
            </a:r>
            <a:r>
              <a:rPr lang="en-GB" sz="1600" dirty="0"/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u="sng" dirty="0" err="1">
                <a:uFillTx/>
              </a:rPr>
              <a:t>Nachteile</a:t>
            </a:r>
            <a:r>
              <a:rPr lang="en-GB" sz="1600" dirty="0">
                <a:uFillTx/>
              </a:rPr>
              <a:t>: 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Platzierung</a:t>
            </a:r>
            <a:r>
              <a:rPr lang="en-GB" sz="1600" dirty="0"/>
              <a:t> </a:t>
            </a:r>
            <a:r>
              <a:rPr lang="en-GB" sz="1600" dirty="0" err="1"/>
              <a:t>ist</a:t>
            </a:r>
            <a:r>
              <a:rPr lang="en-GB" sz="1600" dirty="0"/>
              <a:t> das </a:t>
            </a:r>
            <a:r>
              <a:rPr lang="en-GB" sz="1600" dirty="0" err="1"/>
              <a:t>Endergebniss</a:t>
            </a:r>
            <a:r>
              <a:rPr lang="en-GB" sz="1600" dirty="0"/>
              <a:t> und </a:t>
            </a:r>
            <a:r>
              <a:rPr lang="en-GB" sz="1600" dirty="0" err="1"/>
              <a:t>alles</a:t>
            </a:r>
            <a:r>
              <a:rPr lang="en-GB" sz="1600" dirty="0"/>
              <a:t> was man am Ende </a:t>
            </a:r>
            <a:r>
              <a:rPr lang="en-GB" sz="1600" dirty="0" err="1"/>
              <a:t>sieht</a:t>
            </a:r>
            <a:endParaRPr lang="en-GB" sz="1600" dirty="0"/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Arbeit und </a:t>
            </a:r>
            <a:r>
              <a:rPr lang="en-GB" sz="1600" dirty="0" err="1"/>
              <a:t>Aufwand</a:t>
            </a:r>
            <a:r>
              <a:rPr lang="en-GB" sz="1600" dirty="0"/>
              <a:t> die </a:t>
            </a:r>
            <a:r>
              <a:rPr lang="en-GB" sz="1600" dirty="0" err="1"/>
              <a:t>hinter</a:t>
            </a:r>
            <a:r>
              <a:rPr lang="en-GB" sz="1600" dirty="0"/>
              <a:t> die </a:t>
            </a:r>
            <a:r>
              <a:rPr lang="en-GB" sz="1600" dirty="0" err="1"/>
              <a:t>Visualisierung</a:t>
            </a:r>
            <a:r>
              <a:rPr lang="en-GB" sz="1600" dirty="0"/>
              <a:t> </a:t>
            </a:r>
            <a:r>
              <a:rPr lang="en-GB" sz="1600" dirty="0" err="1"/>
              <a:t>sieht</a:t>
            </a:r>
            <a:r>
              <a:rPr lang="en-GB" sz="1600" dirty="0"/>
              <a:t> man </a:t>
            </a:r>
            <a:r>
              <a:rPr lang="en-GB" sz="1600" dirty="0" err="1"/>
              <a:t>nicht</a:t>
            </a:r>
            <a:endParaRPr lang="en-GB" sz="1600" dirty="0"/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Kann</a:t>
            </a:r>
            <a:r>
              <a:rPr lang="en-GB" sz="1600" dirty="0"/>
              <a:t> </a:t>
            </a:r>
            <a:r>
              <a:rPr lang="en-GB" sz="1600" dirty="0" err="1"/>
              <a:t>zu</a:t>
            </a:r>
            <a:r>
              <a:rPr lang="en-GB" sz="1600" dirty="0"/>
              <a:t> </a:t>
            </a:r>
            <a:r>
              <a:rPr lang="en-GB" sz="1600" dirty="0" err="1"/>
              <a:t>enttäuschende</a:t>
            </a:r>
            <a:r>
              <a:rPr lang="en-GB" sz="1600" dirty="0"/>
              <a:t> </a:t>
            </a:r>
            <a:r>
              <a:rPr lang="en-GB" sz="1600" dirty="0" err="1"/>
              <a:t>Schlussfolgerungen</a:t>
            </a:r>
            <a:r>
              <a:rPr lang="en-GB" sz="1600" dirty="0"/>
              <a:t> </a:t>
            </a:r>
            <a:r>
              <a:rPr lang="en-GB" sz="1600" dirty="0" err="1"/>
              <a:t>bezüglich</a:t>
            </a:r>
            <a:r>
              <a:rPr lang="en-GB" sz="1600" dirty="0"/>
              <a:t> des </a:t>
            </a:r>
            <a:r>
              <a:rPr lang="en-GB" sz="1600" dirty="0" err="1"/>
              <a:t>Projekts</a:t>
            </a:r>
            <a:r>
              <a:rPr lang="en-GB" sz="1600" dirty="0"/>
              <a:t> </a:t>
            </a:r>
            <a:r>
              <a:rPr lang="en-GB" sz="1600" dirty="0" err="1"/>
              <a:t>führen</a:t>
            </a:r>
            <a:endParaRPr lang="en-GB" sz="16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Animations via sapient-bind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Define sapient-bind JSON structure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Function to create data-bindings with data fech</a:t>
            </a:r>
            <a:r>
              <a:rPr lang="en-GB" sz="1600" dirty="0"/>
              <a:t>ted from database</a:t>
            </a:r>
            <a:endParaRPr lang="en-GB" sz="1600" dirty="0">
              <a:uFillTx/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Boardlet</a:t>
            </a:r>
            <a:r>
              <a:rPr lang="en-GB" sz="2000" dirty="0"/>
              <a:t> Design (</a:t>
            </a:r>
            <a:r>
              <a:rPr lang="en-GB" sz="2000" dirty="0" err="1"/>
              <a:t>niedrigste</a:t>
            </a:r>
            <a:r>
              <a:rPr lang="en-GB" sz="2000" dirty="0"/>
              <a:t> </a:t>
            </a:r>
            <a:r>
              <a:rPr lang="en-GB" sz="2000" dirty="0" err="1"/>
              <a:t>Priöritäat</a:t>
            </a:r>
            <a:r>
              <a:rPr lang="en-GB" sz="2000" dirty="0"/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Upload button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200" dirty="0">
                <a:uFillTx/>
              </a:rPr>
              <a:t>Until now, no way of uploading files from client to the file system found (because of security issues)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Progress Bar</a:t>
            </a:r>
          </a:p>
        </p:txBody>
      </p:sp>
    </p:spTree>
    <p:extLst>
      <p:ext uri="{BB962C8B-B14F-4D97-AF65-F5344CB8AC3E}">
        <p14:creationId xmlns:p14="http://schemas.microsoft.com/office/powerpoint/2010/main" val="219096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Next Sprint –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ToDos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Schreiben</a:t>
            </a:r>
            <a:r>
              <a:rPr lang="en-GB" sz="2000" dirty="0"/>
              <a:t>! (und </a:t>
            </a:r>
            <a:r>
              <a:rPr lang="en-GB" sz="2000" dirty="0" err="1"/>
              <a:t>Lernen</a:t>
            </a:r>
            <a:r>
              <a:rPr lang="en-GB" sz="2000" dirty="0"/>
              <a:t>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Vertex placement algorithm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Continuous improvement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Animations via sapient-bind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Define sapient-bind JSON structure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Function to create data-bindings with data fech</a:t>
            </a:r>
            <a:r>
              <a:rPr lang="en-GB" sz="1600" dirty="0"/>
              <a:t>ted from database</a:t>
            </a:r>
            <a:endParaRPr lang="en-GB" sz="1600" dirty="0">
              <a:uFillTx/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Upload button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Until now, no way of uploading files from client to the file system found (because of security issues)</a:t>
            </a:r>
            <a:endParaRPr lang="en-GB" sz="14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42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Vorläufige</a:t>
            </a:r>
            <a:r>
              <a:rPr lang="en-US" sz="3200" b="1" dirty="0">
                <a:solidFill>
                  <a:srgbClr val="339966"/>
                </a:solidFill>
              </a:rPr>
              <a:t> </a:t>
            </a:r>
            <a:r>
              <a:rPr lang="en-US" sz="3200" b="1" dirty="0" err="1">
                <a:solidFill>
                  <a:srgbClr val="339966"/>
                </a:solidFill>
              </a:rPr>
              <a:t>Inhaltsverzeichnis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Bachelorarbeit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In Word…</a:t>
            </a:r>
            <a:endParaRPr lang="en-GB" sz="14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1766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10</a:t>
            </a:r>
          </a:p>
        </p:txBody>
      </p:sp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" y="2111433"/>
            <a:ext cx="12095588" cy="3383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P&amp;ID Viewer - Dashboard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pic>
        <p:nvPicPr>
          <p:cNvPr id="8" name="Inhaltsplatzhalter 7">
            <a:hlinkClick r:id="rId3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470"/>
          <a:stretch/>
        </p:blipFill>
        <p:spPr>
          <a:xfrm>
            <a:off x="302859" y="902126"/>
            <a:ext cx="11586282" cy="571480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Boardlet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40" y="1454229"/>
            <a:ext cx="5915851" cy="4706007"/>
          </a:xfrm>
          <a:prstGeom prst="rect">
            <a:avLst/>
          </a:prstGeom>
        </p:spPr>
      </p:pic>
      <p:pic>
        <p:nvPicPr>
          <p:cNvPr id="6" name="Grafik 2">
            <a:extLst>
              <a:ext uri="{FF2B5EF4-FFF2-40B4-BE49-F238E27FC236}">
                <a16:creationId xmlns:a16="http://schemas.microsoft.com/office/drawing/2014/main" id="{D1221599-7630-47F6-A156-9D447F4B5E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5879"/>
          <a:stretch/>
        </p:blipFill>
        <p:spPr>
          <a:xfrm>
            <a:off x="4442434" y="5576888"/>
            <a:ext cx="923000" cy="183832"/>
          </a:xfrm>
          <a:prstGeom prst="rect">
            <a:avLst/>
          </a:prstGeom>
        </p:spPr>
      </p:pic>
      <p:pic>
        <p:nvPicPr>
          <p:cNvPr id="7" name="Grafik 2">
            <a:extLst>
              <a:ext uri="{FF2B5EF4-FFF2-40B4-BE49-F238E27FC236}">
                <a16:creationId xmlns:a16="http://schemas.microsoft.com/office/drawing/2014/main" id="{0B3E05D1-8641-4E63-A24B-63D0CE92B0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5879"/>
          <a:stretch/>
        </p:blipFill>
        <p:spPr>
          <a:xfrm>
            <a:off x="4442434" y="3119357"/>
            <a:ext cx="923000" cy="183832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48AD599D-A35A-4B5E-9E2D-C77EC9E583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5879"/>
          <a:stretch/>
        </p:blipFill>
        <p:spPr>
          <a:xfrm>
            <a:off x="4442434" y="2223741"/>
            <a:ext cx="923000" cy="1838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Vertex Placement Algorithm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Textfeld 3"/>
          <p:cNvSpPr txBox="1">
            <a:spLocks/>
          </p:cNvSpPr>
          <p:nvPr/>
        </p:nvSpPr>
        <p:spPr>
          <a:xfrm>
            <a:off x="8720814" y="4531421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635270" y="1496567"/>
            <a:ext cx="9186960" cy="40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Simplification of edges (clear connection waypoints </a:t>
            </a:r>
            <a:r>
              <a:rPr lang="en-GB" sz="1900" dirty="0"/>
              <a:t>between various edges if any)</a:t>
            </a:r>
            <a:endParaRPr lang="en-GB" sz="1900" dirty="0">
              <a:uFillTx/>
            </a:endParaRP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Constraint specification in the form of tags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/>
              <a:t>Positioning logic in the form of rules (depending on tags)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endParaRPr lang="en-GB" sz="1900" dirty="0">
              <a:uFillTx/>
            </a:endParaRP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endParaRPr lang="en-GB" sz="1900" dirty="0"/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endParaRPr lang="en-GB" sz="1900" dirty="0">
              <a:uFillTx/>
            </a:endParaRPr>
          </a:p>
          <a:p>
            <a:pPr marL="0" indent="0">
              <a:lnSpc>
                <a:spcPct val="100000"/>
              </a:lnSpc>
              <a:buClr>
                <a:srgbClr val="FFC000"/>
              </a:buClr>
              <a:buNone/>
            </a:pPr>
            <a:r>
              <a:rPr lang="en-GB" sz="1900" dirty="0">
                <a:solidFill>
                  <a:srgbClr val="FF0000"/>
                </a:solidFill>
              </a:rPr>
              <a:t>PLACE ACTIVITY DIAGRAM HERE CON RECUADROS PARA IR INDIVIDUALMENTE ENTRANDO A CADA FUNCION</a:t>
            </a:r>
            <a:endParaRPr lang="en-GB" sz="1900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Constraint Specification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876" y="1006058"/>
            <a:ext cx="5128954" cy="4021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Positioning Rules based on </a:t>
            </a:r>
            <a:r>
              <a:rPr lang="en-GB" sz="1900" dirty="0"/>
              <a:t>shape attributes</a:t>
            </a:r>
            <a:r>
              <a:rPr lang="en-GB" sz="1900" dirty="0">
                <a:uFillTx/>
              </a:rPr>
              <a:t>: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/>
              <a:t>ÄNDERUNGEN HIEEEEEER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/>
              <a:t>Tags:</a:t>
            </a:r>
            <a:endParaRPr lang="en-GB" sz="1400" dirty="0">
              <a:uFillTx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65" y="747549"/>
            <a:ext cx="6981547" cy="59436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l="10151" r="10207"/>
          <a:stretch/>
        </p:blipFill>
        <p:spPr>
          <a:xfrm>
            <a:off x="155481" y="5029200"/>
            <a:ext cx="5348349" cy="16640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Simplification of Edges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Textfeld 3"/>
          <p:cNvSpPr txBox="1">
            <a:spLocks/>
          </p:cNvSpPr>
          <p:nvPr/>
        </p:nvSpPr>
        <p:spPr>
          <a:xfrm>
            <a:off x="596214" y="1462392"/>
            <a:ext cx="33854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PSEUDOCODE FOR SIMPLIFYEDGES FUNCTION</a:t>
            </a:r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>
                <a:solidFill>
                  <a:srgbClr val="0000FF"/>
                </a:solidFill>
                <a:uFillTx/>
              </a:rPr>
              <a:t>AND ALSO FOTO (YA LA HICE)</a:t>
            </a:r>
            <a:endParaRPr lang="en-US" sz="1200" b="1" dirty="0">
              <a:solidFill>
                <a:srgbClr val="0000FF"/>
              </a:solidFill>
              <a:uFillTx/>
            </a:endParaRPr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4473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L</a:t>
            </a:r>
            <a:r>
              <a:rPr lang="en-GB" sz="3200" b="1" dirty="0" smtClean="0">
                <a:solidFill>
                  <a:srgbClr val="339966"/>
                </a:solidFill>
                <a:uFillTx/>
              </a:rPr>
              <a:t>ine Jumps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42" y="1719869"/>
            <a:ext cx="56578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packBlocks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152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  <a:uFillTx/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81" y="927066"/>
            <a:ext cx="4423237" cy="5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9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Breitbild</PresentationFormat>
  <Paragraphs>91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Dynamic Generation of Modular Industrial Plant Visualizations</vt:lpstr>
      <vt:lpstr>P&amp;ID Viewer - Dashboard</vt:lpstr>
      <vt:lpstr>Sapient Boardlet Weekly Sprint 14</vt:lpstr>
      <vt:lpstr>Vertex Placement Algorithm Overview </vt:lpstr>
      <vt:lpstr>Constraint Specification Overview</vt:lpstr>
      <vt:lpstr>Simplification of Edges Overview</vt:lpstr>
      <vt:lpstr>Line Jumps Example: </vt:lpstr>
      <vt:lpstr>packBlocks() Overview </vt:lpstr>
      <vt:lpstr>vertexPlacement() Example: </vt:lpstr>
      <vt:lpstr>Issues and Challenges Weekly Sprint 14</vt:lpstr>
      <vt:lpstr>Next Sprint – ToDos Weekly Sprint 14</vt:lpstr>
      <vt:lpstr>Vorläufige Inhaltsverzeichnis Bachelorarbeit</vt:lpstr>
      <vt:lpstr>Project – Overview Overview of tasks: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173</cp:revision>
  <dcterms:created xsi:type="dcterms:W3CDTF">2018-06-10T12:02:46Z</dcterms:created>
  <dcterms:modified xsi:type="dcterms:W3CDTF">2018-07-16T15:24:17Z</dcterms:modified>
</cp:coreProperties>
</file>