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7" r:id="rId4"/>
    <p:sldId id="270" r:id="rId5"/>
    <p:sldId id="277" r:id="rId6"/>
    <p:sldId id="272" r:id="rId7"/>
    <p:sldId id="279" r:id="rId8"/>
    <p:sldId id="280" r:id="rId9"/>
    <p:sldId id="28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472C4"/>
    <a:srgbClr val="00B050"/>
    <a:srgbClr val="F4B183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localhost:8080/app/dashboards/7291b8b9-1ce8-48c4-8401-69d2ee5db03e?profile=41ee368e-5ac5-4f99-b567-48bd90ff902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Weekly Meeting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11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4" y="1787237"/>
            <a:ext cx="11920744" cy="315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11 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ieren 3"/>
          <p:cNvGrpSpPr/>
          <p:nvPr/>
        </p:nvGrpSpPr>
        <p:grpSpPr>
          <a:xfrm>
            <a:off x="686534" y="1010194"/>
            <a:ext cx="6613491" cy="5468849"/>
            <a:chOff x="686534" y="1010194"/>
            <a:chExt cx="6613491" cy="5468849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3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703161" y="1010194"/>
            <a:ext cx="6613491" cy="5468849"/>
            <a:chOff x="686534" y="1010194"/>
            <a:chExt cx="6613491" cy="546884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33D53D-CEA6-4793-AA59-162439CE6782}"/>
              </a:ext>
            </a:extLst>
          </p:cNvPr>
          <p:cNvSpPr/>
          <p:nvPr/>
        </p:nvSpPr>
        <p:spPr>
          <a:xfrm>
            <a:off x="686533" y="3944007"/>
            <a:ext cx="6613491" cy="14758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40" y="1454229"/>
            <a:ext cx="591585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9966"/>
                </a:solidFill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pic>
        <p:nvPicPr>
          <p:cNvPr id="8" name="Inhaltsplatzhalter 7">
            <a:hlinkClick r:id="rId4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"/>
          <a:stretch/>
        </p:blipFill>
        <p:spPr>
          <a:xfrm>
            <a:off x="302859" y="902126"/>
            <a:ext cx="11586282" cy="5714802"/>
          </a:xfrm>
        </p:spPr>
      </p:pic>
    </p:spTree>
    <p:extLst>
      <p:ext uri="{BB962C8B-B14F-4D97-AF65-F5344CB8AC3E}">
        <p14:creationId xmlns:p14="http://schemas.microsoft.com/office/powerpoint/2010/main" val="11611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9966"/>
                </a:solidFill>
              </a:rPr>
              <a:t>SQL Queries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11171502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000" dirty="0" smtClean="0"/>
              <a:t>Complex SQL Query with LEFT JOIN</a:t>
            </a:r>
            <a:endParaRPr lang="en-GB" sz="2000" dirty="0"/>
          </a:p>
          <a:p>
            <a:pPr algn="just"/>
            <a:endParaRPr lang="en-GB" sz="2000" dirty="0"/>
          </a:p>
          <a:p>
            <a:pPr algn="just"/>
            <a:endParaRPr lang="en-GB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96" y="1715497"/>
            <a:ext cx="7067352" cy="39644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075958" y="2593569"/>
            <a:ext cx="2321475" cy="2892828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l</a:t>
            </a:r>
            <a:r>
              <a:rPr lang="de-DE" dirty="0" err="1" smtClean="0">
                <a:solidFill>
                  <a:srgbClr val="FF0000"/>
                </a:solidFill>
              </a:rPr>
              <a:t>_nodes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200607" y="5710840"/>
            <a:ext cx="214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LEFT JOIN ON  tree.id = </a:t>
            </a:r>
            <a:r>
              <a:rPr lang="de-DE" dirty="0" err="1" smtClean="0"/>
              <a:t>vertex.node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57694" y="3041729"/>
            <a:ext cx="4139737" cy="2236853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B050"/>
                </a:solidFill>
              </a:rPr>
              <a:t>Wanted</a:t>
            </a:r>
            <a:r>
              <a:rPr lang="de-DE" dirty="0" smtClean="0">
                <a:solidFill>
                  <a:srgbClr val="00B050"/>
                </a:solidFill>
              </a:rPr>
              <a:t> Query Data</a:t>
            </a:r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4" name="Pfeil nach unten 3"/>
          <p:cNvSpPr/>
          <p:nvPr/>
        </p:nvSpPr>
        <p:spPr>
          <a:xfrm>
            <a:off x="2169622" y="5137265"/>
            <a:ext cx="157941" cy="542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57696" y="3441469"/>
            <a:ext cx="2244436" cy="1837113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00FF"/>
                </a:solidFill>
              </a:rPr>
              <a:t>v</a:t>
            </a:r>
            <a:r>
              <a:rPr lang="de-DE" dirty="0" err="1" smtClean="0">
                <a:solidFill>
                  <a:srgbClr val="0000FF"/>
                </a:solidFill>
              </a:rPr>
              <a:t>isu_vertices</a:t>
            </a:r>
            <a:endParaRPr lang="de-DE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339966"/>
                </a:solidFill>
              </a:rPr>
              <a:t>mapNodesToShapes</a:t>
            </a:r>
            <a:r>
              <a:rPr lang="en-US" sz="3200" b="1" dirty="0">
                <a:solidFill>
                  <a:srgbClr val="339966"/>
                </a:solidFill>
              </a:rPr>
              <a:t>()</a:t>
            </a:r>
            <a:r>
              <a:rPr lang="en-US" sz="3200" b="1" dirty="0" smtClean="0">
                <a:solidFill>
                  <a:srgbClr val="339966"/>
                </a:solidFill>
              </a:rPr>
              <a:t/>
            </a:r>
            <a:br>
              <a:rPr lang="en-US" sz="3200" b="1" dirty="0" smtClean="0">
                <a:solidFill>
                  <a:srgbClr val="339966"/>
                </a:solidFill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26" y="802208"/>
            <a:ext cx="6428705" cy="57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339966"/>
                </a:solidFill>
              </a:rPr>
              <a:t>mapConnectionsToShapes</a:t>
            </a:r>
            <a:r>
              <a:rPr lang="en-US" sz="3200" b="1" dirty="0" smtClean="0">
                <a:solidFill>
                  <a:srgbClr val="339966"/>
                </a:solidFill>
              </a:rPr>
              <a:t>()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4729138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000" dirty="0" smtClean="0"/>
              <a:t>P&amp;ID Rules to determine </a:t>
            </a:r>
            <a:r>
              <a:rPr lang="en-GB" sz="2000" dirty="0" err="1" smtClean="0"/>
              <a:t>shapeName</a:t>
            </a:r>
            <a:r>
              <a:rPr lang="en-GB" sz="2000" dirty="0" smtClean="0"/>
              <a:t> according to </a:t>
            </a:r>
            <a:r>
              <a:rPr lang="en-GB" sz="2000" dirty="0" err="1" smtClean="0"/>
              <a:t>pidClass</a:t>
            </a:r>
            <a:r>
              <a:rPr lang="en-GB" sz="2000" dirty="0" smtClean="0"/>
              <a:t> of source and target shapes of connection. </a:t>
            </a:r>
          </a:p>
          <a:p>
            <a:pPr algn="just"/>
            <a:r>
              <a:rPr lang="en-GB" sz="2000" dirty="0" smtClean="0"/>
              <a:t>Rules as Adjacency Matrix:</a:t>
            </a:r>
            <a:endParaRPr lang="en-GB" sz="1600" dirty="0" smtClean="0"/>
          </a:p>
          <a:p>
            <a:pPr algn="just"/>
            <a:endParaRPr lang="en-GB" sz="2000" dirty="0"/>
          </a:p>
          <a:p>
            <a:pPr algn="just"/>
            <a:endParaRPr lang="en-GB" sz="14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25" y="621991"/>
            <a:ext cx="6664201" cy="60863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0" y="2582928"/>
            <a:ext cx="4657975" cy="28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9966"/>
                </a:solidFill>
              </a:rPr>
              <a:t>Next </a:t>
            </a:r>
            <a:r>
              <a:rPr lang="en-US" sz="3200" b="1" dirty="0">
                <a:solidFill>
                  <a:srgbClr val="339966"/>
                </a:solidFill>
              </a:rPr>
              <a:t>Sprint – </a:t>
            </a:r>
            <a:r>
              <a:rPr lang="en-US" sz="3200" b="1" dirty="0" err="1">
                <a:solidFill>
                  <a:srgbClr val="339966"/>
                </a:solidFill>
              </a:rPr>
              <a:t>ToDos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B88C6BB7-9506-441C-AAC0-C315A4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Boardlet</a:t>
            </a:r>
            <a:r>
              <a:rPr lang="en-GB" sz="2000" dirty="0"/>
              <a:t> Design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floating buttons (side-by-side)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>
                <a:solidFill>
                  <a:srgbClr val="00B050"/>
                </a:solidFill>
              </a:rPr>
              <a:t>Design </a:t>
            </a:r>
            <a:r>
              <a:rPr lang="en-GB" sz="1600" dirty="0">
                <a:solidFill>
                  <a:srgbClr val="00B050"/>
                </a:solidFill>
              </a:rPr>
              <a:t>of root-node-selection input </a:t>
            </a:r>
            <a:r>
              <a:rPr lang="en-GB" sz="1600" dirty="0" smtClean="0">
                <a:solidFill>
                  <a:srgbClr val="00B050"/>
                </a:solidFill>
              </a:rPr>
              <a:t>field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/>
              <a:t>Fix query of siblings when selecting one root node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Build Hierarchy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to start from selected root node (to work out for multiple)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Database queries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Connect remaining tables to repository with LC2 (instructions in daily-routine notes)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getData</a:t>
            </a:r>
            <a:r>
              <a:rPr lang="en-GB" sz="1600" dirty="0">
                <a:solidFill>
                  <a:srgbClr val="00B050"/>
                </a:solidFill>
              </a:rPr>
              <a:t>() generic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pidRootNode</a:t>
            </a:r>
            <a:r>
              <a:rPr lang="en-GB" sz="1600" dirty="0">
                <a:solidFill>
                  <a:srgbClr val="00B050"/>
                </a:solidFill>
              </a:rPr>
              <a:t> name query (to display in input field on </a:t>
            </a:r>
            <a:r>
              <a:rPr lang="en-GB" sz="1600" dirty="0" err="1">
                <a:solidFill>
                  <a:srgbClr val="00B050"/>
                </a:solidFill>
              </a:rPr>
              <a:t>updateInput</a:t>
            </a:r>
            <a:r>
              <a:rPr lang="en-GB" sz="1600" dirty="0">
                <a:solidFill>
                  <a:srgbClr val="00B050"/>
                </a:solidFill>
              </a:rPr>
              <a:t>())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pidNodes</a:t>
            </a:r>
            <a:r>
              <a:rPr lang="en-GB" sz="1600" dirty="0">
                <a:solidFill>
                  <a:srgbClr val="00B050"/>
                </a:solidFill>
              </a:rPr>
              <a:t> </a:t>
            </a:r>
            <a:r>
              <a:rPr lang="en-GB" sz="1600" dirty="0" smtClean="0">
                <a:solidFill>
                  <a:srgbClr val="00B050"/>
                </a:solidFill>
              </a:rPr>
              <a:t>query</a:t>
            </a:r>
            <a:endParaRPr lang="en-GB" sz="1600" dirty="0">
              <a:solidFill>
                <a:srgbClr val="00B050"/>
              </a:solidFill>
            </a:endParaRP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 smtClean="0">
                <a:solidFill>
                  <a:srgbClr val="00B050"/>
                </a:solidFill>
              </a:rPr>
              <a:t>pidConnections</a:t>
            </a:r>
            <a:r>
              <a:rPr lang="en-GB" sz="1600" dirty="0">
                <a:solidFill>
                  <a:srgbClr val="00B050"/>
                </a:solidFill>
              </a:rPr>
              <a:t>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Process Variables </a:t>
            </a:r>
            <a:r>
              <a:rPr lang="en-GB" sz="1600" dirty="0" smtClean="0"/>
              <a:t>query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smtClean="0"/>
              <a:t>Animations via sapient-bind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smtClean="0"/>
              <a:t>Documentation </a:t>
            </a:r>
            <a:r>
              <a:rPr lang="en-GB" sz="2000" dirty="0"/>
              <a:t>and Commenting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Modularization of code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JsDocs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Testing</a:t>
            </a:r>
          </a:p>
          <a:p>
            <a:pPr algn="just"/>
            <a:endParaRPr lang="en-GB" sz="14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519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Breitbild</PresentationFormat>
  <Paragraphs>48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Dynamic Generation of Modular Industrial Plant Visualizations</vt:lpstr>
      <vt:lpstr>Task Backlog – Overview Overview of tasks: Week 11 </vt:lpstr>
      <vt:lpstr>Task Backlog – Overview Overview of tasks: Week 10 </vt:lpstr>
      <vt:lpstr>Sapient Boardlet Weekly Sprint 10</vt:lpstr>
      <vt:lpstr>P&amp;ID Viewer - Dashboard</vt:lpstr>
      <vt:lpstr>SQL Queries Weekly Sprint 10</vt:lpstr>
      <vt:lpstr>mapNodesToShapes() Weekly Sprint 10</vt:lpstr>
      <vt:lpstr>mapConnectionsToShapes()</vt:lpstr>
      <vt:lpstr>Next Sprint – ToDos Weekly Sprint 10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93</cp:revision>
  <dcterms:created xsi:type="dcterms:W3CDTF">2018-06-10T12:02:46Z</dcterms:created>
  <dcterms:modified xsi:type="dcterms:W3CDTF">2018-06-26T12:49:05Z</dcterms:modified>
</cp:coreProperties>
</file>