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69" r:id="rId5"/>
    <p:sldId id="267" r:id="rId6"/>
    <p:sldId id="270" r:id="rId7"/>
    <p:sldId id="273" r:id="rId8"/>
    <p:sldId id="274" r:id="rId9"/>
    <p:sldId id="272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ocs.google.com/spreadsheets/d/1ViX_nE2z-lO41kuklxOHEhiy13A0g4AOvPWYSKSB_gA/edit#gid=111583813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iguel.romero.karam\Google%20Drive\TUM\Maschinenwesen%20B.Sc\Bachelorarbeit\3%20Entwicklungsphase\Code\pid-boardle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app/dashboards/7291b8b9-1ce8-48c4-8401-69d2ee5db03e?profile=41ee368e-5ac5-4f99-b567-48bd90ff902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10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Next Sprint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40" y="1118945"/>
            <a:ext cx="5879064" cy="4223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 smtClean="0"/>
              <a:t>Finish </a:t>
            </a:r>
            <a:endParaRPr lang="en-GB" sz="2400" b="1" dirty="0"/>
          </a:p>
          <a:p>
            <a:pPr algn="just"/>
            <a:r>
              <a:rPr lang="en-GB" sz="2000" dirty="0" err="1" smtClean="0"/>
              <a:t>Boardlet</a:t>
            </a:r>
            <a:r>
              <a:rPr lang="en-GB" sz="2000" dirty="0" smtClean="0"/>
              <a:t> Design</a:t>
            </a:r>
          </a:p>
          <a:p>
            <a:pPr lvl="1" algn="just"/>
            <a:r>
              <a:rPr lang="en-GB" sz="1600" dirty="0" smtClean="0"/>
              <a:t>Fix floating buttons (side-by-side)</a:t>
            </a:r>
            <a:endParaRPr lang="en-GB" sz="1600" dirty="0" smtClean="0"/>
          </a:p>
          <a:p>
            <a:pPr algn="just"/>
            <a:r>
              <a:rPr lang="en-GB" sz="2000" dirty="0" smtClean="0"/>
              <a:t>Database queries</a:t>
            </a:r>
          </a:p>
          <a:p>
            <a:pPr lvl="1" algn="just"/>
            <a:r>
              <a:rPr lang="en-GB" sz="1600" dirty="0"/>
              <a:t>Nodes</a:t>
            </a:r>
          </a:p>
          <a:p>
            <a:pPr lvl="1" algn="just"/>
            <a:r>
              <a:rPr lang="en-GB" sz="1600" dirty="0"/>
              <a:t>Connections</a:t>
            </a:r>
          </a:p>
          <a:p>
            <a:pPr lvl="1" algn="just"/>
            <a:r>
              <a:rPr lang="en-GB" sz="1600" dirty="0"/>
              <a:t>Process Variables</a:t>
            </a:r>
          </a:p>
          <a:p>
            <a:pPr algn="just"/>
            <a:r>
              <a:rPr lang="en-GB" sz="2000" dirty="0" smtClean="0"/>
              <a:t>Graph layout algorithm</a:t>
            </a:r>
          </a:p>
          <a:p>
            <a:pPr algn="just"/>
            <a:r>
              <a:rPr lang="en-GB" sz="2000" dirty="0" smtClean="0"/>
              <a:t>Animations via sapient-bind</a:t>
            </a:r>
          </a:p>
          <a:p>
            <a:pPr algn="just"/>
            <a:r>
              <a:rPr lang="en-GB" sz="2000" dirty="0" smtClean="0"/>
              <a:t>Documentation and Commenting</a:t>
            </a:r>
          </a:p>
          <a:p>
            <a:pPr algn="just"/>
            <a:r>
              <a:rPr lang="en-GB" sz="2000" dirty="0" smtClean="0"/>
              <a:t>Testing</a:t>
            </a:r>
          </a:p>
          <a:p>
            <a:pPr algn="just"/>
            <a:endParaRPr lang="en-GB" sz="14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3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66"/>
                </a:solidFill>
              </a:rPr>
              <a:t>Project </a:t>
            </a:r>
            <a:r>
              <a:rPr lang="en-US" sz="3200" b="1" dirty="0">
                <a:solidFill>
                  <a:srgbClr val="339966"/>
                </a:solidFill>
              </a:rPr>
              <a:t>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5" y="2194561"/>
            <a:ext cx="11893193" cy="31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613491" cy="546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613491" cy="546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33D53D-CEA6-4793-AA59-162439CE6782}"/>
              </a:ext>
            </a:extLst>
          </p:cNvPr>
          <p:cNvSpPr/>
          <p:nvPr/>
        </p:nvSpPr>
        <p:spPr>
          <a:xfrm>
            <a:off x="669907" y="2100869"/>
            <a:ext cx="6613491" cy="18809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9" y="2043783"/>
            <a:ext cx="5092189" cy="3518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Testing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E1E731CC-AC70-4672-87B4-A38517AB7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1010194"/>
            <a:ext cx="5377963" cy="5527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5587367" y="2364580"/>
            <a:ext cx="45719" cy="816769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5587294" y="3780384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F9AD47CA-B238-44C4-9B2B-E3D9EA0DBD04}"/>
              </a:ext>
            </a:extLst>
          </p:cNvPr>
          <p:cNvSpPr/>
          <p:nvPr/>
        </p:nvSpPr>
        <p:spPr>
          <a:xfrm rot="10800000">
            <a:off x="6745528" y="1722985"/>
            <a:ext cx="45719" cy="64159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1DEA0A5-0E5A-4257-9141-F16CC1FA0B43}"/>
              </a:ext>
            </a:extLst>
          </p:cNvPr>
          <p:cNvCxnSpPr/>
          <p:nvPr/>
        </p:nvCxnSpPr>
        <p:spPr>
          <a:xfrm flipV="1">
            <a:off x="5654675" y="2016125"/>
            <a:ext cx="1078153" cy="7302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5602805" y="4443347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0529CF3-0EA6-4DF9-93BB-8FCAA10FC106}"/>
              </a:ext>
            </a:extLst>
          </p:cNvPr>
          <p:cNvCxnSpPr>
            <a:cxnSpLocks/>
          </p:cNvCxnSpPr>
          <p:nvPr/>
        </p:nvCxnSpPr>
        <p:spPr>
          <a:xfrm>
            <a:off x="5563309" y="3396254"/>
            <a:ext cx="5578437" cy="291432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B35E7C4-8FD2-4FA0-A237-0F70DCC86FC9}"/>
              </a:ext>
            </a:extLst>
          </p:cNvPr>
          <p:cNvCxnSpPr>
            <a:cxnSpLocks/>
          </p:cNvCxnSpPr>
          <p:nvPr/>
        </p:nvCxnSpPr>
        <p:spPr>
          <a:xfrm flipV="1">
            <a:off x="5563309" y="2522712"/>
            <a:ext cx="2597711" cy="719924"/>
          </a:xfrm>
          <a:prstGeom prst="curvedConnector3">
            <a:avLst>
              <a:gd name="adj1" fmla="val 46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>
            <a:extLst>
              <a:ext uri="{FF2B5EF4-FFF2-40B4-BE49-F238E27FC236}">
                <a16:creationId xmlns:a16="http://schemas.microsoft.com/office/drawing/2014/main" id="{D9F7DCB4-F796-4206-AEDF-67AA8D98C509}"/>
              </a:ext>
            </a:extLst>
          </p:cNvPr>
          <p:cNvSpPr/>
          <p:nvPr/>
        </p:nvSpPr>
        <p:spPr>
          <a:xfrm>
            <a:off x="4241644" y="3557588"/>
            <a:ext cx="2643329" cy="249078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DAD1D024-B971-491B-9831-9FC133CDB897}"/>
              </a:ext>
            </a:extLst>
          </p:cNvPr>
          <p:cNvCxnSpPr/>
          <p:nvPr/>
        </p:nvCxnSpPr>
        <p:spPr>
          <a:xfrm rot="16200000" flipH="1">
            <a:off x="6351873" y="5340195"/>
            <a:ext cx="1409700" cy="3434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 result for gefasoft logo svg">
            <a:extLst>
              <a:ext uri="{FF2B5EF4-FFF2-40B4-BE49-F238E27FC236}">
                <a16:creationId xmlns:a16="http://schemas.microsoft.com/office/drawing/2014/main" id="{4E0EFFFC-9F6B-4017-841B-A61961FD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" y="1010194"/>
            <a:ext cx="6613491" cy="546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33D53D-CEA6-4793-AA59-162439CE6782}"/>
              </a:ext>
            </a:extLst>
          </p:cNvPr>
          <p:cNvSpPr/>
          <p:nvPr/>
        </p:nvSpPr>
        <p:spPr>
          <a:xfrm>
            <a:off x="686533" y="3944007"/>
            <a:ext cx="6613491" cy="1475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nhaltsplatzhalter 40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73" y="1327207"/>
            <a:ext cx="4599625" cy="47359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288473" y="2769478"/>
            <a:ext cx="3649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rgbClr val="FF0000"/>
                </a:solidFill>
              </a:rPr>
              <a:t>UPDATE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0" y="1243626"/>
            <a:ext cx="5380966" cy="49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3474" y="5044077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16</a:t>
              </a:r>
              <a:endParaRPr lang="en-GB" b="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4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3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2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904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800" b="1" dirty="0"/>
              <a:t>Instance Hierarchy Traversal</a:t>
            </a:r>
          </a:p>
          <a:p>
            <a:pPr algn="just"/>
            <a:r>
              <a:rPr lang="en-GB" sz="1400" b="1" dirty="0"/>
              <a:t>Instance Hierarchy </a:t>
            </a:r>
            <a:r>
              <a:rPr lang="en-GB" sz="1400" dirty="0"/>
              <a:t>in model </a:t>
            </a:r>
            <a:r>
              <a:rPr lang="en-GB" sz="1400" b="1" dirty="0"/>
              <a:t>via parent </a:t>
            </a:r>
            <a:r>
              <a:rPr lang="en-GB" sz="1400" dirty="0"/>
              <a:t>attribute.</a:t>
            </a:r>
          </a:p>
          <a:p>
            <a:pPr algn="just"/>
            <a:r>
              <a:rPr lang="en-GB" sz="1400" dirty="0"/>
              <a:t>Once </a:t>
            </a:r>
            <a:r>
              <a:rPr lang="en-GB" sz="1400" dirty="0" err="1"/>
              <a:t>cModule</a:t>
            </a:r>
            <a:r>
              <a:rPr lang="en-GB" sz="1400" dirty="0"/>
              <a:t> layer reached, work with place all inside parent.</a:t>
            </a:r>
          </a:p>
          <a:p>
            <a:pPr algn="just"/>
            <a:r>
              <a:rPr lang="en-GB" sz="1400" dirty="0"/>
              <a:t>When done, move to parent’s next children.</a:t>
            </a:r>
          </a:p>
          <a:p>
            <a:pPr algn="just"/>
            <a:r>
              <a:rPr lang="en-GB" sz="1400" dirty="0"/>
              <a:t>Repeat.</a:t>
            </a:r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7030A0"/>
                </a:solidFill>
              </a:rPr>
              <a:t>Brewhouse</a:t>
            </a:r>
            <a:r>
              <a:rPr lang="en-GB" sz="1050" b="1" dirty="0"/>
              <a:t> : </a:t>
            </a:r>
            <a:r>
              <a:rPr lang="en-GB" sz="1050" dirty="0"/>
              <a:t>Process Cell</a:t>
            </a:r>
            <a:endParaRPr lang="en-GB" sz="105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solidFill>
                  <a:srgbClr val="0000FF"/>
                </a:solidFill>
              </a:rPr>
              <a:t>Unit</a:t>
            </a:r>
            <a:r>
              <a:rPr lang="en-GB" sz="1050" b="1" dirty="0"/>
              <a:t> : </a:t>
            </a:r>
            <a:r>
              <a:rPr lang="en-GB" sz="1050" dirty="0"/>
              <a:t>U_L2</a:t>
            </a:r>
            <a:endParaRPr lang="en-GB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C90E2-A160-4F9C-8F01-9CE3B9AC1FF6}"/>
              </a:ext>
            </a:extLst>
          </p:cNvPr>
          <p:cNvSpPr txBox="1"/>
          <p:nvPr/>
        </p:nvSpPr>
        <p:spPr>
          <a:xfrm>
            <a:off x="9023159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U_W3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F0"/>
                </a:solidFill>
              </a:rPr>
              <a:t>EModule</a:t>
            </a:r>
            <a:r>
              <a:rPr lang="en-GB" sz="1050" b="1" dirty="0"/>
              <a:t> :    </a:t>
            </a:r>
            <a:r>
              <a:rPr lang="en-GB" sz="800" dirty="0" err="1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7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9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8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227103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50"/>
                </a:solidFill>
              </a:rPr>
              <a:t>CModule</a:t>
            </a:r>
            <a:r>
              <a:rPr lang="en-GB" sz="1050" b="1" dirty="0"/>
              <a:t> : </a:t>
            </a:r>
            <a:endParaRPr lang="en-GB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5784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5784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5784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97C3403-3BE4-419F-B37E-BB1D4E5D406F}"/>
              </a:ext>
            </a:extLst>
          </p:cNvPr>
          <p:cNvSpPr txBox="1"/>
          <p:nvPr/>
        </p:nvSpPr>
        <p:spPr>
          <a:xfrm>
            <a:off x="4732569" y="6320452"/>
            <a:ext cx="38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/>
              <a:t>10</a:t>
            </a:r>
            <a:endParaRPr lang="en-GB" b="1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33E1B0-4143-47E6-8A5F-FB87A2B321AA}"/>
              </a:ext>
            </a:extLst>
          </p:cNvPr>
          <p:cNvGrpSpPr/>
          <p:nvPr/>
        </p:nvGrpSpPr>
        <p:grpSpPr>
          <a:xfrm>
            <a:off x="5357223" y="6294503"/>
            <a:ext cx="389499" cy="313509"/>
            <a:chOff x="6044911" y="6257834"/>
            <a:chExt cx="389499" cy="31350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4D4DD5-651B-4695-9B1D-22921F20F2F7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DA9C78-E820-4BF9-BF7C-047FA16C8F89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12</a:t>
              </a:r>
              <a:endParaRPr lang="en-GB" b="1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BD710FF-29F0-4056-B16E-70086BD19603}"/>
              </a:ext>
            </a:extLst>
          </p:cNvPr>
          <p:cNvGrpSpPr/>
          <p:nvPr/>
        </p:nvGrpSpPr>
        <p:grpSpPr>
          <a:xfrm>
            <a:off x="5929073" y="6294503"/>
            <a:ext cx="389499" cy="313509"/>
            <a:chOff x="6044911" y="6257834"/>
            <a:chExt cx="389499" cy="313509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D49016E-0B74-45BF-96A6-9A0167A9F4A1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3567F7E-66D2-47A2-9BF9-D7CA91D61D5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13</a:t>
              </a:r>
              <a:endParaRPr lang="en-GB" b="1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1BA2FB-A44B-46FF-87D4-F3932BAEB375}"/>
              </a:ext>
            </a:extLst>
          </p:cNvPr>
          <p:cNvGrpSpPr/>
          <p:nvPr/>
        </p:nvGrpSpPr>
        <p:grpSpPr>
          <a:xfrm>
            <a:off x="6500923" y="6294503"/>
            <a:ext cx="389499" cy="313509"/>
            <a:chOff x="6044911" y="6257834"/>
            <a:chExt cx="389499" cy="313509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01B681-EA9E-4BFA-A4B3-7BA5943C035C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65B81A1-875C-47CC-B2C7-7B100B73327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14</a:t>
              </a:r>
              <a:endParaRPr lang="en-GB" b="1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94503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15</a:t>
              </a:r>
              <a:endParaRPr lang="en-GB" b="1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  <a:endCxn id="129" idx="0"/>
          </p:cNvCxnSpPr>
          <p:nvPr/>
        </p:nvCxnSpPr>
        <p:spPr>
          <a:xfrm flipH="1">
            <a:off x="6095201" y="5357587"/>
            <a:ext cx="20159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11</a:t>
              </a:r>
              <a:endParaRPr lang="en-GB" b="1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</p:cNvCxnSpPr>
          <p:nvPr/>
        </p:nvCxnSpPr>
        <p:spPr>
          <a:xfrm flipH="1">
            <a:off x="3183775" y="3336248"/>
            <a:ext cx="3550667" cy="74283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FAF1732-E50A-411A-8140-BDD4AE3AAC72}"/>
              </a:ext>
            </a:extLst>
          </p:cNvPr>
          <p:cNvSpPr/>
          <p:nvPr/>
        </p:nvSpPr>
        <p:spPr>
          <a:xfrm>
            <a:off x="764654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879591" y="6135329"/>
            <a:ext cx="3411015" cy="632394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uppieren 112"/>
          <p:cNvGrpSpPr/>
          <p:nvPr/>
        </p:nvGrpSpPr>
        <p:grpSpPr>
          <a:xfrm>
            <a:off x="227017" y="2961232"/>
            <a:ext cx="2916571" cy="2251480"/>
            <a:chOff x="8859483" y="3864543"/>
            <a:chExt cx="2916571" cy="2251480"/>
          </a:xfrm>
        </p:grpSpPr>
        <p:pic>
          <p:nvPicPr>
            <p:cNvPr id="114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15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20411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6497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4900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081885"/>
            <a:ext cx="6383370" cy="167485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1900" b="1" dirty="0"/>
              <a:t>Vertex Placement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b="1" dirty="0"/>
              <a:t>Depth-first</a:t>
            </a:r>
            <a:r>
              <a:rPr lang="en-GB" sz="1400" dirty="0"/>
              <a:t> traversal of instance hierarchy (IH) via parent attribute until </a:t>
            </a:r>
            <a:r>
              <a:rPr lang="en-GB" sz="1400" b="1" dirty="0" err="1">
                <a:solidFill>
                  <a:srgbClr val="00B050"/>
                </a:solidFill>
              </a:rPr>
              <a:t>cModule</a:t>
            </a:r>
            <a:r>
              <a:rPr lang="en-GB" sz="14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Vertex placement inside group: </a:t>
            </a:r>
            <a:r>
              <a:rPr lang="en-GB" sz="1400" b="1" dirty="0"/>
              <a:t>relative positioning </a:t>
            </a:r>
            <a:r>
              <a:rPr lang="en-GB" sz="1400" dirty="0"/>
              <a:t>with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accent2"/>
                </a:solidFill>
              </a:rPr>
              <a:t>constraints</a:t>
            </a:r>
            <a:endParaRPr lang="en-GB" sz="1400" dirty="0">
              <a:solidFill>
                <a:schemeClr val="accent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Rules for example: if (valve to instrument) : instrument above valve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Count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to construct </a:t>
            </a:r>
            <a:r>
              <a:rPr lang="en-GB" sz="1400" b="1" dirty="0">
                <a:solidFill>
                  <a:srgbClr val="7030A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endParaRPr lang="en-GB" sz="1400" dirty="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20058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8493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3118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20058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8887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8493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7411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9536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22900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20058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3118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8493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3118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10917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106" name="Ellipse 105"/>
          <p:cNvSpPr/>
          <p:nvPr/>
        </p:nvSpPr>
        <p:spPr>
          <a:xfrm>
            <a:off x="9392557" y="1648565"/>
            <a:ext cx="1326537" cy="1326537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Gerade Verbindung mit Pfeil 107"/>
          <p:cNvCxnSpPr/>
          <p:nvPr/>
        </p:nvCxnSpPr>
        <p:spPr>
          <a:xfrm flipH="1">
            <a:off x="9589979" y="2311833"/>
            <a:ext cx="462523" cy="462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/>
              <p:cNvSpPr txBox="1"/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Ellipse 244"/>
          <p:cNvSpPr/>
          <p:nvPr/>
        </p:nvSpPr>
        <p:spPr>
          <a:xfrm>
            <a:off x="7918884" y="19818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8282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9752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8285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8493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30094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21848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6178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7743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7743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8493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9722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Issues and challenges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56E6DA-8F2D-4F02-95E0-EB7B6F24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63" y="1126808"/>
            <a:ext cx="10890771" cy="5548309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5879064" cy="422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GB" sz="2400" b="1" dirty="0" smtClean="0"/>
              <a:t>Finish </a:t>
            </a:r>
          </a:p>
          <a:p>
            <a:pPr algn="just"/>
            <a:r>
              <a:rPr lang="en-GB" sz="2000" dirty="0" smtClean="0"/>
              <a:t>Connection to Database</a:t>
            </a:r>
          </a:p>
          <a:p>
            <a:pPr lvl="1" algn="just"/>
            <a:r>
              <a:rPr lang="en-GB" sz="1600" dirty="0" smtClean="0"/>
              <a:t>Problem: Tables not in repository</a:t>
            </a:r>
          </a:p>
          <a:p>
            <a:pPr lvl="1" algn="just"/>
            <a:r>
              <a:rPr lang="en-GB" sz="1600" dirty="0" smtClean="0"/>
              <a:t>Solution: Added tables to Repository</a:t>
            </a:r>
          </a:p>
          <a:p>
            <a:pPr algn="just"/>
            <a:endParaRPr lang="en-GB" sz="20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Breitbild</PresentationFormat>
  <Paragraphs>124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Dynamic Generation of Modular Industrial Plant Visualizations</vt:lpstr>
      <vt:lpstr>Task Backlog – Overview Overview of tasks: Week 10 </vt:lpstr>
      <vt:lpstr>Task Backlog – Overview Overview of tasks: Week 10 </vt:lpstr>
      <vt:lpstr>Testing Boardlet Weekly Sprint 10</vt:lpstr>
      <vt:lpstr>Task Backlog – Overview Overview of tasks: Week 10 </vt:lpstr>
      <vt:lpstr>Sapient Boardlet Weekly Sprint 10</vt:lpstr>
      <vt:lpstr>3.4.8 – Vertex Layout Algorithm Concept</vt:lpstr>
      <vt:lpstr>3.4.8 – Vertex Layout Algorithm Concept</vt:lpstr>
      <vt:lpstr>Issues and challenges Weekly Sprint 10</vt:lpstr>
      <vt:lpstr>Next Sprint Weekly Sprint 10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82</cp:revision>
  <dcterms:created xsi:type="dcterms:W3CDTF">2018-06-10T12:02:46Z</dcterms:created>
  <dcterms:modified xsi:type="dcterms:W3CDTF">2018-06-19T13:33:08Z</dcterms:modified>
</cp:coreProperties>
</file>