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6" r:id="rId6"/>
    <p:sldId id="269" r:id="rId7"/>
    <p:sldId id="267" r:id="rId8"/>
    <p:sldId id="270" r:id="rId9"/>
    <p:sldId id="273" r:id="rId10"/>
    <p:sldId id="275" r:id="rId11"/>
    <p:sldId id="274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9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4"/>
            <a:ext cx="5879064" cy="33059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b="1" dirty="0"/>
              <a:t>Tree (hierarchy) traversal methods</a:t>
            </a:r>
          </a:p>
          <a:p>
            <a:pPr marL="0" indent="0" algn="just">
              <a:buNone/>
            </a:pPr>
            <a:endParaRPr lang="en-GB" sz="1800" b="1" dirty="0"/>
          </a:p>
          <a:p>
            <a:pPr algn="just"/>
            <a:r>
              <a:rPr lang="en-GB" sz="1600" b="1" dirty="0" err="1"/>
              <a:t>Preorder</a:t>
            </a:r>
            <a:r>
              <a:rPr lang="en-GB" sz="1600" b="1" dirty="0"/>
              <a:t> [D][L][R]</a:t>
            </a:r>
          </a:p>
          <a:p>
            <a:pPr lvl="1" algn="just"/>
            <a:endParaRPr lang="en-GB" sz="1600" b="1" dirty="0"/>
          </a:p>
          <a:p>
            <a:pPr algn="just"/>
            <a:r>
              <a:rPr lang="en-GB" sz="1600" b="1" dirty="0" err="1"/>
              <a:t>Inorder</a:t>
            </a:r>
            <a:r>
              <a:rPr lang="en-GB" sz="1600" b="1" dirty="0"/>
              <a:t> [L][D][R]</a:t>
            </a:r>
          </a:p>
          <a:p>
            <a:pPr lvl="1" algn="just"/>
            <a:endParaRPr lang="en-GB" sz="1600" b="1" dirty="0"/>
          </a:p>
          <a:p>
            <a:pPr algn="just"/>
            <a:r>
              <a:rPr lang="en-GB" sz="1600" b="1" dirty="0" err="1"/>
              <a:t>Postorder</a:t>
            </a:r>
            <a:r>
              <a:rPr lang="en-GB" sz="1600" b="1" dirty="0"/>
              <a:t> [L][R][D]</a:t>
            </a:r>
          </a:p>
          <a:p>
            <a:pPr lvl="1" algn="just"/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then next </a:t>
            </a:r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then next </a:t>
            </a:r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… , finally </a:t>
            </a:r>
            <a:r>
              <a:rPr lang="en-GB" sz="1800" dirty="0">
                <a:solidFill>
                  <a:srgbClr val="00B0F0"/>
                </a:solidFill>
              </a:rPr>
              <a:t>group</a:t>
            </a:r>
            <a:r>
              <a:rPr lang="en-GB" sz="1800" dirty="0"/>
              <a:t> </a:t>
            </a:r>
            <a:r>
              <a:rPr lang="en-GB" sz="1800" dirty="0" err="1"/>
              <a:t>placment</a:t>
            </a:r>
            <a:endParaRPr lang="en-GB" sz="1800" dirty="0"/>
          </a:p>
          <a:p>
            <a:pPr lvl="1" algn="just"/>
            <a:endParaRPr lang="en-GB" sz="1800" dirty="0"/>
          </a:p>
          <a:p>
            <a:pPr algn="just"/>
            <a:endParaRPr lang="en-GB" sz="1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556500" y="483160"/>
            <a:ext cx="4304845" cy="6374840"/>
            <a:chOff x="6362700" y="753121"/>
            <a:chExt cx="3936546" cy="582944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700" y="753121"/>
              <a:ext cx="3936546" cy="5609579"/>
            </a:xfrm>
            <a:prstGeom prst="rect">
              <a:avLst/>
            </a:prstGeom>
          </p:spPr>
        </p:pic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B6EEADBC-18EF-4D5E-AD61-A99C29F1EFBF}"/>
                </a:ext>
              </a:extLst>
            </p:cNvPr>
            <p:cNvSpPr txBox="1">
              <a:spLocks/>
            </p:cNvSpPr>
            <p:nvPr/>
          </p:nvSpPr>
          <p:spPr>
            <a:xfrm>
              <a:off x="6636040" y="6362700"/>
              <a:ext cx="3389865" cy="219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GB" sz="800" dirty="0"/>
                <a:t>https://medium.com/basecs/demystifying-depth-first-search-a7c14cccf056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 rot="10800000">
            <a:off x="2273300" y="3251200"/>
            <a:ext cx="279400" cy="15946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0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9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pPr algn="just"/>
            <a:r>
              <a:rPr lang="en-US" sz="2000" dirty="0"/>
              <a:t>Default sizes not to scale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Size modifications to be made (defaults left for now)</a:t>
            </a:r>
          </a:p>
          <a:p>
            <a:pPr algn="just"/>
            <a:r>
              <a:rPr lang="en-US" sz="2000" dirty="0"/>
              <a:t>Layout algorithm: clarity and structure over efficiency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Optimization not that important </a:t>
            </a:r>
          </a:p>
          <a:p>
            <a:pPr algn="just"/>
            <a:r>
              <a:rPr lang="en-US" sz="2000" dirty="0"/>
              <a:t>Instance hierarchy (parent-child relationships defined in </a:t>
            </a:r>
            <a:r>
              <a:rPr lang="en-US" sz="2000" dirty="0" err="1"/>
              <a:t>l_nodes</a:t>
            </a:r>
            <a:r>
              <a:rPr lang="en-US" sz="2000" dirty="0"/>
              <a:t>) will serve for inclusion graphing algorithm to group</a:t>
            </a:r>
          </a:p>
          <a:p>
            <a:pPr algn="just"/>
            <a:r>
              <a:rPr lang="en-US" sz="2000" dirty="0" err="1"/>
              <a:t>shapeName</a:t>
            </a:r>
            <a:r>
              <a:rPr lang="en-US" sz="2000" dirty="0"/>
              <a:t> defines line type, but line type is implemented as a stereotype, or under which table?</a:t>
            </a:r>
          </a:p>
          <a:p>
            <a:pPr algn="just"/>
            <a:r>
              <a:rPr lang="en-US" sz="2000" dirty="0"/>
              <a:t>Use </a:t>
            </a:r>
            <a:r>
              <a:rPr lang="en-US" sz="2000" dirty="0" err="1"/>
              <a:t>node_level</a:t>
            </a:r>
            <a:r>
              <a:rPr lang="en-US" sz="2000" dirty="0"/>
              <a:t> (0-4: site, area, cell, unit, </a:t>
            </a:r>
            <a:r>
              <a:rPr lang="en-US" sz="2000" dirty="0" err="1"/>
              <a:t>emodule</a:t>
            </a:r>
            <a:r>
              <a:rPr lang="en-US" sz="2000" dirty="0"/>
              <a:t>) for groups or set </a:t>
            </a:r>
            <a:r>
              <a:rPr lang="en-US" sz="2000" dirty="0" err="1"/>
              <a:t>shapeName</a:t>
            </a:r>
            <a:r>
              <a:rPr lang="en-US" sz="2000" dirty="0"/>
              <a:t> also for these instances in </a:t>
            </a:r>
            <a:r>
              <a:rPr lang="en-US" sz="2000" dirty="0" err="1"/>
              <a:t>l_nodes</a:t>
            </a:r>
            <a:r>
              <a:rPr lang="en-US" sz="2000" dirty="0"/>
              <a:t> (for example: </a:t>
            </a:r>
            <a:r>
              <a:rPr lang="en-US" sz="2000" dirty="0" err="1"/>
              <a:t>shapeName</a:t>
            </a:r>
            <a:r>
              <a:rPr lang="en-US" sz="2000" dirty="0"/>
              <a:t> = </a:t>
            </a:r>
            <a:r>
              <a:rPr lang="en-US" sz="2000" dirty="0" err="1"/>
              <a:t>site_group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 err="1"/>
              <a:t>Instrumet</a:t>
            </a:r>
            <a:r>
              <a:rPr lang="en-US" sz="2000" dirty="0"/>
              <a:t> is </a:t>
            </a:r>
            <a:r>
              <a:rPr lang="en-US" sz="2000" dirty="0" err="1"/>
              <a:t>CModule</a:t>
            </a:r>
            <a:r>
              <a:rPr lang="en-US" sz="2000" dirty="0"/>
              <a:t>. But is its </a:t>
            </a:r>
            <a:r>
              <a:rPr lang="en-US" sz="2000" dirty="0" err="1"/>
              <a:t>node_level</a:t>
            </a:r>
            <a:r>
              <a:rPr lang="en-US" sz="2000" dirty="0"/>
              <a:t> the same as his parent’s (for example tank), or one less?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3870D8-E8AA-4129-A0A2-D088B4BC1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/>
          <a:stretch/>
        </p:blipFill>
        <p:spPr>
          <a:xfrm>
            <a:off x="621245" y="1010194"/>
            <a:ext cx="6015560" cy="5554243"/>
          </a:xfrm>
          <a:prstGeom prst="rect">
            <a:avLst/>
          </a:prstGeom>
        </p:spPr>
      </p:pic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9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12DD02-64ED-4737-8284-81BEB8074EC5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362200"/>
              <a:ext cx="6015560" cy="4191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8263D504-D9AF-421A-B3C5-F5110142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EA9025-88F0-4316-A114-FEA69B2B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59" y="1023938"/>
            <a:ext cx="4010026" cy="5548309"/>
          </a:xfrm>
        </p:spPr>
        <p:txBody>
          <a:bodyPr/>
          <a:lstStyle/>
          <a:p>
            <a:pPr algn="just"/>
            <a:r>
              <a:rPr lang="en-US" sz="1600" dirty="0"/>
              <a:t>Changes to equipment</a:t>
            </a:r>
          </a:p>
          <a:p>
            <a:pPr algn="just"/>
            <a:r>
              <a:rPr lang="en-US" sz="1600" dirty="0"/>
              <a:t>Size modifications to be made (defaults left for now)</a:t>
            </a:r>
          </a:p>
          <a:p>
            <a:pPr algn="just"/>
            <a:r>
              <a:rPr lang="en-US" sz="1600" dirty="0"/>
              <a:t>Arrows and groups defined in library but won’t be implemented for now</a:t>
            </a:r>
          </a:p>
          <a:p>
            <a:pPr algn="just"/>
            <a:r>
              <a:rPr lang="en-US" sz="1600" dirty="0"/>
              <a:t>Groups are defined in </a:t>
            </a:r>
            <a:r>
              <a:rPr lang="en-US" sz="1600" dirty="0" err="1"/>
              <a:t>l_nodes</a:t>
            </a:r>
            <a:r>
              <a:rPr lang="en-US" sz="1600" dirty="0"/>
              <a:t>, they will serve for inclusion graphing algorithm</a:t>
            </a:r>
          </a:p>
          <a:p>
            <a:pPr algn="just"/>
            <a:r>
              <a:rPr lang="en-US" sz="1600" dirty="0"/>
              <a:t>4 shape types defined. </a:t>
            </a:r>
            <a:r>
              <a:rPr lang="en-US" sz="1600" dirty="0" err="1"/>
              <a:t>shapeName</a:t>
            </a:r>
            <a:r>
              <a:rPr lang="en-US" sz="1600" dirty="0"/>
              <a:t> defines line type: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P&amp;ID Shapes Library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9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EE9F1-CC35-4D6D-A56B-CC5689353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/>
          <a:stretch/>
        </p:blipFill>
        <p:spPr>
          <a:xfrm>
            <a:off x="430415" y="1023938"/>
            <a:ext cx="6606730" cy="3356260"/>
          </a:xfrm>
          <a:prstGeom prst="rect">
            <a:avLst/>
          </a:prstGeom>
        </p:spPr>
      </p:pic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06AD4CE7-DC97-41BB-83A9-16CFB38A3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06892"/>
              </p:ext>
            </p:extLst>
          </p:nvPr>
        </p:nvGraphicFramePr>
        <p:xfrm>
          <a:off x="8771370" y="3674926"/>
          <a:ext cx="1105624" cy="705272"/>
        </p:xfrm>
        <a:graphic>
          <a:graphicData uri="http://schemas.openxmlformats.org/drawingml/2006/table">
            <a:tbl>
              <a:tblPr firstRow="1" bandRow="1"/>
              <a:tblGrid>
                <a:gridCol w="6585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47185">
                  <a:extLst>
                    <a:ext uri="{9D8B030D-6E8A-4147-A177-3AD203B41FA5}">
                      <a16:colId xmlns:a16="http://schemas.microsoft.com/office/drawing/2014/main" val="1474027392"/>
                    </a:ext>
                  </a:extLst>
                </a:gridCol>
                <a:gridCol w="89258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pipe_line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connection_line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signal_line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F4D3BC5-00F0-4333-82CF-B0BB7F104AF0}"/>
              </a:ext>
            </a:extLst>
          </p:cNvPr>
          <p:cNvGrpSpPr/>
          <p:nvPr/>
        </p:nvGrpSpPr>
        <p:grpSpPr>
          <a:xfrm>
            <a:off x="9982262" y="3764866"/>
            <a:ext cx="451104" cy="539392"/>
            <a:chOff x="11332464" y="3691128"/>
            <a:chExt cx="451104" cy="53939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C3EA28-2A65-4618-A1BE-98E33F09A31A}"/>
                </a:ext>
              </a:extLst>
            </p:cNvPr>
            <p:cNvCxnSpPr>
              <a:cxnSpLocks/>
            </p:cNvCxnSpPr>
            <p:nvPr/>
          </p:nvCxnSpPr>
          <p:spPr>
            <a:xfrm>
              <a:off x="11332464" y="3691128"/>
              <a:ext cx="4511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622E0-D8AF-4595-A405-B5627FB17B2A}"/>
                </a:ext>
              </a:extLst>
            </p:cNvPr>
            <p:cNvCxnSpPr/>
            <p:nvPr/>
          </p:nvCxnSpPr>
          <p:spPr>
            <a:xfrm>
              <a:off x="11332464" y="3870925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375113-02C2-4C96-AD81-505671B40817}"/>
                </a:ext>
              </a:extLst>
            </p:cNvPr>
            <p:cNvCxnSpPr/>
            <p:nvPr/>
          </p:nvCxnSpPr>
          <p:spPr>
            <a:xfrm>
              <a:off x="11332464" y="4050722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9717A9-04E8-4844-BD96-0A182C6B5B04}"/>
                </a:ext>
              </a:extLst>
            </p:cNvPr>
            <p:cNvCxnSpPr/>
            <p:nvPr/>
          </p:nvCxnSpPr>
          <p:spPr>
            <a:xfrm>
              <a:off x="11332464" y="4230520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Image result for gefasoft logo svg">
            <a:extLst>
              <a:ext uri="{FF2B5EF4-FFF2-40B4-BE49-F238E27FC236}">
                <a16:creationId xmlns:a16="http://schemas.microsoft.com/office/drawing/2014/main" id="{5D3538C7-16CB-4CE2-8A2A-709F949E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1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9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2FBB54-FD15-4D38-AAA1-006F47815CD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762250"/>
              <a:ext cx="6015560" cy="9715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3F896EA-C477-4764-BAA0-D16D62BF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2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75E3B58E-2C2C-4550-B476-658939F0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"/>
          <a:stretch/>
        </p:blipFill>
        <p:spPr>
          <a:xfrm>
            <a:off x="477739" y="2070100"/>
            <a:ext cx="5094658" cy="3451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9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7840E9DC-BFE7-48F6-8EAC-9233704C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44" y="5818873"/>
            <a:ext cx="6547371" cy="8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600" dirty="0"/>
              <a:t>Allows work during weekend</a:t>
            </a:r>
          </a:p>
          <a:p>
            <a:pPr algn="just"/>
            <a:r>
              <a:rPr lang="en-US" sz="1600" dirty="0"/>
              <a:t>Allows testing with json data 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 (instead of database fetches)</a:t>
            </a:r>
          </a:p>
          <a:p>
            <a:pPr algn="just"/>
            <a:r>
              <a:rPr lang="en-US" sz="1600" dirty="0"/>
              <a:t>Separation of concerns. 3 DB fetches </a:t>
            </a:r>
            <a:r>
              <a:rPr lang="en-US" sz="1600" dirty="0">
                <a:sym typeface="Wingdings" panose="05000000000000000000" pitchFamily="2" charset="2"/>
              </a:rPr>
              <a:t> 3 separate json file inputs for model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9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AB8CB-794D-4078-B667-ED59A955013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DBC9FF-E3A3-4375-8F4F-14C696C90F64}"/>
                </a:ext>
              </a:extLst>
            </p:cNvPr>
            <p:cNvGrpSpPr/>
            <p:nvPr/>
          </p:nvGrpSpPr>
          <p:grpSpPr>
            <a:xfrm>
              <a:off x="621245" y="1010194"/>
              <a:ext cx="6015560" cy="5554243"/>
              <a:chOff x="621245" y="1010194"/>
              <a:chExt cx="6015560" cy="555424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3870D8-E8AA-4129-A0A2-D088B4BC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"/>
              <a:stretch/>
            </p:blipFill>
            <p:spPr>
              <a:xfrm>
                <a:off x="621245" y="1010194"/>
                <a:ext cx="6015560" cy="555424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631BF7-9094-4F85-8563-2AA956409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419" y="4112723"/>
                <a:ext cx="944788" cy="185207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3705225"/>
              <a:ext cx="6015560" cy="1885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E515BD-8B1A-4330-8534-9E2E46624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660167" y="4859532"/>
              <a:ext cx="938277" cy="179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8" y="1332411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9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6288694" y="2057288"/>
            <a:ext cx="45719" cy="59080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12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6288621" y="3695186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04132" y="4358149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11480" y="2157258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30415" y="1332411"/>
            <a:ext cx="5827510" cy="4739187"/>
            <a:chOff x="430415" y="1332411"/>
            <a:chExt cx="5827510" cy="47391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B81954-080C-4557-AE15-EDA943CED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"/>
            <a:stretch/>
          </p:blipFill>
          <p:spPr>
            <a:xfrm>
              <a:off x="430415" y="1332411"/>
              <a:ext cx="5827510" cy="47391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56A323-56B0-4E2B-B967-EF66BDAAA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302979" y="3169446"/>
              <a:ext cx="938277" cy="179567"/>
            </a:xfrm>
            <a:prstGeom prst="rect">
              <a:avLst/>
            </a:prstGeom>
          </p:spPr>
        </p:pic>
      </p:grpSp>
      <p:sp>
        <p:nvSpPr>
          <p:cNvPr id="2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1673157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1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265001" y="1593863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endParaRPr lang="en-US" sz="1400" b="1" dirty="0"/>
          </a:p>
        </p:txBody>
      </p:sp>
      <p:sp>
        <p:nvSpPr>
          <p:cNvPr id="3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609562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769478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34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3080" y="294516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3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313568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1906" y="1960822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en-US" sz="1400" b="1" dirty="0"/>
          </a:p>
        </p:txBody>
      </p:sp>
      <p:sp>
        <p:nvSpPr>
          <p:cNvPr id="37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3322" y="213010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  <a:endParaRPr lang="en-US" sz="1400" b="1" dirty="0"/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3065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  <p:sp>
        <p:nvSpPr>
          <p:cNvPr id="3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29888" y="567169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  <a:endParaRPr lang="en-US" sz="1400" b="1" dirty="0"/>
          </a:p>
        </p:txBody>
      </p:sp>
      <p:sp>
        <p:nvSpPr>
          <p:cNvPr id="4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963283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/>
              <a:t>Instance Hierarchy Traversal</a:t>
            </a:r>
          </a:p>
          <a:p>
            <a:pPr algn="just"/>
            <a:r>
              <a:rPr lang="en-GB" sz="1400" b="1" dirty="0"/>
              <a:t>Instance Hierarchy </a:t>
            </a:r>
            <a:r>
              <a:rPr lang="en-GB" sz="1400" dirty="0"/>
              <a:t>in model </a:t>
            </a:r>
            <a:r>
              <a:rPr lang="en-GB" sz="1400" b="1" dirty="0"/>
              <a:t>via parent </a:t>
            </a:r>
            <a:r>
              <a:rPr lang="en-GB" sz="1400" dirty="0"/>
              <a:t>attribute.</a:t>
            </a:r>
          </a:p>
          <a:p>
            <a:pPr algn="just"/>
            <a:r>
              <a:rPr lang="en-GB" sz="1400" dirty="0"/>
              <a:t>Once </a:t>
            </a:r>
            <a:r>
              <a:rPr lang="en-GB" sz="1400" dirty="0" err="1"/>
              <a:t>cModule</a:t>
            </a:r>
            <a:r>
              <a:rPr lang="en-GB" sz="1400" dirty="0"/>
              <a:t> layer reached, work with place all inside parent.</a:t>
            </a:r>
          </a:p>
          <a:p>
            <a:pPr algn="just"/>
            <a:r>
              <a:rPr lang="en-GB" sz="1400" dirty="0"/>
              <a:t>When done, move to parent’s next children.</a:t>
            </a:r>
          </a:p>
          <a:p>
            <a:pPr algn="just"/>
            <a:r>
              <a:rPr lang="en-GB" sz="1400" dirty="0"/>
              <a:t>Repeat.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635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Task Backlog – Overview Overview of tasks: Week 9</vt:lpstr>
      <vt:lpstr>Task Backlog – Overview Overview of tasks: Week 9</vt:lpstr>
      <vt:lpstr>P&amp;ID Shapes Library Weekly Sprint 9</vt:lpstr>
      <vt:lpstr>Task Backlog – Overview Overview of tasks: Week 9</vt:lpstr>
      <vt:lpstr>Testing Boardlet Weekly Sprint 9</vt:lpstr>
      <vt:lpstr>Task Backlog – Overview Overview of tasks: Week 9</vt:lpstr>
      <vt:lpstr>Sapient Boardlet Weekly Sprint 9</vt:lpstr>
      <vt:lpstr>3.4.8 – Vertex Layout Algorithm Concept</vt:lpstr>
      <vt:lpstr>3.4.8 – Vertex Layout Algorithm Concept</vt:lpstr>
      <vt:lpstr>3.4.8 – Vertex Layout Algorithm Concept</vt:lpstr>
      <vt:lpstr>Issues and challenges Weekly Sprint 9</vt:lpstr>
      <vt:lpstr>Next Sprint Weekly Sprint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71</cp:revision>
  <dcterms:created xsi:type="dcterms:W3CDTF">2018-06-10T12:02:46Z</dcterms:created>
  <dcterms:modified xsi:type="dcterms:W3CDTF">2018-06-12T17:43:59Z</dcterms:modified>
</cp:coreProperties>
</file>