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69" r:id="rId5"/>
    <p:sldId id="267" r:id="rId6"/>
    <p:sldId id="270" r:id="rId7"/>
    <p:sldId id="273" r:id="rId8"/>
    <p:sldId id="275" r:id="rId9"/>
    <p:sldId id="274" r:id="rId10"/>
    <p:sldId id="272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1C67-2314-4AFE-A3CF-CD9A05834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7869C-DE17-48F6-876C-C56B55A1B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B2BC6-D0C9-4238-BBD3-2D6F3E96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4CD4E-8E92-44F8-B063-38294CDF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7B793-DD85-492A-B5EB-55CDE854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6589-6B6B-4A85-9C97-42BAECAE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BF9AA-BCEE-4A45-8DC9-7857758D2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5E03B-4AEE-4E0B-975C-04FD7FB8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0BE7A-5185-40AB-B766-158C87FE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2FEBE-D380-44D3-9DBC-D3D4E4C3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3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B702A-0F41-4C1A-894E-CA8267FC0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AF975-71ED-4AD0-B5D5-BE44D414A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44A1E-04D8-473B-90D3-01F962D8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24823-06F2-4B29-BA32-EA70644D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361CC-EAAC-47EF-A8D6-2FA1D2D6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5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B2F0-6420-4249-9008-582D7E28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6032E-4639-49A5-86D6-F93CCF833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746EB-BAB3-4080-915F-F49AF309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5DF66-57DC-44E8-9C6D-645CF658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6ECB6-5B7E-4415-9527-8B704FA1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1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9E0-D88E-47F2-A255-BE8B6A640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21DB2-88A4-45BC-9688-6AC6183C0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859F4-6B93-4F50-8BEB-B04F64649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9A53B-2D81-4C1C-AAD7-1A0DE9DA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D50E-080C-4702-AD6B-E4741379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2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EDA40-2082-425B-97A4-1E7D0ED8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06BE1-7C90-4BF4-93EF-C196B12A7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80B82-7922-45D4-A43C-0A0619D9F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628DF-A10C-4DF8-BFA2-3076D9AD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C7780-6CAE-4BE2-94D0-262C32B0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D7101-00D2-47E2-B693-4D5688305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6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E5A8-C2E3-4B39-88D6-693FC4625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4E33B-FBA6-4CEB-AF08-48AFED2E1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B62F0-77C0-4B2E-903E-263F23650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F045E-3A80-4D9B-A407-CB9C03CE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88276-C257-482D-BAF9-3D5A9758F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1F223-CC66-4921-BFEB-B7C0BFA5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945E5-C071-4AA7-8C7D-C08C9924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395F7-7CBD-4A27-BC8A-52A2A12B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5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93AF-7F1E-46ED-9350-043744DE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FBD64-8452-4D79-9128-E2B67F4C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22CF1-CA7A-4D71-9B54-EEA745BA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2F807-76E4-44C6-8BE7-ABEA9484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5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063E4-51E7-488F-8574-466434C6D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AF632-7B79-4FB3-A569-96CEDE76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571D1-BAA9-43E6-978D-3CA06FB3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2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54C7-3EF8-4EA9-B7D6-A82B92227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38290-29A3-4C18-BAE1-E8F8487BD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1F5A4-7ECF-4FA2-A427-EB716AB97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17EA6-E96B-4C75-B22D-69387882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2A6A1-79AB-4BC9-B534-0A5958F3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15D66-2265-4DBB-BEB3-AEACB4F1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8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8B71-2F83-4051-B0F2-6FBE31D2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A23B9-B996-43D9-AAEC-387C424EA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64AE4-63E0-40DD-B552-C1699C871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754EE-E267-4B4E-A3E9-45CF35003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1CB57-24E6-4ED9-89F7-9E237D40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BE65C-BFB9-4B1C-BED7-96A70860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9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77C658-A720-446C-80E2-CFA00E6F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350E5-AE69-4C87-B228-5B837F2C1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F6E4C-B2CC-4DF5-8819-203F3DA6E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CC3E8-F4D3-4BD0-85C9-D1B5AC4917BD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DF9F5-5D2B-44ED-9766-E3689C02F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37FF9-5F8E-43F2-A717-B3766514C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82A8-6AB4-48A0-BD5F-DFCE938F4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339966"/>
                </a:solidFill>
              </a:rPr>
              <a:t>Dynamic Generation of Modular Industrial Plant 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8236B-5611-468B-BEBE-D2F266F3C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" y="3584892"/>
            <a:ext cx="11384280" cy="313230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Weekly Meeting 10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Miguel Romero Karam</a:t>
            </a:r>
          </a:p>
        </p:txBody>
      </p:sp>
      <p:pic>
        <p:nvPicPr>
          <p:cNvPr id="4" name="Picture 2" descr="Image result for gefasoft logo svg">
            <a:extLst>
              <a:ext uri="{FF2B5EF4-FFF2-40B4-BE49-F238E27FC236}">
                <a16:creationId xmlns:a16="http://schemas.microsoft.com/office/drawing/2014/main" id="{80191706-EA34-4987-9C66-446ACC763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589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Issues and challenges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5DA2FDA9-D2FA-45F6-9AD2-642CB386E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56E6DA-8F2D-4F02-95E0-EB7B6F24C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363" y="1126808"/>
            <a:ext cx="10890771" cy="5548309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3521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Next Sprint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B88C6BB7-9506-441C-AAC0-C315A42FF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5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 of tasks: Week 10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B3870D8-E8AA-4129-A0A2-D088B4BC1F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"/>
          <a:stretch/>
        </p:blipFill>
        <p:spPr>
          <a:xfrm>
            <a:off x="621245" y="1010194"/>
            <a:ext cx="6015560" cy="5554243"/>
          </a:xfrm>
          <a:prstGeom prst="rect">
            <a:avLst/>
          </a:prstGeom>
        </p:spPr>
      </p:pic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AB1D2124-FC8F-4BCD-9E0B-43BF17E71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288473" y="2769478"/>
            <a:ext cx="3649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dirty="0">
                <a:solidFill>
                  <a:srgbClr val="FF0000"/>
                </a:solidFill>
              </a:rPr>
              <a:t>UPDATE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4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 err="1">
                <a:solidFill>
                  <a:prstClr val="white">
                    <a:lumMod val="50000"/>
                  </a:prstClr>
                </a:solidFill>
              </a:rPr>
              <a:t>Overview</a:t>
            </a:r>
            <a:r>
              <a:rPr lang="en-US" sz="1600" b="1" dirty="0">
                <a:solidFill>
                  <a:prstClr val="white">
                    <a:lumMod val="50000"/>
                  </a:prstClr>
                </a:solidFill>
              </a:rPr>
              <a:t> of tasks: Week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2FBB54-FD15-4D38-AAA1-006F47815CD3}"/>
              </a:ext>
            </a:extLst>
          </p:cNvPr>
          <p:cNvGrpSpPr/>
          <p:nvPr/>
        </p:nvGrpSpPr>
        <p:grpSpPr>
          <a:xfrm>
            <a:off x="611720" y="1010194"/>
            <a:ext cx="6025085" cy="5554243"/>
            <a:chOff x="611720" y="1010194"/>
            <a:chExt cx="6025085" cy="5554243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B3870D8-E8AA-4129-A0A2-D088B4BC1F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"/>
            <a:stretch/>
          </p:blipFill>
          <p:spPr>
            <a:xfrm>
              <a:off x="621245" y="1010194"/>
              <a:ext cx="6015560" cy="5554243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B33D53D-CEA6-4793-AA59-162439CE6782}"/>
                </a:ext>
              </a:extLst>
            </p:cNvPr>
            <p:cNvSpPr/>
            <p:nvPr/>
          </p:nvSpPr>
          <p:spPr>
            <a:xfrm>
              <a:off x="611720" y="2762250"/>
              <a:ext cx="6015560" cy="9715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2" descr="Image result for gefasoft logo svg">
            <a:extLst>
              <a:ext uri="{FF2B5EF4-FFF2-40B4-BE49-F238E27FC236}">
                <a16:creationId xmlns:a16="http://schemas.microsoft.com/office/drawing/2014/main" id="{33F896EA-C477-4764-BAA0-D16D62BF7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1288473" y="2769478"/>
            <a:ext cx="3649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dirty="0">
                <a:solidFill>
                  <a:srgbClr val="FF0000"/>
                </a:solidFill>
              </a:rPr>
              <a:t>UPDATE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82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108">
            <a:extLst>
              <a:ext uri="{FF2B5EF4-FFF2-40B4-BE49-F238E27FC236}">
                <a16:creationId xmlns:a16="http://schemas.microsoft.com/office/drawing/2014/main" id="{75E3B58E-2C2C-4550-B476-658939F011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"/>
          <a:stretch/>
        </p:blipFill>
        <p:spPr>
          <a:xfrm>
            <a:off x="477739" y="2070100"/>
            <a:ext cx="5094658" cy="34512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Testing </a:t>
            </a:r>
            <a:r>
              <a:rPr lang="en-US" sz="3200" b="1" dirty="0" err="1">
                <a:solidFill>
                  <a:srgbClr val="339966"/>
                </a:solidFill>
              </a:rPr>
              <a:t>Boardlet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E731CC-AC70-4672-87B4-A38517AB7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25" y="1010194"/>
            <a:ext cx="5377963" cy="55276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Right Bracket 35">
            <a:extLst>
              <a:ext uri="{FF2B5EF4-FFF2-40B4-BE49-F238E27FC236}">
                <a16:creationId xmlns:a16="http://schemas.microsoft.com/office/drawing/2014/main" id="{CAAE665C-FA15-4AB5-B2E9-48AC00666170}"/>
              </a:ext>
            </a:extLst>
          </p:cNvPr>
          <p:cNvSpPr/>
          <p:nvPr/>
        </p:nvSpPr>
        <p:spPr>
          <a:xfrm>
            <a:off x="5587367" y="2364580"/>
            <a:ext cx="45719" cy="816769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9966"/>
              </a:solidFill>
            </a:endParaRPr>
          </a:p>
        </p:txBody>
      </p:sp>
      <p:sp>
        <p:nvSpPr>
          <p:cNvPr id="37" name="Right Bracket 36">
            <a:extLst>
              <a:ext uri="{FF2B5EF4-FFF2-40B4-BE49-F238E27FC236}">
                <a16:creationId xmlns:a16="http://schemas.microsoft.com/office/drawing/2014/main" id="{C74632AD-604D-40CC-92E7-8B6AF971D9CA}"/>
              </a:ext>
            </a:extLst>
          </p:cNvPr>
          <p:cNvSpPr/>
          <p:nvPr/>
        </p:nvSpPr>
        <p:spPr>
          <a:xfrm>
            <a:off x="5587294" y="3780384"/>
            <a:ext cx="45719" cy="1756815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ket 37">
            <a:extLst>
              <a:ext uri="{FF2B5EF4-FFF2-40B4-BE49-F238E27FC236}">
                <a16:creationId xmlns:a16="http://schemas.microsoft.com/office/drawing/2014/main" id="{F9AD47CA-B238-44C4-9B2B-E3D9EA0DBD04}"/>
              </a:ext>
            </a:extLst>
          </p:cNvPr>
          <p:cNvSpPr/>
          <p:nvPr/>
        </p:nvSpPr>
        <p:spPr>
          <a:xfrm rot="10800000">
            <a:off x="6745528" y="1722985"/>
            <a:ext cx="45719" cy="641596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21DEA0A5-0E5A-4257-9141-F16CC1FA0B43}"/>
              </a:ext>
            </a:extLst>
          </p:cNvPr>
          <p:cNvCxnSpPr/>
          <p:nvPr/>
        </p:nvCxnSpPr>
        <p:spPr>
          <a:xfrm flipV="1">
            <a:off x="5654675" y="2016125"/>
            <a:ext cx="1078153" cy="73025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5602805" y="4443347"/>
            <a:ext cx="9767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 client- background</a:t>
            </a: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D0529CF3-0EA6-4DF9-93BB-8FCAA10FC106}"/>
              </a:ext>
            </a:extLst>
          </p:cNvPr>
          <p:cNvCxnSpPr>
            <a:cxnSpLocks/>
          </p:cNvCxnSpPr>
          <p:nvPr/>
        </p:nvCxnSpPr>
        <p:spPr>
          <a:xfrm>
            <a:off x="5563309" y="3396254"/>
            <a:ext cx="5578437" cy="291432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AB35E7C4-8FD2-4FA0-A237-0F70DCC86FC9}"/>
              </a:ext>
            </a:extLst>
          </p:cNvPr>
          <p:cNvCxnSpPr>
            <a:cxnSpLocks/>
          </p:cNvCxnSpPr>
          <p:nvPr/>
        </p:nvCxnSpPr>
        <p:spPr>
          <a:xfrm flipV="1">
            <a:off x="5563309" y="2522712"/>
            <a:ext cx="2597711" cy="719924"/>
          </a:xfrm>
          <a:prstGeom prst="curvedConnector3">
            <a:avLst>
              <a:gd name="adj1" fmla="val 462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Arc 95">
            <a:extLst>
              <a:ext uri="{FF2B5EF4-FFF2-40B4-BE49-F238E27FC236}">
                <a16:creationId xmlns:a16="http://schemas.microsoft.com/office/drawing/2014/main" id="{D9F7DCB4-F796-4206-AEDF-67AA8D98C509}"/>
              </a:ext>
            </a:extLst>
          </p:cNvPr>
          <p:cNvSpPr/>
          <p:nvPr/>
        </p:nvSpPr>
        <p:spPr>
          <a:xfrm>
            <a:off x="4241644" y="3557588"/>
            <a:ext cx="2643329" cy="249078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DAD1D024-B971-491B-9831-9FC133CDB897}"/>
              </a:ext>
            </a:extLst>
          </p:cNvPr>
          <p:cNvCxnSpPr/>
          <p:nvPr/>
        </p:nvCxnSpPr>
        <p:spPr>
          <a:xfrm rot="16200000" flipH="1">
            <a:off x="6351873" y="5340195"/>
            <a:ext cx="1409700" cy="34349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Image result for gefasoft logo svg">
            <a:extLst>
              <a:ext uri="{FF2B5EF4-FFF2-40B4-BE49-F238E27FC236}">
                <a16:creationId xmlns:a16="http://schemas.microsoft.com/office/drawing/2014/main" id="{4E0EFFFC-9F6B-4017-841B-A61961FD4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/>
          <p:cNvSpPr txBox="1"/>
          <p:nvPr/>
        </p:nvSpPr>
        <p:spPr>
          <a:xfrm>
            <a:off x="1288473" y="2769478"/>
            <a:ext cx="3649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dirty="0">
                <a:solidFill>
                  <a:srgbClr val="FF0000"/>
                </a:solidFill>
              </a:rPr>
              <a:t>UPDATE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0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 of tasks: Week 10 </a:t>
            </a:r>
          </a:p>
        </p:txBody>
      </p: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5F490901-FAF6-4F6B-885B-A6CD92F77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C5AB8CB-794D-4078-B667-ED59A9550133}"/>
              </a:ext>
            </a:extLst>
          </p:cNvPr>
          <p:cNvGrpSpPr/>
          <p:nvPr/>
        </p:nvGrpSpPr>
        <p:grpSpPr>
          <a:xfrm>
            <a:off x="611720" y="1010194"/>
            <a:ext cx="6025085" cy="5554243"/>
            <a:chOff x="611720" y="1010194"/>
            <a:chExt cx="6025085" cy="555424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ADBC9FF-E3A3-4375-8F4F-14C696C90F64}"/>
                </a:ext>
              </a:extLst>
            </p:cNvPr>
            <p:cNvGrpSpPr/>
            <p:nvPr/>
          </p:nvGrpSpPr>
          <p:grpSpPr>
            <a:xfrm>
              <a:off x="621245" y="1010194"/>
              <a:ext cx="6015560" cy="5554243"/>
              <a:chOff x="621245" y="1010194"/>
              <a:chExt cx="6015560" cy="5554243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CB3870D8-E8AA-4129-A0A2-D088B4BC1F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"/>
              <a:stretch/>
            </p:blipFill>
            <p:spPr>
              <a:xfrm>
                <a:off x="621245" y="1010194"/>
                <a:ext cx="6015560" cy="5554243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0631BF7-9094-4F85-8563-2AA9564094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8419" y="4112723"/>
                <a:ext cx="944788" cy="185207"/>
              </a:xfrm>
              <a:prstGeom prst="rect">
                <a:avLst/>
              </a:prstGeom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B33D53D-CEA6-4793-AA59-162439CE6782}"/>
                </a:ext>
              </a:extLst>
            </p:cNvPr>
            <p:cNvSpPr/>
            <p:nvPr/>
          </p:nvSpPr>
          <p:spPr>
            <a:xfrm>
              <a:off x="611720" y="3705225"/>
              <a:ext cx="6015560" cy="18859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DE515BD-8B1A-4330-8534-9E2E46624B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10" r="796" b="5034"/>
            <a:stretch/>
          </p:blipFill>
          <p:spPr>
            <a:xfrm>
              <a:off x="5660167" y="4859532"/>
              <a:ext cx="938277" cy="179567"/>
            </a:xfrm>
            <a:prstGeom prst="rect">
              <a:avLst/>
            </a:prstGeom>
          </p:spPr>
        </p:pic>
      </p:grpSp>
      <p:sp>
        <p:nvSpPr>
          <p:cNvPr id="10" name="Textfeld 9"/>
          <p:cNvSpPr txBox="1"/>
          <p:nvPr/>
        </p:nvSpPr>
        <p:spPr>
          <a:xfrm>
            <a:off x="1288473" y="2769478"/>
            <a:ext cx="3649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dirty="0">
                <a:solidFill>
                  <a:srgbClr val="FF0000"/>
                </a:solidFill>
              </a:rPr>
              <a:t>UPDATE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005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nhaltsplatzhalter 4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098" y="1332411"/>
            <a:ext cx="4599625" cy="473595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Sapient </a:t>
            </a:r>
            <a:r>
              <a:rPr lang="en-US" sz="3200" b="1" dirty="0" err="1">
                <a:solidFill>
                  <a:srgbClr val="339966"/>
                </a:solidFill>
              </a:rPr>
              <a:t>Boardlet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Bracket 35">
            <a:extLst>
              <a:ext uri="{FF2B5EF4-FFF2-40B4-BE49-F238E27FC236}">
                <a16:creationId xmlns:a16="http://schemas.microsoft.com/office/drawing/2014/main" id="{CAAE665C-FA15-4AB5-B2E9-48AC00666170}"/>
              </a:ext>
            </a:extLst>
          </p:cNvPr>
          <p:cNvSpPr/>
          <p:nvPr/>
        </p:nvSpPr>
        <p:spPr>
          <a:xfrm>
            <a:off x="6288694" y="2057288"/>
            <a:ext cx="45719" cy="590804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9966"/>
              </a:solidFill>
            </a:endParaRPr>
          </a:p>
        </p:txBody>
      </p:sp>
      <p:sp>
        <p:nvSpPr>
          <p:cNvPr id="12" name="Right Bracket 36">
            <a:extLst>
              <a:ext uri="{FF2B5EF4-FFF2-40B4-BE49-F238E27FC236}">
                <a16:creationId xmlns:a16="http://schemas.microsoft.com/office/drawing/2014/main" id="{C74632AD-604D-40CC-92E7-8B6AF971D9CA}"/>
              </a:ext>
            </a:extLst>
          </p:cNvPr>
          <p:cNvSpPr/>
          <p:nvPr/>
        </p:nvSpPr>
        <p:spPr>
          <a:xfrm>
            <a:off x="6288621" y="3695186"/>
            <a:ext cx="45719" cy="1756815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6304132" y="4358149"/>
            <a:ext cx="9767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 client- background</a:t>
            </a:r>
          </a:p>
        </p:txBody>
      </p:sp>
      <p:sp>
        <p:nvSpPr>
          <p:cNvPr id="19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6311480" y="2157258"/>
            <a:ext cx="9767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 client- background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430415" y="1332411"/>
            <a:ext cx="5827510" cy="4739187"/>
            <a:chOff x="430415" y="1332411"/>
            <a:chExt cx="5827510" cy="47391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CB81954-080C-4557-AE15-EDA943CED0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6"/>
            <a:stretch/>
          </p:blipFill>
          <p:spPr>
            <a:xfrm>
              <a:off x="430415" y="1332411"/>
              <a:ext cx="5827510" cy="473918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856A323-56B0-4E2B-B967-EF66BDAAAC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10" r="796" b="5034"/>
            <a:stretch/>
          </p:blipFill>
          <p:spPr>
            <a:xfrm>
              <a:off x="5302979" y="3169446"/>
              <a:ext cx="938277" cy="179567"/>
            </a:xfrm>
            <a:prstGeom prst="rect">
              <a:avLst/>
            </a:prstGeom>
          </p:spPr>
        </p:pic>
      </p:grpSp>
      <p:sp>
        <p:nvSpPr>
          <p:cNvPr id="29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6192310" y="1673157"/>
            <a:ext cx="23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31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7265001" y="1593863"/>
            <a:ext cx="238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  <a:endParaRPr lang="en-US" sz="1400" b="1" dirty="0"/>
          </a:p>
        </p:txBody>
      </p:sp>
      <p:sp>
        <p:nvSpPr>
          <p:cNvPr id="32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6192310" y="2609562"/>
            <a:ext cx="23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</a:t>
            </a:r>
          </a:p>
        </p:txBody>
      </p:sp>
      <p:sp>
        <p:nvSpPr>
          <p:cNvPr id="33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6192310" y="2769478"/>
            <a:ext cx="23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3</a:t>
            </a:r>
          </a:p>
        </p:txBody>
      </p:sp>
      <p:sp>
        <p:nvSpPr>
          <p:cNvPr id="34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6193080" y="2945164"/>
            <a:ext cx="23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4</a:t>
            </a:r>
          </a:p>
        </p:txBody>
      </p:sp>
      <p:sp>
        <p:nvSpPr>
          <p:cNvPr id="35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6192310" y="3135684"/>
            <a:ext cx="23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5</a:t>
            </a:r>
          </a:p>
        </p:txBody>
      </p:sp>
      <p:sp>
        <p:nvSpPr>
          <p:cNvPr id="36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7411906" y="1960822"/>
            <a:ext cx="238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  <a:endParaRPr lang="en-US" sz="1400" b="1" dirty="0"/>
          </a:p>
        </p:txBody>
      </p:sp>
      <p:sp>
        <p:nvSpPr>
          <p:cNvPr id="37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7413322" y="2130100"/>
            <a:ext cx="238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</a:t>
            </a:r>
            <a:endParaRPr lang="en-US" sz="1400" b="1" dirty="0"/>
          </a:p>
        </p:txBody>
      </p:sp>
      <p:sp>
        <p:nvSpPr>
          <p:cNvPr id="38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7430658" y="5444524"/>
            <a:ext cx="238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</a:t>
            </a:r>
            <a:endParaRPr lang="en-US" sz="1400" b="1" dirty="0"/>
          </a:p>
        </p:txBody>
      </p:sp>
      <p:sp>
        <p:nvSpPr>
          <p:cNvPr id="39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7429888" y="5671690"/>
            <a:ext cx="238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</a:t>
            </a:r>
            <a:endParaRPr lang="en-US" sz="1400" b="1" dirty="0"/>
          </a:p>
        </p:txBody>
      </p:sp>
      <p:sp>
        <p:nvSpPr>
          <p:cNvPr id="42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9632838" y="5444524"/>
            <a:ext cx="238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</a:t>
            </a:r>
            <a:endParaRPr lang="en-US" sz="1400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1288473" y="2769478"/>
            <a:ext cx="3649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dirty="0">
                <a:solidFill>
                  <a:srgbClr val="FF0000"/>
                </a:solidFill>
              </a:rPr>
              <a:t>UPDATE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596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F1F7BC2-1CA5-4C12-8E43-44E3531BE870}"/>
              </a:ext>
            </a:extLst>
          </p:cNvPr>
          <p:cNvGrpSpPr/>
          <p:nvPr/>
        </p:nvGrpSpPr>
        <p:grpSpPr>
          <a:xfrm>
            <a:off x="6783474" y="5044077"/>
            <a:ext cx="389499" cy="313509"/>
            <a:chOff x="6783474" y="5044077"/>
            <a:chExt cx="389499" cy="313509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C56AF48B-22CE-4FC7-B91B-4AA1747A0EAE}"/>
                </a:ext>
              </a:extLst>
            </p:cNvPr>
            <p:cNvSpPr/>
            <p:nvPr/>
          </p:nvSpPr>
          <p:spPr>
            <a:xfrm>
              <a:off x="6789781" y="5044077"/>
              <a:ext cx="313509" cy="313509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C6EB4506-7266-40F7-84F4-0DB8E5E2E443}"/>
                </a:ext>
              </a:extLst>
            </p:cNvPr>
            <p:cNvSpPr txBox="1"/>
            <p:nvPr/>
          </p:nvSpPr>
          <p:spPr>
            <a:xfrm>
              <a:off x="6783474" y="5074758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16</a:t>
              </a:r>
              <a:endParaRPr lang="en-GB" b="1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3.4.8 – Vertex Layout Algorithm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Concept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457C2A0-3853-40BE-8C09-2A6EC359E1D2}"/>
              </a:ext>
            </a:extLst>
          </p:cNvPr>
          <p:cNvSpPr/>
          <p:nvPr/>
        </p:nvSpPr>
        <p:spPr>
          <a:xfrm>
            <a:off x="8351523" y="3178624"/>
            <a:ext cx="313509" cy="31350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4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15BE5D-1891-4062-9059-A06B6FE45302}"/>
              </a:ext>
            </a:extLst>
          </p:cNvPr>
          <p:cNvSpPr/>
          <p:nvPr/>
        </p:nvSpPr>
        <p:spPr>
          <a:xfrm>
            <a:off x="7983222" y="3953694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1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F792E1-EE84-493E-B770-DF626AAFE5CC}"/>
              </a:ext>
            </a:extLst>
          </p:cNvPr>
          <p:cNvSpPr/>
          <p:nvPr/>
        </p:nvSpPr>
        <p:spPr>
          <a:xfrm>
            <a:off x="7224858" y="3953693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5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D06F35-9B50-4414-AFE9-87F68BB123FF}"/>
              </a:ext>
            </a:extLst>
          </p:cNvPr>
          <p:cNvSpPr/>
          <p:nvPr/>
        </p:nvSpPr>
        <p:spPr>
          <a:xfrm>
            <a:off x="8351523" y="2563222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3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CDB062-354B-4FE5-86D6-5088E5D0BA2E}"/>
              </a:ext>
            </a:extLst>
          </p:cNvPr>
          <p:cNvSpPr/>
          <p:nvPr/>
        </p:nvSpPr>
        <p:spPr>
          <a:xfrm>
            <a:off x="8351523" y="1947819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2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AF6BC7-D19D-4304-B4B6-D5B95C06A00F}"/>
              </a:ext>
            </a:extLst>
          </p:cNvPr>
          <p:cNvSpPr/>
          <p:nvPr/>
        </p:nvSpPr>
        <p:spPr>
          <a:xfrm>
            <a:off x="8351523" y="1332416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1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BB1841-7BC7-4AB4-85AE-76F5AF4C0319}"/>
              </a:ext>
            </a:extLst>
          </p:cNvPr>
          <p:cNvSpPr/>
          <p:nvPr/>
        </p:nvSpPr>
        <p:spPr>
          <a:xfrm>
            <a:off x="9499950" y="3944986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1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8F2BCDA-7598-4B5D-A257-D89BA06F60E1}"/>
              </a:ext>
            </a:extLst>
          </p:cNvPr>
          <p:cNvSpPr/>
          <p:nvPr/>
        </p:nvSpPr>
        <p:spPr>
          <a:xfrm>
            <a:off x="8741586" y="3944985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5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315E43-F778-4B3E-9D0E-F85D478DE185}"/>
              </a:ext>
            </a:extLst>
          </p:cNvPr>
          <p:cNvSpPr/>
          <p:nvPr/>
        </p:nvSpPr>
        <p:spPr>
          <a:xfrm>
            <a:off x="5450493" y="5044077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6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472B52-17DF-4DE4-9F35-279982863EDD}"/>
              </a:ext>
            </a:extLst>
          </p:cNvPr>
          <p:cNvSpPr/>
          <p:nvPr/>
        </p:nvSpPr>
        <p:spPr>
          <a:xfrm>
            <a:off x="7427691" y="5035370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E0FB942-DC0E-4363-A0FC-0FA6D0B0708D}"/>
              </a:ext>
            </a:extLst>
          </p:cNvPr>
          <p:cNvSpPr/>
          <p:nvPr/>
        </p:nvSpPr>
        <p:spPr>
          <a:xfrm>
            <a:off x="8745823" y="5039728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43174B-6972-4447-85AC-CCE91FA839C8}"/>
              </a:ext>
            </a:extLst>
          </p:cNvPr>
          <p:cNvSpPr/>
          <p:nvPr/>
        </p:nvSpPr>
        <p:spPr>
          <a:xfrm>
            <a:off x="8086757" y="5039727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6F79DAF-ECAC-4C76-98E6-D29FF24D0AB5}"/>
              </a:ext>
            </a:extLst>
          </p:cNvPr>
          <p:cNvSpPr/>
          <p:nvPr/>
        </p:nvSpPr>
        <p:spPr>
          <a:xfrm>
            <a:off x="10063955" y="5031020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E3C699-5B63-4EA2-BB49-E390ACE46A15}"/>
              </a:ext>
            </a:extLst>
          </p:cNvPr>
          <p:cNvSpPr/>
          <p:nvPr/>
        </p:nvSpPr>
        <p:spPr>
          <a:xfrm>
            <a:off x="9404889" y="5031019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9B97BBE-0189-45A7-9723-1FAAA1494BBB}"/>
              </a:ext>
            </a:extLst>
          </p:cNvPr>
          <p:cNvSpPr/>
          <p:nvPr/>
        </p:nvSpPr>
        <p:spPr>
          <a:xfrm>
            <a:off x="11382085" y="5035378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01D4E6C-B7B2-4452-A96A-888E460D8F04}"/>
              </a:ext>
            </a:extLst>
          </p:cNvPr>
          <p:cNvSpPr/>
          <p:nvPr/>
        </p:nvSpPr>
        <p:spPr>
          <a:xfrm>
            <a:off x="10723021" y="5035377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2244F7-DC32-42FB-955A-FAE83758D018}"/>
              </a:ext>
            </a:extLst>
          </p:cNvPr>
          <p:cNvCxnSpPr>
            <a:stCxn id="18" idx="4"/>
            <a:endCxn id="17" idx="0"/>
          </p:cNvCxnSpPr>
          <p:nvPr/>
        </p:nvCxnSpPr>
        <p:spPr>
          <a:xfrm>
            <a:off x="8508278" y="1645925"/>
            <a:ext cx="0" cy="30189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1FC420-C43A-4295-9A06-3026176106B2}"/>
              </a:ext>
            </a:extLst>
          </p:cNvPr>
          <p:cNvCxnSpPr>
            <a:stCxn id="17" idx="4"/>
            <a:endCxn id="16" idx="0"/>
          </p:cNvCxnSpPr>
          <p:nvPr/>
        </p:nvCxnSpPr>
        <p:spPr>
          <a:xfrm>
            <a:off x="8508278" y="2261328"/>
            <a:ext cx="0" cy="30189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31F5DB-0A4C-4B4E-88BC-0E250CE3EF29}"/>
              </a:ext>
            </a:extLst>
          </p:cNvPr>
          <p:cNvCxnSpPr>
            <a:stCxn id="16" idx="4"/>
            <a:endCxn id="5" idx="0"/>
          </p:cNvCxnSpPr>
          <p:nvPr/>
        </p:nvCxnSpPr>
        <p:spPr>
          <a:xfrm>
            <a:off x="8508278" y="2876731"/>
            <a:ext cx="0" cy="301893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D21B05-BA99-497B-ABFC-BD949AE12A63}"/>
              </a:ext>
            </a:extLst>
          </p:cNvPr>
          <p:cNvCxnSpPr>
            <a:cxnSpLocks/>
            <a:stCxn id="5" idx="3"/>
            <a:endCxn id="14" idx="7"/>
          </p:cNvCxnSpPr>
          <p:nvPr/>
        </p:nvCxnSpPr>
        <p:spPr>
          <a:xfrm flipH="1">
            <a:off x="7492455" y="3446221"/>
            <a:ext cx="904980" cy="55338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60A555-EA7A-4408-B79F-73E9E1B71D8B}"/>
              </a:ext>
            </a:extLst>
          </p:cNvPr>
          <p:cNvCxnSpPr>
            <a:stCxn id="5" idx="4"/>
            <a:endCxn id="13" idx="0"/>
          </p:cNvCxnSpPr>
          <p:nvPr/>
        </p:nvCxnSpPr>
        <p:spPr>
          <a:xfrm flipH="1">
            <a:off x="8139977" y="3492133"/>
            <a:ext cx="368301" cy="461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EAE03B-F875-4564-95B5-7181FA4C5674}"/>
              </a:ext>
            </a:extLst>
          </p:cNvPr>
          <p:cNvCxnSpPr>
            <a:stCxn id="5" idx="4"/>
            <a:endCxn id="20" idx="0"/>
          </p:cNvCxnSpPr>
          <p:nvPr/>
        </p:nvCxnSpPr>
        <p:spPr>
          <a:xfrm>
            <a:off x="8508278" y="3492133"/>
            <a:ext cx="390063" cy="452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5BB4B9-BD47-4B5A-9C13-C92B12D09CA0}"/>
              </a:ext>
            </a:extLst>
          </p:cNvPr>
          <p:cNvCxnSpPr>
            <a:cxnSpLocks/>
            <a:stCxn id="5" idx="5"/>
            <a:endCxn id="19" idx="1"/>
          </p:cNvCxnSpPr>
          <p:nvPr/>
        </p:nvCxnSpPr>
        <p:spPr>
          <a:xfrm>
            <a:off x="8619120" y="3446221"/>
            <a:ext cx="926742" cy="544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35" y="1177135"/>
            <a:ext cx="5879064" cy="169047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1800" b="1" dirty="0"/>
              <a:t>Instance Hierarchy Traversal</a:t>
            </a:r>
          </a:p>
          <a:p>
            <a:pPr algn="just"/>
            <a:r>
              <a:rPr lang="en-GB" sz="1400" b="1" dirty="0"/>
              <a:t>Instance Hierarchy </a:t>
            </a:r>
            <a:r>
              <a:rPr lang="en-GB" sz="1400" dirty="0"/>
              <a:t>in model </a:t>
            </a:r>
            <a:r>
              <a:rPr lang="en-GB" sz="1400" b="1" dirty="0"/>
              <a:t>via parent </a:t>
            </a:r>
            <a:r>
              <a:rPr lang="en-GB" sz="1400" dirty="0"/>
              <a:t>attribute.</a:t>
            </a:r>
          </a:p>
          <a:p>
            <a:pPr algn="just"/>
            <a:r>
              <a:rPr lang="en-GB" sz="1400" dirty="0"/>
              <a:t>Once </a:t>
            </a:r>
            <a:r>
              <a:rPr lang="en-GB" sz="1400" dirty="0" err="1"/>
              <a:t>cModule</a:t>
            </a:r>
            <a:r>
              <a:rPr lang="en-GB" sz="1400" dirty="0"/>
              <a:t> layer reached, work with place all inside parent.</a:t>
            </a:r>
          </a:p>
          <a:p>
            <a:pPr algn="just"/>
            <a:r>
              <a:rPr lang="en-GB" sz="1400" dirty="0"/>
              <a:t>When done, move to parent’s next children.</a:t>
            </a:r>
          </a:p>
          <a:p>
            <a:pPr algn="just"/>
            <a:r>
              <a:rPr lang="en-GB" sz="1400" dirty="0"/>
              <a:t>Repeat.</a:t>
            </a:r>
          </a:p>
          <a:p>
            <a:pPr algn="just"/>
            <a:endParaRPr lang="en-GB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744C62-83BF-43A1-8012-065DF44417CD}"/>
              </a:ext>
            </a:extLst>
          </p:cNvPr>
          <p:cNvSpPr txBox="1"/>
          <p:nvPr/>
        </p:nvSpPr>
        <p:spPr>
          <a:xfrm>
            <a:off x="6692545" y="1360757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Enterprise : </a:t>
            </a:r>
            <a:r>
              <a:rPr lang="en-GB" sz="1050"/>
              <a:t>AIDA Cruises</a:t>
            </a:r>
            <a:endParaRPr lang="en-GB" sz="105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117F58-5E5C-4183-9FB9-42A346CF33D5}"/>
              </a:ext>
            </a:extLst>
          </p:cNvPr>
          <p:cNvSpPr txBox="1"/>
          <p:nvPr/>
        </p:nvSpPr>
        <p:spPr>
          <a:xfrm>
            <a:off x="6692545" y="1974941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Site : </a:t>
            </a:r>
            <a:r>
              <a:rPr lang="en-GB" sz="1050"/>
              <a:t>AIDA</a:t>
            </a:r>
            <a:endParaRPr lang="en-GB" sz="1050" b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1BBA78-1429-4214-A7E4-4609BA040E97}"/>
              </a:ext>
            </a:extLst>
          </p:cNvPr>
          <p:cNvSpPr txBox="1"/>
          <p:nvPr/>
        </p:nvSpPr>
        <p:spPr>
          <a:xfrm>
            <a:off x="6692545" y="2589125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Area : </a:t>
            </a:r>
            <a:r>
              <a:rPr lang="en-GB" sz="1050"/>
              <a:t>Brewery</a:t>
            </a:r>
            <a:endParaRPr lang="en-GB" sz="1050" b="1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BFADDD-BFA2-4C13-B736-4A82987858B5}"/>
              </a:ext>
            </a:extLst>
          </p:cNvPr>
          <p:cNvSpPr txBox="1"/>
          <p:nvPr/>
        </p:nvSpPr>
        <p:spPr>
          <a:xfrm>
            <a:off x="6692545" y="3208420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 err="1">
                <a:solidFill>
                  <a:srgbClr val="7030A0"/>
                </a:solidFill>
              </a:rPr>
              <a:t>Brewhouse</a:t>
            </a:r>
            <a:r>
              <a:rPr lang="en-GB" sz="1050" b="1" dirty="0"/>
              <a:t> : </a:t>
            </a:r>
            <a:r>
              <a:rPr lang="en-GB" sz="1050" dirty="0"/>
              <a:t>Process Cell</a:t>
            </a:r>
            <a:endParaRPr lang="en-GB" sz="105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B8E314-9421-47B2-81C7-35D3330BC3FB}"/>
              </a:ext>
            </a:extLst>
          </p:cNvPr>
          <p:cNvSpPr txBox="1"/>
          <p:nvPr/>
        </p:nvSpPr>
        <p:spPr>
          <a:xfrm>
            <a:off x="6327262" y="3990379"/>
            <a:ext cx="9521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>
                <a:solidFill>
                  <a:srgbClr val="0000FF"/>
                </a:solidFill>
              </a:rPr>
              <a:t>Unit</a:t>
            </a:r>
            <a:r>
              <a:rPr lang="en-GB" sz="1050" b="1" dirty="0"/>
              <a:t> : </a:t>
            </a:r>
            <a:r>
              <a:rPr lang="en-GB" sz="1050" dirty="0"/>
              <a:t>U_L2</a:t>
            </a:r>
            <a:endParaRPr lang="en-GB" sz="105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5735A5-7D17-43D5-AE51-15A5315C3548}"/>
              </a:ext>
            </a:extLst>
          </p:cNvPr>
          <p:cNvSpPr txBox="1"/>
          <p:nvPr/>
        </p:nvSpPr>
        <p:spPr>
          <a:xfrm>
            <a:off x="7505692" y="3986986"/>
            <a:ext cx="55516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050"/>
              <a:t>U_M5</a:t>
            </a:r>
            <a:endParaRPr lang="en-GB" sz="105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FE2259-F921-4DE6-A32F-D85626927A84}"/>
              </a:ext>
            </a:extLst>
          </p:cNvPr>
          <p:cNvSpPr txBox="1"/>
          <p:nvPr/>
        </p:nvSpPr>
        <p:spPr>
          <a:xfrm>
            <a:off x="8260380" y="3974781"/>
            <a:ext cx="55516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050"/>
              <a:t>U_P3</a:t>
            </a:r>
            <a:endParaRPr lang="en-GB" sz="1050" b="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9C90E2-A160-4F9C-8F01-9CE3B9AC1FF6}"/>
              </a:ext>
            </a:extLst>
          </p:cNvPr>
          <p:cNvSpPr txBox="1"/>
          <p:nvPr/>
        </p:nvSpPr>
        <p:spPr>
          <a:xfrm>
            <a:off x="9023159" y="3986986"/>
            <a:ext cx="55516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050"/>
              <a:t>U_W3</a:t>
            </a:r>
            <a:endParaRPr lang="en-GB" sz="1050" b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3636359" y="5082992"/>
            <a:ext cx="18412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 err="1">
                <a:solidFill>
                  <a:srgbClr val="00B0F0"/>
                </a:solidFill>
              </a:rPr>
              <a:t>EModule</a:t>
            </a:r>
            <a:r>
              <a:rPr lang="en-GB" sz="1050" b="1" dirty="0"/>
              <a:t> :    </a:t>
            </a:r>
            <a:r>
              <a:rPr lang="en-GB" sz="800" dirty="0" err="1"/>
              <a:t>Water_injection</a:t>
            </a:r>
            <a:endParaRPr lang="en-GB" sz="105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C6DBB6B-AD22-4E12-A047-EB52F808F338}"/>
              </a:ext>
            </a:extLst>
          </p:cNvPr>
          <p:cNvSpPr txBox="1"/>
          <p:nvPr/>
        </p:nvSpPr>
        <p:spPr>
          <a:xfrm>
            <a:off x="5680821" y="5051517"/>
            <a:ext cx="52855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Stem_ heating</a:t>
            </a:r>
            <a:endParaRPr lang="en-GB" sz="105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B673D72-FA93-4288-8AA8-1B5760697195}"/>
              </a:ext>
            </a:extLst>
          </p:cNvPr>
          <p:cNvCxnSpPr>
            <a:cxnSpLocks/>
            <a:stCxn id="14" idx="3"/>
            <a:endCxn id="22" idx="7"/>
          </p:cNvCxnSpPr>
          <p:nvPr/>
        </p:nvCxnSpPr>
        <p:spPr>
          <a:xfrm flipH="1">
            <a:off x="5718090" y="4221290"/>
            <a:ext cx="1552680" cy="86869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F929334-65F2-4C15-94A7-AAE8CA8DDEFC}"/>
              </a:ext>
            </a:extLst>
          </p:cNvPr>
          <p:cNvCxnSpPr>
            <a:cxnSpLocks/>
            <a:stCxn id="14" idx="3"/>
            <a:endCxn id="21" idx="7"/>
          </p:cNvCxnSpPr>
          <p:nvPr/>
        </p:nvCxnSpPr>
        <p:spPr>
          <a:xfrm flipH="1">
            <a:off x="6407636" y="4221290"/>
            <a:ext cx="863134" cy="868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0D86C2C7-910B-4A37-A90F-5B343FA02386}"/>
              </a:ext>
            </a:extLst>
          </p:cNvPr>
          <p:cNvSpPr/>
          <p:nvPr/>
        </p:nvSpPr>
        <p:spPr>
          <a:xfrm>
            <a:off x="2789434" y="6294503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7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A64DBAC-CB84-4606-B4F6-8E15C3EA0AE9}"/>
              </a:ext>
            </a:extLst>
          </p:cNvPr>
          <p:cNvSpPr/>
          <p:nvPr/>
        </p:nvSpPr>
        <p:spPr>
          <a:xfrm>
            <a:off x="2099888" y="6294503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6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FBDC056-2861-44FD-A66E-2F96FBDDDCC3}"/>
              </a:ext>
            </a:extLst>
          </p:cNvPr>
          <p:cNvSpPr/>
          <p:nvPr/>
        </p:nvSpPr>
        <p:spPr>
          <a:xfrm>
            <a:off x="4077086" y="6294503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9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1E92855-37CF-4BC7-9EED-EAE899FAB624}"/>
              </a:ext>
            </a:extLst>
          </p:cNvPr>
          <p:cNvSpPr/>
          <p:nvPr/>
        </p:nvSpPr>
        <p:spPr>
          <a:xfrm>
            <a:off x="3418020" y="6294503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8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88104B0-C0C0-4AA2-AD13-E6A8972118C7}"/>
              </a:ext>
            </a:extLst>
          </p:cNvPr>
          <p:cNvSpPr/>
          <p:nvPr/>
        </p:nvSpPr>
        <p:spPr>
          <a:xfrm>
            <a:off x="4736152" y="6266542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0" b="1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8ACA7AA-16DB-4784-8A83-17FC6FFF9DF6}"/>
              </a:ext>
            </a:extLst>
          </p:cNvPr>
          <p:cNvSpPr txBox="1"/>
          <p:nvPr/>
        </p:nvSpPr>
        <p:spPr>
          <a:xfrm>
            <a:off x="-227103" y="6309807"/>
            <a:ext cx="2071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 err="1">
                <a:solidFill>
                  <a:srgbClr val="00B050"/>
                </a:solidFill>
              </a:rPr>
              <a:t>CModule</a:t>
            </a:r>
            <a:r>
              <a:rPr lang="en-GB" sz="1050" b="1" dirty="0"/>
              <a:t> : </a:t>
            </a:r>
            <a:endParaRPr lang="en-GB" sz="105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5331E5-A0C1-40F8-A47A-53F4AB535F20}"/>
              </a:ext>
            </a:extLst>
          </p:cNvPr>
          <p:cNvSpPr txBox="1"/>
          <p:nvPr/>
        </p:nvSpPr>
        <p:spPr>
          <a:xfrm>
            <a:off x="2509551" y="6578418"/>
            <a:ext cx="783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Pump_P40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97DF8C1-1C6C-47B9-9DF0-410B0828090E}"/>
              </a:ext>
            </a:extLst>
          </p:cNvPr>
          <p:cNvSpPr txBox="1"/>
          <p:nvPr/>
        </p:nvSpPr>
        <p:spPr>
          <a:xfrm>
            <a:off x="3559420" y="6578418"/>
            <a:ext cx="1067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Kettle_sensor_Z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59C403F-87FF-4A1D-A45D-CFBD716ECCE8}"/>
              </a:ext>
            </a:extLst>
          </p:cNvPr>
          <p:cNvSpPr txBox="1"/>
          <p:nvPr/>
        </p:nvSpPr>
        <p:spPr>
          <a:xfrm>
            <a:off x="3272858" y="6578418"/>
            <a:ext cx="528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Motor</a:t>
            </a:r>
            <a:endParaRPr lang="en-GB" sz="105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7B39A1-8D93-4947-806A-6F71369702EC}"/>
              </a:ext>
            </a:extLst>
          </p:cNvPr>
          <p:cNvSpPr txBox="1"/>
          <p:nvPr/>
        </p:nvSpPr>
        <p:spPr>
          <a:xfrm>
            <a:off x="4283266" y="6578418"/>
            <a:ext cx="1067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Kettle_sensor_T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B1B5A12-CBAE-4629-82CB-63277D5A3C2B}"/>
              </a:ext>
            </a:extLst>
          </p:cNvPr>
          <p:cNvSpPr txBox="1"/>
          <p:nvPr/>
        </p:nvSpPr>
        <p:spPr>
          <a:xfrm>
            <a:off x="1508574" y="6578418"/>
            <a:ext cx="1246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Control_valve_440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AB999D5-1B1B-47AD-BC87-6DE1FB64D6AA}"/>
              </a:ext>
            </a:extLst>
          </p:cNvPr>
          <p:cNvCxnSpPr>
            <a:cxnSpLocks/>
            <a:stCxn id="22" idx="3"/>
            <a:endCxn id="72" idx="7"/>
          </p:cNvCxnSpPr>
          <p:nvPr/>
        </p:nvCxnSpPr>
        <p:spPr>
          <a:xfrm flipH="1">
            <a:off x="2367485" y="5311674"/>
            <a:ext cx="3128920" cy="102874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71E9228-313C-4DD0-B496-0BB58D133F33}"/>
              </a:ext>
            </a:extLst>
          </p:cNvPr>
          <p:cNvCxnSpPr>
            <a:cxnSpLocks/>
            <a:stCxn id="22" idx="3"/>
            <a:endCxn id="71" idx="7"/>
          </p:cNvCxnSpPr>
          <p:nvPr/>
        </p:nvCxnSpPr>
        <p:spPr>
          <a:xfrm flipH="1">
            <a:off x="3057031" y="5311674"/>
            <a:ext cx="2439374" cy="102874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5A79945-F74E-4D87-9E2B-2C52D41C4DB4}"/>
              </a:ext>
            </a:extLst>
          </p:cNvPr>
          <p:cNvCxnSpPr>
            <a:cxnSpLocks/>
            <a:stCxn id="22" idx="3"/>
            <a:endCxn id="74" idx="0"/>
          </p:cNvCxnSpPr>
          <p:nvPr/>
        </p:nvCxnSpPr>
        <p:spPr>
          <a:xfrm flipH="1">
            <a:off x="3574775" y="5311674"/>
            <a:ext cx="1921630" cy="98282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E2977AE-E804-4956-9077-B40A92AF9171}"/>
              </a:ext>
            </a:extLst>
          </p:cNvPr>
          <p:cNvCxnSpPr>
            <a:cxnSpLocks/>
            <a:stCxn id="22" idx="3"/>
            <a:endCxn id="73" idx="0"/>
          </p:cNvCxnSpPr>
          <p:nvPr/>
        </p:nvCxnSpPr>
        <p:spPr>
          <a:xfrm flipH="1">
            <a:off x="4233841" y="5311674"/>
            <a:ext cx="1262564" cy="98282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A0385F6-531A-4E2C-9B31-06184BAF25F1}"/>
              </a:ext>
            </a:extLst>
          </p:cNvPr>
          <p:cNvCxnSpPr>
            <a:cxnSpLocks/>
            <a:stCxn id="22" idx="3"/>
            <a:endCxn id="76" idx="0"/>
          </p:cNvCxnSpPr>
          <p:nvPr/>
        </p:nvCxnSpPr>
        <p:spPr>
          <a:xfrm flipH="1">
            <a:off x="4892907" y="5311674"/>
            <a:ext cx="603498" cy="95486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97C3403-3BE4-419F-B37E-BB1D4E5D406F}"/>
              </a:ext>
            </a:extLst>
          </p:cNvPr>
          <p:cNvSpPr txBox="1"/>
          <p:nvPr/>
        </p:nvSpPr>
        <p:spPr>
          <a:xfrm>
            <a:off x="4732569" y="6320452"/>
            <a:ext cx="389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/>
              <a:t>10</a:t>
            </a:r>
            <a:endParaRPr lang="en-GB" b="1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433E1B0-4143-47E6-8A5F-FB87A2B321AA}"/>
              </a:ext>
            </a:extLst>
          </p:cNvPr>
          <p:cNvGrpSpPr/>
          <p:nvPr/>
        </p:nvGrpSpPr>
        <p:grpSpPr>
          <a:xfrm>
            <a:off x="5357223" y="6294503"/>
            <a:ext cx="389499" cy="313509"/>
            <a:chOff x="6044911" y="6257834"/>
            <a:chExt cx="389499" cy="313509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54D4DD5-651B-4695-9B1D-22921F20F2F7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BDA9C78-E820-4BF9-BF7C-047FA16C8F89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12</a:t>
              </a:r>
              <a:endParaRPr lang="en-GB" b="1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BD710FF-29F0-4056-B16E-70086BD19603}"/>
              </a:ext>
            </a:extLst>
          </p:cNvPr>
          <p:cNvGrpSpPr/>
          <p:nvPr/>
        </p:nvGrpSpPr>
        <p:grpSpPr>
          <a:xfrm>
            <a:off x="5929073" y="6294503"/>
            <a:ext cx="389499" cy="313509"/>
            <a:chOff x="6044911" y="6257834"/>
            <a:chExt cx="389499" cy="313509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D49016E-0B74-45BF-96A6-9A0167A9F4A1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93567F7E-66D2-47A2-9BF9-D7CA91D61D5B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13</a:t>
              </a:r>
              <a:endParaRPr lang="en-GB" b="1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C1BA2FB-A44B-46FF-87D4-F3932BAEB375}"/>
              </a:ext>
            </a:extLst>
          </p:cNvPr>
          <p:cNvGrpSpPr/>
          <p:nvPr/>
        </p:nvGrpSpPr>
        <p:grpSpPr>
          <a:xfrm>
            <a:off x="6500923" y="6294503"/>
            <a:ext cx="389499" cy="313509"/>
            <a:chOff x="6044911" y="6257834"/>
            <a:chExt cx="389499" cy="313509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C01B681-EA9E-4BFA-A4B3-7BA5943C035C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65B81A1-875C-47CC-B2C7-7B100B73327B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14</a:t>
              </a:r>
              <a:endParaRPr lang="en-GB" b="1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C6EA167-3784-467A-9529-96D6E9FC2A57}"/>
              </a:ext>
            </a:extLst>
          </p:cNvPr>
          <p:cNvGrpSpPr/>
          <p:nvPr/>
        </p:nvGrpSpPr>
        <p:grpSpPr>
          <a:xfrm>
            <a:off x="7072773" y="6294503"/>
            <a:ext cx="389499" cy="313509"/>
            <a:chOff x="6044911" y="6257834"/>
            <a:chExt cx="389499" cy="313509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624A40AE-6F99-485E-9983-287E6E3C9242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56FE635-6E6D-4207-815F-B9A98E59C9A8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15</a:t>
              </a:r>
              <a:endParaRPr lang="en-GB" b="1"/>
            </a:p>
          </p:txBody>
        </p:sp>
      </p:grp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8EEBCD1-D077-4EAE-9CA9-4649D32E1175}"/>
              </a:ext>
            </a:extLst>
          </p:cNvPr>
          <p:cNvCxnSpPr>
            <a:stCxn id="21" idx="4"/>
            <a:endCxn id="78" idx="0"/>
          </p:cNvCxnSpPr>
          <p:nvPr/>
        </p:nvCxnSpPr>
        <p:spPr>
          <a:xfrm flipH="1">
            <a:off x="5523351" y="5357587"/>
            <a:ext cx="773443" cy="936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069357F-3AAD-4D90-898C-7A21F3C40BFA}"/>
              </a:ext>
            </a:extLst>
          </p:cNvPr>
          <p:cNvCxnSpPr>
            <a:stCxn id="21" idx="4"/>
            <a:endCxn id="129" idx="0"/>
          </p:cNvCxnSpPr>
          <p:nvPr/>
        </p:nvCxnSpPr>
        <p:spPr>
          <a:xfrm flipH="1">
            <a:off x="6095201" y="5357587"/>
            <a:ext cx="201593" cy="936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E83AC6B-7F60-4852-8411-D0867329AACE}"/>
              </a:ext>
            </a:extLst>
          </p:cNvPr>
          <p:cNvCxnSpPr>
            <a:stCxn id="21" idx="4"/>
            <a:endCxn id="132" idx="0"/>
          </p:cNvCxnSpPr>
          <p:nvPr/>
        </p:nvCxnSpPr>
        <p:spPr>
          <a:xfrm>
            <a:off x="6296794" y="5357587"/>
            <a:ext cx="370257" cy="936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29E9DAE-C333-45BD-BB5D-FC98BF9A3697}"/>
              </a:ext>
            </a:extLst>
          </p:cNvPr>
          <p:cNvCxnSpPr>
            <a:stCxn id="21" idx="4"/>
            <a:endCxn id="135" idx="0"/>
          </p:cNvCxnSpPr>
          <p:nvPr/>
        </p:nvCxnSpPr>
        <p:spPr>
          <a:xfrm>
            <a:off x="6296794" y="5357587"/>
            <a:ext cx="942107" cy="936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CE1EDD03-308E-446A-BAAB-23B84A2A7891}"/>
              </a:ext>
            </a:extLst>
          </p:cNvPr>
          <p:cNvGrpSpPr/>
          <p:nvPr/>
        </p:nvGrpSpPr>
        <p:grpSpPr>
          <a:xfrm>
            <a:off x="6133732" y="5044078"/>
            <a:ext cx="389499" cy="313509"/>
            <a:chOff x="6133732" y="5044078"/>
            <a:chExt cx="389499" cy="31350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68CB9F9-CA67-475E-9B54-1FAC00137C7E}"/>
                </a:ext>
              </a:extLst>
            </p:cNvPr>
            <p:cNvSpPr/>
            <p:nvPr/>
          </p:nvSpPr>
          <p:spPr>
            <a:xfrm>
              <a:off x="6140039" y="5044078"/>
              <a:ext cx="313509" cy="313509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E78868B-AA58-4A6B-A42F-E84FBDB2A64C}"/>
                </a:ext>
              </a:extLst>
            </p:cNvPr>
            <p:cNvSpPr txBox="1"/>
            <p:nvPr/>
          </p:nvSpPr>
          <p:spPr>
            <a:xfrm>
              <a:off x="6133732" y="5074759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11</a:t>
              </a:r>
              <a:endParaRPr lang="en-GB" b="1"/>
            </a:p>
          </p:txBody>
        </p:sp>
      </p:grp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2EB36337-44D2-413C-8507-38B2D6E911F4}"/>
              </a:ext>
            </a:extLst>
          </p:cNvPr>
          <p:cNvCxnSpPr>
            <a:cxnSpLocks/>
          </p:cNvCxnSpPr>
          <p:nvPr/>
        </p:nvCxnSpPr>
        <p:spPr>
          <a:xfrm flipH="1">
            <a:off x="3183775" y="3336248"/>
            <a:ext cx="3550667" cy="74283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8A63993-5DF1-4F37-8E01-74EA086C6BC9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7071053" y="4267203"/>
            <a:ext cx="1068924" cy="853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29D0AE2-35AA-4F99-B263-BF0ADCF09C35}"/>
              </a:ext>
            </a:extLst>
          </p:cNvPr>
          <p:cNvCxnSpPr>
            <a:cxnSpLocks/>
            <a:stCxn id="13" idx="4"/>
            <a:endCxn id="23" idx="7"/>
          </p:cNvCxnSpPr>
          <p:nvPr/>
        </p:nvCxnSpPr>
        <p:spPr>
          <a:xfrm flipH="1">
            <a:off x="7695288" y="4267203"/>
            <a:ext cx="444689" cy="814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B746B7BD-80F8-4B7F-BC81-B3326D2490DE}"/>
              </a:ext>
            </a:extLst>
          </p:cNvPr>
          <p:cNvCxnSpPr>
            <a:stCxn id="13" idx="4"/>
            <a:endCxn id="26" idx="0"/>
          </p:cNvCxnSpPr>
          <p:nvPr/>
        </p:nvCxnSpPr>
        <p:spPr>
          <a:xfrm>
            <a:off x="8139977" y="4267203"/>
            <a:ext cx="103535" cy="772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845227D-C166-40E4-830D-A42164CBD1D1}"/>
              </a:ext>
            </a:extLst>
          </p:cNvPr>
          <p:cNvCxnSpPr>
            <a:stCxn id="20" idx="4"/>
            <a:endCxn id="25" idx="0"/>
          </p:cNvCxnSpPr>
          <p:nvPr/>
        </p:nvCxnSpPr>
        <p:spPr>
          <a:xfrm>
            <a:off x="8898341" y="4258494"/>
            <a:ext cx="4237" cy="781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7448973-7BDC-41DC-928C-817808591D11}"/>
              </a:ext>
            </a:extLst>
          </p:cNvPr>
          <p:cNvCxnSpPr>
            <a:stCxn id="20" idx="4"/>
            <a:endCxn id="28" idx="1"/>
          </p:cNvCxnSpPr>
          <p:nvPr/>
        </p:nvCxnSpPr>
        <p:spPr>
          <a:xfrm>
            <a:off x="8898341" y="4258494"/>
            <a:ext cx="552460" cy="818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69D3EA14-2BB0-49A2-A58D-3B869ECD8F5F}"/>
              </a:ext>
            </a:extLst>
          </p:cNvPr>
          <p:cNvCxnSpPr>
            <a:cxnSpLocks/>
            <a:stCxn id="19" idx="5"/>
            <a:endCxn id="27" idx="0"/>
          </p:cNvCxnSpPr>
          <p:nvPr/>
        </p:nvCxnSpPr>
        <p:spPr>
          <a:xfrm>
            <a:off x="9767547" y="4212583"/>
            <a:ext cx="453163" cy="818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D84CD8AF-715A-476C-8497-B07EA04859A5}"/>
              </a:ext>
            </a:extLst>
          </p:cNvPr>
          <p:cNvCxnSpPr>
            <a:stCxn id="19" idx="5"/>
            <a:endCxn id="30" idx="1"/>
          </p:cNvCxnSpPr>
          <p:nvPr/>
        </p:nvCxnSpPr>
        <p:spPr>
          <a:xfrm>
            <a:off x="9767547" y="4212583"/>
            <a:ext cx="1001386" cy="868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0A1E64E-23A9-4F2B-9EC4-287578537AF2}"/>
              </a:ext>
            </a:extLst>
          </p:cNvPr>
          <p:cNvCxnSpPr>
            <a:stCxn id="19" idx="5"/>
            <a:endCxn id="29" idx="1"/>
          </p:cNvCxnSpPr>
          <p:nvPr/>
        </p:nvCxnSpPr>
        <p:spPr>
          <a:xfrm>
            <a:off x="9767547" y="4212583"/>
            <a:ext cx="1660450" cy="868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>
            <a:extLst>
              <a:ext uri="{FF2B5EF4-FFF2-40B4-BE49-F238E27FC236}">
                <a16:creationId xmlns:a16="http://schemas.microsoft.com/office/drawing/2014/main" id="{2FAF1732-E50A-411A-8140-BDD4AE3AAC72}"/>
              </a:ext>
            </a:extLst>
          </p:cNvPr>
          <p:cNvSpPr/>
          <p:nvPr/>
        </p:nvSpPr>
        <p:spPr>
          <a:xfrm>
            <a:off x="7646545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16754FD9-5ADE-45AD-BA9A-17870E023CE3}"/>
              </a:ext>
            </a:extLst>
          </p:cNvPr>
          <p:cNvSpPr/>
          <p:nvPr/>
        </p:nvSpPr>
        <p:spPr>
          <a:xfrm>
            <a:off x="8964677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C868A657-E619-476F-AD96-BBC50B669383}"/>
              </a:ext>
            </a:extLst>
          </p:cNvPr>
          <p:cNvSpPr/>
          <p:nvPr/>
        </p:nvSpPr>
        <p:spPr>
          <a:xfrm>
            <a:off x="8305611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4BC54197-2AF2-451C-A38C-C25E40F66518}"/>
              </a:ext>
            </a:extLst>
          </p:cNvPr>
          <p:cNvSpPr/>
          <p:nvPr/>
        </p:nvSpPr>
        <p:spPr>
          <a:xfrm>
            <a:off x="10282809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4531F280-5D93-4A41-BF8C-C9812083D509}"/>
              </a:ext>
            </a:extLst>
          </p:cNvPr>
          <p:cNvSpPr/>
          <p:nvPr/>
        </p:nvSpPr>
        <p:spPr>
          <a:xfrm>
            <a:off x="9623743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C70D730C-F7EB-4D40-BDBA-4E67ACD124B2}"/>
              </a:ext>
            </a:extLst>
          </p:cNvPr>
          <p:cNvSpPr/>
          <p:nvPr/>
        </p:nvSpPr>
        <p:spPr>
          <a:xfrm>
            <a:off x="11600939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F709873D-10E8-4F2A-A5DB-67A4AA912568}"/>
              </a:ext>
            </a:extLst>
          </p:cNvPr>
          <p:cNvSpPr/>
          <p:nvPr/>
        </p:nvSpPr>
        <p:spPr>
          <a:xfrm>
            <a:off x="10941875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B19BCEC-BCFB-46D0-B571-000FE3238F42}"/>
              </a:ext>
            </a:extLst>
          </p:cNvPr>
          <p:cNvSpPr txBox="1"/>
          <p:nvPr/>
        </p:nvSpPr>
        <p:spPr>
          <a:xfrm>
            <a:off x="7666143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B8ADB33B-2C46-4612-A9B1-4BD82F8A3D52}"/>
              </a:ext>
            </a:extLst>
          </p:cNvPr>
          <p:cNvSpPr txBox="1"/>
          <p:nvPr/>
        </p:nvSpPr>
        <p:spPr>
          <a:xfrm>
            <a:off x="8416341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EC2B35F-B846-47DC-B4AE-30DC531978F7}"/>
              </a:ext>
            </a:extLst>
          </p:cNvPr>
          <p:cNvSpPr txBox="1"/>
          <p:nvPr/>
        </p:nvSpPr>
        <p:spPr>
          <a:xfrm>
            <a:off x="9139084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0B609C3-DEFA-4885-AA8C-CB340E458C71}"/>
              </a:ext>
            </a:extLst>
          </p:cNvPr>
          <p:cNvSpPr txBox="1"/>
          <p:nvPr/>
        </p:nvSpPr>
        <p:spPr>
          <a:xfrm>
            <a:off x="9889282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50610D5-31AA-4714-B63D-995816443D4C}"/>
              </a:ext>
            </a:extLst>
          </p:cNvPr>
          <p:cNvSpPr txBox="1"/>
          <p:nvPr/>
        </p:nvSpPr>
        <p:spPr>
          <a:xfrm>
            <a:off x="10612025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3F4FC5F-094B-4278-8530-7D2C5545A05E}"/>
              </a:ext>
            </a:extLst>
          </p:cNvPr>
          <p:cNvSpPr txBox="1"/>
          <p:nvPr/>
        </p:nvSpPr>
        <p:spPr>
          <a:xfrm>
            <a:off x="11362223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109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1879591" y="6135329"/>
            <a:ext cx="3411015" cy="632394"/>
          </a:xfrm>
          <a:prstGeom prst="rect">
            <a:avLst/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3" name="Gruppieren 112"/>
          <p:cNvGrpSpPr/>
          <p:nvPr/>
        </p:nvGrpSpPr>
        <p:grpSpPr>
          <a:xfrm>
            <a:off x="227017" y="2961232"/>
            <a:ext cx="2916571" cy="2251480"/>
            <a:chOff x="8859483" y="3864543"/>
            <a:chExt cx="2916571" cy="2251480"/>
          </a:xfrm>
        </p:grpSpPr>
        <p:pic>
          <p:nvPicPr>
            <p:cNvPr id="114" name="Picture 204">
              <a:extLst>
                <a:ext uri="{FF2B5EF4-FFF2-40B4-BE49-F238E27FC236}">
                  <a16:creationId xmlns:a16="http://schemas.microsoft.com/office/drawing/2014/main" id="{33ADCFD3-C867-4DA9-9586-702FF7940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723" y="3904174"/>
              <a:ext cx="1225002" cy="1053272"/>
            </a:xfrm>
            <a:prstGeom prst="rect">
              <a:avLst/>
            </a:prstGeom>
            <a:ln w="19050">
              <a:solidFill>
                <a:srgbClr val="00B0F0"/>
              </a:solidFill>
              <a:prstDash val="dash"/>
            </a:ln>
          </p:spPr>
        </p:pic>
        <p:sp>
          <p:nvSpPr>
            <p:cNvPr id="115" name="Rectangle 154">
              <a:extLst>
                <a:ext uri="{FF2B5EF4-FFF2-40B4-BE49-F238E27FC236}">
                  <a16:creationId xmlns:a16="http://schemas.microsoft.com/office/drawing/2014/main" id="{2833B045-CC05-4566-8D2A-8E3504375D89}"/>
                </a:ext>
              </a:extLst>
            </p:cNvPr>
            <p:cNvSpPr/>
            <p:nvPr/>
          </p:nvSpPr>
          <p:spPr>
            <a:xfrm>
              <a:off x="8859483" y="3864707"/>
              <a:ext cx="2916571" cy="2251316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Rectangle 207">
              <a:extLst>
                <a:ext uri="{FF2B5EF4-FFF2-40B4-BE49-F238E27FC236}">
                  <a16:creationId xmlns:a16="http://schemas.microsoft.com/office/drawing/2014/main" id="{612CCC5E-7992-4A42-BF72-B8530E931E09}"/>
                </a:ext>
              </a:extLst>
            </p:cNvPr>
            <p:cNvSpPr/>
            <p:nvPr/>
          </p:nvSpPr>
          <p:spPr>
            <a:xfrm>
              <a:off x="10633236" y="3935893"/>
              <a:ext cx="823913" cy="773905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Rectangle 208">
              <a:extLst>
                <a:ext uri="{FF2B5EF4-FFF2-40B4-BE49-F238E27FC236}">
                  <a16:creationId xmlns:a16="http://schemas.microsoft.com/office/drawing/2014/main" id="{2ED12079-B724-4E6D-ABE4-F76E65F5A25C}"/>
                </a:ext>
              </a:extLst>
            </p:cNvPr>
            <p:cNvSpPr/>
            <p:nvPr/>
          </p:nvSpPr>
          <p:spPr>
            <a:xfrm>
              <a:off x="10317769" y="3864543"/>
              <a:ext cx="1454309" cy="11258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Rechteck 118"/>
            <p:cNvSpPr/>
            <p:nvPr/>
          </p:nvSpPr>
          <p:spPr>
            <a:xfrm>
              <a:off x="11284924" y="48139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Rechteck 119"/>
            <p:cNvSpPr/>
            <p:nvPr/>
          </p:nvSpPr>
          <p:spPr>
            <a:xfrm>
              <a:off x="11080137" y="4803417"/>
              <a:ext cx="123645" cy="126307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Rechteck 120"/>
            <p:cNvSpPr/>
            <p:nvPr/>
          </p:nvSpPr>
          <p:spPr>
            <a:xfrm>
              <a:off x="10665924" y="4156417"/>
              <a:ext cx="592626" cy="53940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Rechteck 121"/>
            <p:cNvSpPr/>
            <p:nvPr/>
          </p:nvSpPr>
          <p:spPr>
            <a:xfrm>
              <a:off x="10896780" y="39376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Rechteck 122"/>
            <p:cNvSpPr/>
            <p:nvPr/>
          </p:nvSpPr>
          <p:spPr>
            <a:xfrm>
              <a:off x="11311118" y="4571018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11311118" y="4425763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423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3.4.8 – Vertex Layout Algorithm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Concept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35" y="1177134"/>
            <a:ext cx="5879064" cy="330596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1800" b="1" dirty="0"/>
              <a:t>Tree (hierarchy) traversal methods</a:t>
            </a:r>
          </a:p>
          <a:p>
            <a:pPr marL="0" indent="0" algn="just">
              <a:buNone/>
            </a:pPr>
            <a:endParaRPr lang="en-GB" sz="1800" b="1" dirty="0"/>
          </a:p>
          <a:p>
            <a:pPr algn="just"/>
            <a:r>
              <a:rPr lang="en-GB" sz="1600" b="1" dirty="0" err="1"/>
              <a:t>Preorder</a:t>
            </a:r>
            <a:r>
              <a:rPr lang="en-GB" sz="1600" b="1" dirty="0"/>
              <a:t> [D][L][R]</a:t>
            </a:r>
          </a:p>
          <a:p>
            <a:pPr lvl="1" algn="just"/>
            <a:endParaRPr lang="en-GB" sz="1600" b="1" dirty="0"/>
          </a:p>
          <a:p>
            <a:pPr algn="just"/>
            <a:r>
              <a:rPr lang="en-GB" sz="1600" b="1" dirty="0" err="1"/>
              <a:t>Inorder</a:t>
            </a:r>
            <a:r>
              <a:rPr lang="en-GB" sz="1600" b="1" dirty="0"/>
              <a:t> [L][D][R]</a:t>
            </a:r>
          </a:p>
          <a:p>
            <a:pPr lvl="1" algn="just"/>
            <a:endParaRPr lang="en-GB" sz="1600" b="1" dirty="0"/>
          </a:p>
          <a:p>
            <a:pPr algn="just"/>
            <a:r>
              <a:rPr lang="en-GB" sz="1600" b="1" dirty="0" err="1"/>
              <a:t>Postorder</a:t>
            </a:r>
            <a:r>
              <a:rPr lang="en-GB" sz="1600" b="1" dirty="0"/>
              <a:t> [L][R][D]</a:t>
            </a:r>
          </a:p>
          <a:p>
            <a:pPr lvl="1" algn="just"/>
            <a:r>
              <a:rPr lang="en-GB" sz="1800" dirty="0">
                <a:solidFill>
                  <a:srgbClr val="00B050"/>
                </a:solidFill>
              </a:rPr>
              <a:t>Vertex</a:t>
            </a:r>
            <a:r>
              <a:rPr lang="en-GB" sz="1800" dirty="0"/>
              <a:t> placement, then next </a:t>
            </a:r>
            <a:r>
              <a:rPr lang="en-GB" sz="1800" dirty="0">
                <a:solidFill>
                  <a:srgbClr val="00B050"/>
                </a:solidFill>
              </a:rPr>
              <a:t>vertex</a:t>
            </a:r>
            <a:r>
              <a:rPr lang="en-GB" sz="1800" dirty="0"/>
              <a:t> placement, then next </a:t>
            </a:r>
            <a:r>
              <a:rPr lang="en-GB" sz="1800" dirty="0">
                <a:solidFill>
                  <a:srgbClr val="00B050"/>
                </a:solidFill>
              </a:rPr>
              <a:t>vertex</a:t>
            </a:r>
            <a:r>
              <a:rPr lang="en-GB" sz="1800" dirty="0"/>
              <a:t> placement, … , finally </a:t>
            </a:r>
            <a:r>
              <a:rPr lang="en-GB" sz="1800" dirty="0">
                <a:solidFill>
                  <a:srgbClr val="00B0F0"/>
                </a:solidFill>
              </a:rPr>
              <a:t>group</a:t>
            </a:r>
            <a:r>
              <a:rPr lang="en-GB" sz="1800" dirty="0"/>
              <a:t> </a:t>
            </a:r>
            <a:r>
              <a:rPr lang="en-GB" sz="1800" dirty="0" err="1"/>
              <a:t>placment</a:t>
            </a:r>
            <a:endParaRPr lang="en-GB" sz="1800" dirty="0"/>
          </a:p>
          <a:p>
            <a:pPr lvl="1" algn="just"/>
            <a:endParaRPr lang="en-GB" sz="1800" dirty="0"/>
          </a:p>
          <a:p>
            <a:pPr algn="just"/>
            <a:endParaRPr lang="en-GB" sz="1800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7556500" y="483160"/>
            <a:ext cx="4304845" cy="6374840"/>
            <a:chOff x="6362700" y="753121"/>
            <a:chExt cx="3936546" cy="5829444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62700" y="753121"/>
              <a:ext cx="3936546" cy="5609579"/>
            </a:xfrm>
            <a:prstGeom prst="rect">
              <a:avLst/>
            </a:prstGeom>
          </p:spPr>
        </p:pic>
        <p:sp>
          <p:nvSpPr>
            <p:cNvPr id="137" name="Content Placeholder 2">
              <a:extLst>
                <a:ext uri="{FF2B5EF4-FFF2-40B4-BE49-F238E27FC236}">
                  <a16:creationId xmlns:a16="http://schemas.microsoft.com/office/drawing/2014/main" id="{B6EEADBC-18EF-4D5E-AD61-A99C29F1EFBF}"/>
                </a:ext>
              </a:extLst>
            </p:cNvPr>
            <p:cNvSpPr txBox="1">
              <a:spLocks/>
            </p:cNvSpPr>
            <p:nvPr/>
          </p:nvSpPr>
          <p:spPr>
            <a:xfrm>
              <a:off x="6636040" y="6362700"/>
              <a:ext cx="3389865" cy="21986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en-GB" sz="800" dirty="0"/>
                <a:t>https://medium.com/basecs/demystifying-depth-first-search-a7c14cccf056</a:t>
              </a:r>
            </a:p>
          </p:txBody>
        </p:sp>
      </p:grpSp>
      <p:sp>
        <p:nvSpPr>
          <p:cNvPr id="6" name="Pfeil nach rechts 5"/>
          <p:cNvSpPr/>
          <p:nvPr/>
        </p:nvSpPr>
        <p:spPr>
          <a:xfrm rot="10800000">
            <a:off x="2273300" y="3251200"/>
            <a:ext cx="279400" cy="15946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20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feld 239"/>
          <p:cNvSpPr txBox="1"/>
          <p:nvPr/>
        </p:nvSpPr>
        <p:spPr>
          <a:xfrm>
            <a:off x="7382968" y="2041111"/>
            <a:ext cx="4683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h</a:t>
            </a:r>
            <a:r>
              <a:rPr lang="de-DE" sz="800" dirty="0" err="1"/>
              <a:t>p</a:t>
            </a:r>
            <a:r>
              <a:rPr lang="de-DE" sz="1050" dirty="0"/>
              <a:t>/2</a:t>
            </a:r>
          </a:p>
        </p:txBody>
      </p:sp>
      <p:sp>
        <p:nvSpPr>
          <p:cNvPr id="89" name="Textfeld 88"/>
          <p:cNvSpPr txBox="1"/>
          <p:nvPr/>
        </p:nvSpPr>
        <p:spPr>
          <a:xfrm>
            <a:off x="7877402" y="1649744"/>
            <a:ext cx="4737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w</a:t>
            </a:r>
            <a:r>
              <a:rPr lang="de-DE" sz="700" dirty="0" err="1"/>
              <a:t>p</a:t>
            </a:r>
            <a:r>
              <a:rPr lang="de-DE" sz="1050" dirty="0"/>
              <a:t>/2</a:t>
            </a:r>
          </a:p>
        </p:txBody>
      </p:sp>
      <p:sp>
        <p:nvSpPr>
          <p:cNvPr id="239" name="Textfeld 238"/>
          <p:cNvSpPr txBox="1"/>
          <p:nvPr/>
        </p:nvSpPr>
        <p:spPr>
          <a:xfrm>
            <a:off x="10070730" y="1490047"/>
            <a:ext cx="4683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w</a:t>
            </a:r>
            <a:r>
              <a:rPr lang="de-DE" sz="800" dirty="0" err="1"/>
              <a:t>n</a:t>
            </a:r>
            <a:r>
              <a:rPr lang="de-DE" sz="1050" dirty="0"/>
              <a:t>/2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3.4.8 – Vertex Layout Algorithm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Concept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35" y="1081885"/>
            <a:ext cx="6383370" cy="167485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GB" sz="1900" b="1" dirty="0"/>
              <a:t>Vertex Placement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400" b="1" dirty="0"/>
              <a:t>Depth-first</a:t>
            </a:r>
            <a:r>
              <a:rPr lang="en-GB" sz="1400" dirty="0"/>
              <a:t> traversal of instance hierarchy (IH) via parent attribute until </a:t>
            </a:r>
            <a:r>
              <a:rPr lang="en-GB" sz="1400" b="1" dirty="0" err="1">
                <a:solidFill>
                  <a:srgbClr val="00B050"/>
                </a:solidFill>
              </a:rPr>
              <a:t>cModule</a:t>
            </a:r>
            <a:r>
              <a:rPr lang="en-GB" sz="14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400" dirty="0"/>
              <a:t>Vertex placement inside group: </a:t>
            </a:r>
            <a:r>
              <a:rPr lang="en-GB" sz="1400" b="1" dirty="0"/>
              <a:t>relative positioning </a:t>
            </a:r>
            <a:r>
              <a:rPr lang="en-GB" sz="1400" dirty="0"/>
              <a:t>with</a:t>
            </a:r>
            <a:r>
              <a:rPr lang="en-GB" sz="1400" b="1" dirty="0"/>
              <a:t> </a:t>
            </a:r>
            <a:r>
              <a:rPr lang="en-GB" sz="1400" b="1" dirty="0">
                <a:solidFill>
                  <a:schemeClr val="accent2"/>
                </a:solidFill>
              </a:rPr>
              <a:t>constraints</a:t>
            </a:r>
            <a:endParaRPr lang="en-GB" sz="1400" dirty="0">
              <a:solidFill>
                <a:schemeClr val="accent2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sz="1400" dirty="0"/>
              <a:t>Rules for example: if (valve to instrument) : instrument above valve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400" dirty="0"/>
              <a:t>Implement </a:t>
            </a:r>
            <a:r>
              <a:rPr lang="en-GB" sz="1400" b="1" dirty="0">
                <a:solidFill>
                  <a:srgbClr val="0000FF"/>
                </a:solidFill>
              </a:rPr>
              <a:t>units</a:t>
            </a:r>
            <a:r>
              <a:rPr lang="en-GB" sz="1400" dirty="0"/>
              <a:t> and </a:t>
            </a:r>
            <a:r>
              <a:rPr lang="en-GB" sz="1400" b="1" dirty="0" err="1">
                <a:solidFill>
                  <a:srgbClr val="00B0F0"/>
                </a:solidFill>
              </a:rPr>
              <a:t>cModules</a:t>
            </a:r>
            <a:r>
              <a:rPr lang="en-GB" sz="1400" dirty="0"/>
              <a:t> as groups (containers) with </a:t>
            </a:r>
            <a:r>
              <a:rPr lang="en-GB" sz="1400" dirty="0" err="1"/>
              <a:t>mxGraph</a:t>
            </a:r>
            <a:r>
              <a:rPr lang="en-GB" sz="1400" dirty="0"/>
              <a:t> API.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400" dirty="0"/>
              <a:t>Count </a:t>
            </a:r>
            <a:r>
              <a:rPr lang="en-GB" sz="1400" b="1" dirty="0">
                <a:solidFill>
                  <a:srgbClr val="0000FF"/>
                </a:solidFill>
              </a:rPr>
              <a:t>units</a:t>
            </a:r>
            <a:r>
              <a:rPr lang="en-GB" sz="1400" dirty="0"/>
              <a:t> to construct </a:t>
            </a:r>
            <a:r>
              <a:rPr lang="en-GB" sz="1400" b="1" dirty="0">
                <a:solidFill>
                  <a:srgbClr val="7030A0"/>
                </a:solidFill>
              </a:rPr>
              <a:t>general grid layout</a:t>
            </a:r>
            <a:r>
              <a:rPr lang="en-GB" sz="1400" dirty="0"/>
              <a:t>.</a:t>
            </a:r>
          </a:p>
          <a:p>
            <a:pPr algn="just"/>
            <a:endParaRPr lang="en-GB" sz="1400" dirty="0"/>
          </a:p>
        </p:txBody>
      </p:sp>
      <p:sp>
        <p:nvSpPr>
          <p:cNvPr id="109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1407625" y="3859073"/>
            <a:ext cx="2258285" cy="2188849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hteck 2"/>
          <p:cNvSpPr/>
          <p:nvPr/>
        </p:nvSpPr>
        <p:spPr>
          <a:xfrm>
            <a:off x="1407626" y="3859072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(0, 0)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272335" y="4949785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(-0.5,0.5)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665910" y="6047922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(1, 1)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2513585" y="4954697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(0.5, 0.5)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99753" y="3046058"/>
            <a:ext cx="12092247" cy="7284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400" b="1" dirty="0"/>
              <a:t>Relative Positioning</a:t>
            </a:r>
          </a:p>
          <a:p>
            <a:pPr marL="0" indent="0" algn="just">
              <a:buNone/>
            </a:pPr>
            <a:r>
              <a:rPr lang="en-GB" sz="1400" b="1" dirty="0"/>
              <a:t>               </a:t>
            </a:r>
            <a:r>
              <a:rPr lang="en-GB" sz="1200" b="1" dirty="0"/>
              <a:t>vertex placement                                  		               group placement		                                      group placement                               </a:t>
            </a:r>
            <a:r>
              <a:rPr lang="en-GB" sz="1200" dirty="0"/>
              <a:t>… (recursively)</a:t>
            </a:r>
          </a:p>
        </p:txBody>
      </p:sp>
      <p:sp>
        <p:nvSpPr>
          <p:cNvPr id="141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2840765" y="3665009"/>
            <a:ext cx="907625" cy="2627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000" b="1" dirty="0">
                <a:solidFill>
                  <a:srgbClr val="00B0F0"/>
                </a:solidFill>
              </a:rPr>
              <a:t>Parent vertex</a:t>
            </a:r>
          </a:p>
        </p:txBody>
      </p:sp>
      <p:sp>
        <p:nvSpPr>
          <p:cNvPr id="143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5771300" y="3970003"/>
            <a:ext cx="1596044" cy="1546970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208">
            <a:extLst>
              <a:ext uri="{FF2B5EF4-FFF2-40B4-BE49-F238E27FC236}">
                <a16:creationId xmlns:a16="http://schemas.microsoft.com/office/drawing/2014/main" id="{2ED12079-B724-4E6D-ABE4-F76E65F5A25C}"/>
              </a:ext>
            </a:extLst>
          </p:cNvPr>
          <p:cNvSpPr/>
          <p:nvPr/>
        </p:nvSpPr>
        <p:spPr>
          <a:xfrm>
            <a:off x="5361640" y="3936751"/>
            <a:ext cx="2353859" cy="1979702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208">
            <a:extLst>
              <a:ext uri="{FF2B5EF4-FFF2-40B4-BE49-F238E27FC236}">
                <a16:creationId xmlns:a16="http://schemas.microsoft.com/office/drawing/2014/main" id="{2ED12079-B724-4E6D-ABE4-F76E65F5A25C}"/>
              </a:ext>
            </a:extLst>
          </p:cNvPr>
          <p:cNvSpPr/>
          <p:nvPr/>
        </p:nvSpPr>
        <p:spPr>
          <a:xfrm>
            <a:off x="5297909" y="3864707"/>
            <a:ext cx="2473981" cy="2115340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hteck 165"/>
          <p:cNvSpPr/>
          <p:nvPr/>
        </p:nvSpPr>
        <p:spPr>
          <a:xfrm>
            <a:off x="6228162" y="4052312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7076294" y="5243115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7079989" y="4947613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7076294" y="5659393"/>
            <a:ext cx="210367" cy="19824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5826692" y="4426431"/>
            <a:ext cx="1013309" cy="1057798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629634" y="5665829"/>
            <a:ext cx="210367" cy="19824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8721725" y="3859072"/>
            <a:ext cx="0" cy="225695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8855507" y="6248400"/>
            <a:ext cx="29165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/>
          <p:cNvCxnSpPr/>
          <p:nvPr/>
        </p:nvCxnSpPr>
        <p:spPr>
          <a:xfrm>
            <a:off x="5143159" y="3859072"/>
            <a:ext cx="0" cy="21209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/>
          <p:cNvCxnSpPr/>
          <p:nvPr/>
        </p:nvCxnSpPr>
        <p:spPr>
          <a:xfrm>
            <a:off x="5276531" y="6103323"/>
            <a:ext cx="249535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/>
          <p:cNvCxnSpPr/>
          <p:nvPr/>
        </p:nvCxnSpPr>
        <p:spPr>
          <a:xfrm>
            <a:off x="1274253" y="3859072"/>
            <a:ext cx="0" cy="21888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/>
          <p:cNvCxnSpPr/>
          <p:nvPr/>
        </p:nvCxnSpPr>
        <p:spPr>
          <a:xfrm>
            <a:off x="1407625" y="6185873"/>
            <a:ext cx="22582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>
            <a:off x="3665910" y="3859072"/>
            <a:ext cx="2105390" cy="11093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3665910" y="5516973"/>
            <a:ext cx="2105390" cy="53094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endCxn id="181" idx="0"/>
          </p:cNvCxnSpPr>
          <p:nvPr/>
        </p:nvCxnSpPr>
        <p:spPr>
          <a:xfrm>
            <a:off x="7771890" y="3859072"/>
            <a:ext cx="2545879" cy="563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7771890" y="4990365"/>
            <a:ext cx="2545879" cy="98968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uppieren 65"/>
          <p:cNvGrpSpPr/>
          <p:nvPr/>
        </p:nvGrpSpPr>
        <p:grpSpPr>
          <a:xfrm>
            <a:off x="8859483" y="3864543"/>
            <a:ext cx="2916571" cy="2251480"/>
            <a:chOff x="8859483" y="3864543"/>
            <a:chExt cx="2916571" cy="2251480"/>
          </a:xfrm>
        </p:grpSpPr>
        <p:pic>
          <p:nvPicPr>
            <p:cNvPr id="185" name="Picture 204">
              <a:extLst>
                <a:ext uri="{FF2B5EF4-FFF2-40B4-BE49-F238E27FC236}">
                  <a16:creationId xmlns:a16="http://schemas.microsoft.com/office/drawing/2014/main" id="{33ADCFD3-C867-4DA9-9586-702FF7940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723" y="3904174"/>
              <a:ext cx="1225002" cy="1053272"/>
            </a:xfrm>
            <a:prstGeom prst="rect">
              <a:avLst/>
            </a:prstGeom>
            <a:ln w="19050">
              <a:solidFill>
                <a:srgbClr val="00B0F0"/>
              </a:solidFill>
              <a:prstDash val="dash"/>
            </a:ln>
          </p:spPr>
        </p:pic>
        <p:sp>
          <p:nvSpPr>
            <p:cNvPr id="181" name="Rectangle 154">
              <a:extLst>
                <a:ext uri="{FF2B5EF4-FFF2-40B4-BE49-F238E27FC236}">
                  <a16:creationId xmlns:a16="http://schemas.microsoft.com/office/drawing/2014/main" id="{2833B045-CC05-4566-8D2A-8E3504375D89}"/>
                </a:ext>
              </a:extLst>
            </p:cNvPr>
            <p:cNvSpPr/>
            <p:nvPr/>
          </p:nvSpPr>
          <p:spPr>
            <a:xfrm>
              <a:off x="8859483" y="3864707"/>
              <a:ext cx="2916571" cy="2251316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207">
              <a:extLst>
                <a:ext uri="{FF2B5EF4-FFF2-40B4-BE49-F238E27FC236}">
                  <a16:creationId xmlns:a16="http://schemas.microsoft.com/office/drawing/2014/main" id="{612CCC5E-7992-4A42-BF72-B8530E931E09}"/>
                </a:ext>
              </a:extLst>
            </p:cNvPr>
            <p:cNvSpPr/>
            <p:nvPr/>
          </p:nvSpPr>
          <p:spPr>
            <a:xfrm>
              <a:off x="10633236" y="3935893"/>
              <a:ext cx="823913" cy="773905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Rectangle 208">
              <a:extLst>
                <a:ext uri="{FF2B5EF4-FFF2-40B4-BE49-F238E27FC236}">
                  <a16:creationId xmlns:a16="http://schemas.microsoft.com/office/drawing/2014/main" id="{2ED12079-B724-4E6D-ABE4-F76E65F5A25C}"/>
                </a:ext>
              </a:extLst>
            </p:cNvPr>
            <p:cNvSpPr/>
            <p:nvPr/>
          </p:nvSpPr>
          <p:spPr>
            <a:xfrm>
              <a:off x="10317769" y="3864543"/>
              <a:ext cx="1454309" cy="11258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Rechteck 205"/>
            <p:cNvSpPr/>
            <p:nvPr/>
          </p:nvSpPr>
          <p:spPr>
            <a:xfrm>
              <a:off x="11284924" y="48139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07" name="Rechteck 206"/>
            <p:cNvSpPr/>
            <p:nvPr/>
          </p:nvSpPr>
          <p:spPr>
            <a:xfrm>
              <a:off x="11080137" y="4803417"/>
              <a:ext cx="123645" cy="126307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/>
            <p:cNvSpPr/>
            <p:nvPr/>
          </p:nvSpPr>
          <p:spPr>
            <a:xfrm>
              <a:off x="10665924" y="4156417"/>
              <a:ext cx="592626" cy="53940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/>
            <p:cNvSpPr/>
            <p:nvPr/>
          </p:nvSpPr>
          <p:spPr>
            <a:xfrm>
              <a:off x="10896780" y="39376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11311118" y="4571018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20" name="Rechteck 219"/>
            <p:cNvSpPr/>
            <p:nvPr/>
          </p:nvSpPr>
          <p:spPr>
            <a:xfrm>
              <a:off x="11311118" y="4425763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3" name="Rechteck 232"/>
          <p:cNvSpPr/>
          <p:nvPr/>
        </p:nvSpPr>
        <p:spPr>
          <a:xfrm>
            <a:off x="7942850" y="2005834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9589979" y="1849310"/>
            <a:ext cx="925047" cy="925047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cxnSp>
        <p:nvCxnSpPr>
          <p:cNvPr id="69" name="Gerade Verbindung mit Pfeil 68"/>
          <p:cNvCxnSpPr>
            <a:stCxn id="233" idx="3"/>
            <a:endCxn id="234" idx="1"/>
          </p:cNvCxnSpPr>
          <p:nvPr/>
        </p:nvCxnSpPr>
        <p:spPr>
          <a:xfrm>
            <a:off x="8554850" y="2311834"/>
            <a:ext cx="103512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mit Pfeil 234"/>
          <p:cNvCxnSpPr/>
          <p:nvPr/>
        </p:nvCxnSpPr>
        <p:spPr>
          <a:xfrm>
            <a:off x="7807987" y="2005834"/>
            <a:ext cx="0" cy="306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/>
          <p:cNvCxnSpPr/>
          <p:nvPr/>
        </p:nvCxnSpPr>
        <p:spPr>
          <a:xfrm>
            <a:off x="7934140" y="1888718"/>
            <a:ext cx="306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mit Pfeil 236"/>
          <p:cNvCxnSpPr/>
          <p:nvPr/>
        </p:nvCxnSpPr>
        <p:spPr>
          <a:xfrm>
            <a:off x="10639149" y="1849311"/>
            <a:ext cx="2" cy="4625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Gerade Verbindung mit Pfeil 237"/>
          <p:cNvCxnSpPr/>
          <p:nvPr/>
        </p:nvCxnSpPr>
        <p:spPr>
          <a:xfrm>
            <a:off x="10058679" y="1741183"/>
            <a:ext cx="455382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feld 240"/>
          <p:cNvSpPr txBox="1"/>
          <p:nvPr/>
        </p:nvSpPr>
        <p:spPr>
          <a:xfrm>
            <a:off x="10598750" y="1953615"/>
            <a:ext cx="6052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h</a:t>
            </a:r>
            <a:r>
              <a:rPr lang="de-DE" sz="800" dirty="0" err="1"/>
              <a:t>n</a:t>
            </a:r>
            <a:r>
              <a:rPr lang="de-DE" sz="1050" dirty="0"/>
              <a:t>/2</a:t>
            </a:r>
          </a:p>
        </p:txBody>
      </p:sp>
      <p:sp>
        <p:nvSpPr>
          <p:cNvPr id="242" name="Textfeld 241"/>
          <p:cNvSpPr txBox="1"/>
          <p:nvPr/>
        </p:nvSpPr>
        <p:spPr>
          <a:xfrm>
            <a:off x="8752272" y="2290074"/>
            <a:ext cx="6672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err="1">
                <a:solidFill>
                  <a:schemeClr val="accent2"/>
                </a:solidFill>
              </a:rPr>
              <a:t>spacing</a:t>
            </a:r>
            <a:endParaRPr lang="de-DE" sz="1050" b="1" dirty="0">
              <a:solidFill>
                <a:schemeClr val="accent2"/>
              </a:solidFill>
            </a:endParaRPr>
          </a:p>
        </p:txBody>
      </p:sp>
      <p:cxnSp>
        <p:nvCxnSpPr>
          <p:cNvPr id="91" name="Gerader Verbinder 90"/>
          <p:cNvCxnSpPr>
            <a:stCxn id="233" idx="0"/>
            <a:endCxn id="233" idx="2"/>
          </p:cNvCxnSpPr>
          <p:nvPr/>
        </p:nvCxnSpPr>
        <p:spPr>
          <a:xfrm>
            <a:off x="8248850" y="2005834"/>
            <a:ext cx="0" cy="612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>
            <a:stCxn id="233" idx="1"/>
            <a:endCxn id="233" idx="3"/>
          </p:cNvCxnSpPr>
          <p:nvPr/>
        </p:nvCxnSpPr>
        <p:spPr>
          <a:xfrm>
            <a:off x="7942850" y="2311834"/>
            <a:ext cx="61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/>
          <p:cNvCxnSpPr>
            <a:stCxn id="234" idx="0"/>
            <a:endCxn id="234" idx="2"/>
          </p:cNvCxnSpPr>
          <p:nvPr/>
        </p:nvCxnSpPr>
        <p:spPr>
          <a:xfrm>
            <a:off x="10052503" y="1849310"/>
            <a:ext cx="0" cy="9250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>
            <a:stCxn id="234" idx="1"/>
            <a:endCxn id="234" idx="3"/>
          </p:cNvCxnSpPr>
          <p:nvPr/>
        </p:nvCxnSpPr>
        <p:spPr>
          <a:xfrm>
            <a:off x="9589979" y="2311834"/>
            <a:ext cx="92504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7386085" y="1091783"/>
            <a:ext cx="3402747" cy="3453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/>
              <a:t>Geometry between neighbouring children</a:t>
            </a:r>
          </a:p>
        </p:txBody>
      </p:sp>
      <p:sp>
        <p:nvSpPr>
          <p:cNvPr id="106" name="Ellipse 105"/>
          <p:cNvSpPr/>
          <p:nvPr/>
        </p:nvSpPr>
        <p:spPr>
          <a:xfrm>
            <a:off x="9392557" y="1648565"/>
            <a:ext cx="1326537" cy="1326537"/>
          </a:xfrm>
          <a:prstGeom prst="ellipse">
            <a:avLst/>
          </a:prstGeom>
          <a:noFill/>
          <a:ln w="63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8" name="Gerade Verbindung mit Pfeil 107"/>
          <p:cNvCxnSpPr/>
          <p:nvPr/>
        </p:nvCxnSpPr>
        <p:spPr>
          <a:xfrm flipH="1">
            <a:off x="9589979" y="2311833"/>
            <a:ext cx="462523" cy="4625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feld 243"/>
              <p:cNvSpPr txBox="1"/>
              <p:nvPr/>
            </p:nvSpPr>
            <p:spPr>
              <a:xfrm>
                <a:off x="9751693" y="2472300"/>
                <a:ext cx="28019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de-DE" sz="10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4" name="Textfeld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693" y="2472300"/>
                <a:ext cx="280194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Ellipse 244"/>
          <p:cNvSpPr/>
          <p:nvPr/>
        </p:nvSpPr>
        <p:spPr>
          <a:xfrm>
            <a:off x="7918884" y="1981868"/>
            <a:ext cx="47932" cy="4793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Ellipse 245"/>
          <p:cNvSpPr/>
          <p:nvPr/>
        </p:nvSpPr>
        <p:spPr>
          <a:xfrm>
            <a:off x="9566013" y="1828218"/>
            <a:ext cx="47932" cy="4793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feld 246"/>
              <p:cNvSpPr txBox="1"/>
              <p:nvPr/>
            </p:nvSpPr>
            <p:spPr>
              <a:xfrm>
                <a:off x="10756190" y="1322091"/>
                <a:ext cx="1015888" cy="581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de-DE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sz="1000" b="1" i="1" dirty="0">
                    <a:latin typeface="Cambria Math" panose="020405030504060302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de-DE" sz="1000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sz="1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de-DE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de-DE" sz="1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de-DE" sz="1000" b="1" dirty="0"/>
              </a:p>
              <a:p>
                <a:endParaRPr lang="de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Textfeld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190" y="1322091"/>
                <a:ext cx="1015888" cy="5815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Textfeld 247"/>
          <p:cNvSpPr txBox="1"/>
          <p:nvPr/>
        </p:nvSpPr>
        <p:spPr>
          <a:xfrm>
            <a:off x="7894811" y="1975232"/>
            <a:ext cx="690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(0, 0)</a:t>
            </a:r>
          </a:p>
        </p:txBody>
      </p:sp>
      <p:sp>
        <p:nvSpPr>
          <p:cNvPr id="250" name="Textfeld 249"/>
          <p:cNvSpPr txBox="1"/>
          <p:nvPr/>
        </p:nvSpPr>
        <p:spPr>
          <a:xfrm>
            <a:off x="9529638" y="1828564"/>
            <a:ext cx="690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(</a:t>
            </a:r>
            <a:r>
              <a:rPr lang="de-DE" sz="1200" b="1" i="1" dirty="0"/>
              <a:t>x</a:t>
            </a:r>
            <a:r>
              <a:rPr lang="de-DE" sz="1200" b="1" dirty="0"/>
              <a:t>, </a:t>
            </a:r>
            <a:r>
              <a:rPr lang="de-DE" sz="1200" b="1" i="1" dirty="0"/>
              <a:t>y</a:t>
            </a:r>
            <a:r>
              <a:rPr lang="de-DE" sz="1200" b="1" dirty="0"/>
              <a:t>)</a:t>
            </a:r>
          </a:p>
        </p:txBody>
      </p:sp>
      <p:cxnSp>
        <p:nvCxnSpPr>
          <p:cNvPr id="252" name="Gerade Verbindung mit Pfeil 251"/>
          <p:cNvCxnSpPr/>
          <p:nvPr/>
        </p:nvCxnSpPr>
        <p:spPr>
          <a:xfrm>
            <a:off x="11041101" y="1849310"/>
            <a:ext cx="0" cy="93000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Gerade Verbindung mit Pfeil 252"/>
          <p:cNvCxnSpPr/>
          <p:nvPr/>
        </p:nvCxnSpPr>
        <p:spPr>
          <a:xfrm>
            <a:off x="7933779" y="3009436"/>
            <a:ext cx="2580282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feld 253"/>
          <p:cNvSpPr txBox="1"/>
          <p:nvPr/>
        </p:nvSpPr>
        <p:spPr>
          <a:xfrm>
            <a:off x="11020912" y="2184876"/>
            <a:ext cx="62881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>
                <a:solidFill>
                  <a:srgbClr val="00B0F0"/>
                </a:solidFill>
              </a:rPr>
              <a:t>H</a:t>
            </a:r>
            <a:r>
              <a:rPr lang="de-DE" sz="800" dirty="0" err="1">
                <a:solidFill>
                  <a:srgbClr val="00B0F0"/>
                </a:solidFill>
              </a:rPr>
              <a:t>gmax</a:t>
            </a:r>
            <a:r>
              <a:rPr lang="de-DE" sz="800" dirty="0">
                <a:solidFill>
                  <a:srgbClr val="00B0F0"/>
                </a:solidFill>
              </a:rPr>
              <a:t> </a:t>
            </a:r>
            <a:r>
              <a:rPr lang="de-DE" sz="600" dirty="0">
                <a:solidFill>
                  <a:srgbClr val="00B0F0"/>
                </a:solidFill>
              </a:rPr>
              <a:t>(</a:t>
            </a:r>
            <a:r>
              <a:rPr lang="de-DE" sz="600" dirty="0" err="1">
                <a:solidFill>
                  <a:srgbClr val="00B0F0"/>
                </a:solidFill>
              </a:rPr>
              <a:t>currently</a:t>
            </a:r>
            <a:r>
              <a:rPr lang="de-DE" sz="600" dirty="0">
                <a:solidFill>
                  <a:srgbClr val="00B0F0"/>
                </a:solidFill>
              </a:rPr>
              <a:t>)</a:t>
            </a:r>
            <a:endParaRPr lang="de-DE" sz="900" dirty="0">
              <a:solidFill>
                <a:srgbClr val="00B0F0"/>
              </a:solidFill>
            </a:endParaRPr>
          </a:p>
        </p:txBody>
      </p:sp>
      <p:cxnSp>
        <p:nvCxnSpPr>
          <p:cNvPr id="259" name="Gerader Verbinder 258"/>
          <p:cNvCxnSpPr/>
          <p:nvPr/>
        </p:nvCxnSpPr>
        <p:spPr>
          <a:xfrm>
            <a:off x="7934140" y="2617834"/>
            <a:ext cx="0" cy="43658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Gerader Verbinder 259"/>
          <p:cNvCxnSpPr/>
          <p:nvPr/>
        </p:nvCxnSpPr>
        <p:spPr>
          <a:xfrm>
            <a:off x="10514061" y="2774357"/>
            <a:ext cx="0" cy="28005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r Verbinder 263"/>
          <p:cNvCxnSpPr/>
          <p:nvPr/>
        </p:nvCxnSpPr>
        <p:spPr>
          <a:xfrm>
            <a:off x="10514061" y="2774357"/>
            <a:ext cx="62789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erader Verbinder 264"/>
          <p:cNvCxnSpPr/>
          <p:nvPr/>
        </p:nvCxnSpPr>
        <p:spPr>
          <a:xfrm>
            <a:off x="10514061" y="1849310"/>
            <a:ext cx="62789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feld 266"/>
          <p:cNvSpPr txBox="1"/>
          <p:nvPr/>
        </p:nvSpPr>
        <p:spPr>
          <a:xfrm>
            <a:off x="8969691" y="2972214"/>
            <a:ext cx="62028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err="1">
                <a:solidFill>
                  <a:srgbClr val="00B0F0"/>
                </a:solidFill>
              </a:rPr>
              <a:t>W</a:t>
            </a:r>
            <a:r>
              <a:rPr lang="de-DE" sz="800" dirty="0" err="1">
                <a:solidFill>
                  <a:srgbClr val="00B0F0"/>
                </a:solidFill>
              </a:rPr>
              <a:t>gmax</a:t>
            </a:r>
            <a:r>
              <a:rPr lang="de-DE" sz="800" dirty="0">
                <a:solidFill>
                  <a:srgbClr val="00B0F0"/>
                </a:solidFill>
              </a:rPr>
              <a:t> </a:t>
            </a:r>
            <a:r>
              <a:rPr lang="de-DE" sz="600" dirty="0">
                <a:solidFill>
                  <a:srgbClr val="00B0F0"/>
                </a:solidFill>
              </a:rPr>
              <a:t>(</a:t>
            </a:r>
            <a:r>
              <a:rPr lang="de-DE" sz="600" dirty="0" err="1">
                <a:solidFill>
                  <a:srgbClr val="00B0F0"/>
                </a:solidFill>
              </a:rPr>
              <a:t>currently</a:t>
            </a:r>
            <a:r>
              <a:rPr lang="de-DE" sz="600" dirty="0">
                <a:solidFill>
                  <a:srgbClr val="00B0F0"/>
                </a:solidFill>
              </a:rPr>
              <a:t>)</a:t>
            </a:r>
            <a:endParaRPr lang="de-DE" sz="9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862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393</Words>
  <Application>Microsoft Office PowerPoint</Application>
  <PresentationFormat>Widescreen</PresentationFormat>
  <Paragraphs>135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Dynamic Generation of Modular Industrial Plant Visualizations</vt:lpstr>
      <vt:lpstr>Task Backlog – Overview Overview of tasks: Week 10</vt:lpstr>
      <vt:lpstr>Task Backlog – Overview Overview of tasks: Week 10</vt:lpstr>
      <vt:lpstr>Testing Boardlet Weekly Sprint 10</vt:lpstr>
      <vt:lpstr>Task Backlog – Overview Overview of tasks: Week 10 </vt:lpstr>
      <vt:lpstr>Sapient Boardlet Weekly Sprint 10</vt:lpstr>
      <vt:lpstr>3.4.8 – Vertex Layout Algorithm Concept</vt:lpstr>
      <vt:lpstr>3.4.8 – Vertex Layout Algorithm Concept</vt:lpstr>
      <vt:lpstr>3.4.8 – Vertex Layout Algorithm Concept</vt:lpstr>
      <vt:lpstr>Issues and challenges Weekly Sprint 10</vt:lpstr>
      <vt:lpstr>Next Sprint Weekly Sprint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Generation of Modular Industrial Plant Visualizations</dc:title>
  <dc:creator>Miguel Romero Karam</dc:creator>
  <cp:lastModifiedBy>Miguel Romero Karam</cp:lastModifiedBy>
  <cp:revision>73</cp:revision>
  <dcterms:created xsi:type="dcterms:W3CDTF">2018-06-10T12:02:46Z</dcterms:created>
  <dcterms:modified xsi:type="dcterms:W3CDTF">2018-06-18T22:52:31Z</dcterms:modified>
</cp:coreProperties>
</file>