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7" r:id="rId4"/>
    <p:sldId id="270" r:id="rId5"/>
    <p:sldId id="277" r:id="rId6"/>
    <p:sldId id="272" r:id="rId7"/>
    <p:sldId id="279" r:id="rId8"/>
    <p:sldId id="280" r:id="rId9"/>
    <p:sldId id="282" r:id="rId10"/>
    <p:sldId id="285" r:id="rId11"/>
    <p:sldId id="283" r:id="rId12"/>
    <p:sldId id="284" r:id="rId13"/>
    <p:sldId id="281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CC"/>
    <a:srgbClr val="4472C4"/>
    <a:srgbClr val="00B050"/>
    <a:srgbClr val="F4B183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1C67-2314-4AFE-A3CF-CD9A05834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7869C-DE17-48F6-876C-C56B55A1B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B2BC6-D0C9-4238-BBD3-2D6F3E96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4CD4E-8E92-44F8-B063-38294CDF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7B793-DD85-492A-B5EB-55CDE854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6589-6B6B-4A85-9C97-42BAECAE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BF9AA-BCEE-4A45-8DC9-7857758D2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5E03B-4AEE-4E0B-975C-04FD7FB8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0BE7A-5185-40AB-B766-158C87FE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2FEBE-D380-44D3-9DBC-D3D4E4C3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3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B702A-0F41-4C1A-894E-CA8267FC0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AF975-71ED-4AD0-B5D5-BE44D414A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44A1E-04D8-473B-90D3-01F962D8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24823-06F2-4B29-BA32-EA70644D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361CC-EAAC-47EF-A8D6-2FA1D2D6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5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B2F0-6420-4249-9008-582D7E28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6032E-4639-49A5-86D6-F93CCF833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746EB-BAB3-4080-915F-F49AF309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5DF66-57DC-44E8-9C6D-645CF658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6ECB6-5B7E-4415-9527-8B704FA1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1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9E0-D88E-47F2-A255-BE8B6A640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21DB2-88A4-45BC-9688-6AC6183C0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859F4-6B93-4F50-8BEB-B04F64649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9A53B-2D81-4C1C-AAD7-1A0DE9DA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D50E-080C-4702-AD6B-E4741379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2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EDA40-2082-425B-97A4-1E7D0ED8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06BE1-7C90-4BF4-93EF-C196B12A7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80B82-7922-45D4-A43C-0A0619D9F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628DF-A10C-4DF8-BFA2-3076D9AD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C7780-6CAE-4BE2-94D0-262C32B0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D7101-00D2-47E2-B693-4D5688305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6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E5A8-C2E3-4B39-88D6-693FC4625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4E33B-FBA6-4CEB-AF08-48AFED2E1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B62F0-77C0-4B2E-903E-263F23650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F045E-3A80-4D9B-A407-CB9C03CE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88276-C257-482D-BAF9-3D5A9758F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1F223-CC66-4921-BFEB-B7C0BFA5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945E5-C071-4AA7-8C7D-C08C9924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395F7-7CBD-4A27-BC8A-52A2A12B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5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93AF-7F1E-46ED-9350-043744DE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FBD64-8452-4D79-9128-E2B67F4C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22CF1-CA7A-4D71-9B54-EEA745BA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2F807-76E4-44C6-8BE7-ABEA9484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5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063E4-51E7-488F-8574-466434C6D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AF632-7B79-4FB3-A569-96CEDE76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571D1-BAA9-43E6-978D-3CA06FB3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2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54C7-3EF8-4EA9-B7D6-A82B92227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38290-29A3-4C18-BAE1-E8F8487BD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1F5A4-7ECF-4FA2-A427-EB716AB97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17EA6-E96B-4C75-B22D-69387882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2A6A1-79AB-4BC9-B534-0A5958F3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15D66-2265-4DBB-BEB3-AEACB4F1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8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8B71-2F83-4051-B0F2-6FBE31D2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A23B9-B996-43D9-AAEC-387C424EA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64AE4-63E0-40DD-B552-C1699C871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754EE-E267-4B4E-A3E9-45CF35003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1CB57-24E6-4ED9-89F7-9E237D40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BE65C-BFB9-4B1C-BED7-96A70860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9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77C658-A720-446C-80E2-CFA00E6F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350E5-AE69-4C87-B228-5B837F2C1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F6E4C-B2CC-4DF5-8819-203F3DA6E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CC3E8-F4D3-4BD0-85C9-D1B5AC4917BD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DF9F5-5D2B-44ED-9766-E3689C02F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37FF9-5F8E-43F2-A717-B3766514C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://localhost:8080/app/dashboards/7291b8b9-1ce8-48c4-8401-69d2ee5db03e?profile=41ee368e-5ac5-4f99-b567-48bd90ff902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82A8-6AB4-48A0-BD5F-DFCE938F4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339966"/>
                </a:solidFill>
              </a:rPr>
              <a:t>Dynamic Generation of Modular Industrial Plant 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8236B-5611-468B-BEBE-D2F266F3C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" y="3584892"/>
            <a:ext cx="11384280" cy="313230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Weekly Meeting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11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Miguel Romero Karam</a:t>
            </a:r>
          </a:p>
        </p:txBody>
      </p:sp>
      <p:pic>
        <p:nvPicPr>
          <p:cNvPr id="4" name="Picture 2" descr="Image result for gefasoft logo svg">
            <a:extLst>
              <a:ext uri="{FF2B5EF4-FFF2-40B4-BE49-F238E27FC236}">
                <a16:creationId xmlns:a16="http://schemas.microsoft.com/office/drawing/2014/main" id="{80191706-EA34-4987-9C66-446ACC763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58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 smtClean="0">
                <a:solidFill>
                  <a:srgbClr val="339966"/>
                </a:solidFill>
              </a:rPr>
              <a:t>vertexPlacement</a:t>
            </a:r>
            <a:r>
              <a:rPr lang="en-GB" sz="3200" b="1" dirty="0" smtClean="0">
                <a:solidFill>
                  <a:srgbClr val="339966"/>
                </a:solidFill>
              </a:rPr>
              <a:t>()</a:t>
            </a:r>
            <a:br>
              <a:rPr lang="en-GB" sz="3200" b="1" dirty="0" smtClean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Post-order </a:t>
            </a:r>
            <a:r>
              <a:rPr lang="en-GB" sz="1600" b="1" dirty="0" smtClean="0">
                <a:solidFill>
                  <a:schemeClr val="bg1">
                    <a:lumMod val="50000"/>
                  </a:schemeClr>
                </a:solidFill>
              </a:rPr>
              <a:t>Depth-first Search Traversal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" name="Grafik 3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82" y="2828410"/>
            <a:ext cx="4873399" cy="2507361"/>
          </a:xfrm>
          <a:prstGeom prst="rect">
            <a:avLst/>
          </a:prstGeom>
        </p:spPr>
      </p:pic>
      <p:pic>
        <p:nvPicPr>
          <p:cNvPr id="329" name="Grafik 3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16" y="2098996"/>
            <a:ext cx="4873399" cy="3236775"/>
          </a:xfrm>
          <a:prstGeom prst="rect">
            <a:avLst/>
          </a:prstGeom>
        </p:spPr>
      </p:pic>
      <p:graphicFrame>
        <p:nvGraphicFramePr>
          <p:cNvPr id="330" name="Tabelle 3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961139"/>
              </p:ext>
            </p:extLst>
          </p:nvPr>
        </p:nvGraphicFramePr>
        <p:xfrm>
          <a:off x="1114066" y="6328109"/>
          <a:ext cx="3975072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42">
                  <a:extLst>
                    <a:ext uri="{9D8B030D-6E8A-4147-A177-3AD203B41FA5}">
                      <a16:colId xmlns:a16="http://schemas.microsoft.com/office/drawing/2014/main" val="259019388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423678517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39341421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4101219277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547806980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320730676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9044714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88520629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915350709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8849911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25617720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831062878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598981215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7821495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36909231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43899768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de-DE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de-DE" sz="12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de-DE" sz="12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00B0F0"/>
                          </a:solidFill>
                        </a:rPr>
                        <a:t>5</a:t>
                      </a:r>
                      <a:endParaRPr lang="de-DE" sz="120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00B0F0"/>
                          </a:solidFill>
                        </a:rPr>
                        <a:t>6</a:t>
                      </a:r>
                      <a:endParaRPr lang="de-DE" sz="120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00B0F0"/>
                          </a:solidFill>
                        </a:rPr>
                        <a:t>7</a:t>
                      </a:r>
                      <a:endParaRPr lang="de-DE" sz="120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00B050"/>
                          </a:solidFill>
                        </a:rPr>
                        <a:t>8</a:t>
                      </a:r>
                      <a:endParaRPr lang="de-DE" sz="12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de-DE" sz="12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00B0F0"/>
                          </a:solidFill>
                        </a:rPr>
                        <a:t>10</a:t>
                      </a:r>
                      <a:endParaRPr lang="de-DE" sz="120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00B0F0"/>
                          </a:solidFill>
                        </a:rPr>
                        <a:t>11</a:t>
                      </a:r>
                      <a:endParaRPr lang="de-DE" sz="120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00B0F0"/>
                          </a:solidFill>
                        </a:rPr>
                        <a:t>12</a:t>
                      </a:r>
                      <a:endParaRPr lang="de-DE" sz="120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de-DE" sz="12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0000FF"/>
                          </a:solidFill>
                        </a:rPr>
                        <a:t>14</a:t>
                      </a:r>
                      <a:endParaRPr lang="de-DE" sz="12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00B0F0"/>
                          </a:solidFill>
                        </a:rPr>
                        <a:t>15</a:t>
                      </a:r>
                      <a:endParaRPr lang="de-DE" sz="120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00B0F0"/>
                          </a:solidFill>
                        </a:rPr>
                        <a:t>16</a:t>
                      </a:r>
                      <a:endParaRPr lang="de-DE" sz="120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893598"/>
                  </a:ext>
                </a:extLst>
              </a:tr>
            </a:tbl>
          </a:graphicData>
        </a:graphic>
      </p:graphicFrame>
      <p:sp>
        <p:nvSpPr>
          <p:cNvPr id="331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1007466" y="6097012"/>
            <a:ext cx="1762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Tree Array</a:t>
            </a:r>
            <a:r>
              <a:rPr lang="en-GB" sz="1050" b="1" dirty="0" smtClean="0"/>
              <a:t>:</a:t>
            </a:r>
            <a:endParaRPr lang="en-GB" sz="1050" dirty="0"/>
          </a:p>
        </p:txBody>
      </p:sp>
      <p:sp>
        <p:nvSpPr>
          <p:cNvPr id="333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6856158" y="6097679"/>
            <a:ext cx="8379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Path </a:t>
            </a:r>
            <a:r>
              <a:rPr lang="en-GB" sz="1050" b="1" dirty="0" smtClean="0"/>
              <a:t>Array:</a:t>
            </a:r>
            <a:endParaRPr lang="en-GB" sz="1050" dirty="0"/>
          </a:p>
        </p:txBody>
      </p:sp>
      <p:sp>
        <p:nvSpPr>
          <p:cNvPr id="334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2089079" y="1509847"/>
            <a:ext cx="216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err="1" smtClean="0"/>
              <a:t>nodeTree</a:t>
            </a:r>
            <a:endParaRPr lang="en-GB" i="1" dirty="0"/>
          </a:p>
        </p:txBody>
      </p:sp>
      <p:sp>
        <p:nvSpPr>
          <p:cNvPr id="335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7531332" y="1570294"/>
            <a:ext cx="2759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p</a:t>
            </a:r>
            <a:r>
              <a:rPr lang="en-GB" i="1" dirty="0" smtClean="0"/>
              <a:t>ath</a:t>
            </a:r>
            <a:r>
              <a:rPr lang="en-GB" dirty="0" smtClean="0"/>
              <a:t> </a:t>
            </a:r>
          </a:p>
          <a:p>
            <a:pPr algn="ctr"/>
            <a:r>
              <a:rPr lang="en-GB" dirty="0" smtClean="0"/>
              <a:t>(for vertex placement)</a:t>
            </a:r>
            <a:endParaRPr lang="en-GB" dirty="0"/>
          </a:p>
        </p:txBody>
      </p:sp>
      <p:sp>
        <p:nvSpPr>
          <p:cNvPr id="336" name="Pfeil nach rechts 335"/>
          <p:cNvSpPr/>
          <p:nvPr/>
        </p:nvSpPr>
        <p:spPr>
          <a:xfrm>
            <a:off x="5801759" y="3607723"/>
            <a:ext cx="422779" cy="3823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338" name="Tabelle 3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61507"/>
              </p:ext>
            </p:extLst>
          </p:nvPr>
        </p:nvGraphicFramePr>
        <p:xfrm>
          <a:off x="6924249" y="6328776"/>
          <a:ext cx="3975072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42">
                  <a:extLst>
                    <a:ext uri="{9D8B030D-6E8A-4147-A177-3AD203B41FA5}">
                      <a16:colId xmlns:a16="http://schemas.microsoft.com/office/drawing/2014/main" val="259019388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423678517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39341421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4101219277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547806980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320730676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9044714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88520629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915350709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8849911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25617720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831062878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598981215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7821495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36909231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43899768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de-DE" sz="120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de-DE" sz="120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de-DE" sz="12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de-DE" sz="120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de-DE" sz="12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00B0F0"/>
                          </a:solidFill>
                        </a:rPr>
                        <a:t>6</a:t>
                      </a:r>
                      <a:endParaRPr lang="de-DE" sz="120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00B0F0"/>
                          </a:solidFill>
                        </a:rPr>
                        <a:t>7</a:t>
                      </a:r>
                      <a:endParaRPr lang="de-DE" sz="120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de-DE" sz="12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00B0F0"/>
                          </a:solidFill>
                        </a:rPr>
                        <a:t>9</a:t>
                      </a:r>
                      <a:endParaRPr lang="de-DE" sz="120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de-DE" sz="12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00B0F0"/>
                          </a:solidFill>
                        </a:rPr>
                        <a:t>11</a:t>
                      </a:r>
                      <a:endParaRPr lang="de-DE" sz="120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00B0F0"/>
                          </a:solidFill>
                        </a:rPr>
                        <a:t>12</a:t>
                      </a:r>
                      <a:endParaRPr lang="de-DE" sz="120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0000FF"/>
                          </a:solidFill>
                        </a:rPr>
                        <a:t>13</a:t>
                      </a:r>
                      <a:endParaRPr lang="de-DE" sz="12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de-DE" sz="12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00B0F0"/>
                          </a:solidFill>
                        </a:rPr>
                        <a:t>15</a:t>
                      </a:r>
                      <a:endParaRPr lang="de-DE" sz="120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00B0F0"/>
                          </a:solidFill>
                        </a:rPr>
                        <a:t>16</a:t>
                      </a:r>
                      <a:endParaRPr lang="de-DE" sz="120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893598"/>
                  </a:ext>
                </a:extLst>
              </a:tr>
            </a:tbl>
          </a:graphicData>
        </a:graphic>
      </p:graphicFrame>
      <p:sp>
        <p:nvSpPr>
          <p:cNvPr id="13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4712333" y="3238391"/>
            <a:ext cx="260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 err="1" smtClean="0"/>
              <a:t>pathfinderDFS</a:t>
            </a:r>
            <a:r>
              <a:rPr lang="en-GB" b="1" i="1" dirty="0" smtClean="0"/>
              <a:t>(</a:t>
            </a:r>
            <a:r>
              <a:rPr lang="en-GB" i="1" dirty="0" err="1" smtClean="0"/>
              <a:t>nodeTree</a:t>
            </a:r>
            <a:r>
              <a:rPr lang="en-GB" b="1" i="1" dirty="0" smtClean="0"/>
              <a:t>)</a:t>
            </a:r>
            <a:endParaRPr lang="en-GB" b="1" i="1" dirty="0"/>
          </a:p>
        </p:txBody>
      </p:sp>
      <p:sp>
        <p:nvSpPr>
          <p:cNvPr id="14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852068" y="5740254"/>
            <a:ext cx="71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Input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5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6686137" y="5740254"/>
            <a:ext cx="93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Output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033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rgbClr val="339966"/>
                </a:solidFill>
              </a:rPr>
              <a:t>vertexPlacement</a:t>
            </a:r>
            <a:r>
              <a:rPr lang="en-GB" sz="3200" b="1" dirty="0" smtClean="0">
                <a:solidFill>
                  <a:srgbClr val="339966"/>
                </a:solidFill>
              </a:rPr>
              <a:t>()</a:t>
            </a:r>
            <a:br>
              <a:rPr lang="en-GB" sz="3200" b="1" dirty="0" smtClean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Family Tree Analogy - Terminology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0" name="Tabel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776520"/>
              </p:ext>
            </p:extLst>
          </p:nvPr>
        </p:nvGraphicFramePr>
        <p:xfrm>
          <a:off x="279576" y="1623106"/>
          <a:ext cx="2538050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05">
                  <a:extLst>
                    <a:ext uri="{9D8B030D-6E8A-4147-A177-3AD203B41FA5}">
                      <a16:colId xmlns:a16="http://schemas.microsoft.com/office/drawing/2014/main" val="2590193884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4236785171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393414214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4101219277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547806980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3320730676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190447142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3885206293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1915350709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388499111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de-DE" sz="120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de-DE" sz="120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de-DE" sz="120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de-DE" sz="120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00B0F0"/>
                          </a:solidFill>
                        </a:rPr>
                        <a:t>5</a:t>
                      </a:r>
                      <a:endParaRPr lang="de-DE" sz="120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de-DE" sz="12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00B0F0"/>
                          </a:solidFill>
                        </a:rPr>
                        <a:t>7</a:t>
                      </a:r>
                      <a:endParaRPr lang="de-DE" sz="120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00B0F0"/>
                          </a:solidFill>
                        </a:rPr>
                        <a:t>8</a:t>
                      </a:r>
                      <a:endParaRPr lang="de-DE" sz="120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00B0F0"/>
                          </a:solidFill>
                        </a:rPr>
                        <a:t>9</a:t>
                      </a:r>
                      <a:endParaRPr lang="de-DE" sz="120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893598"/>
                  </a:ext>
                </a:extLst>
              </a:tr>
            </a:tbl>
          </a:graphicData>
        </a:graphic>
      </p:graphicFrame>
      <p:sp>
        <p:nvSpPr>
          <p:cNvPr id="121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172970" y="1392009"/>
            <a:ext cx="8379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Path Array:</a:t>
            </a:r>
            <a:endParaRPr lang="en-GB" sz="1050" dirty="0"/>
          </a:p>
        </p:txBody>
      </p:sp>
      <p:sp>
        <p:nvSpPr>
          <p:cNvPr id="124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168573" y="2045813"/>
            <a:ext cx="10210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Siblings Array:</a:t>
            </a:r>
            <a:endParaRPr lang="en-GB" sz="1050" dirty="0"/>
          </a:p>
        </p:txBody>
      </p:sp>
      <p:graphicFrame>
        <p:nvGraphicFramePr>
          <p:cNvPr id="125" name="Tabel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18921"/>
              </p:ext>
            </p:extLst>
          </p:nvPr>
        </p:nvGraphicFramePr>
        <p:xfrm>
          <a:off x="279575" y="2275412"/>
          <a:ext cx="2030440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05">
                  <a:extLst>
                    <a:ext uri="{9D8B030D-6E8A-4147-A177-3AD203B41FA5}">
                      <a16:colId xmlns:a16="http://schemas.microsoft.com/office/drawing/2014/main" val="2590193884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4236785171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393414214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4101219277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547806980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3320730676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190447142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3885206293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de-DE" sz="120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de-DE" sz="12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00B0F0"/>
                          </a:solidFill>
                        </a:rPr>
                        <a:t>7</a:t>
                      </a:r>
                      <a:endParaRPr lang="de-DE" sz="120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0000FF"/>
                          </a:solidFill>
                        </a:rPr>
                        <a:t>12</a:t>
                      </a:r>
                      <a:endParaRPr lang="de-DE" sz="12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de-DE" sz="12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0000FF"/>
                          </a:solidFill>
                        </a:rPr>
                        <a:t>14</a:t>
                      </a:r>
                      <a:endParaRPr lang="de-DE" sz="12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0000FF"/>
                          </a:solidFill>
                        </a:rPr>
                        <a:t>15</a:t>
                      </a:r>
                      <a:endParaRPr lang="de-DE" sz="12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893598"/>
                  </a:ext>
                </a:extLst>
              </a:tr>
            </a:tbl>
          </a:graphicData>
        </a:graphic>
      </p:graphicFrame>
      <p:graphicFrame>
        <p:nvGraphicFramePr>
          <p:cNvPr id="126" name="Tabelle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876411"/>
              </p:ext>
            </p:extLst>
          </p:nvPr>
        </p:nvGraphicFramePr>
        <p:xfrm>
          <a:off x="279576" y="2930812"/>
          <a:ext cx="2538050" cy="1734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05">
                  <a:extLst>
                    <a:ext uri="{9D8B030D-6E8A-4147-A177-3AD203B41FA5}">
                      <a16:colId xmlns:a16="http://schemas.microsoft.com/office/drawing/2014/main" val="2590193884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4236785171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393414214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4101219277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547806980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3320730676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190447142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3885206293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1915350709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388499111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b="1" i="0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i="0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i="0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i="0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i="0" dirty="0" smtClean="0">
                          <a:solidFill>
                            <a:srgbClr val="00B0F0"/>
                          </a:solidFill>
                        </a:rPr>
                        <a:t>5</a:t>
                      </a:r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i="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de-DE" sz="1200" b="1" i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i="0" dirty="0" smtClean="0">
                          <a:solidFill>
                            <a:srgbClr val="00B0F0"/>
                          </a:solidFill>
                        </a:rPr>
                        <a:t>7</a:t>
                      </a:r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i="0" dirty="0" smtClean="0">
                          <a:solidFill>
                            <a:srgbClr val="00B0F0"/>
                          </a:solidFill>
                        </a:rPr>
                        <a:t>8</a:t>
                      </a:r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i="0" dirty="0" smtClean="0">
                          <a:solidFill>
                            <a:srgbClr val="00B0F0"/>
                          </a:solidFill>
                        </a:rPr>
                        <a:t>9</a:t>
                      </a:r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i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de-DE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893598"/>
                  </a:ext>
                </a:extLst>
              </a:tr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b="1" i="0" dirty="0" smtClean="0">
                          <a:solidFill>
                            <a:srgbClr val="00B0F0"/>
                          </a:solidFill>
                        </a:rPr>
                        <a:t>7</a:t>
                      </a:r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i="0" dirty="0" smtClean="0">
                          <a:solidFill>
                            <a:srgbClr val="00B0F0"/>
                          </a:solidFill>
                        </a:rPr>
                        <a:t>8</a:t>
                      </a:r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i="0" dirty="0" smtClean="0">
                          <a:solidFill>
                            <a:srgbClr val="00B0F0"/>
                          </a:solidFill>
                        </a:rPr>
                        <a:t>9</a:t>
                      </a:r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i="0" dirty="0" smtClean="0">
                          <a:solidFill>
                            <a:srgbClr val="00B0F0"/>
                          </a:solidFill>
                        </a:rPr>
                        <a:t>10</a:t>
                      </a:r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13943"/>
                  </a:ext>
                </a:extLst>
              </a:tr>
              <a:tr h="247812"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677960"/>
                  </a:ext>
                </a:extLst>
              </a:tr>
              <a:tr h="247812"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i="0" dirty="0" smtClean="0">
                          <a:solidFill>
                            <a:srgbClr val="00B0F0"/>
                          </a:solidFill>
                        </a:rPr>
                        <a:t>?</a:t>
                      </a:r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2895"/>
                  </a:ext>
                </a:extLst>
              </a:tr>
              <a:tr h="247812"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068768"/>
                  </a:ext>
                </a:extLst>
              </a:tr>
              <a:tr h="247812"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132429"/>
                  </a:ext>
                </a:extLst>
              </a:tr>
              <a:tr h="247812"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081874"/>
                  </a:ext>
                </a:extLst>
              </a:tr>
            </a:tbl>
          </a:graphicData>
        </a:graphic>
      </p:graphicFrame>
      <p:sp>
        <p:nvSpPr>
          <p:cNvPr id="127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172969" y="2699715"/>
            <a:ext cx="17440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Families Arrays:</a:t>
            </a:r>
            <a:endParaRPr lang="en-GB" sz="1050" dirty="0"/>
          </a:p>
        </p:txBody>
      </p:sp>
      <p:pic>
        <p:nvPicPr>
          <p:cNvPr id="112" name="Grafik 1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318" y="1787236"/>
            <a:ext cx="6897063" cy="354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75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rgbClr val="339966"/>
                </a:solidFill>
              </a:rPr>
              <a:t>vertexPlacement</a:t>
            </a:r>
            <a:r>
              <a:rPr lang="en-GB" sz="3200" b="1" dirty="0">
                <a:solidFill>
                  <a:srgbClr val="339966"/>
                </a:solidFill>
              </a:rPr>
              <a:t>()</a:t>
            </a:r>
            <a:r>
              <a:rPr lang="en-GB" sz="3200" b="1" dirty="0" smtClean="0">
                <a:solidFill>
                  <a:srgbClr val="339966"/>
                </a:solidFill>
              </a:rPr>
              <a:t/>
            </a:r>
            <a:br>
              <a:rPr lang="en-GB" sz="3200" b="1" dirty="0" smtClean="0">
                <a:solidFill>
                  <a:srgbClr val="339966"/>
                </a:solidFill>
              </a:rPr>
            </a:br>
            <a:r>
              <a:rPr lang="en-GB" sz="1600" b="1" dirty="0" smtClean="0">
                <a:solidFill>
                  <a:schemeClr val="bg1">
                    <a:lumMod val="50000"/>
                  </a:schemeClr>
                </a:solidFill>
              </a:rPr>
              <a:t>Algorithm Overview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61960" y="1470706"/>
            <a:ext cx="3385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</a:rPr>
              <a:t>forEach</a:t>
            </a:r>
            <a:r>
              <a:rPr lang="en-US" sz="1200" dirty="0" smtClean="0"/>
              <a:t> </a:t>
            </a:r>
            <a:r>
              <a:rPr lang="en-US" sz="1200" b="1" i="1" dirty="0" smtClean="0"/>
              <a:t>vertex</a:t>
            </a:r>
            <a:r>
              <a:rPr lang="en-US" sz="1200" dirty="0" smtClean="0"/>
              <a:t> in </a:t>
            </a:r>
            <a:r>
              <a:rPr lang="en-US" sz="1200" b="1" i="1" dirty="0" smtClean="0"/>
              <a:t>pidVertices</a:t>
            </a:r>
            <a:r>
              <a:rPr lang="en-US" sz="1200" dirty="0" smtClean="0"/>
              <a:t>:</a:t>
            </a:r>
          </a:p>
          <a:p>
            <a:r>
              <a:rPr lang="en-US" sz="1200" dirty="0" smtClean="0"/>
              <a:t>     </a:t>
            </a:r>
            <a:r>
              <a:rPr lang="en-US" sz="1200" b="1" dirty="0" smtClean="0">
                <a:solidFill>
                  <a:srgbClr val="C00000"/>
                </a:solidFill>
              </a:rPr>
              <a:t>if</a:t>
            </a:r>
            <a:r>
              <a:rPr lang="en-US" sz="1200" dirty="0" smtClean="0"/>
              <a:t> (not group):</a:t>
            </a:r>
          </a:p>
          <a:p>
            <a:r>
              <a:rPr lang="en-US" sz="1200" dirty="0" smtClean="0"/>
              <a:t>          </a:t>
            </a:r>
            <a:r>
              <a:rPr lang="en-US" sz="1200" b="1" dirty="0" smtClean="0"/>
              <a:t>calculate</a:t>
            </a:r>
            <a:r>
              <a:rPr lang="en-US" sz="1200" dirty="0" smtClean="0"/>
              <a:t> cell area</a:t>
            </a:r>
          </a:p>
          <a:p>
            <a:r>
              <a:rPr lang="en-US" sz="1200" dirty="0" smtClean="0"/>
              <a:t>          </a:t>
            </a:r>
            <a:r>
              <a:rPr lang="en-US" sz="1200" b="1" dirty="0" smtClean="0"/>
              <a:t>store</a:t>
            </a:r>
            <a:r>
              <a:rPr lang="en-US" sz="1200" dirty="0" smtClean="0"/>
              <a:t> cell area</a:t>
            </a:r>
          </a:p>
          <a:p>
            <a:r>
              <a:rPr lang="en-US" sz="1200" dirty="0" smtClean="0"/>
              <a:t>          </a:t>
            </a:r>
            <a:r>
              <a:rPr lang="en-US" sz="1200" b="1" dirty="0" smtClean="0"/>
              <a:t>position</a:t>
            </a:r>
            <a:r>
              <a:rPr lang="en-US" sz="1200" dirty="0" smtClean="0"/>
              <a:t> current vertex:</a:t>
            </a:r>
          </a:p>
          <a:p>
            <a:r>
              <a:rPr lang="en-US" sz="1200" dirty="0" smtClean="0"/>
              <a:t>                </a:t>
            </a:r>
            <a:r>
              <a:rPr lang="en-US" sz="1200" b="1" dirty="0" smtClean="0"/>
              <a:t>get</a:t>
            </a:r>
            <a:r>
              <a:rPr lang="en-US" sz="1200" dirty="0" smtClean="0"/>
              <a:t> previous vertex position (x, y values)</a:t>
            </a:r>
          </a:p>
          <a:p>
            <a:r>
              <a:rPr lang="en-US" sz="1200" dirty="0" smtClean="0"/>
              <a:t>                </a:t>
            </a:r>
            <a:r>
              <a:rPr lang="en-US" sz="1200" b="1" dirty="0" smtClean="0"/>
              <a:t>apply</a:t>
            </a:r>
            <a:r>
              <a:rPr lang="en-US" sz="1200" dirty="0" smtClean="0"/>
              <a:t> positioning rules</a:t>
            </a:r>
          </a:p>
          <a:p>
            <a:r>
              <a:rPr lang="en-US" sz="1200" dirty="0" smtClean="0"/>
              <a:t>                </a:t>
            </a:r>
            <a:r>
              <a:rPr lang="en-US" sz="1200" b="1" dirty="0" smtClean="0"/>
              <a:t>set</a:t>
            </a:r>
            <a:r>
              <a:rPr lang="en-US" sz="1200" dirty="0" smtClean="0"/>
              <a:t> current vertex position</a:t>
            </a:r>
          </a:p>
          <a:p>
            <a:r>
              <a:rPr lang="en-US" sz="1200" dirty="0" smtClean="0"/>
              <a:t>          </a:t>
            </a:r>
            <a:r>
              <a:rPr lang="en-US" sz="1200" b="1" dirty="0" smtClean="0"/>
              <a:t>update</a:t>
            </a:r>
            <a:r>
              <a:rPr lang="en-US" sz="1200" dirty="0" smtClean="0"/>
              <a:t> value of previous x, y values</a:t>
            </a:r>
          </a:p>
          <a:p>
            <a:r>
              <a:rPr lang="en-US" sz="1200" dirty="0" smtClean="0"/>
              <a:t>     </a:t>
            </a:r>
            <a:r>
              <a:rPr lang="en-US" sz="1200" b="1" dirty="0" smtClean="0">
                <a:solidFill>
                  <a:srgbClr val="C00000"/>
                </a:solidFill>
              </a:rPr>
              <a:t>else if </a:t>
            </a:r>
            <a:r>
              <a:rPr lang="en-US" sz="1200" dirty="0" smtClean="0"/>
              <a:t>(group):</a:t>
            </a:r>
          </a:p>
          <a:p>
            <a:r>
              <a:rPr lang="en-US" sz="1200" dirty="0" smtClean="0"/>
              <a:t>          </a:t>
            </a:r>
            <a:r>
              <a:rPr lang="en-US" sz="1200" b="1" dirty="0" smtClean="0"/>
              <a:t>sum</a:t>
            </a:r>
            <a:r>
              <a:rPr lang="en-US" sz="1200" dirty="0" smtClean="0"/>
              <a:t> areas of contained cells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7317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39966"/>
                </a:solidFill>
              </a:rPr>
              <a:t>Next </a:t>
            </a:r>
            <a:r>
              <a:rPr lang="en-US" sz="3200" b="1" dirty="0">
                <a:solidFill>
                  <a:srgbClr val="339966"/>
                </a:solidFill>
              </a:rPr>
              <a:t>Sprint – </a:t>
            </a:r>
            <a:r>
              <a:rPr lang="en-US" sz="3200" b="1" dirty="0" err="1">
                <a:solidFill>
                  <a:srgbClr val="339966"/>
                </a:solidFill>
              </a:rPr>
              <a:t>ToDos</a:t>
            </a:r>
            <a:r>
              <a:rPr lang="en-US" sz="3200" b="1" dirty="0">
                <a:solidFill>
                  <a:srgbClr val="339966"/>
                </a:solidFill>
              </a:rPr>
              <a:t/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B88C6BB7-9506-441C-AAC0-C315A42FF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156349"/>
          </a:xfrm>
        </p:spPr>
        <p:txBody>
          <a:bodyPr>
            <a:normAutofit fontScale="92500" lnSpcReduction="10000"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 err="1"/>
              <a:t>Boardlet</a:t>
            </a:r>
            <a:r>
              <a:rPr lang="en-GB" sz="2000" dirty="0"/>
              <a:t> Design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Fix floating buttons (side-by-side) 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smtClean="0">
                <a:solidFill>
                  <a:srgbClr val="00B050"/>
                </a:solidFill>
              </a:rPr>
              <a:t>Design </a:t>
            </a:r>
            <a:r>
              <a:rPr lang="en-GB" sz="1600" dirty="0">
                <a:solidFill>
                  <a:srgbClr val="00B050"/>
                </a:solidFill>
              </a:rPr>
              <a:t>of root-node-selection input </a:t>
            </a:r>
            <a:r>
              <a:rPr lang="en-GB" sz="1600" dirty="0" smtClean="0">
                <a:solidFill>
                  <a:srgbClr val="00B050"/>
                </a:solidFill>
              </a:rPr>
              <a:t>field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smtClean="0"/>
              <a:t>Fix query of siblings when selecting one root node</a:t>
            </a:r>
            <a:endParaRPr lang="en-GB" sz="1600" dirty="0"/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Build Hierarchy Function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Fix to start from selected root node (to work out for multiple)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Database queries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00B050"/>
                </a:solidFill>
              </a:rPr>
              <a:t>Connect remaining tables to repository with LC2 (instructions in daily-routine notes)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rgbClr val="00B050"/>
                </a:solidFill>
              </a:rPr>
              <a:t>getData</a:t>
            </a:r>
            <a:r>
              <a:rPr lang="en-GB" sz="1600" dirty="0">
                <a:solidFill>
                  <a:srgbClr val="00B050"/>
                </a:solidFill>
              </a:rPr>
              <a:t>() generic Function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rgbClr val="00B050"/>
                </a:solidFill>
              </a:rPr>
              <a:t>pidRootNode</a:t>
            </a:r>
            <a:r>
              <a:rPr lang="en-GB" sz="1600" dirty="0">
                <a:solidFill>
                  <a:srgbClr val="00B050"/>
                </a:solidFill>
              </a:rPr>
              <a:t> name query (to display in input field on </a:t>
            </a:r>
            <a:r>
              <a:rPr lang="en-GB" sz="1600" dirty="0" err="1">
                <a:solidFill>
                  <a:srgbClr val="00B050"/>
                </a:solidFill>
              </a:rPr>
              <a:t>updateInput</a:t>
            </a:r>
            <a:r>
              <a:rPr lang="en-GB" sz="1600" dirty="0">
                <a:solidFill>
                  <a:srgbClr val="00B050"/>
                </a:solidFill>
              </a:rPr>
              <a:t>())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rgbClr val="00B050"/>
                </a:solidFill>
              </a:rPr>
              <a:t>pidNodes</a:t>
            </a:r>
            <a:r>
              <a:rPr lang="en-GB" sz="1600" dirty="0">
                <a:solidFill>
                  <a:srgbClr val="00B050"/>
                </a:solidFill>
              </a:rPr>
              <a:t> </a:t>
            </a:r>
            <a:r>
              <a:rPr lang="en-GB" sz="1600" dirty="0" smtClean="0">
                <a:solidFill>
                  <a:srgbClr val="00B050"/>
                </a:solidFill>
              </a:rPr>
              <a:t>query</a:t>
            </a:r>
            <a:endParaRPr lang="en-GB" sz="1600" dirty="0">
              <a:solidFill>
                <a:srgbClr val="00B050"/>
              </a:solidFill>
            </a:endParaRP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 smtClean="0">
                <a:solidFill>
                  <a:srgbClr val="00B050"/>
                </a:solidFill>
              </a:rPr>
              <a:t>pidConnections</a:t>
            </a:r>
            <a:r>
              <a:rPr lang="en-GB" sz="1600" dirty="0">
                <a:solidFill>
                  <a:srgbClr val="00B050"/>
                </a:solidFill>
              </a:rPr>
              <a:t> query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Process Variables </a:t>
            </a:r>
            <a:r>
              <a:rPr lang="en-GB" sz="1600" dirty="0" smtClean="0"/>
              <a:t>query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 smtClean="0"/>
              <a:t>Animations via sapient-bind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 smtClean="0"/>
              <a:t>Documentation </a:t>
            </a:r>
            <a:r>
              <a:rPr lang="en-GB" sz="2000" dirty="0"/>
              <a:t>and Commenting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00B050"/>
                </a:solidFill>
              </a:rPr>
              <a:t>Modularization of code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/>
              <a:t>JsDocs</a:t>
            </a:r>
            <a:endParaRPr lang="en-GB" sz="1600" dirty="0"/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Testing</a:t>
            </a:r>
          </a:p>
          <a:p>
            <a:pPr algn="just"/>
            <a:endParaRPr lang="en-GB" sz="1400" dirty="0"/>
          </a:p>
          <a:p>
            <a:pPr algn="just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25190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Project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 of tasks: Week 10</a:t>
            </a:r>
          </a:p>
        </p:txBody>
      </p: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AB1D2124-FC8F-4BCD-9E0B-43BF17E71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44" y="1787237"/>
            <a:ext cx="11920744" cy="315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4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 of tasks: Week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11 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5F490901-FAF6-4F6B-885B-A6CD92F77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uppieren 3"/>
          <p:cNvGrpSpPr/>
          <p:nvPr/>
        </p:nvGrpSpPr>
        <p:grpSpPr>
          <a:xfrm>
            <a:off x="686534" y="1010194"/>
            <a:ext cx="6613491" cy="5468849"/>
            <a:chOff x="686534" y="1010194"/>
            <a:chExt cx="6613491" cy="5468849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534" y="1010194"/>
              <a:ext cx="6613491" cy="5468849"/>
            </a:xfrm>
            <a:prstGeom prst="rect">
              <a:avLst/>
            </a:prstGeom>
          </p:spPr>
        </p:pic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674" y="4384598"/>
              <a:ext cx="1046275" cy="2325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136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703161" y="1010194"/>
            <a:ext cx="6613491" cy="5468849"/>
            <a:chOff x="686534" y="1010194"/>
            <a:chExt cx="6613491" cy="5468849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534" y="1010194"/>
              <a:ext cx="6613491" cy="5468849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674" y="4384598"/>
              <a:ext cx="1046275" cy="23250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 of tasks: Week 10 </a:t>
            </a:r>
          </a:p>
        </p:txBody>
      </p: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5F490901-FAF6-4F6B-885B-A6CD92F77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33D53D-CEA6-4793-AA59-162439CE6782}"/>
              </a:ext>
            </a:extLst>
          </p:cNvPr>
          <p:cNvSpPr/>
          <p:nvPr/>
        </p:nvSpPr>
        <p:spPr>
          <a:xfrm>
            <a:off x="686533" y="3944007"/>
            <a:ext cx="6613491" cy="14758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Sapient </a:t>
            </a:r>
            <a:r>
              <a:rPr lang="en-US" sz="3200" b="1" dirty="0" err="1">
                <a:solidFill>
                  <a:srgbClr val="339966"/>
                </a:solidFill>
              </a:rPr>
              <a:t>Boardlet</a:t>
            </a:r>
            <a:r>
              <a:rPr lang="en-US" sz="3200" b="1" dirty="0">
                <a:solidFill>
                  <a:srgbClr val="339966"/>
                </a:solidFill>
              </a:rPr>
              <a:t/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69" y="1120930"/>
            <a:ext cx="4675846" cy="537260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40" y="1454229"/>
            <a:ext cx="5915851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9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39966"/>
                </a:solidFill>
              </a:rPr>
              <a:t>P&amp;ID Viewer - Dashboard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5DA2FDA9-D2FA-45F6-9AD2-642CB386E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/>
          </a:p>
        </p:txBody>
      </p:sp>
      <p:pic>
        <p:nvPicPr>
          <p:cNvPr id="8" name="Inhaltsplatzhalter 7">
            <a:hlinkClick r:id="rId4"/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0"/>
          <a:stretch/>
        </p:blipFill>
        <p:spPr>
          <a:xfrm>
            <a:off x="302859" y="902126"/>
            <a:ext cx="11586282" cy="5714802"/>
          </a:xfrm>
        </p:spPr>
      </p:pic>
    </p:spTree>
    <p:extLst>
      <p:ext uri="{BB962C8B-B14F-4D97-AF65-F5344CB8AC3E}">
        <p14:creationId xmlns:p14="http://schemas.microsoft.com/office/powerpoint/2010/main" val="116116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39966"/>
                </a:solidFill>
              </a:rPr>
              <a:t>SQL Queries</a:t>
            </a:r>
            <a:r>
              <a:rPr lang="en-US" sz="3200" b="1" dirty="0">
                <a:solidFill>
                  <a:srgbClr val="339966"/>
                </a:solidFill>
              </a:rPr>
              <a:t/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5DA2FDA9-D2FA-45F6-9AD2-642CB386E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416440" y="1118945"/>
            <a:ext cx="11171502" cy="547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2000" dirty="0" smtClean="0"/>
              <a:t>Complex SQL Query with LEFT JOIN</a:t>
            </a:r>
            <a:endParaRPr lang="en-GB" sz="2000" dirty="0"/>
          </a:p>
          <a:p>
            <a:pPr algn="just"/>
            <a:endParaRPr lang="en-GB" sz="2000" dirty="0"/>
          </a:p>
          <a:p>
            <a:pPr algn="just"/>
            <a:endParaRPr lang="en-GB" sz="14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196" y="1715497"/>
            <a:ext cx="7067352" cy="39644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2075958" y="2593569"/>
            <a:ext cx="2321475" cy="2892828"/>
          </a:xfrm>
          <a:prstGeom prst="rect">
            <a:avLst/>
          </a:prstGeom>
          <a:solidFill>
            <a:srgbClr val="FF0000">
              <a:alpha val="3686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l</a:t>
            </a:r>
            <a:r>
              <a:rPr lang="de-DE" dirty="0" err="1" smtClean="0">
                <a:solidFill>
                  <a:srgbClr val="FF0000"/>
                </a:solidFill>
              </a:rPr>
              <a:t>_nodes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200607" y="5710840"/>
            <a:ext cx="2144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LEFT JOIN ON  tree.id = </a:t>
            </a:r>
            <a:r>
              <a:rPr lang="de-DE" dirty="0" err="1" smtClean="0"/>
              <a:t>vertex.node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57694" y="3041729"/>
            <a:ext cx="4139737" cy="2236853"/>
          </a:xfrm>
          <a:prstGeom prst="rect">
            <a:avLst/>
          </a:prstGeom>
          <a:solidFill>
            <a:srgbClr val="00B050">
              <a:alpha val="30196"/>
            </a:srgb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rgbClr val="00B050"/>
                </a:solidFill>
              </a:rPr>
              <a:t>Wanted</a:t>
            </a:r>
            <a:r>
              <a:rPr lang="de-DE" dirty="0" smtClean="0">
                <a:solidFill>
                  <a:srgbClr val="00B050"/>
                </a:solidFill>
              </a:rPr>
              <a:t> Query Data</a:t>
            </a:r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</p:txBody>
      </p:sp>
      <p:sp>
        <p:nvSpPr>
          <p:cNvPr id="4" name="Pfeil nach unten 3"/>
          <p:cNvSpPr/>
          <p:nvPr/>
        </p:nvSpPr>
        <p:spPr>
          <a:xfrm>
            <a:off x="2169622" y="5137265"/>
            <a:ext cx="157941" cy="5426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57696" y="3441469"/>
            <a:ext cx="2244436" cy="1837113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00FF"/>
                </a:solidFill>
              </a:rPr>
              <a:t>v</a:t>
            </a:r>
            <a:r>
              <a:rPr lang="de-DE" dirty="0" err="1" smtClean="0">
                <a:solidFill>
                  <a:srgbClr val="0000FF"/>
                </a:solidFill>
              </a:rPr>
              <a:t>isu_vertices</a:t>
            </a:r>
            <a:endParaRPr lang="de-DE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52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rgbClr val="339966"/>
                </a:solidFill>
              </a:rPr>
              <a:t>mapNodesToShapes</a:t>
            </a:r>
            <a:r>
              <a:rPr lang="en-US" sz="3200" b="1" dirty="0">
                <a:solidFill>
                  <a:srgbClr val="339966"/>
                </a:solidFill>
              </a:rPr>
              <a:t>()</a:t>
            </a:r>
            <a:r>
              <a:rPr lang="en-US" sz="3200" b="1" dirty="0" smtClean="0">
                <a:solidFill>
                  <a:srgbClr val="339966"/>
                </a:solidFill>
              </a:rPr>
              <a:t/>
            </a:r>
            <a:br>
              <a:rPr lang="en-US" sz="3200" b="1" dirty="0" smtClean="0">
                <a:solidFill>
                  <a:srgbClr val="339966"/>
                </a:solidFill>
              </a:rPr>
            </a:b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5DA2FDA9-D2FA-45F6-9AD2-642CB386E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326" y="802208"/>
            <a:ext cx="6428705" cy="579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1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rgbClr val="339966"/>
                </a:solidFill>
              </a:rPr>
              <a:t>mapConnectionsToShapes</a:t>
            </a:r>
            <a:r>
              <a:rPr lang="en-US" sz="3200" b="1" dirty="0" smtClean="0">
                <a:solidFill>
                  <a:srgbClr val="339966"/>
                </a:solidFill>
              </a:rPr>
              <a:t>()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5DA2FDA9-D2FA-45F6-9AD2-642CB386E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416440" y="1118945"/>
            <a:ext cx="4729138" cy="547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2000" dirty="0" smtClean="0"/>
              <a:t>P&amp;ID Rules to determine </a:t>
            </a:r>
            <a:r>
              <a:rPr lang="en-GB" sz="2000" dirty="0" err="1" smtClean="0"/>
              <a:t>shapeName</a:t>
            </a:r>
            <a:r>
              <a:rPr lang="en-GB" sz="2000" dirty="0" smtClean="0"/>
              <a:t> according to </a:t>
            </a:r>
            <a:r>
              <a:rPr lang="en-GB" sz="2000" dirty="0" err="1" smtClean="0"/>
              <a:t>pidClass</a:t>
            </a:r>
            <a:r>
              <a:rPr lang="en-GB" sz="2000" dirty="0" smtClean="0"/>
              <a:t> of source and target shapes of connection. </a:t>
            </a:r>
          </a:p>
          <a:p>
            <a:pPr algn="just"/>
            <a:r>
              <a:rPr lang="en-GB" sz="2000" dirty="0" smtClean="0"/>
              <a:t>Rules as Adjacency Matrix:</a:t>
            </a:r>
            <a:endParaRPr lang="en-GB" sz="1600" dirty="0" smtClean="0"/>
          </a:p>
          <a:p>
            <a:pPr algn="just"/>
            <a:endParaRPr lang="en-GB" sz="2000" dirty="0"/>
          </a:p>
          <a:p>
            <a:pPr algn="just"/>
            <a:endParaRPr lang="en-GB" sz="14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025" y="621991"/>
            <a:ext cx="6664201" cy="608638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40" y="2582928"/>
            <a:ext cx="4657975" cy="28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9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F1F7BC2-1CA5-4C12-8E43-44E3531BE870}"/>
              </a:ext>
            </a:extLst>
          </p:cNvPr>
          <p:cNvGrpSpPr/>
          <p:nvPr/>
        </p:nvGrpSpPr>
        <p:grpSpPr>
          <a:xfrm>
            <a:off x="6781093" y="5041696"/>
            <a:ext cx="389499" cy="313509"/>
            <a:chOff x="6783474" y="5044077"/>
            <a:chExt cx="389499" cy="313509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C56AF48B-22CE-4FC7-B91B-4AA1747A0EAE}"/>
                </a:ext>
              </a:extLst>
            </p:cNvPr>
            <p:cNvSpPr/>
            <p:nvPr/>
          </p:nvSpPr>
          <p:spPr>
            <a:xfrm>
              <a:off x="6789781" y="5044077"/>
              <a:ext cx="313509" cy="313509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C6EB4506-7266-40F7-84F4-0DB8E5E2E443}"/>
                </a:ext>
              </a:extLst>
            </p:cNvPr>
            <p:cNvSpPr txBox="1"/>
            <p:nvPr/>
          </p:nvSpPr>
          <p:spPr>
            <a:xfrm>
              <a:off x="6783474" y="5074758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 dirty="0" smtClean="0"/>
                <a:t>14</a:t>
              </a:r>
              <a:endParaRPr lang="en-GB" b="1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 smtClean="0">
                <a:solidFill>
                  <a:srgbClr val="339966"/>
                </a:solidFill>
              </a:rPr>
              <a:t>vertexPlacement</a:t>
            </a:r>
            <a:r>
              <a:rPr lang="en-GB" sz="3200" b="1" dirty="0" smtClean="0">
                <a:solidFill>
                  <a:srgbClr val="339966"/>
                </a:solidFill>
              </a:rPr>
              <a:t>()</a:t>
            </a:r>
            <a:br>
              <a:rPr lang="en-GB" sz="3200" b="1" dirty="0" smtClean="0">
                <a:solidFill>
                  <a:srgbClr val="339966"/>
                </a:solidFill>
              </a:rPr>
            </a:br>
            <a:r>
              <a:rPr lang="en-GB" sz="1600" b="1" dirty="0" smtClean="0">
                <a:solidFill>
                  <a:schemeClr val="bg1">
                    <a:lumMod val="50000"/>
                  </a:schemeClr>
                </a:solidFill>
              </a:rPr>
              <a:t>Concept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457C2A0-3853-40BE-8C09-2A6EC359E1D2}"/>
              </a:ext>
            </a:extLst>
          </p:cNvPr>
          <p:cNvSpPr/>
          <p:nvPr/>
        </p:nvSpPr>
        <p:spPr>
          <a:xfrm>
            <a:off x="8351523" y="3178624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15BE5D-1891-4062-9059-A06B6FE45302}"/>
              </a:ext>
            </a:extLst>
          </p:cNvPr>
          <p:cNvSpPr/>
          <p:nvPr/>
        </p:nvSpPr>
        <p:spPr>
          <a:xfrm>
            <a:off x="7983222" y="3953694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F792E1-EE84-493E-B770-DF626AAFE5CC}"/>
              </a:ext>
            </a:extLst>
          </p:cNvPr>
          <p:cNvSpPr/>
          <p:nvPr/>
        </p:nvSpPr>
        <p:spPr>
          <a:xfrm>
            <a:off x="7224858" y="3953693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D06F35-9B50-4414-AFE9-87F68BB123FF}"/>
              </a:ext>
            </a:extLst>
          </p:cNvPr>
          <p:cNvSpPr/>
          <p:nvPr/>
        </p:nvSpPr>
        <p:spPr>
          <a:xfrm>
            <a:off x="8351523" y="2563222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…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CDB062-354B-4FE5-86D6-5088E5D0BA2E}"/>
              </a:ext>
            </a:extLst>
          </p:cNvPr>
          <p:cNvSpPr/>
          <p:nvPr/>
        </p:nvSpPr>
        <p:spPr>
          <a:xfrm>
            <a:off x="8351523" y="1947819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AF6BC7-D19D-4304-B4B6-D5B95C06A00F}"/>
              </a:ext>
            </a:extLst>
          </p:cNvPr>
          <p:cNvSpPr/>
          <p:nvPr/>
        </p:nvSpPr>
        <p:spPr>
          <a:xfrm>
            <a:off x="8351523" y="1332416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…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BB1841-7BC7-4AB4-85AE-76F5AF4C0319}"/>
              </a:ext>
            </a:extLst>
          </p:cNvPr>
          <p:cNvSpPr/>
          <p:nvPr/>
        </p:nvSpPr>
        <p:spPr>
          <a:xfrm>
            <a:off x="9499950" y="3944986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8F2BCDA-7598-4B5D-A257-D89BA06F60E1}"/>
              </a:ext>
            </a:extLst>
          </p:cNvPr>
          <p:cNvSpPr/>
          <p:nvPr/>
        </p:nvSpPr>
        <p:spPr>
          <a:xfrm>
            <a:off x="8741586" y="3944985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315E43-F778-4B3E-9D0E-F85D478DE185}"/>
              </a:ext>
            </a:extLst>
          </p:cNvPr>
          <p:cNvSpPr/>
          <p:nvPr/>
        </p:nvSpPr>
        <p:spPr>
          <a:xfrm>
            <a:off x="5450493" y="5044077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6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472B52-17DF-4DE4-9F35-279982863EDD}"/>
              </a:ext>
            </a:extLst>
          </p:cNvPr>
          <p:cNvSpPr/>
          <p:nvPr/>
        </p:nvSpPr>
        <p:spPr>
          <a:xfrm>
            <a:off x="7427691" y="5035370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E0FB942-DC0E-4363-A0FC-0FA6D0B0708D}"/>
              </a:ext>
            </a:extLst>
          </p:cNvPr>
          <p:cNvSpPr/>
          <p:nvPr/>
        </p:nvSpPr>
        <p:spPr>
          <a:xfrm>
            <a:off x="8745823" y="5039728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43174B-6972-4447-85AC-CCE91FA839C8}"/>
              </a:ext>
            </a:extLst>
          </p:cNvPr>
          <p:cNvSpPr/>
          <p:nvPr/>
        </p:nvSpPr>
        <p:spPr>
          <a:xfrm>
            <a:off x="8086757" y="5039727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6F79DAF-ECAC-4C76-98E6-D29FF24D0AB5}"/>
              </a:ext>
            </a:extLst>
          </p:cNvPr>
          <p:cNvSpPr/>
          <p:nvPr/>
        </p:nvSpPr>
        <p:spPr>
          <a:xfrm>
            <a:off x="10063955" y="5031020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E3C699-5B63-4EA2-BB49-E390ACE46A15}"/>
              </a:ext>
            </a:extLst>
          </p:cNvPr>
          <p:cNvSpPr/>
          <p:nvPr/>
        </p:nvSpPr>
        <p:spPr>
          <a:xfrm>
            <a:off x="9404889" y="5031019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9B97BBE-0189-45A7-9723-1FAAA1494BBB}"/>
              </a:ext>
            </a:extLst>
          </p:cNvPr>
          <p:cNvSpPr/>
          <p:nvPr/>
        </p:nvSpPr>
        <p:spPr>
          <a:xfrm>
            <a:off x="11382085" y="5035378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01D4E6C-B7B2-4452-A96A-888E460D8F04}"/>
              </a:ext>
            </a:extLst>
          </p:cNvPr>
          <p:cNvSpPr/>
          <p:nvPr/>
        </p:nvSpPr>
        <p:spPr>
          <a:xfrm>
            <a:off x="10723021" y="5035377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2244F7-DC32-42FB-955A-FAE83758D018}"/>
              </a:ext>
            </a:extLst>
          </p:cNvPr>
          <p:cNvCxnSpPr>
            <a:stCxn id="18" idx="4"/>
            <a:endCxn id="17" idx="0"/>
          </p:cNvCxnSpPr>
          <p:nvPr/>
        </p:nvCxnSpPr>
        <p:spPr>
          <a:xfrm>
            <a:off x="8508278" y="1645925"/>
            <a:ext cx="0" cy="301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1FC420-C43A-4295-9A06-3026176106B2}"/>
              </a:ext>
            </a:extLst>
          </p:cNvPr>
          <p:cNvCxnSpPr>
            <a:stCxn id="17" idx="4"/>
            <a:endCxn id="16" idx="0"/>
          </p:cNvCxnSpPr>
          <p:nvPr/>
        </p:nvCxnSpPr>
        <p:spPr>
          <a:xfrm>
            <a:off x="8508278" y="2261328"/>
            <a:ext cx="0" cy="301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31F5DB-0A4C-4B4E-88BC-0E250CE3EF29}"/>
              </a:ext>
            </a:extLst>
          </p:cNvPr>
          <p:cNvCxnSpPr>
            <a:stCxn id="16" idx="4"/>
            <a:endCxn id="5" idx="0"/>
          </p:cNvCxnSpPr>
          <p:nvPr/>
        </p:nvCxnSpPr>
        <p:spPr>
          <a:xfrm>
            <a:off x="8508278" y="2876731"/>
            <a:ext cx="0" cy="3018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D21B05-BA99-497B-ABFC-BD949AE12A63}"/>
              </a:ext>
            </a:extLst>
          </p:cNvPr>
          <p:cNvCxnSpPr>
            <a:cxnSpLocks/>
            <a:stCxn id="5" idx="3"/>
            <a:endCxn id="14" idx="7"/>
          </p:cNvCxnSpPr>
          <p:nvPr/>
        </p:nvCxnSpPr>
        <p:spPr>
          <a:xfrm flipH="1">
            <a:off x="7492455" y="3446221"/>
            <a:ext cx="904980" cy="5533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60A555-EA7A-4408-B79F-73E9E1B71D8B}"/>
              </a:ext>
            </a:extLst>
          </p:cNvPr>
          <p:cNvCxnSpPr>
            <a:stCxn id="5" idx="4"/>
            <a:endCxn id="13" idx="0"/>
          </p:cNvCxnSpPr>
          <p:nvPr/>
        </p:nvCxnSpPr>
        <p:spPr>
          <a:xfrm flipH="1">
            <a:off x="8139977" y="3492133"/>
            <a:ext cx="368301" cy="461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EAE03B-F875-4564-95B5-7181FA4C5674}"/>
              </a:ext>
            </a:extLst>
          </p:cNvPr>
          <p:cNvCxnSpPr>
            <a:stCxn id="5" idx="4"/>
            <a:endCxn id="20" idx="0"/>
          </p:cNvCxnSpPr>
          <p:nvPr/>
        </p:nvCxnSpPr>
        <p:spPr>
          <a:xfrm>
            <a:off x="8508278" y="3492133"/>
            <a:ext cx="390063" cy="452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5BB4B9-BD47-4B5A-9C13-C92B12D09CA0}"/>
              </a:ext>
            </a:extLst>
          </p:cNvPr>
          <p:cNvCxnSpPr>
            <a:cxnSpLocks/>
            <a:stCxn id="5" idx="5"/>
            <a:endCxn id="19" idx="1"/>
          </p:cNvCxnSpPr>
          <p:nvPr/>
        </p:nvCxnSpPr>
        <p:spPr>
          <a:xfrm>
            <a:off x="8619120" y="3446221"/>
            <a:ext cx="926742" cy="544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35" y="1177135"/>
            <a:ext cx="5879064" cy="1674859"/>
          </a:xfrm>
        </p:spPr>
        <p:txBody>
          <a:bodyPr>
            <a:normAutofit/>
          </a:bodyPr>
          <a:lstStyle/>
          <a:p>
            <a:pPr algn="just"/>
            <a:r>
              <a:rPr lang="en-GB" sz="1400" b="1" dirty="0" smtClean="0"/>
              <a:t>DFS Pathfinder </a:t>
            </a:r>
            <a:r>
              <a:rPr lang="en-GB" sz="1400" dirty="0" smtClean="0"/>
              <a:t>traversal returns traversal path (ordered array of vertices)</a:t>
            </a:r>
            <a:endParaRPr lang="en-GB" sz="1400" dirty="0"/>
          </a:p>
          <a:p>
            <a:pPr algn="just"/>
            <a:r>
              <a:rPr lang="en-GB" sz="1400" dirty="0"/>
              <a:t>Count units to construct </a:t>
            </a:r>
            <a:r>
              <a:rPr lang="en-GB" sz="1400" b="1" dirty="0">
                <a:solidFill>
                  <a:srgbClr val="00B050"/>
                </a:solidFill>
              </a:rPr>
              <a:t>general grid layout</a:t>
            </a:r>
            <a:r>
              <a:rPr lang="en-GB" sz="1400" dirty="0"/>
              <a:t>.</a:t>
            </a:r>
          </a:p>
          <a:p>
            <a:pPr algn="just"/>
            <a:r>
              <a:rPr lang="en-GB" sz="1400" dirty="0"/>
              <a:t>Implement </a:t>
            </a:r>
            <a:r>
              <a:rPr lang="en-GB" sz="1400" b="1" dirty="0">
                <a:solidFill>
                  <a:srgbClr val="0000FF"/>
                </a:solidFill>
              </a:rPr>
              <a:t>Units</a:t>
            </a:r>
            <a:r>
              <a:rPr lang="en-GB" sz="1400" dirty="0"/>
              <a:t> and </a:t>
            </a:r>
            <a:r>
              <a:rPr lang="en-GB" sz="1400" b="1" dirty="0" err="1">
                <a:solidFill>
                  <a:srgbClr val="00B0F0"/>
                </a:solidFill>
              </a:rPr>
              <a:t>CModules</a:t>
            </a:r>
            <a:r>
              <a:rPr lang="en-GB" sz="1400" dirty="0"/>
              <a:t> as groups (containers) with </a:t>
            </a:r>
            <a:r>
              <a:rPr lang="en-GB" sz="1400" dirty="0" err="1"/>
              <a:t>mxGraph</a:t>
            </a:r>
            <a:r>
              <a:rPr lang="en-GB" sz="1400" dirty="0"/>
              <a:t> API.</a:t>
            </a:r>
          </a:p>
          <a:p>
            <a:pPr algn="just"/>
            <a:r>
              <a:rPr lang="en-GB" sz="1400" dirty="0"/>
              <a:t>Vertex placement inside group: </a:t>
            </a:r>
            <a:r>
              <a:rPr lang="en-GB" sz="1400" b="1" dirty="0"/>
              <a:t>square grid algorithm</a:t>
            </a:r>
            <a:r>
              <a:rPr lang="en-GB" sz="1400" dirty="0"/>
              <a:t> places nodes inside</a:t>
            </a:r>
          </a:p>
          <a:p>
            <a:pPr algn="just"/>
            <a:r>
              <a:rPr lang="en-GB" sz="1400" dirty="0" smtClean="0"/>
              <a:t>Rules </a:t>
            </a:r>
            <a:r>
              <a:rPr lang="en-GB" sz="1400" dirty="0"/>
              <a:t>for example: if (valve to instrument) : instrument above valve</a:t>
            </a:r>
          </a:p>
          <a:p>
            <a:pPr algn="just"/>
            <a:endParaRPr lang="en-GB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744C62-83BF-43A1-8012-065DF44417CD}"/>
              </a:ext>
            </a:extLst>
          </p:cNvPr>
          <p:cNvSpPr txBox="1"/>
          <p:nvPr/>
        </p:nvSpPr>
        <p:spPr>
          <a:xfrm>
            <a:off x="6692545" y="1360757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Enterprise : </a:t>
            </a:r>
            <a:r>
              <a:rPr lang="en-GB" sz="1050"/>
              <a:t>AIDA Cruises</a:t>
            </a:r>
            <a:endParaRPr lang="en-GB" sz="105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117F58-5E5C-4183-9FB9-42A346CF33D5}"/>
              </a:ext>
            </a:extLst>
          </p:cNvPr>
          <p:cNvSpPr txBox="1"/>
          <p:nvPr/>
        </p:nvSpPr>
        <p:spPr>
          <a:xfrm>
            <a:off x="6692545" y="1974941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Site : </a:t>
            </a:r>
            <a:r>
              <a:rPr lang="en-GB" sz="1050"/>
              <a:t>AIDA</a:t>
            </a:r>
            <a:endParaRPr lang="en-GB" sz="1050" b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1BBA78-1429-4214-A7E4-4609BA040E97}"/>
              </a:ext>
            </a:extLst>
          </p:cNvPr>
          <p:cNvSpPr txBox="1"/>
          <p:nvPr/>
        </p:nvSpPr>
        <p:spPr>
          <a:xfrm>
            <a:off x="6692545" y="2589125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Area : </a:t>
            </a:r>
            <a:r>
              <a:rPr lang="en-GB" sz="1050"/>
              <a:t>Brewery</a:t>
            </a:r>
            <a:endParaRPr lang="en-GB" sz="1050" b="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B8E314-9421-47B2-81C7-35D3330BC3FB}"/>
              </a:ext>
            </a:extLst>
          </p:cNvPr>
          <p:cNvSpPr txBox="1"/>
          <p:nvPr/>
        </p:nvSpPr>
        <p:spPr>
          <a:xfrm>
            <a:off x="6327262" y="3990379"/>
            <a:ext cx="9521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Unit : </a:t>
            </a:r>
            <a:r>
              <a:rPr lang="en-GB" sz="1050"/>
              <a:t>U_L2</a:t>
            </a:r>
            <a:endParaRPr lang="en-GB" sz="105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5735A5-7D17-43D5-AE51-15A5315C3548}"/>
              </a:ext>
            </a:extLst>
          </p:cNvPr>
          <p:cNvSpPr txBox="1"/>
          <p:nvPr/>
        </p:nvSpPr>
        <p:spPr>
          <a:xfrm>
            <a:off x="7505692" y="3986986"/>
            <a:ext cx="5551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/>
              <a:t>U_M5</a:t>
            </a:r>
            <a:endParaRPr lang="en-GB" sz="105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FE2259-F921-4DE6-A32F-D85626927A84}"/>
              </a:ext>
            </a:extLst>
          </p:cNvPr>
          <p:cNvSpPr txBox="1"/>
          <p:nvPr/>
        </p:nvSpPr>
        <p:spPr>
          <a:xfrm>
            <a:off x="8260380" y="3974781"/>
            <a:ext cx="5551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/>
              <a:t>U_P3</a:t>
            </a:r>
            <a:endParaRPr lang="en-GB" sz="1050" b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3636359" y="5082992"/>
            <a:ext cx="18412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 err="1"/>
              <a:t>EModule</a:t>
            </a:r>
            <a:r>
              <a:rPr lang="en-GB" sz="1050" b="1" dirty="0"/>
              <a:t> : </a:t>
            </a:r>
            <a:r>
              <a:rPr lang="en-GB" sz="800" dirty="0" err="1"/>
              <a:t>Water_injection</a:t>
            </a:r>
            <a:endParaRPr lang="en-GB" sz="105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C6DBB6B-AD22-4E12-A047-EB52F808F338}"/>
              </a:ext>
            </a:extLst>
          </p:cNvPr>
          <p:cNvSpPr txBox="1"/>
          <p:nvPr/>
        </p:nvSpPr>
        <p:spPr>
          <a:xfrm>
            <a:off x="5680821" y="5051517"/>
            <a:ext cx="528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Stem_ heating</a:t>
            </a:r>
            <a:endParaRPr lang="en-GB" sz="105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B673D72-FA93-4288-8AA8-1B5760697195}"/>
              </a:ext>
            </a:extLst>
          </p:cNvPr>
          <p:cNvCxnSpPr>
            <a:cxnSpLocks/>
            <a:stCxn id="14" idx="3"/>
            <a:endCxn id="22" idx="7"/>
          </p:cNvCxnSpPr>
          <p:nvPr/>
        </p:nvCxnSpPr>
        <p:spPr>
          <a:xfrm flipH="1">
            <a:off x="5718090" y="4221290"/>
            <a:ext cx="1552680" cy="8686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F929334-65F2-4C15-94A7-AAE8CA8DDEFC}"/>
              </a:ext>
            </a:extLst>
          </p:cNvPr>
          <p:cNvCxnSpPr>
            <a:cxnSpLocks/>
            <a:stCxn id="14" idx="3"/>
            <a:endCxn id="21" idx="7"/>
          </p:cNvCxnSpPr>
          <p:nvPr/>
        </p:nvCxnSpPr>
        <p:spPr>
          <a:xfrm flipH="1">
            <a:off x="6407636" y="4221290"/>
            <a:ext cx="863134" cy="868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0D86C2C7-910B-4A37-A90F-5B343FA02386}"/>
              </a:ext>
            </a:extLst>
          </p:cNvPr>
          <p:cNvSpPr/>
          <p:nvPr/>
        </p:nvSpPr>
        <p:spPr>
          <a:xfrm>
            <a:off x="2789434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2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A64DBAC-CB84-4606-B4F6-8E15C3EA0AE9}"/>
              </a:ext>
            </a:extLst>
          </p:cNvPr>
          <p:cNvSpPr/>
          <p:nvPr/>
        </p:nvSpPr>
        <p:spPr>
          <a:xfrm>
            <a:off x="2099888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FBDC056-2861-44FD-A66E-2F96FBDDDCC3}"/>
              </a:ext>
            </a:extLst>
          </p:cNvPr>
          <p:cNvSpPr/>
          <p:nvPr/>
        </p:nvSpPr>
        <p:spPr>
          <a:xfrm>
            <a:off x="4077086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1E92855-37CF-4BC7-9EED-EAE899FAB624}"/>
              </a:ext>
            </a:extLst>
          </p:cNvPr>
          <p:cNvSpPr/>
          <p:nvPr/>
        </p:nvSpPr>
        <p:spPr>
          <a:xfrm>
            <a:off x="3418020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3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88104B0-C0C0-4AA2-AD13-E6A8972118C7}"/>
              </a:ext>
            </a:extLst>
          </p:cNvPr>
          <p:cNvSpPr/>
          <p:nvPr/>
        </p:nvSpPr>
        <p:spPr>
          <a:xfrm>
            <a:off x="4736152" y="626654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5</a:t>
            </a:r>
            <a:endParaRPr lang="en-GB" sz="300" b="1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8ACA7AA-16DB-4784-8A83-17FC6FFF9DF6}"/>
              </a:ext>
            </a:extLst>
          </p:cNvPr>
          <p:cNvSpPr txBox="1"/>
          <p:nvPr/>
        </p:nvSpPr>
        <p:spPr>
          <a:xfrm>
            <a:off x="-44222" y="6309807"/>
            <a:ext cx="2071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CModule : </a:t>
            </a:r>
            <a:endParaRPr lang="en-GB" sz="105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5331E5-A0C1-40F8-A47A-53F4AB535F20}"/>
              </a:ext>
            </a:extLst>
          </p:cNvPr>
          <p:cNvSpPr txBox="1"/>
          <p:nvPr/>
        </p:nvSpPr>
        <p:spPr>
          <a:xfrm>
            <a:off x="2509551" y="6616518"/>
            <a:ext cx="783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Pump_P40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97DF8C1-1C6C-47B9-9DF0-410B0828090E}"/>
              </a:ext>
            </a:extLst>
          </p:cNvPr>
          <p:cNvSpPr txBox="1"/>
          <p:nvPr/>
        </p:nvSpPr>
        <p:spPr>
          <a:xfrm>
            <a:off x="3559420" y="6616518"/>
            <a:ext cx="1067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Kettle_sensor_Z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59C403F-87FF-4A1D-A45D-CFBD716ECCE8}"/>
              </a:ext>
            </a:extLst>
          </p:cNvPr>
          <p:cNvSpPr txBox="1"/>
          <p:nvPr/>
        </p:nvSpPr>
        <p:spPr>
          <a:xfrm>
            <a:off x="3272858" y="6616518"/>
            <a:ext cx="528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Motor</a:t>
            </a:r>
            <a:endParaRPr lang="en-GB" sz="105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7B39A1-8D93-4947-806A-6F71369702EC}"/>
              </a:ext>
            </a:extLst>
          </p:cNvPr>
          <p:cNvSpPr txBox="1"/>
          <p:nvPr/>
        </p:nvSpPr>
        <p:spPr>
          <a:xfrm>
            <a:off x="4283266" y="6616518"/>
            <a:ext cx="1067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Kettle_sensor_T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B1B5A12-CBAE-4629-82CB-63277D5A3C2B}"/>
              </a:ext>
            </a:extLst>
          </p:cNvPr>
          <p:cNvSpPr txBox="1"/>
          <p:nvPr/>
        </p:nvSpPr>
        <p:spPr>
          <a:xfrm>
            <a:off x="1508574" y="6616518"/>
            <a:ext cx="1246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Control_valve_440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AB999D5-1B1B-47AD-BC87-6DE1FB64D6AA}"/>
              </a:ext>
            </a:extLst>
          </p:cNvPr>
          <p:cNvCxnSpPr>
            <a:cxnSpLocks/>
            <a:stCxn id="22" idx="3"/>
            <a:endCxn id="72" idx="7"/>
          </p:cNvCxnSpPr>
          <p:nvPr/>
        </p:nvCxnSpPr>
        <p:spPr>
          <a:xfrm flipH="1">
            <a:off x="2367485" y="5311674"/>
            <a:ext cx="3128920" cy="1005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71E9228-313C-4DD0-B496-0BB58D133F33}"/>
              </a:ext>
            </a:extLst>
          </p:cNvPr>
          <p:cNvCxnSpPr>
            <a:cxnSpLocks/>
            <a:stCxn id="22" idx="3"/>
            <a:endCxn id="71" idx="7"/>
          </p:cNvCxnSpPr>
          <p:nvPr/>
        </p:nvCxnSpPr>
        <p:spPr>
          <a:xfrm flipH="1">
            <a:off x="3057031" y="5311674"/>
            <a:ext cx="2439374" cy="10051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5A79945-F74E-4D87-9E2B-2C52D41C4DB4}"/>
              </a:ext>
            </a:extLst>
          </p:cNvPr>
          <p:cNvCxnSpPr>
            <a:cxnSpLocks/>
            <a:stCxn id="22" idx="3"/>
            <a:endCxn id="74" idx="0"/>
          </p:cNvCxnSpPr>
          <p:nvPr/>
        </p:nvCxnSpPr>
        <p:spPr>
          <a:xfrm flipH="1">
            <a:off x="3574775" y="5311674"/>
            <a:ext cx="1921630" cy="950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E2977AE-E804-4956-9077-B40A92AF9171}"/>
              </a:ext>
            </a:extLst>
          </p:cNvPr>
          <p:cNvCxnSpPr>
            <a:cxnSpLocks/>
            <a:stCxn id="22" idx="3"/>
            <a:endCxn id="73" idx="0"/>
          </p:cNvCxnSpPr>
          <p:nvPr/>
        </p:nvCxnSpPr>
        <p:spPr>
          <a:xfrm flipH="1">
            <a:off x="4233841" y="5311674"/>
            <a:ext cx="1262564" cy="950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A0385F6-531A-4E2C-9B31-06184BAF25F1}"/>
              </a:ext>
            </a:extLst>
          </p:cNvPr>
          <p:cNvCxnSpPr>
            <a:cxnSpLocks/>
            <a:stCxn id="22" idx="3"/>
            <a:endCxn id="76" idx="0"/>
          </p:cNvCxnSpPr>
          <p:nvPr/>
        </p:nvCxnSpPr>
        <p:spPr>
          <a:xfrm flipH="1">
            <a:off x="4892907" y="5311674"/>
            <a:ext cx="603498" cy="9548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254D4DD5-651B-4695-9B1D-22921F20F2F7}"/>
              </a:ext>
            </a:extLst>
          </p:cNvPr>
          <p:cNvSpPr/>
          <p:nvPr/>
        </p:nvSpPr>
        <p:spPr>
          <a:xfrm>
            <a:off x="5366596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7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0D49016E-0B74-45BF-96A6-9A0167A9F4A1}"/>
              </a:ext>
            </a:extLst>
          </p:cNvPr>
          <p:cNvSpPr/>
          <p:nvPr/>
        </p:nvSpPr>
        <p:spPr>
          <a:xfrm>
            <a:off x="5938446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8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BC01B681-EA9E-4BFA-A4B3-7BA5943C035C}"/>
              </a:ext>
            </a:extLst>
          </p:cNvPr>
          <p:cNvSpPr/>
          <p:nvPr/>
        </p:nvSpPr>
        <p:spPr>
          <a:xfrm>
            <a:off x="6510296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9</a:t>
            </a:r>
            <a:endParaRPr lang="en-GB" b="1" dirty="0">
              <a:solidFill>
                <a:schemeClr val="tx1"/>
              </a:solidFill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C6EA167-3784-467A-9529-96D6E9FC2A57}"/>
              </a:ext>
            </a:extLst>
          </p:cNvPr>
          <p:cNvGrpSpPr/>
          <p:nvPr/>
        </p:nvGrpSpPr>
        <p:grpSpPr>
          <a:xfrm>
            <a:off x="7072773" y="6285522"/>
            <a:ext cx="389499" cy="313509"/>
            <a:chOff x="6044911" y="6257834"/>
            <a:chExt cx="389499" cy="313509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624A40AE-6F99-485E-9983-287E6E3C9242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56FE635-6E6D-4207-815F-B9A98E59C9A8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 dirty="0" smtClean="0"/>
                <a:t>10</a:t>
              </a:r>
              <a:endParaRPr lang="en-GB" b="1" dirty="0"/>
            </a:p>
          </p:txBody>
        </p:sp>
      </p:grp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8EEBCD1-D077-4EAE-9CA9-4649D32E1175}"/>
              </a:ext>
            </a:extLst>
          </p:cNvPr>
          <p:cNvCxnSpPr>
            <a:stCxn id="21" idx="4"/>
            <a:endCxn id="78" idx="0"/>
          </p:cNvCxnSpPr>
          <p:nvPr/>
        </p:nvCxnSpPr>
        <p:spPr>
          <a:xfrm flipH="1">
            <a:off x="5523351" y="5357587"/>
            <a:ext cx="773443" cy="904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069357F-3AAD-4D90-898C-7A21F3C40BFA}"/>
              </a:ext>
            </a:extLst>
          </p:cNvPr>
          <p:cNvCxnSpPr>
            <a:stCxn id="21" idx="4"/>
          </p:cNvCxnSpPr>
          <p:nvPr/>
        </p:nvCxnSpPr>
        <p:spPr>
          <a:xfrm flipH="1">
            <a:off x="6123823" y="5357587"/>
            <a:ext cx="172971" cy="951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E83AC6B-7F60-4852-8411-D0867329AACE}"/>
              </a:ext>
            </a:extLst>
          </p:cNvPr>
          <p:cNvCxnSpPr>
            <a:stCxn id="21" idx="4"/>
            <a:endCxn id="132" idx="0"/>
          </p:cNvCxnSpPr>
          <p:nvPr/>
        </p:nvCxnSpPr>
        <p:spPr>
          <a:xfrm>
            <a:off x="6296794" y="5357587"/>
            <a:ext cx="370257" cy="94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29E9DAE-C333-45BD-BB5D-FC98BF9A3697}"/>
              </a:ext>
            </a:extLst>
          </p:cNvPr>
          <p:cNvCxnSpPr>
            <a:stCxn id="21" idx="4"/>
            <a:endCxn id="135" idx="0"/>
          </p:cNvCxnSpPr>
          <p:nvPr/>
        </p:nvCxnSpPr>
        <p:spPr>
          <a:xfrm>
            <a:off x="6296794" y="5357587"/>
            <a:ext cx="942107" cy="951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CE1EDD03-308E-446A-BAAB-23B84A2A7891}"/>
              </a:ext>
            </a:extLst>
          </p:cNvPr>
          <p:cNvGrpSpPr/>
          <p:nvPr/>
        </p:nvGrpSpPr>
        <p:grpSpPr>
          <a:xfrm>
            <a:off x="6133732" y="5044078"/>
            <a:ext cx="389499" cy="313509"/>
            <a:chOff x="6133732" y="5044078"/>
            <a:chExt cx="389499" cy="31350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68CB9F9-CA67-475E-9B54-1FAC00137C7E}"/>
                </a:ext>
              </a:extLst>
            </p:cNvPr>
            <p:cNvSpPr/>
            <p:nvPr/>
          </p:nvSpPr>
          <p:spPr>
            <a:xfrm>
              <a:off x="6140039" y="5044078"/>
              <a:ext cx="313509" cy="313509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E78868B-AA58-4A6B-A42F-E84FBDB2A64C}"/>
                </a:ext>
              </a:extLst>
            </p:cNvPr>
            <p:cNvSpPr txBox="1"/>
            <p:nvPr/>
          </p:nvSpPr>
          <p:spPr>
            <a:xfrm>
              <a:off x="6133732" y="5074759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 dirty="0" smtClean="0"/>
                <a:t>12</a:t>
              </a:r>
              <a:endParaRPr lang="en-GB" b="1" dirty="0"/>
            </a:p>
          </p:txBody>
        </p:sp>
      </p:grp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2EB36337-44D2-413C-8507-38B2D6E911F4}"/>
              </a:ext>
            </a:extLst>
          </p:cNvPr>
          <p:cNvCxnSpPr>
            <a:cxnSpLocks/>
            <a:endCxn id="155" idx="3"/>
          </p:cNvCxnSpPr>
          <p:nvPr/>
        </p:nvCxnSpPr>
        <p:spPr>
          <a:xfrm flipH="1" flipV="1">
            <a:off x="3078773" y="4111997"/>
            <a:ext cx="3271183" cy="56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7AEEB31D-A8A8-486F-A379-54804F076291}"/>
              </a:ext>
            </a:extLst>
          </p:cNvPr>
          <p:cNvSpPr txBox="1"/>
          <p:nvPr/>
        </p:nvSpPr>
        <p:spPr>
          <a:xfrm>
            <a:off x="3620308" y="3866923"/>
            <a:ext cx="215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rgbClr val="00B050"/>
                </a:solidFill>
              </a:rPr>
              <a:t>Constructs grid layout as 2D-array</a:t>
            </a:r>
          </a:p>
          <a:p>
            <a:pPr algn="ctr"/>
            <a:endParaRPr lang="en-GB" sz="900" dirty="0">
              <a:solidFill>
                <a:srgbClr val="00B050"/>
              </a:solidFill>
            </a:endParaRPr>
          </a:p>
          <a:p>
            <a:pPr algn="ctr"/>
            <a:r>
              <a:rPr lang="en-GB" sz="900" dirty="0">
                <a:solidFill>
                  <a:srgbClr val="00B050"/>
                </a:solidFill>
              </a:rPr>
              <a:t>Units </a:t>
            </a:r>
            <a:r>
              <a:rPr lang="en-GB" sz="900" dirty="0" err="1">
                <a:solidFill>
                  <a:srgbClr val="00B050"/>
                </a:solidFill>
              </a:rPr>
              <a:t>layed</a:t>
            </a:r>
            <a:r>
              <a:rPr lang="en-GB" sz="900" dirty="0">
                <a:solidFill>
                  <a:srgbClr val="00B050"/>
                </a:solidFill>
              </a:rPr>
              <a:t> out inside each grid cell separately, units placed in grid at the end.  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833B045-CC05-4566-8D2A-8E3504375D89}"/>
              </a:ext>
            </a:extLst>
          </p:cNvPr>
          <p:cNvSpPr/>
          <p:nvPr/>
        </p:nvSpPr>
        <p:spPr>
          <a:xfrm>
            <a:off x="162202" y="2986339"/>
            <a:ext cx="2916571" cy="225131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7B185A3-C29A-4040-9660-75478B70F5B6}"/>
              </a:ext>
            </a:extLst>
          </p:cNvPr>
          <p:cNvCxnSpPr>
            <a:stCxn id="155" idx="0"/>
            <a:endCxn id="155" idx="2"/>
          </p:cNvCxnSpPr>
          <p:nvPr/>
        </p:nvCxnSpPr>
        <p:spPr>
          <a:xfrm>
            <a:off x="1620488" y="2986339"/>
            <a:ext cx="0" cy="2251316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98EB3A1-5F50-4B50-AD94-3705A2B2A962}"/>
              </a:ext>
            </a:extLst>
          </p:cNvPr>
          <p:cNvCxnSpPr>
            <a:stCxn id="155" idx="1"/>
            <a:endCxn id="155" idx="3"/>
          </p:cNvCxnSpPr>
          <p:nvPr/>
        </p:nvCxnSpPr>
        <p:spPr>
          <a:xfrm>
            <a:off x="162202" y="4111997"/>
            <a:ext cx="2916571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8A63993-5DF1-4F37-8E01-74EA086C6BC9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7071053" y="4267203"/>
            <a:ext cx="1068924" cy="853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29D0AE2-35AA-4F99-B263-BF0ADCF09C35}"/>
              </a:ext>
            </a:extLst>
          </p:cNvPr>
          <p:cNvCxnSpPr>
            <a:cxnSpLocks/>
            <a:stCxn id="13" idx="4"/>
            <a:endCxn id="23" idx="7"/>
          </p:cNvCxnSpPr>
          <p:nvPr/>
        </p:nvCxnSpPr>
        <p:spPr>
          <a:xfrm flipH="1">
            <a:off x="7695288" y="4267203"/>
            <a:ext cx="444689" cy="814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B746B7BD-80F8-4B7F-BC81-B3326D2490DE}"/>
              </a:ext>
            </a:extLst>
          </p:cNvPr>
          <p:cNvCxnSpPr>
            <a:stCxn id="13" idx="4"/>
            <a:endCxn id="26" idx="0"/>
          </p:cNvCxnSpPr>
          <p:nvPr/>
        </p:nvCxnSpPr>
        <p:spPr>
          <a:xfrm>
            <a:off x="8139977" y="4267203"/>
            <a:ext cx="103535" cy="772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845227D-C166-40E4-830D-A42164CBD1D1}"/>
              </a:ext>
            </a:extLst>
          </p:cNvPr>
          <p:cNvCxnSpPr>
            <a:stCxn id="20" idx="4"/>
            <a:endCxn id="25" idx="0"/>
          </p:cNvCxnSpPr>
          <p:nvPr/>
        </p:nvCxnSpPr>
        <p:spPr>
          <a:xfrm>
            <a:off x="8898341" y="4258494"/>
            <a:ext cx="4237" cy="781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7448973-7BDC-41DC-928C-817808591D11}"/>
              </a:ext>
            </a:extLst>
          </p:cNvPr>
          <p:cNvCxnSpPr>
            <a:stCxn id="20" idx="4"/>
            <a:endCxn id="28" idx="1"/>
          </p:cNvCxnSpPr>
          <p:nvPr/>
        </p:nvCxnSpPr>
        <p:spPr>
          <a:xfrm>
            <a:off x="8898341" y="4258494"/>
            <a:ext cx="552460" cy="818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69D3EA14-2BB0-49A2-A58D-3B869ECD8F5F}"/>
              </a:ext>
            </a:extLst>
          </p:cNvPr>
          <p:cNvCxnSpPr>
            <a:cxnSpLocks/>
            <a:stCxn id="19" idx="5"/>
            <a:endCxn id="27" idx="0"/>
          </p:cNvCxnSpPr>
          <p:nvPr/>
        </p:nvCxnSpPr>
        <p:spPr>
          <a:xfrm>
            <a:off x="9767547" y="4212583"/>
            <a:ext cx="453163" cy="818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D84CD8AF-715A-476C-8497-B07EA04859A5}"/>
              </a:ext>
            </a:extLst>
          </p:cNvPr>
          <p:cNvCxnSpPr>
            <a:stCxn id="19" idx="5"/>
            <a:endCxn id="30" idx="1"/>
          </p:cNvCxnSpPr>
          <p:nvPr/>
        </p:nvCxnSpPr>
        <p:spPr>
          <a:xfrm>
            <a:off x="9767547" y="4212583"/>
            <a:ext cx="1001386" cy="868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0A1E64E-23A9-4F2B-9EC4-287578537AF2}"/>
              </a:ext>
            </a:extLst>
          </p:cNvPr>
          <p:cNvCxnSpPr>
            <a:stCxn id="19" idx="5"/>
            <a:endCxn id="29" idx="1"/>
          </p:cNvCxnSpPr>
          <p:nvPr/>
        </p:nvCxnSpPr>
        <p:spPr>
          <a:xfrm>
            <a:off x="9767547" y="4212583"/>
            <a:ext cx="1660450" cy="868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16754FD9-5ADE-45AD-BA9A-17870E023CE3}"/>
              </a:ext>
            </a:extLst>
          </p:cNvPr>
          <p:cNvSpPr/>
          <p:nvPr/>
        </p:nvSpPr>
        <p:spPr>
          <a:xfrm>
            <a:off x="8964677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C868A657-E619-476F-AD96-BBC50B669383}"/>
              </a:ext>
            </a:extLst>
          </p:cNvPr>
          <p:cNvSpPr/>
          <p:nvPr/>
        </p:nvSpPr>
        <p:spPr>
          <a:xfrm>
            <a:off x="8305611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4BC54197-2AF2-451C-A38C-C25E40F66518}"/>
              </a:ext>
            </a:extLst>
          </p:cNvPr>
          <p:cNvSpPr/>
          <p:nvPr/>
        </p:nvSpPr>
        <p:spPr>
          <a:xfrm>
            <a:off x="10282809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4531F280-5D93-4A41-BF8C-C9812083D509}"/>
              </a:ext>
            </a:extLst>
          </p:cNvPr>
          <p:cNvSpPr/>
          <p:nvPr/>
        </p:nvSpPr>
        <p:spPr>
          <a:xfrm>
            <a:off x="9623743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C70D730C-F7EB-4D40-BDBA-4E67ACD124B2}"/>
              </a:ext>
            </a:extLst>
          </p:cNvPr>
          <p:cNvSpPr/>
          <p:nvPr/>
        </p:nvSpPr>
        <p:spPr>
          <a:xfrm>
            <a:off x="11600939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F709873D-10E8-4F2A-A5DB-67A4AA912568}"/>
              </a:ext>
            </a:extLst>
          </p:cNvPr>
          <p:cNvSpPr/>
          <p:nvPr/>
        </p:nvSpPr>
        <p:spPr>
          <a:xfrm>
            <a:off x="10941875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B19BCEC-BCFB-46D0-B571-000FE3238F42}"/>
              </a:ext>
            </a:extLst>
          </p:cNvPr>
          <p:cNvSpPr txBox="1"/>
          <p:nvPr/>
        </p:nvSpPr>
        <p:spPr>
          <a:xfrm>
            <a:off x="7666143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pic>
        <p:nvPicPr>
          <p:cNvPr id="205" name="Picture 204">
            <a:extLst>
              <a:ext uri="{FF2B5EF4-FFF2-40B4-BE49-F238E27FC236}">
                <a16:creationId xmlns:a16="http://schemas.microsoft.com/office/drawing/2014/main" id="{33ADCFD3-C867-4DA9-9586-702FF7940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442" y="3025806"/>
            <a:ext cx="1225002" cy="1053272"/>
          </a:xfrm>
          <a:prstGeom prst="rect">
            <a:avLst/>
          </a:prstGeom>
          <a:ln w="12700">
            <a:solidFill>
              <a:srgbClr val="0000FF"/>
            </a:solidFill>
            <a:prstDash val="dash"/>
          </a:ln>
        </p:spPr>
      </p:pic>
      <p:sp>
        <p:nvSpPr>
          <p:cNvPr id="208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1935955" y="3057525"/>
            <a:ext cx="823913" cy="773905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2ED12079-B724-4E6D-ABE4-F76E65F5A25C}"/>
              </a:ext>
            </a:extLst>
          </p:cNvPr>
          <p:cNvSpPr/>
          <p:nvPr/>
        </p:nvSpPr>
        <p:spPr>
          <a:xfrm>
            <a:off x="1733550" y="3036094"/>
            <a:ext cx="1209675" cy="1031081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B8ADB33B-2C46-4612-A9B1-4BD82F8A3D52}"/>
              </a:ext>
            </a:extLst>
          </p:cNvPr>
          <p:cNvSpPr txBox="1"/>
          <p:nvPr/>
        </p:nvSpPr>
        <p:spPr>
          <a:xfrm>
            <a:off x="8416341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EC2B35F-B846-47DC-B4AE-30DC531978F7}"/>
              </a:ext>
            </a:extLst>
          </p:cNvPr>
          <p:cNvSpPr txBox="1"/>
          <p:nvPr/>
        </p:nvSpPr>
        <p:spPr>
          <a:xfrm>
            <a:off x="9139084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0B609C3-DEFA-4885-AA8C-CB340E458C71}"/>
              </a:ext>
            </a:extLst>
          </p:cNvPr>
          <p:cNvSpPr txBox="1"/>
          <p:nvPr/>
        </p:nvSpPr>
        <p:spPr>
          <a:xfrm>
            <a:off x="9889282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50610D5-31AA-4714-B63D-995816443D4C}"/>
              </a:ext>
            </a:extLst>
          </p:cNvPr>
          <p:cNvSpPr txBox="1"/>
          <p:nvPr/>
        </p:nvSpPr>
        <p:spPr>
          <a:xfrm>
            <a:off x="10612025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3F4FC5F-094B-4278-8530-7D2C5545A05E}"/>
              </a:ext>
            </a:extLst>
          </p:cNvPr>
          <p:cNvSpPr txBox="1"/>
          <p:nvPr/>
        </p:nvSpPr>
        <p:spPr>
          <a:xfrm>
            <a:off x="11362223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110" name="TextBox 173">
            <a:extLst>
              <a:ext uri="{FF2B5EF4-FFF2-40B4-BE49-F238E27FC236}">
                <a16:creationId xmlns:a16="http://schemas.microsoft.com/office/drawing/2014/main" id="{C6EB4506-7266-40F7-84F4-0DB8E5E2E443}"/>
              </a:ext>
            </a:extLst>
          </p:cNvPr>
          <p:cNvSpPr txBox="1"/>
          <p:nvPr/>
        </p:nvSpPr>
        <p:spPr>
          <a:xfrm>
            <a:off x="7216188" y="3971959"/>
            <a:ext cx="38949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13</a:t>
            </a:r>
            <a:endParaRPr lang="en-GB" b="1" dirty="0"/>
          </a:p>
        </p:txBody>
      </p:sp>
      <p:sp>
        <p:nvSpPr>
          <p:cNvPr id="119" name="TextBox 173">
            <a:extLst>
              <a:ext uri="{FF2B5EF4-FFF2-40B4-BE49-F238E27FC236}">
                <a16:creationId xmlns:a16="http://schemas.microsoft.com/office/drawing/2014/main" id="{C6EB4506-7266-40F7-84F4-0DB8E5E2E443}"/>
              </a:ext>
            </a:extLst>
          </p:cNvPr>
          <p:cNvSpPr txBox="1"/>
          <p:nvPr/>
        </p:nvSpPr>
        <p:spPr>
          <a:xfrm>
            <a:off x="7973627" y="3971959"/>
            <a:ext cx="38949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17</a:t>
            </a:r>
            <a:endParaRPr lang="en-GB" b="1" dirty="0"/>
          </a:p>
        </p:txBody>
      </p:sp>
      <p:sp>
        <p:nvSpPr>
          <p:cNvPr id="122" name="TextBox 173">
            <a:extLst>
              <a:ext uri="{FF2B5EF4-FFF2-40B4-BE49-F238E27FC236}">
                <a16:creationId xmlns:a16="http://schemas.microsoft.com/office/drawing/2014/main" id="{C6EB4506-7266-40F7-84F4-0DB8E5E2E443}"/>
              </a:ext>
            </a:extLst>
          </p:cNvPr>
          <p:cNvSpPr txBox="1"/>
          <p:nvPr/>
        </p:nvSpPr>
        <p:spPr>
          <a:xfrm>
            <a:off x="7418188" y="5067645"/>
            <a:ext cx="38949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15</a:t>
            </a:r>
            <a:endParaRPr lang="en-GB" b="1" dirty="0"/>
          </a:p>
        </p:txBody>
      </p:sp>
      <p:sp>
        <p:nvSpPr>
          <p:cNvPr id="123" name="TextBox 173">
            <a:extLst>
              <a:ext uri="{FF2B5EF4-FFF2-40B4-BE49-F238E27FC236}">
                <a16:creationId xmlns:a16="http://schemas.microsoft.com/office/drawing/2014/main" id="{C6EB4506-7266-40F7-84F4-0DB8E5E2E443}"/>
              </a:ext>
            </a:extLst>
          </p:cNvPr>
          <p:cNvSpPr txBox="1"/>
          <p:nvPr/>
        </p:nvSpPr>
        <p:spPr>
          <a:xfrm>
            <a:off x="8076014" y="5067645"/>
            <a:ext cx="38949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16</a:t>
            </a:r>
            <a:endParaRPr lang="en-GB" b="1" dirty="0"/>
          </a:p>
        </p:txBody>
      </p:sp>
      <p:grpSp>
        <p:nvGrpSpPr>
          <p:cNvPr id="141" name="Group 133">
            <a:extLst>
              <a:ext uri="{FF2B5EF4-FFF2-40B4-BE49-F238E27FC236}">
                <a16:creationId xmlns:a16="http://schemas.microsoft.com/office/drawing/2014/main" id="{4C6EA167-3784-467A-9529-96D6E9FC2A57}"/>
              </a:ext>
            </a:extLst>
          </p:cNvPr>
          <p:cNvGrpSpPr/>
          <p:nvPr/>
        </p:nvGrpSpPr>
        <p:grpSpPr>
          <a:xfrm>
            <a:off x="7689192" y="6518453"/>
            <a:ext cx="389499" cy="313509"/>
            <a:chOff x="6044911" y="6257834"/>
            <a:chExt cx="389499" cy="313509"/>
          </a:xfrm>
        </p:grpSpPr>
        <p:sp>
          <p:nvSpPr>
            <p:cNvPr id="143" name="Oval 134">
              <a:extLst>
                <a:ext uri="{FF2B5EF4-FFF2-40B4-BE49-F238E27FC236}">
                  <a16:creationId xmlns:a16="http://schemas.microsoft.com/office/drawing/2014/main" id="{624A40AE-6F99-485E-9983-287E6E3C9242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35">
              <a:extLst>
                <a:ext uri="{FF2B5EF4-FFF2-40B4-BE49-F238E27FC236}">
                  <a16:creationId xmlns:a16="http://schemas.microsoft.com/office/drawing/2014/main" id="{056FE635-6E6D-4207-815F-B9A98E59C9A8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 dirty="0" smtClean="0"/>
                <a:t>11</a:t>
              </a:r>
              <a:endParaRPr lang="en-GB" b="1" dirty="0"/>
            </a:p>
          </p:txBody>
        </p:sp>
      </p:grpSp>
      <p:cxnSp>
        <p:nvCxnSpPr>
          <p:cNvPr id="145" name="Straight Arrow Connector 145">
            <a:extLst>
              <a:ext uri="{FF2B5EF4-FFF2-40B4-BE49-F238E27FC236}">
                <a16:creationId xmlns:a16="http://schemas.microsoft.com/office/drawing/2014/main" id="{A29E9DAE-C333-45BD-BB5D-FC98BF9A3697}"/>
              </a:ext>
            </a:extLst>
          </p:cNvPr>
          <p:cNvCxnSpPr/>
          <p:nvPr/>
        </p:nvCxnSpPr>
        <p:spPr>
          <a:xfrm>
            <a:off x="7379580" y="6518452"/>
            <a:ext cx="325688" cy="111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54">
            <a:extLst>
              <a:ext uri="{FF2B5EF4-FFF2-40B4-BE49-F238E27FC236}">
                <a16:creationId xmlns:a16="http://schemas.microsoft.com/office/drawing/2014/main" id="{2833B045-CC05-4566-8D2A-8E3504375D89}"/>
              </a:ext>
            </a:extLst>
          </p:cNvPr>
          <p:cNvSpPr/>
          <p:nvPr/>
        </p:nvSpPr>
        <p:spPr>
          <a:xfrm>
            <a:off x="2000501" y="6156006"/>
            <a:ext cx="3152593" cy="502019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TextBox 153">
            <a:extLst>
              <a:ext uri="{FF2B5EF4-FFF2-40B4-BE49-F238E27FC236}">
                <a16:creationId xmlns:a16="http://schemas.microsoft.com/office/drawing/2014/main" id="{7AEEB31D-A8A8-486F-A379-54804F076291}"/>
              </a:ext>
            </a:extLst>
          </p:cNvPr>
          <p:cNvSpPr txBox="1"/>
          <p:nvPr/>
        </p:nvSpPr>
        <p:spPr>
          <a:xfrm>
            <a:off x="1934591" y="5920659"/>
            <a:ext cx="1004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>
                <a:solidFill>
                  <a:srgbClr val="00B0F0"/>
                </a:solidFill>
              </a:rPr>
              <a:t>Siblings (in level)</a:t>
            </a:r>
            <a:endParaRPr lang="en-GB" sz="900" dirty="0">
              <a:solidFill>
                <a:srgbClr val="00B0F0"/>
              </a:solidFill>
            </a:endParaRPr>
          </a:p>
        </p:txBody>
      </p:sp>
      <p:sp>
        <p:nvSpPr>
          <p:cNvPr id="159" name="TextBox 51">
            <a:extLst>
              <a:ext uri="{FF2B5EF4-FFF2-40B4-BE49-F238E27FC236}">
                <a16:creationId xmlns:a16="http://schemas.microsoft.com/office/drawing/2014/main" id="{A9BFADDD-BFA2-4C13-B736-4A82987858B5}"/>
              </a:ext>
            </a:extLst>
          </p:cNvPr>
          <p:cNvSpPr txBox="1"/>
          <p:nvPr/>
        </p:nvSpPr>
        <p:spPr>
          <a:xfrm>
            <a:off x="6692545" y="3208420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 smtClean="0"/>
              <a:t>Process Cell </a:t>
            </a:r>
            <a:r>
              <a:rPr lang="en-GB" sz="1050" b="1" dirty="0"/>
              <a:t>: </a:t>
            </a:r>
            <a:r>
              <a:rPr lang="en-GB" sz="1050" dirty="0" err="1" smtClean="0"/>
              <a:t>Brewhouse</a:t>
            </a:r>
            <a:endParaRPr lang="en-GB" sz="1050" b="1" dirty="0"/>
          </a:p>
        </p:txBody>
      </p:sp>
      <p:sp>
        <p:nvSpPr>
          <p:cNvPr id="113" name="Textfeld 112"/>
          <p:cNvSpPr txBox="1"/>
          <p:nvPr/>
        </p:nvSpPr>
        <p:spPr>
          <a:xfrm>
            <a:off x="9499951" y="1232086"/>
            <a:ext cx="25550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pidLevel</a:t>
            </a:r>
            <a:r>
              <a:rPr lang="en-US" sz="1200" b="1" dirty="0" smtClean="0"/>
              <a:t> to </a:t>
            </a:r>
            <a:r>
              <a:rPr lang="en-US" sz="1200" b="1" dirty="0" err="1" smtClean="0"/>
              <a:t>isaLevel</a:t>
            </a:r>
            <a:r>
              <a:rPr lang="en-US" sz="1200" b="1" dirty="0" smtClean="0"/>
              <a:t> map:</a:t>
            </a:r>
          </a:p>
          <a:p>
            <a:r>
              <a:rPr lang="en-US" sz="1200" b="1" dirty="0"/>
              <a:t> </a:t>
            </a:r>
            <a:r>
              <a:rPr lang="en-US" sz="1200" b="1" dirty="0" smtClean="0"/>
              <a:t>   1 : Enterprise</a:t>
            </a:r>
          </a:p>
          <a:p>
            <a:r>
              <a:rPr lang="en-US" sz="1200" b="1" dirty="0"/>
              <a:t> </a:t>
            </a:r>
            <a:r>
              <a:rPr lang="en-US" sz="1200" b="1" dirty="0" smtClean="0"/>
              <a:t>   2 </a:t>
            </a:r>
            <a:r>
              <a:rPr lang="en-US" sz="1200" b="1" dirty="0"/>
              <a:t>: </a:t>
            </a:r>
            <a:r>
              <a:rPr lang="en-US" sz="1200" b="1" dirty="0" smtClean="0"/>
              <a:t>Site</a:t>
            </a:r>
          </a:p>
          <a:p>
            <a:r>
              <a:rPr lang="en-US" sz="1200" b="1" dirty="0"/>
              <a:t> </a:t>
            </a:r>
            <a:r>
              <a:rPr lang="en-US" sz="1200" b="1" dirty="0" smtClean="0"/>
              <a:t>   3 </a:t>
            </a:r>
            <a:r>
              <a:rPr lang="en-US" sz="1200" b="1" dirty="0"/>
              <a:t>: </a:t>
            </a:r>
            <a:r>
              <a:rPr lang="en-US" sz="1200" b="1" dirty="0" smtClean="0"/>
              <a:t>Area</a:t>
            </a:r>
          </a:p>
          <a:p>
            <a:r>
              <a:rPr lang="en-US" sz="1200" b="1" dirty="0"/>
              <a:t> </a:t>
            </a:r>
            <a:r>
              <a:rPr lang="en-US" sz="1200" b="1" dirty="0" smtClean="0"/>
              <a:t>   4 </a:t>
            </a:r>
            <a:r>
              <a:rPr lang="en-US" sz="1200" b="1" dirty="0"/>
              <a:t>: </a:t>
            </a:r>
            <a:r>
              <a:rPr lang="en-US" sz="1200" b="1" dirty="0" smtClean="0"/>
              <a:t>Process Cell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 </a:t>
            </a:r>
            <a:r>
              <a:rPr lang="en-US" sz="1200" b="1" dirty="0" smtClean="0">
                <a:solidFill>
                  <a:srgbClr val="00B050"/>
                </a:solidFill>
              </a:rPr>
              <a:t>   5 </a:t>
            </a:r>
            <a:r>
              <a:rPr lang="en-US" sz="1200" b="1" dirty="0">
                <a:solidFill>
                  <a:srgbClr val="00B050"/>
                </a:solidFill>
              </a:rPr>
              <a:t>: </a:t>
            </a:r>
            <a:r>
              <a:rPr lang="en-US" sz="1200" b="1" dirty="0" smtClean="0">
                <a:solidFill>
                  <a:srgbClr val="00B050"/>
                </a:solidFill>
              </a:rPr>
              <a:t>Unit</a:t>
            </a:r>
          </a:p>
          <a:p>
            <a:r>
              <a:rPr lang="en-US" sz="1200" b="1" dirty="0">
                <a:solidFill>
                  <a:srgbClr val="0000FF"/>
                </a:solidFill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</a:rPr>
              <a:t>   6 </a:t>
            </a:r>
            <a:r>
              <a:rPr lang="en-US" sz="1200" b="1" dirty="0">
                <a:solidFill>
                  <a:srgbClr val="0000FF"/>
                </a:solidFill>
              </a:rPr>
              <a:t>: </a:t>
            </a:r>
            <a:r>
              <a:rPr lang="en-US" sz="1200" b="1" dirty="0" err="1" smtClean="0">
                <a:solidFill>
                  <a:srgbClr val="0000FF"/>
                </a:solidFill>
              </a:rPr>
              <a:t>Emodule</a:t>
            </a:r>
            <a:endParaRPr lang="en-US" sz="1200" b="1" dirty="0" smtClean="0">
              <a:solidFill>
                <a:srgbClr val="0000FF"/>
              </a:solidFill>
            </a:endParaRPr>
          </a:p>
          <a:p>
            <a:r>
              <a:rPr lang="en-US" sz="1200" b="1" dirty="0" smtClean="0">
                <a:solidFill>
                  <a:srgbClr val="0000FF"/>
                </a:solidFill>
              </a:rPr>
              <a:t>    …</a:t>
            </a:r>
          </a:p>
          <a:p>
            <a:r>
              <a:rPr lang="en-US" sz="1200" b="1" dirty="0">
                <a:solidFill>
                  <a:srgbClr val="0000FF"/>
                </a:solidFill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</a:rPr>
              <a:t>   </a:t>
            </a:r>
            <a:r>
              <a:rPr lang="en-US" sz="1200" b="1" dirty="0" smtClean="0">
                <a:solidFill>
                  <a:srgbClr val="00B0F0"/>
                </a:solidFill>
              </a:rPr>
              <a:t>n </a:t>
            </a:r>
            <a:r>
              <a:rPr lang="en-US" sz="1200" b="1" dirty="0">
                <a:solidFill>
                  <a:srgbClr val="00B0F0"/>
                </a:solidFill>
              </a:rPr>
              <a:t>: </a:t>
            </a:r>
            <a:r>
              <a:rPr lang="en-US" sz="1200" b="1" dirty="0" err="1" smtClean="0">
                <a:solidFill>
                  <a:srgbClr val="00B0F0"/>
                </a:solidFill>
              </a:rPr>
              <a:t>Cmodule</a:t>
            </a:r>
            <a:endParaRPr lang="en-US" sz="1200" b="1" dirty="0" smtClean="0">
              <a:solidFill>
                <a:srgbClr val="00B0F0"/>
              </a:solidFill>
            </a:endParaRPr>
          </a:p>
          <a:p>
            <a:endParaRPr lang="en-US" sz="1200" b="1" dirty="0">
              <a:solidFill>
                <a:srgbClr val="00B0F0"/>
              </a:solidFill>
            </a:endParaRPr>
          </a:p>
          <a:p>
            <a:r>
              <a:rPr lang="en-US" sz="1200" dirty="0" smtClean="0">
                <a:solidFill>
                  <a:srgbClr val="00B0F0"/>
                </a:solidFill>
              </a:rPr>
              <a:t>(only last level labelled as </a:t>
            </a:r>
            <a:r>
              <a:rPr lang="en-US" sz="1200" dirty="0" err="1" smtClean="0">
                <a:solidFill>
                  <a:srgbClr val="00B0F0"/>
                </a:solidFill>
              </a:rPr>
              <a:t>Cmodule</a:t>
            </a:r>
            <a:r>
              <a:rPr lang="en-US" sz="1200" dirty="0" smtClean="0">
                <a:solidFill>
                  <a:srgbClr val="00B0F0"/>
                </a:solidFill>
              </a:rPr>
              <a:t>)</a:t>
            </a:r>
          </a:p>
          <a:p>
            <a:endParaRPr lang="en-US" sz="1200" dirty="0"/>
          </a:p>
        </p:txBody>
      </p:sp>
      <p:sp>
        <p:nvSpPr>
          <p:cNvPr id="114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 rot="2605939">
            <a:off x="5119958" y="3487989"/>
            <a:ext cx="6347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400" b="1" dirty="0" smtClean="0">
                <a:solidFill>
                  <a:srgbClr val="FF0000"/>
                </a:solidFill>
              </a:rPr>
              <a:t>REMAKE WITH DRAW IO</a:t>
            </a:r>
            <a:endParaRPr lang="en-GB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242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</Words>
  <Application>Microsoft Office PowerPoint</Application>
  <PresentationFormat>Breitbild</PresentationFormat>
  <Paragraphs>215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Dynamic Generation of Modular Industrial Plant Visualizations</vt:lpstr>
      <vt:lpstr>Task Backlog – Overview Overview of tasks: Week 11 </vt:lpstr>
      <vt:lpstr>Task Backlog – Overview Overview of tasks: Week 10 </vt:lpstr>
      <vt:lpstr>Sapient Boardlet Weekly Sprint 10</vt:lpstr>
      <vt:lpstr>P&amp;ID Viewer - Dashboard</vt:lpstr>
      <vt:lpstr>SQL Queries Weekly Sprint 10</vt:lpstr>
      <vt:lpstr>mapNodesToShapes() Weekly Sprint 10</vt:lpstr>
      <vt:lpstr>mapConnectionsToShapes()</vt:lpstr>
      <vt:lpstr>vertexPlacement() Concept</vt:lpstr>
      <vt:lpstr>vertexPlacement() Post-order Depth-first Search Traversal</vt:lpstr>
      <vt:lpstr>vertexPlacement() Family Tree Analogy - Terminology</vt:lpstr>
      <vt:lpstr>vertexPlacement() Algorithm Overview</vt:lpstr>
      <vt:lpstr>Next Sprint – ToDos Weekly Sprint 10</vt:lpstr>
      <vt:lpstr>Project – Overview Overview of tasks: Week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Generation of Modular Industrial Plant Visualizations</dc:title>
  <dc:creator>Miguel Romero Karam</dc:creator>
  <cp:lastModifiedBy>Miguel Romero Karam</cp:lastModifiedBy>
  <cp:revision>112</cp:revision>
  <dcterms:created xsi:type="dcterms:W3CDTF">2018-06-10T12:02:46Z</dcterms:created>
  <dcterms:modified xsi:type="dcterms:W3CDTF">2018-06-27T12:33:37Z</dcterms:modified>
</cp:coreProperties>
</file>