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7" r:id="rId4"/>
    <p:sldId id="270" r:id="rId5"/>
    <p:sldId id="277" r:id="rId6"/>
    <p:sldId id="288" r:id="rId7"/>
    <p:sldId id="272" r:id="rId8"/>
    <p:sldId id="293" r:id="rId9"/>
    <p:sldId id="289" r:id="rId10"/>
    <p:sldId id="285" r:id="rId11"/>
    <p:sldId id="286" r:id="rId12"/>
    <p:sldId id="279" r:id="rId13"/>
    <p:sldId id="280" r:id="rId14"/>
    <p:sldId id="282" r:id="rId15"/>
    <p:sldId id="287" r:id="rId16"/>
    <p:sldId id="283" r:id="rId17"/>
    <p:sldId id="284" r:id="rId18"/>
    <p:sldId id="290" r:id="rId19"/>
    <p:sldId id="281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CC"/>
    <a:srgbClr val="4472C4"/>
    <a:srgbClr val="00B050"/>
    <a:srgbClr val="F4B183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1C67-2314-4AFE-A3CF-CD9A0583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869C-DE17-48F6-876C-C56B55A1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2BC6-D0C9-4238-BBD3-2D6F3E96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CD4E-8E92-44F8-B063-38294CDF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93-DD85-492A-B5EB-55CDE854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589-6B6B-4A85-9C97-42BAECAE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F9AA-BCEE-4A45-8DC9-7857758D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E03B-4AEE-4E0B-975C-04FD7FB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E7A-5185-40AB-B766-158C87FE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EBE-D380-44D3-9DBC-D3D4E4C3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B702A-0F41-4C1A-894E-CA8267FC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AF975-71ED-4AD0-B5D5-BE44D414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4A1E-04D8-473B-90D3-01F962D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4823-06F2-4B29-BA32-EA70644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1CC-EAAC-47EF-A8D6-2FA1D2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B2F0-6420-4249-9008-582D7E28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32E-4639-49A5-86D6-F93CCF83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46EB-BAB3-4080-915F-F49AF309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DF66-57DC-44E8-9C6D-645CF6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ECB6-5B7E-4415-9527-8B704FA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1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9E0-D88E-47F2-A255-BE8B6A64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1DB2-88A4-45BC-9688-6AC6183C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59F4-6B93-4F50-8BEB-B04F6464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A53B-2D81-4C1C-AAD7-1A0DE9D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50E-080C-4702-AD6B-E474137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DA40-2082-425B-97A4-1E7D0ED8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6BE1-7C90-4BF4-93EF-C196B12A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0B82-7922-45D4-A43C-0A0619D9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28DF-A10C-4DF8-BFA2-3076D9AD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7780-6CAE-4BE2-94D0-262C32B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7101-00D2-47E2-B693-4D56883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5A8-C2E3-4B39-88D6-693FC462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E33B-FBA6-4CEB-AF08-48AFED2E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62F0-77C0-4B2E-903E-263F23650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F045E-3A80-4D9B-A407-CB9C03CE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88276-C257-482D-BAF9-3D5A9758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F223-CC66-4921-BFEB-B7C0BFA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45E5-C071-4AA7-8C7D-C08C992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95F7-7CBD-4A27-BC8A-52A2A12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3AF-7F1E-46ED-9350-043744D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FBD64-8452-4D79-9128-E2B67F4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2CF1-CA7A-4D71-9B54-EEA745B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F807-76E4-44C6-8BE7-ABEA948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063E4-51E7-488F-8574-466434C6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F632-7B79-4FB3-A569-96CEDE7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D1-BAA9-43E6-978D-3CA06FB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54C7-3EF8-4EA9-B7D6-A82B9222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8290-29A3-4C18-BAE1-E8F8487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1F5A4-7ECF-4FA2-A427-EB716AB9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7EA6-E96B-4C75-B22D-69387882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6A1-79AB-4BC9-B534-0A5958F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5D66-2265-4DBB-BEB3-AEACB4F1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B71-2F83-4051-B0F2-6FBE31D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23B9-B996-43D9-AAEC-387C424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4AE4-63E0-40DD-B552-C1699C87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54EE-E267-4B4E-A3E9-45CF350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CB57-24E6-4ED9-89F7-9E237D4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E65C-BFB9-4B1C-BED7-96A70860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C658-A720-446C-80E2-CFA00E6F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50E5-AE69-4C87-B228-5B837F2C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6E4C-B2CC-4DF5-8819-203F3DA6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C3E8-F4D3-4BD0-85C9-D1B5AC4917B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F9F5-5D2B-44ED-9766-E3689C02F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7FF9-5F8E-43F2-A717-B3766514C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3C7F-59EB-4A3A-A30C-171723B2F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localhost:8080/app/dashboards/7291b8b9-1ce8-48c4-8401-69d2ee5db03e?profile=41ee368e-5ac5-4f99-b567-48bd90ff902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82A8-6AB4-48A0-BD5F-DFCE938F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</a:rPr>
              <a:t>Dynamic Generation of Modular Industrial Plant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236B-5611-468B-BEBE-D2F266F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Weekly Meeting 11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Miguel Romero Karam</a:t>
            </a:r>
          </a:p>
        </p:txBody>
      </p:sp>
      <p:pic>
        <p:nvPicPr>
          <p:cNvPr id="4" name="Picture 2" descr="Image result for gefasoft logo svg">
            <a:extLst>
              <a:ext uri="{FF2B5EF4-FFF2-40B4-BE49-F238E27FC236}">
                <a16:creationId xmlns:a16="http://schemas.microsoft.com/office/drawing/2014/main" id="{80191706-EA34-4987-9C66-446ACC7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8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N</a:t>
            </a:r>
            <a:r>
              <a:rPr lang="en-GB" sz="3200" b="1" dirty="0" smtClean="0">
                <a:solidFill>
                  <a:srgbClr val="339966"/>
                </a:solidFill>
              </a:rPr>
              <a:t>odes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 err="1" smtClean="0">
                <a:solidFill>
                  <a:schemeClr val="bg1">
                    <a:lumMod val="50000"/>
                  </a:schemeClr>
                </a:solidFill>
              </a:rPr>
              <a:t>buildHierarchy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Grafik 3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70" y="2098996"/>
            <a:ext cx="4873399" cy="3236775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61139"/>
              </p:ext>
            </p:extLst>
          </p:nvPr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33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007464" y="6097012"/>
            <a:ext cx="39750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Flat Array (hierarchical relations via parent attribute):</a:t>
            </a:r>
            <a:endParaRPr lang="en-GB" sz="1050" dirty="0"/>
          </a:p>
        </p:txBody>
      </p:sp>
      <p:sp>
        <p:nvSpPr>
          <p:cNvPr id="33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856158" y="6097679"/>
            <a:ext cx="3434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Tree Array (nested hierarchy via children attribute):</a:t>
            </a:r>
            <a:endParaRPr lang="en-GB" sz="1050" dirty="0"/>
          </a:p>
        </p:txBody>
      </p:sp>
      <p:sp>
        <p:nvSpPr>
          <p:cNvPr id="33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flatArray</a:t>
            </a:r>
            <a:endParaRPr lang="en-GB" i="1" dirty="0"/>
          </a:p>
        </p:txBody>
      </p:sp>
      <p:sp>
        <p:nvSpPr>
          <p:cNvPr id="33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7531332" y="1570294"/>
            <a:ext cx="275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treeArray</a:t>
            </a:r>
            <a:r>
              <a:rPr lang="en-GB" dirty="0"/>
              <a:t> </a:t>
            </a:r>
          </a:p>
        </p:txBody>
      </p:sp>
      <p:sp>
        <p:nvSpPr>
          <p:cNvPr id="336" name="Pfeil nach rechts 335"/>
          <p:cNvSpPr/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61507"/>
              </p:ext>
            </p:extLst>
          </p:nvPr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/>
              <a:t>buildHierarchy</a:t>
            </a:r>
            <a:r>
              <a:rPr lang="en-GB" b="1" i="1" dirty="0"/>
              <a:t>(</a:t>
            </a:r>
            <a:r>
              <a:rPr lang="en-GB" i="1" dirty="0" err="1"/>
              <a:t>flatArray</a:t>
            </a:r>
            <a:r>
              <a:rPr lang="en-GB" b="1" i="1" dirty="0"/>
              <a:t>)</a:t>
            </a: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3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Nodes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 err="1" smtClean="0">
                <a:solidFill>
                  <a:schemeClr val="bg1">
                    <a:lumMod val="50000"/>
                  </a:schemeClr>
                </a:solidFill>
              </a:rPr>
              <a:t>traverseAndSort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Grafik 3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82" y="2828410"/>
            <a:ext cx="4873399" cy="2507361"/>
          </a:xfrm>
          <a:prstGeom prst="rect">
            <a:avLst/>
          </a:prstGeom>
        </p:spPr>
      </p:pic>
      <p:pic>
        <p:nvPicPr>
          <p:cNvPr id="329" name="Grafik 3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6" y="2098996"/>
            <a:ext cx="4873399" cy="3236775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>
            <p:extLst/>
          </p:nvPr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33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007465" y="6097012"/>
            <a:ext cx="2117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Tree Array (nested hierarchy):</a:t>
            </a:r>
            <a:endParaRPr lang="en-GB" sz="1050" dirty="0"/>
          </a:p>
        </p:txBody>
      </p:sp>
      <p:sp>
        <p:nvSpPr>
          <p:cNvPr id="33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856158" y="609767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Path Array:</a:t>
            </a:r>
            <a:endParaRPr lang="en-GB" sz="1050" dirty="0"/>
          </a:p>
        </p:txBody>
      </p:sp>
      <p:sp>
        <p:nvSpPr>
          <p:cNvPr id="33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nodeTree</a:t>
            </a:r>
            <a:endParaRPr lang="en-GB" i="1" dirty="0"/>
          </a:p>
        </p:txBody>
      </p:sp>
      <p:sp>
        <p:nvSpPr>
          <p:cNvPr id="33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7531332" y="1570294"/>
            <a:ext cx="275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path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(for vertex placement)</a:t>
            </a:r>
          </a:p>
        </p:txBody>
      </p:sp>
      <p:sp>
        <p:nvSpPr>
          <p:cNvPr id="336" name="Pfeil nach rechts 335"/>
          <p:cNvSpPr/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>
            <p:extLst/>
          </p:nvPr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/>
              <a:t>traverseAndSort</a:t>
            </a:r>
            <a:r>
              <a:rPr lang="en-GB" b="1" i="1" dirty="0"/>
              <a:t>(</a:t>
            </a:r>
            <a:r>
              <a:rPr lang="en-GB" i="1" dirty="0" err="1"/>
              <a:t>nodeTree</a:t>
            </a:r>
            <a:r>
              <a:rPr lang="en-GB" b="1" i="1" dirty="0"/>
              <a:t>)</a:t>
            </a: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4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9966"/>
                </a:solidFill>
              </a:rPr>
              <a:t>Nodes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mapNodesToShapes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812" y="5617359"/>
            <a:ext cx="1212176" cy="10918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80065" y="1201938"/>
            <a:ext cx="11371007" cy="69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 smtClean="0"/>
              <a:t>Positioning Rules based on </a:t>
            </a:r>
            <a:r>
              <a:rPr lang="en-GB" sz="1900" dirty="0" err="1" smtClean="0"/>
              <a:t>pidCategory</a:t>
            </a:r>
            <a:r>
              <a:rPr lang="en-GB" sz="1900" dirty="0" smtClean="0"/>
              <a:t>:</a:t>
            </a:r>
          </a:p>
          <a:p>
            <a:pPr marL="0" indent="0">
              <a:buNone/>
            </a:pPr>
            <a:endParaRPr lang="en-GB" sz="140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39892"/>
              </p:ext>
            </p:extLst>
          </p:nvPr>
        </p:nvGraphicFramePr>
        <p:xfrm>
          <a:off x="1008808" y="1814285"/>
          <a:ext cx="8434131" cy="4700813"/>
        </p:xfrm>
        <a:graphic>
          <a:graphicData uri="http://schemas.openxmlformats.org/drawingml/2006/table">
            <a:tbl>
              <a:tblPr firstRow="1" bandRow="1"/>
              <a:tblGrid>
                <a:gridCol w="903851">
                  <a:extLst>
                    <a:ext uri="{9D8B030D-6E8A-4147-A177-3AD203B41FA5}">
                      <a16:colId xmlns:a16="http://schemas.microsoft.com/office/drawing/2014/main" val="1830184252"/>
                    </a:ext>
                  </a:extLst>
                </a:gridCol>
                <a:gridCol w="473197">
                  <a:extLst>
                    <a:ext uri="{9D8B030D-6E8A-4147-A177-3AD203B41FA5}">
                      <a16:colId xmlns:a16="http://schemas.microsoft.com/office/drawing/2014/main" val="1633163977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823058974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769447971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643266396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1309464124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415591487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534246752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391576715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3448447341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3873144829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2089855586"/>
                    </a:ext>
                  </a:extLst>
                </a:gridCol>
                <a:gridCol w="641553">
                  <a:extLst>
                    <a:ext uri="{9D8B030D-6E8A-4147-A177-3AD203B41FA5}">
                      <a16:colId xmlns:a16="http://schemas.microsoft.com/office/drawing/2014/main" val="3003455335"/>
                    </a:ext>
                  </a:extLst>
                </a:gridCol>
              </a:tblGrid>
              <a:tr h="502877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800" b="1" u="none" strike="noStrike" dirty="0">
                          <a:effectLst/>
                        </a:rPr>
                        <a:t>   </a:t>
                      </a:r>
                      <a:r>
                        <a:rPr lang="de-DE" sz="800" b="1" u="none" strike="noStrike" dirty="0" smtClean="0">
                          <a:effectLst/>
                        </a:rPr>
                        <a:t>            current </a:t>
                      </a:r>
                      <a:r>
                        <a:rPr lang="de-DE" sz="800" b="1" u="none" strike="noStrike" dirty="0">
                          <a:effectLst/>
                        </a:rPr>
                        <a:t>previous  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</a:rPr>
                        <a:t>agitators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arrows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compressors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 smtClean="0">
                          <a:effectLst/>
                        </a:rPr>
                        <a:t>heat</a:t>
                      </a:r>
                      <a:endParaRPr lang="de-DE" sz="800" b="1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de-DE" sz="800" b="1" u="none" strike="noStrike" dirty="0" err="1" smtClean="0">
                          <a:effectLst/>
                        </a:rPr>
                        <a:t>exchangers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engines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 smtClean="0">
                          <a:effectLst/>
                        </a:rPr>
                        <a:t>flow</a:t>
                      </a:r>
                      <a:endParaRPr lang="de-DE" sz="800" b="1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de-DE" sz="800" b="1" u="none" strike="noStrike" dirty="0" err="1" smtClean="0">
                          <a:effectLst/>
                        </a:rPr>
                        <a:t>sensors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filters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pumps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valve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group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instrument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</a:rPr>
                        <a:t>vessel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27505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agitators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-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-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-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r>
                        <a:rPr lang="de-DE" sz="1600" u="none" strike="noStrike" dirty="0">
                          <a:effectLst/>
                        </a:rPr>
                        <a:t>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3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3092334364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arrows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r>
                        <a:rPr lang="de-DE" sz="1600" u="none" strike="noStrike" dirty="0">
                          <a:effectLst/>
                        </a:rPr>
                        <a:t>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984521347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compressors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r>
                        <a:rPr lang="de-DE" sz="1600" u="none" strike="noStrike" dirty="0">
                          <a:effectLst/>
                        </a:rPr>
                        <a:t>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 smtClean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420187081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 smtClean="0">
                          <a:effectLst/>
                        </a:rPr>
                        <a:t>heat</a:t>
                      </a:r>
                      <a:r>
                        <a:rPr lang="de-DE" sz="800" b="1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800" b="1" u="none" strike="noStrike" dirty="0" err="1" smtClean="0">
                          <a:effectLst/>
                        </a:rPr>
                        <a:t>exchangers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2263252939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engines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059463912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 smtClean="0">
                          <a:effectLst/>
                        </a:rPr>
                        <a:t>flow</a:t>
                      </a:r>
                      <a:r>
                        <a:rPr lang="de-DE" sz="800" b="1" u="none" strike="noStrike" dirty="0" smtClean="0">
                          <a:effectLst/>
                        </a:rPr>
                        <a:t> </a:t>
                      </a:r>
                      <a:r>
                        <a:rPr lang="de-DE" sz="800" b="1" u="none" strike="noStrike" dirty="0" err="1" smtClean="0">
                          <a:effectLst/>
                        </a:rPr>
                        <a:t>sensors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464614975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filters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2505972675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pumps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332083031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valve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1978812037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group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4136191331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>
                          <a:effectLst/>
                        </a:rPr>
                        <a:t>instrument</a:t>
                      </a:r>
                      <a:endParaRPr lang="de-DE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309255401"/>
                  </a:ext>
                </a:extLst>
              </a:tr>
              <a:tr h="349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800" b="1" u="none" strike="noStrike" dirty="0" err="1">
                          <a:effectLst/>
                        </a:rPr>
                        <a:t>vessel</a:t>
                      </a:r>
                      <a:endParaRPr lang="de-D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" marR="8573" marT="857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 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3" marR="8573" marT="8573" marB="0" anchor="ctr"/>
                </a:tc>
                <a:extLst>
                  <a:ext uri="{0D108BD9-81ED-4DB2-BD59-A6C34878D82A}">
                    <a16:rowId xmlns:a16="http://schemas.microsoft.com/office/drawing/2014/main" val="866736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61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9966"/>
                </a:solidFill>
              </a:rPr>
              <a:t>Connections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mapConnectionsToShapes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4729138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000" dirty="0"/>
              <a:t>P&amp;ID Rules to determine </a:t>
            </a:r>
            <a:r>
              <a:rPr lang="en-GB" sz="2000" dirty="0" err="1"/>
              <a:t>shapeName</a:t>
            </a:r>
            <a:r>
              <a:rPr lang="en-GB" sz="2000" dirty="0"/>
              <a:t> according to </a:t>
            </a:r>
            <a:r>
              <a:rPr lang="en-GB" sz="2000" dirty="0" err="1"/>
              <a:t>pidClass</a:t>
            </a:r>
            <a:r>
              <a:rPr lang="en-GB" sz="2000" dirty="0"/>
              <a:t> of source and target shapes of connection. </a:t>
            </a:r>
          </a:p>
          <a:p>
            <a:pPr algn="just"/>
            <a:r>
              <a:rPr lang="en-GB" sz="2000" dirty="0"/>
              <a:t>Rules as Adjacency Matrix:</a:t>
            </a:r>
            <a:endParaRPr lang="en-GB" sz="1600" dirty="0"/>
          </a:p>
          <a:p>
            <a:pPr algn="just"/>
            <a:endParaRPr lang="en-GB" sz="2000" dirty="0"/>
          </a:p>
          <a:p>
            <a:pPr algn="just"/>
            <a:endParaRPr lang="en-GB" sz="14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25" y="621991"/>
            <a:ext cx="6664201" cy="60863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0" y="2582928"/>
            <a:ext cx="4657975" cy="28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9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F1F7BC2-1CA5-4C12-8E43-44E3531BE870}"/>
              </a:ext>
            </a:extLst>
          </p:cNvPr>
          <p:cNvGrpSpPr/>
          <p:nvPr/>
        </p:nvGrpSpPr>
        <p:grpSpPr>
          <a:xfrm>
            <a:off x="6781093" y="5041696"/>
            <a:ext cx="389499" cy="313509"/>
            <a:chOff x="6783474" y="5044077"/>
            <a:chExt cx="389499" cy="313509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56AF48B-22CE-4FC7-B91B-4AA1747A0EAE}"/>
                </a:ext>
              </a:extLst>
            </p:cNvPr>
            <p:cNvSpPr/>
            <p:nvPr/>
          </p:nvSpPr>
          <p:spPr>
            <a:xfrm>
              <a:off x="6789781" y="5044077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6EB4506-7266-40F7-84F4-0DB8E5E2E443}"/>
                </a:ext>
              </a:extLst>
            </p:cNvPr>
            <p:cNvSpPr txBox="1"/>
            <p:nvPr/>
          </p:nvSpPr>
          <p:spPr>
            <a:xfrm>
              <a:off x="6783474" y="5074758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14</a:t>
              </a:r>
              <a:endParaRPr lang="en-GB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457C2A0-3853-40BE-8C09-2A6EC359E1D2}"/>
              </a:ext>
            </a:extLst>
          </p:cNvPr>
          <p:cNvSpPr/>
          <p:nvPr/>
        </p:nvSpPr>
        <p:spPr>
          <a:xfrm>
            <a:off x="8351523" y="3178624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15BE5D-1891-4062-9059-A06B6FE45302}"/>
              </a:ext>
            </a:extLst>
          </p:cNvPr>
          <p:cNvSpPr/>
          <p:nvPr/>
        </p:nvSpPr>
        <p:spPr>
          <a:xfrm>
            <a:off x="7983222" y="3953694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F792E1-EE84-493E-B770-DF626AAFE5CC}"/>
              </a:ext>
            </a:extLst>
          </p:cNvPr>
          <p:cNvSpPr/>
          <p:nvPr/>
        </p:nvSpPr>
        <p:spPr>
          <a:xfrm>
            <a:off x="7224858" y="3953693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06F35-9B50-4414-AFE9-87F68BB123FF}"/>
              </a:ext>
            </a:extLst>
          </p:cNvPr>
          <p:cNvSpPr/>
          <p:nvPr/>
        </p:nvSpPr>
        <p:spPr>
          <a:xfrm>
            <a:off x="8351523" y="2563222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DB062-354B-4FE5-86D6-5088E5D0BA2E}"/>
              </a:ext>
            </a:extLst>
          </p:cNvPr>
          <p:cNvSpPr/>
          <p:nvPr/>
        </p:nvSpPr>
        <p:spPr>
          <a:xfrm>
            <a:off x="8351523" y="1947819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F6BC7-D19D-4304-B4B6-D5B95C06A00F}"/>
              </a:ext>
            </a:extLst>
          </p:cNvPr>
          <p:cNvSpPr/>
          <p:nvPr/>
        </p:nvSpPr>
        <p:spPr>
          <a:xfrm>
            <a:off x="8351523" y="1332416"/>
            <a:ext cx="313509" cy="313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B1841-7BC7-4AB4-85AE-76F5AF4C0319}"/>
              </a:ext>
            </a:extLst>
          </p:cNvPr>
          <p:cNvSpPr/>
          <p:nvPr/>
        </p:nvSpPr>
        <p:spPr>
          <a:xfrm>
            <a:off x="9499950" y="3944986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F2BCDA-7598-4B5D-A257-D89BA06F60E1}"/>
              </a:ext>
            </a:extLst>
          </p:cNvPr>
          <p:cNvSpPr/>
          <p:nvPr/>
        </p:nvSpPr>
        <p:spPr>
          <a:xfrm>
            <a:off x="8741586" y="3944985"/>
            <a:ext cx="313509" cy="3135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315E43-F778-4B3E-9D0E-F85D478DE185}"/>
              </a:ext>
            </a:extLst>
          </p:cNvPr>
          <p:cNvSpPr/>
          <p:nvPr/>
        </p:nvSpPr>
        <p:spPr>
          <a:xfrm>
            <a:off x="5450493" y="50440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6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472B52-17DF-4DE4-9F35-279982863EDD}"/>
              </a:ext>
            </a:extLst>
          </p:cNvPr>
          <p:cNvSpPr/>
          <p:nvPr/>
        </p:nvSpPr>
        <p:spPr>
          <a:xfrm>
            <a:off x="7427691" y="503537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0FB942-DC0E-4363-A0FC-0FA6D0B0708D}"/>
              </a:ext>
            </a:extLst>
          </p:cNvPr>
          <p:cNvSpPr/>
          <p:nvPr/>
        </p:nvSpPr>
        <p:spPr>
          <a:xfrm>
            <a:off x="8745823" y="503972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43174B-6972-4447-85AC-CCE91FA839C8}"/>
              </a:ext>
            </a:extLst>
          </p:cNvPr>
          <p:cNvSpPr/>
          <p:nvPr/>
        </p:nvSpPr>
        <p:spPr>
          <a:xfrm>
            <a:off x="8086757" y="503972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F79DAF-ECAC-4C76-98E6-D29FF24D0AB5}"/>
              </a:ext>
            </a:extLst>
          </p:cNvPr>
          <p:cNvSpPr/>
          <p:nvPr/>
        </p:nvSpPr>
        <p:spPr>
          <a:xfrm>
            <a:off x="10063955" y="5031020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E3C699-5B63-4EA2-BB49-E390ACE46A15}"/>
              </a:ext>
            </a:extLst>
          </p:cNvPr>
          <p:cNvSpPr/>
          <p:nvPr/>
        </p:nvSpPr>
        <p:spPr>
          <a:xfrm>
            <a:off x="9404889" y="5031019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97BBE-0189-45A7-9723-1FAAA1494BBB}"/>
              </a:ext>
            </a:extLst>
          </p:cNvPr>
          <p:cNvSpPr/>
          <p:nvPr/>
        </p:nvSpPr>
        <p:spPr>
          <a:xfrm>
            <a:off x="11382085" y="5035378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D4E6C-B7B2-4452-A96A-888E460D8F04}"/>
              </a:ext>
            </a:extLst>
          </p:cNvPr>
          <p:cNvSpPr/>
          <p:nvPr/>
        </p:nvSpPr>
        <p:spPr>
          <a:xfrm>
            <a:off x="10723021" y="5035377"/>
            <a:ext cx="313509" cy="3135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244F7-DC32-42FB-955A-FAE83758D018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>
            <a:off x="8508278" y="1645925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1FC420-C43A-4295-9A06-3026176106B2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8508278" y="2261328"/>
            <a:ext cx="0" cy="30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31F5DB-0A4C-4B4E-88BC-0E250CE3EF29}"/>
              </a:ext>
            </a:extLst>
          </p:cNvPr>
          <p:cNvCxnSpPr>
            <a:stCxn id="16" idx="4"/>
            <a:endCxn id="5" idx="0"/>
          </p:cNvCxnSpPr>
          <p:nvPr/>
        </p:nvCxnSpPr>
        <p:spPr>
          <a:xfrm>
            <a:off x="8508278" y="2876731"/>
            <a:ext cx="0" cy="301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D21B05-BA99-497B-ABFC-BD949AE12A63}"/>
              </a:ext>
            </a:extLst>
          </p:cNvPr>
          <p:cNvCxnSpPr>
            <a:cxnSpLocks/>
            <a:stCxn id="5" idx="3"/>
            <a:endCxn id="14" idx="7"/>
          </p:cNvCxnSpPr>
          <p:nvPr/>
        </p:nvCxnSpPr>
        <p:spPr>
          <a:xfrm flipH="1">
            <a:off x="7492455" y="3446221"/>
            <a:ext cx="904980" cy="553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A555-EA7A-4408-B79F-73E9E1B71D8B}"/>
              </a:ext>
            </a:extLst>
          </p:cNvPr>
          <p:cNvCxnSpPr>
            <a:stCxn id="5" idx="4"/>
            <a:endCxn id="13" idx="0"/>
          </p:cNvCxnSpPr>
          <p:nvPr/>
        </p:nvCxnSpPr>
        <p:spPr>
          <a:xfrm flipH="1">
            <a:off x="8139977" y="3492133"/>
            <a:ext cx="368301" cy="461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AE03B-F875-4564-95B5-7181FA4C567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8508278" y="3492133"/>
            <a:ext cx="39006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5BB4B9-BD47-4B5A-9C13-C92B12D09CA0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8619120" y="3446221"/>
            <a:ext cx="926742" cy="544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5" y="1177135"/>
            <a:ext cx="5879064" cy="1674859"/>
          </a:xfrm>
        </p:spPr>
        <p:txBody>
          <a:bodyPr>
            <a:normAutofit/>
          </a:bodyPr>
          <a:lstStyle/>
          <a:p>
            <a:pPr algn="just"/>
            <a:r>
              <a:rPr lang="en-GB" sz="1400" b="1" dirty="0"/>
              <a:t>DFS Pathfinder </a:t>
            </a:r>
            <a:r>
              <a:rPr lang="en-GB" sz="1400" dirty="0"/>
              <a:t>traversal returns traversal path (ordered array of vertices)</a:t>
            </a:r>
          </a:p>
          <a:p>
            <a:pPr algn="just"/>
            <a:r>
              <a:rPr lang="en-GB" sz="1400" dirty="0"/>
              <a:t>Count units to construct </a:t>
            </a:r>
            <a:r>
              <a:rPr lang="en-GB" sz="1400" b="1" dirty="0">
                <a:solidFill>
                  <a:srgbClr val="00B050"/>
                </a:solidFill>
              </a:rPr>
              <a:t>general grid layout</a:t>
            </a:r>
            <a:r>
              <a:rPr lang="en-GB" sz="1400" dirty="0"/>
              <a:t>.</a:t>
            </a:r>
          </a:p>
          <a:p>
            <a:pPr algn="just"/>
            <a:r>
              <a:rPr lang="en-GB" sz="1400" dirty="0"/>
              <a:t>Implement </a:t>
            </a:r>
            <a:r>
              <a:rPr lang="en-GB" sz="1400" b="1" dirty="0">
                <a:solidFill>
                  <a:srgbClr val="0000FF"/>
                </a:solidFill>
              </a:rPr>
              <a:t>Units</a:t>
            </a:r>
            <a:r>
              <a:rPr lang="en-GB" sz="1400" dirty="0"/>
              <a:t> and </a:t>
            </a:r>
            <a:r>
              <a:rPr lang="en-GB" sz="1400" b="1" dirty="0" err="1">
                <a:solidFill>
                  <a:srgbClr val="00B0F0"/>
                </a:solidFill>
              </a:rPr>
              <a:t>CModules</a:t>
            </a:r>
            <a:r>
              <a:rPr lang="en-GB" sz="1400" dirty="0"/>
              <a:t> as groups (containers) with </a:t>
            </a:r>
            <a:r>
              <a:rPr lang="en-GB" sz="1400" dirty="0" err="1"/>
              <a:t>mxGraph</a:t>
            </a:r>
            <a:r>
              <a:rPr lang="en-GB" sz="1400" dirty="0"/>
              <a:t> API.</a:t>
            </a:r>
          </a:p>
          <a:p>
            <a:pPr algn="just"/>
            <a:r>
              <a:rPr lang="en-GB" sz="1400" dirty="0"/>
              <a:t>Vertex placement inside group: </a:t>
            </a:r>
            <a:r>
              <a:rPr lang="en-GB" sz="1400" b="1" dirty="0"/>
              <a:t>square grid algorithm</a:t>
            </a:r>
            <a:r>
              <a:rPr lang="en-GB" sz="1400" dirty="0"/>
              <a:t> places nodes inside</a:t>
            </a:r>
          </a:p>
          <a:p>
            <a:pPr algn="just"/>
            <a:r>
              <a:rPr lang="en-GB" sz="1400" dirty="0"/>
              <a:t>Rules for example: if (valve to instrument) : instrument above valve</a:t>
            </a:r>
          </a:p>
          <a:p>
            <a:pPr algn="just"/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44C62-83BF-43A1-8012-065DF44417CD}"/>
              </a:ext>
            </a:extLst>
          </p:cNvPr>
          <p:cNvSpPr txBox="1"/>
          <p:nvPr/>
        </p:nvSpPr>
        <p:spPr>
          <a:xfrm>
            <a:off x="6692545" y="1360757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Enterprise : </a:t>
            </a:r>
            <a:r>
              <a:rPr lang="en-GB" sz="1050"/>
              <a:t>AIDA Cruises</a:t>
            </a:r>
            <a:endParaRPr lang="en-GB" sz="105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117F58-5E5C-4183-9FB9-42A346CF33D5}"/>
              </a:ext>
            </a:extLst>
          </p:cNvPr>
          <p:cNvSpPr txBox="1"/>
          <p:nvPr/>
        </p:nvSpPr>
        <p:spPr>
          <a:xfrm>
            <a:off x="6692545" y="1974941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Site : </a:t>
            </a:r>
            <a:r>
              <a:rPr lang="en-GB" sz="1050"/>
              <a:t>AIDA</a:t>
            </a:r>
            <a:endParaRPr lang="en-GB" sz="105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1BBA78-1429-4214-A7E4-4609BA040E97}"/>
              </a:ext>
            </a:extLst>
          </p:cNvPr>
          <p:cNvSpPr txBox="1"/>
          <p:nvPr/>
        </p:nvSpPr>
        <p:spPr>
          <a:xfrm>
            <a:off x="6692545" y="2589125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Area : </a:t>
            </a:r>
            <a:r>
              <a:rPr lang="en-GB" sz="1050"/>
              <a:t>Brewery</a:t>
            </a:r>
            <a:endParaRPr lang="en-GB" sz="105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8E314-9421-47B2-81C7-35D3330BC3FB}"/>
              </a:ext>
            </a:extLst>
          </p:cNvPr>
          <p:cNvSpPr txBox="1"/>
          <p:nvPr/>
        </p:nvSpPr>
        <p:spPr>
          <a:xfrm>
            <a:off x="6327262" y="3990379"/>
            <a:ext cx="952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Unit : </a:t>
            </a:r>
            <a:r>
              <a:rPr lang="en-GB" sz="1050"/>
              <a:t>U_L2</a:t>
            </a:r>
            <a:endParaRPr lang="en-GB" sz="105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5735A5-7D17-43D5-AE51-15A5315C3548}"/>
              </a:ext>
            </a:extLst>
          </p:cNvPr>
          <p:cNvSpPr txBox="1"/>
          <p:nvPr/>
        </p:nvSpPr>
        <p:spPr>
          <a:xfrm>
            <a:off x="7505692" y="3986986"/>
            <a:ext cx="555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U_M5</a:t>
            </a:r>
            <a:endParaRPr lang="en-GB" sz="105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FE2259-F921-4DE6-A32F-D85626927A84}"/>
              </a:ext>
            </a:extLst>
          </p:cNvPr>
          <p:cNvSpPr txBox="1"/>
          <p:nvPr/>
        </p:nvSpPr>
        <p:spPr>
          <a:xfrm>
            <a:off x="8260380" y="3974781"/>
            <a:ext cx="555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/>
              <a:t>U_P3</a:t>
            </a:r>
            <a:endParaRPr lang="en-GB" sz="105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3636359" y="5082992"/>
            <a:ext cx="1841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 err="1"/>
              <a:t>EModule</a:t>
            </a:r>
            <a:r>
              <a:rPr lang="en-GB" sz="1050" b="1" dirty="0"/>
              <a:t> : </a:t>
            </a:r>
            <a:r>
              <a:rPr lang="en-GB" sz="800" dirty="0" err="1"/>
              <a:t>Water_injection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6DBB6B-AD22-4E12-A047-EB52F808F338}"/>
              </a:ext>
            </a:extLst>
          </p:cNvPr>
          <p:cNvSpPr txBox="1"/>
          <p:nvPr/>
        </p:nvSpPr>
        <p:spPr>
          <a:xfrm>
            <a:off x="5680821" y="5051517"/>
            <a:ext cx="52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Stem_ heating</a:t>
            </a:r>
            <a:endParaRPr lang="en-GB" sz="105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73D72-FA93-4288-8AA8-1B5760697195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5718090" y="4221290"/>
            <a:ext cx="1552680" cy="86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929334-65F2-4C15-94A7-AAE8CA8DDEFC}"/>
              </a:ext>
            </a:extLst>
          </p:cNvPr>
          <p:cNvCxnSpPr>
            <a:cxnSpLocks/>
            <a:stCxn id="14" idx="3"/>
            <a:endCxn id="21" idx="7"/>
          </p:cNvCxnSpPr>
          <p:nvPr/>
        </p:nvCxnSpPr>
        <p:spPr>
          <a:xfrm flipH="1">
            <a:off x="6407636" y="4221290"/>
            <a:ext cx="863134" cy="86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D86C2C7-910B-4A37-A90F-5B343FA02386}"/>
              </a:ext>
            </a:extLst>
          </p:cNvPr>
          <p:cNvSpPr/>
          <p:nvPr/>
        </p:nvSpPr>
        <p:spPr>
          <a:xfrm>
            <a:off x="2789434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64DBAC-CB84-4606-B4F6-8E15C3EA0AE9}"/>
              </a:ext>
            </a:extLst>
          </p:cNvPr>
          <p:cNvSpPr/>
          <p:nvPr/>
        </p:nvSpPr>
        <p:spPr>
          <a:xfrm>
            <a:off x="2099888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BDC056-2861-44FD-A66E-2F96FBDDDCC3}"/>
              </a:ext>
            </a:extLst>
          </p:cNvPr>
          <p:cNvSpPr/>
          <p:nvPr/>
        </p:nvSpPr>
        <p:spPr>
          <a:xfrm>
            <a:off x="407708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E92855-37CF-4BC7-9EED-EAE899FAB624}"/>
              </a:ext>
            </a:extLst>
          </p:cNvPr>
          <p:cNvSpPr/>
          <p:nvPr/>
        </p:nvSpPr>
        <p:spPr>
          <a:xfrm>
            <a:off x="3418020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88104B0-C0C0-4AA2-AD13-E6A8972118C7}"/>
              </a:ext>
            </a:extLst>
          </p:cNvPr>
          <p:cNvSpPr/>
          <p:nvPr/>
        </p:nvSpPr>
        <p:spPr>
          <a:xfrm>
            <a:off x="4736152" y="626654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5</a:t>
            </a:r>
            <a:endParaRPr lang="en-GB" sz="300" b="1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ACA7AA-16DB-4784-8A83-17FC6FFF9DF6}"/>
              </a:ext>
            </a:extLst>
          </p:cNvPr>
          <p:cNvSpPr txBox="1"/>
          <p:nvPr/>
        </p:nvSpPr>
        <p:spPr>
          <a:xfrm>
            <a:off x="-44222" y="6309807"/>
            <a:ext cx="2071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/>
              <a:t>CModule : </a:t>
            </a:r>
            <a:endParaRPr lang="en-GB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5331E5-A0C1-40F8-A47A-53F4AB535F20}"/>
              </a:ext>
            </a:extLst>
          </p:cNvPr>
          <p:cNvSpPr txBox="1"/>
          <p:nvPr/>
        </p:nvSpPr>
        <p:spPr>
          <a:xfrm>
            <a:off x="2509551" y="6616518"/>
            <a:ext cx="783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Pump_P40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DF8C1-1C6C-47B9-9DF0-410B0828090E}"/>
              </a:ext>
            </a:extLst>
          </p:cNvPr>
          <p:cNvSpPr txBox="1"/>
          <p:nvPr/>
        </p:nvSpPr>
        <p:spPr>
          <a:xfrm>
            <a:off x="3559420" y="66165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Kettle_sensor_Z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9C403F-87FF-4A1D-A45D-CFBD716ECCE8}"/>
              </a:ext>
            </a:extLst>
          </p:cNvPr>
          <p:cNvSpPr txBox="1"/>
          <p:nvPr/>
        </p:nvSpPr>
        <p:spPr>
          <a:xfrm>
            <a:off x="3272858" y="6616518"/>
            <a:ext cx="52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Motor</a:t>
            </a:r>
            <a:endParaRPr lang="en-GB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7B39A1-8D93-4947-806A-6F71369702EC}"/>
              </a:ext>
            </a:extLst>
          </p:cNvPr>
          <p:cNvSpPr txBox="1"/>
          <p:nvPr/>
        </p:nvSpPr>
        <p:spPr>
          <a:xfrm>
            <a:off x="4283266" y="6616518"/>
            <a:ext cx="106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/>
              <a:t>Kettle_sensor_T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1B5A12-CBAE-4629-82CB-63277D5A3C2B}"/>
              </a:ext>
            </a:extLst>
          </p:cNvPr>
          <p:cNvSpPr txBox="1"/>
          <p:nvPr/>
        </p:nvSpPr>
        <p:spPr>
          <a:xfrm>
            <a:off x="1508574" y="6616518"/>
            <a:ext cx="124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Control_valve_440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B999D5-1B1B-47AD-BC87-6DE1FB64D6AA}"/>
              </a:ext>
            </a:extLst>
          </p:cNvPr>
          <p:cNvCxnSpPr>
            <a:cxnSpLocks/>
            <a:stCxn id="22" idx="3"/>
            <a:endCxn id="72" idx="7"/>
          </p:cNvCxnSpPr>
          <p:nvPr/>
        </p:nvCxnSpPr>
        <p:spPr>
          <a:xfrm flipH="1">
            <a:off x="2367485" y="5311674"/>
            <a:ext cx="3128920" cy="1005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1E9228-313C-4DD0-B496-0BB58D133F33}"/>
              </a:ext>
            </a:extLst>
          </p:cNvPr>
          <p:cNvCxnSpPr>
            <a:cxnSpLocks/>
            <a:stCxn id="22" idx="3"/>
            <a:endCxn id="71" idx="7"/>
          </p:cNvCxnSpPr>
          <p:nvPr/>
        </p:nvCxnSpPr>
        <p:spPr>
          <a:xfrm flipH="1">
            <a:off x="3057031" y="5311674"/>
            <a:ext cx="2439374" cy="1005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A79945-F74E-4D87-9E2B-2C52D41C4DB4}"/>
              </a:ext>
            </a:extLst>
          </p:cNvPr>
          <p:cNvCxnSpPr>
            <a:cxnSpLocks/>
            <a:stCxn id="22" idx="3"/>
            <a:endCxn id="74" idx="0"/>
          </p:cNvCxnSpPr>
          <p:nvPr/>
        </p:nvCxnSpPr>
        <p:spPr>
          <a:xfrm flipH="1">
            <a:off x="3574775" y="5311674"/>
            <a:ext cx="1921630" cy="950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2977AE-E804-4956-9077-B40A92AF9171}"/>
              </a:ext>
            </a:extLst>
          </p:cNvPr>
          <p:cNvCxnSpPr>
            <a:cxnSpLocks/>
            <a:stCxn id="22" idx="3"/>
            <a:endCxn id="73" idx="0"/>
          </p:cNvCxnSpPr>
          <p:nvPr/>
        </p:nvCxnSpPr>
        <p:spPr>
          <a:xfrm flipH="1">
            <a:off x="4233841" y="5311674"/>
            <a:ext cx="1262564" cy="950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0385F6-531A-4E2C-9B31-06184BAF25F1}"/>
              </a:ext>
            </a:extLst>
          </p:cNvPr>
          <p:cNvCxnSpPr>
            <a:cxnSpLocks/>
            <a:stCxn id="22" idx="3"/>
            <a:endCxn id="76" idx="0"/>
          </p:cNvCxnSpPr>
          <p:nvPr/>
        </p:nvCxnSpPr>
        <p:spPr>
          <a:xfrm flipH="1">
            <a:off x="4892907" y="5311674"/>
            <a:ext cx="603498" cy="954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54D4DD5-651B-4695-9B1D-22921F20F2F7}"/>
              </a:ext>
            </a:extLst>
          </p:cNvPr>
          <p:cNvSpPr/>
          <p:nvPr/>
        </p:nvSpPr>
        <p:spPr>
          <a:xfrm>
            <a:off x="536659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D49016E-0B74-45BF-96A6-9A0167A9F4A1}"/>
              </a:ext>
            </a:extLst>
          </p:cNvPr>
          <p:cNvSpPr/>
          <p:nvPr/>
        </p:nvSpPr>
        <p:spPr>
          <a:xfrm>
            <a:off x="593844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C01B681-EA9E-4BFA-A4B3-7BA5943C035C}"/>
              </a:ext>
            </a:extLst>
          </p:cNvPr>
          <p:cNvSpPr/>
          <p:nvPr/>
        </p:nvSpPr>
        <p:spPr>
          <a:xfrm>
            <a:off x="6510296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072773" y="6285522"/>
            <a:ext cx="389499" cy="313509"/>
            <a:chOff x="6044911" y="6257834"/>
            <a:chExt cx="389499" cy="313509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10</a:t>
              </a:r>
              <a:endParaRPr lang="en-GB" b="1" dirty="0"/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EEBCD1-D077-4EAE-9CA9-4649D32E1175}"/>
              </a:ext>
            </a:extLst>
          </p:cNvPr>
          <p:cNvCxnSpPr>
            <a:stCxn id="21" idx="4"/>
            <a:endCxn id="78" idx="0"/>
          </p:cNvCxnSpPr>
          <p:nvPr/>
        </p:nvCxnSpPr>
        <p:spPr>
          <a:xfrm flipH="1">
            <a:off x="5523351" y="5357587"/>
            <a:ext cx="773443" cy="90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69357F-3AAD-4D90-898C-7A21F3C40BFA}"/>
              </a:ext>
            </a:extLst>
          </p:cNvPr>
          <p:cNvCxnSpPr>
            <a:stCxn id="21" idx="4"/>
          </p:cNvCxnSpPr>
          <p:nvPr/>
        </p:nvCxnSpPr>
        <p:spPr>
          <a:xfrm flipH="1">
            <a:off x="6123823" y="5357587"/>
            <a:ext cx="172971" cy="951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83AC6B-7F60-4852-8411-D0867329AACE}"/>
              </a:ext>
            </a:extLst>
          </p:cNvPr>
          <p:cNvCxnSpPr>
            <a:stCxn id="21" idx="4"/>
            <a:endCxn id="132" idx="0"/>
          </p:cNvCxnSpPr>
          <p:nvPr/>
        </p:nvCxnSpPr>
        <p:spPr>
          <a:xfrm>
            <a:off x="6296794" y="5357587"/>
            <a:ext cx="370257" cy="94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>
            <a:stCxn id="21" idx="4"/>
            <a:endCxn id="135" idx="0"/>
          </p:cNvCxnSpPr>
          <p:nvPr/>
        </p:nvCxnSpPr>
        <p:spPr>
          <a:xfrm>
            <a:off x="6296794" y="5357587"/>
            <a:ext cx="942107" cy="95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1EDD03-308E-446A-BAAB-23B84A2A7891}"/>
              </a:ext>
            </a:extLst>
          </p:cNvPr>
          <p:cNvGrpSpPr/>
          <p:nvPr/>
        </p:nvGrpSpPr>
        <p:grpSpPr>
          <a:xfrm>
            <a:off x="6133732" y="5044078"/>
            <a:ext cx="389499" cy="313509"/>
            <a:chOff x="6133732" y="5044078"/>
            <a:chExt cx="389499" cy="3135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CB9F9-CA67-475E-9B54-1FAC00137C7E}"/>
                </a:ext>
              </a:extLst>
            </p:cNvPr>
            <p:cNvSpPr/>
            <p:nvPr/>
          </p:nvSpPr>
          <p:spPr>
            <a:xfrm>
              <a:off x="6140039" y="5044078"/>
              <a:ext cx="313509" cy="31350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78868B-AA58-4A6B-A42F-E84FBDB2A64C}"/>
                </a:ext>
              </a:extLst>
            </p:cNvPr>
            <p:cNvSpPr txBox="1"/>
            <p:nvPr/>
          </p:nvSpPr>
          <p:spPr>
            <a:xfrm>
              <a:off x="6133732" y="5074759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12</a:t>
              </a:r>
              <a:endParaRPr lang="en-GB" b="1" dirty="0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EB36337-44D2-413C-8507-38B2D6E911F4}"/>
              </a:ext>
            </a:extLst>
          </p:cNvPr>
          <p:cNvCxnSpPr>
            <a:cxnSpLocks/>
            <a:endCxn id="155" idx="3"/>
          </p:cNvCxnSpPr>
          <p:nvPr/>
        </p:nvCxnSpPr>
        <p:spPr>
          <a:xfrm flipH="1" flipV="1">
            <a:off x="3078773" y="4111997"/>
            <a:ext cx="3271183" cy="5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AEEB31D-A8A8-486F-A379-54804F076291}"/>
              </a:ext>
            </a:extLst>
          </p:cNvPr>
          <p:cNvSpPr txBox="1"/>
          <p:nvPr/>
        </p:nvSpPr>
        <p:spPr>
          <a:xfrm>
            <a:off x="3620308" y="3866923"/>
            <a:ext cx="21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00B050"/>
                </a:solidFill>
              </a:rPr>
              <a:t>Constructs grid layout as 2D-array</a:t>
            </a:r>
          </a:p>
          <a:p>
            <a:pPr algn="ctr"/>
            <a:endParaRPr lang="en-GB" sz="900" dirty="0">
              <a:solidFill>
                <a:srgbClr val="00B050"/>
              </a:solidFill>
            </a:endParaRPr>
          </a:p>
          <a:p>
            <a:pPr algn="ctr"/>
            <a:r>
              <a:rPr lang="en-GB" sz="900" dirty="0">
                <a:solidFill>
                  <a:srgbClr val="00B050"/>
                </a:solidFill>
              </a:rPr>
              <a:t>Units </a:t>
            </a:r>
            <a:r>
              <a:rPr lang="en-GB" sz="900" dirty="0" err="1">
                <a:solidFill>
                  <a:srgbClr val="00B050"/>
                </a:solidFill>
              </a:rPr>
              <a:t>layed</a:t>
            </a:r>
            <a:r>
              <a:rPr lang="en-GB" sz="900" dirty="0">
                <a:solidFill>
                  <a:srgbClr val="00B050"/>
                </a:solidFill>
              </a:rPr>
              <a:t> out inside each grid cell separately, units placed in grid at the end.  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833B045-CC05-4566-8D2A-8E3504375D89}"/>
              </a:ext>
            </a:extLst>
          </p:cNvPr>
          <p:cNvSpPr/>
          <p:nvPr/>
        </p:nvSpPr>
        <p:spPr>
          <a:xfrm>
            <a:off x="162202" y="2986339"/>
            <a:ext cx="2916571" cy="225131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B185A3-C29A-4040-9660-75478B70F5B6}"/>
              </a:ext>
            </a:extLst>
          </p:cNvPr>
          <p:cNvCxnSpPr>
            <a:stCxn id="155" idx="0"/>
            <a:endCxn id="155" idx="2"/>
          </p:cNvCxnSpPr>
          <p:nvPr/>
        </p:nvCxnSpPr>
        <p:spPr>
          <a:xfrm>
            <a:off x="1620488" y="2986339"/>
            <a:ext cx="0" cy="2251316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98EB3A1-5F50-4B50-AD94-3705A2B2A962}"/>
              </a:ext>
            </a:extLst>
          </p:cNvPr>
          <p:cNvCxnSpPr>
            <a:stCxn id="155" idx="1"/>
            <a:endCxn id="155" idx="3"/>
          </p:cNvCxnSpPr>
          <p:nvPr/>
        </p:nvCxnSpPr>
        <p:spPr>
          <a:xfrm>
            <a:off x="162202" y="4111997"/>
            <a:ext cx="2916571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A63993-5DF1-4F37-8E01-74EA086C6BC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71053" y="4267203"/>
            <a:ext cx="1068924" cy="85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9D0AE2-35AA-4F99-B263-BF0ADCF09C35}"/>
              </a:ext>
            </a:extLst>
          </p:cNvPr>
          <p:cNvCxnSpPr>
            <a:cxnSpLocks/>
            <a:stCxn id="13" idx="4"/>
            <a:endCxn id="23" idx="7"/>
          </p:cNvCxnSpPr>
          <p:nvPr/>
        </p:nvCxnSpPr>
        <p:spPr>
          <a:xfrm flipH="1">
            <a:off x="7695288" y="4267203"/>
            <a:ext cx="444689" cy="81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746B7BD-80F8-4B7F-BC81-B3326D2490DE}"/>
              </a:ext>
            </a:extLst>
          </p:cNvPr>
          <p:cNvCxnSpPr>
            <a:stCxn id="13" idx="4"/>
            <a:endCxn id="26" idx="0"/>
          </p:cNvCxnSpPr>
          <p:nvPr/>
        </p:nvCxnSpPr>
        <p:spPr>
          <a:xfrm>
            <a:off x="8139977" y="4267203"/>
            <a:ext cx="103535" cy="772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845227D-C166-40E4-830D-A42164CBD1D1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>
            <a:off x="8898341" y="4258494"/>
            <a:ext cx="423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7448973-7BDC-41DC-928C-817808591D11}"/>
              </a:ext>
            </a:extLst>
          </p:cNvPr>
          <p:cNvCxnSpPr>
            <a:stCxn id="20" idx="4"/>
            <a:endCxn id="28" idx="1"/>
          </p:cNvCxnSpPr>
          <p:nvPr/>
        </p:nvCxnSpPr>
        <p:spPr>
          <a:xfrm>
            <a:off x="8898341" y="4258494"/>
            <a:ext cx="552460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9D3EA14-2BB0-49A2-A58D-3B869ECD8F5F}"/>
              </a:ext>
            </a:extLst>
          </p:cNvPr>
          <p:cNvCxnSpPr>
            <a:cxnSpLocks/>
            <a:stCxn id="19" idx="5"/>
            <a:endCxn id="27" idx="0"/>
          </p:cNvCxnSpPr>
          <p:nvPr/>
        </p:nvCxnSpPr>
        <p:spPr>
          <a:xfrm>
            <a:off x="9767547" y="4212583"/>
            <a:ext cx="453163" cy="81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84CD8AF-715A-476C-8497-B07EA04859A5}"/>
              </a:ext>
            </a:extLst>
          </p:cNvPr>
          <p:cNvCxnSpPr>
            <a:stCxn id="19" idx="5"/>
            <a:endCxn id="30" idx="1"/>
          </p:cNvCxnSpPr>
          <p:nvPr/>
        </p:nvCxnSpPr>
        <p:spPr>
          <a:xfrm>
            <a:off x="9767547" y="4212583"/>
            <a:ext cx="1001386" cy="86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A1E64E-23A9-4F2B-9EC4-287578537AF2}"/>
              </a:ext>
            </a:extLst>
          </p:cNvPr>
          <p:cNvCxnSpPr>
            <a:stCxn id="19" idx="5"/>
            <a:endCxn id="29" idx="1"/>
          </p:cNvCxnSpPr>
          <p:nvPr/>
        </p:nvCxnSpPr>
        <p:spPr>
          <a:xfrm>
            <a:off x="9767547" y="4212583"/>
            <a:ext cx="1660450" cy="86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16754FD9-5ADE-45AD-BA9A-17870E023CE3}"/>
              </a:ext>
            </a:extLst>
          </p:cNvPr>
          <p:cNvSpPr/>
          <p:nvPr/>
        </p:nvSpPr>
        <p:spPr>
          <a:xfrm>
            <a:off x="8964677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868A657-E619-476F-AD96-BBC50B669383}"/>
              </a:ext>
            </a:extLst>
          </p:cNvPr>
          <p:cNvSpPr/>
          <p:nvPr/>
        </p:nvSpPr>
        <p:spPr>
          <a:xfrm>
            <a:off x="8305611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BC54197-2AF2-451C-A38C-C25E40F66518}"/>
              </a:ext>
            </a:extLst>
          </p:cNvPr>
          <p:cNvSpPr/>
          <p:nvPr/>
        </p:nvSpPr>
        <p:spPr>
          <a:xfrm>
            <a:off x="10282809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531F280-5D93-4A41-BF8C-C9812083D509}"/>
              </a:ext>
            </a:extLst>
          </p:cNvPr>
          <p:cNvSpPr/>
          <p:nvPr/>
        </p:nvSpPr>
        <p:spPr>
          <a:xfrm>
            <a:off x="9623743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D730C-F7EB-4D40-BDBA-4E67ACD124B2}"/>
              </a:ext>
            </a:extLst>
          </p:cNvPr>
          <p:cNvSpPr/>
          <p:nvPr/>
        </p:nvSpPr>
        <p:spPr>
          <a:xfrm>
            <a:off x="11600939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F709873D-10E8-4F2A-A5DB-67A4AA912568}"/>
              </a:ext>
            </a:extLst>
          </p:cNvPr>
          <p:cNvSpPr/>
          <p:nvPr/>
        </p:nvSpPr>
        <p:spPr>
          <a:xfrm>
            <a:off x="10941875" y="6285522"/>
            <a:ext cx="313509" cy="3135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…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19BCEC-BCFB-46D0-B571-000FE3238F42}"/>
              </a:ext>
            </a:extLst>
          </p:cNvPr>
          <p:cNvSpPr txBox="1"/>
          <p:nvPr/>
        </p:nvSpPr>
        <p:spPr>
          <a:xfrm>
            <a:off x="766614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33ADCFD3-C867-4DA9-9586-702FF7940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42" y="3025806"/>
            <a:ext cx="1225002" cy="1053272"/>
          </a:xfrm>
          <a:prstGeom prst="rect">
            <a:avLst/>
          </a:prstGeom>
          <a:ln w="12700">
            <a:solidFill>
              <a:srgbClr val="0000FF"/>
            </a:solidFill>
            <a:prstDash val="dash"/>
          </a:ln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935955" y="3057525"/>
            <a:ext cx="823913" cy="773905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1733550" y="3036094"/>
            <a:ext cx="1209675" cy="103108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ADB33B-2C46-4612-A9B1-4BD82F8A3D52}"/>
              </a:ext>
            </a:extLst>
          </p:cNvPr>
          <p:cNvSpPr txBox="1"/>
          <p:nvPr/>
        </p:nvSpPr>
        <p:spPr>
          <a:xfrm>
            <a:off x="8416341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C2B35F-B846-47DC-B4AE-30DC531978F7}"/>
              </a:ext>
            </a:extLst>
          </p:cNvPr>
          <p:cNvSpPr txBox="1"/>
          <p:nvPr/>
        </p:nvSpPr>
        <p:spPr>
          <a:xfrm>
            <a:off x="9139084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B609C3-DEFA-4885-AA8C-CB340E458C71}"/>
              </a:ext>
            </a:extLst>
          </p:cNvPr>
          <p:cNvSpPr txBox="1"/>
          <p:nvPr/>
        </p:nvSpPr>
        <p:spPr>
          <a:xfrm>
            <a:off x="9889282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50610D5-31AA-4714-B63D-995816443D4C}"/>
              </a:ext>
            </a:extLst>
          </p:cNvPr>
          <p:cNvSpPr txBox="1"/>
          <p:nvPr/>
        </p:nvSpPr>
        <p:spPr>
          <a:xfrm>
            <a:off x="10612025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3F4FC5F-094B-4278-8530-7D2C5545A05E}"/>
              </a:ext>
            </a:extLst>
          </p:cNvPr>
          <p:cNvSpPr txBox="1"/>
          <p:nvPr/>
        </p:nvSpPr>
        <p:spPr>
          <a:xfrm>
            <a:off x="11362223" y="5390071"/>
            <a:ext cx="475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/>
              <a:t>…</a:t>
            </a:r>
            <a:endParaRPr lang="en-GB" sz="1050"/>
          </a:p>
        </p:txBody>
      </p:sp>
      <p:sp>
        <p:nvSpPr>
          <p:cNvPr id="110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7216188" y="3971959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13</a:t>
            </a:r>
            <a:endParaRPr lang="en-GB" b="1" dirty="0"/>
          </a:p>
        </p:txBody>
      </p:sp>
      <p:sp>
        <p:nvSpPr>
          <p:cNvPr id="119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7973627" y="3971959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17</a:t>
            </a:r>
            <a:endParaRPr lang="en-GB" b="1" dirty="0"/>
          </a:p>
        </p:txBody>
      </p:sp>
      <p:sp>
        <p:nvSpPr>
          <p:cNvPr id="122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7418188" y="5067645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15</a:t>
            </a:r>
            <a:endParaRPr lang="en-GB" b="1" dirty="0"/>
          </a:p>
        </p:txBody>
      </p:sp>
      <p:sp>
        <p:nvSpPr>
          <p:cNvPr id="123" name="TextBox 173">
            <a:extLst>
              <a:ext uri="{FF2B5EF4-FFF2-40B4-BE49-F238E27FC236}">
                <a16:creationId xmlns:a16="http://schemas.microsoft.com/office/drawing/2014/main" id="{C6EB4506-7266-40F7-84F4-0DB8E5E2E443}"/>
              </a:ext>
            </a:extLst>
          </p:cNvPr>
          <p:cNvSpPr txBox="1"/>
          <p:nvPr/>
        </p:nvSpPr>
        <p:spPr>
          <a:xfrm>
            <a:off x="8076014" y="5067645"/>
            <a:ext cx="3894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16</a:t>
            </a:r>
            <a:endParaRPr lang="en-GB" b="1" dirty="0"/>
          </a:p>
        </p:txBody>
      </p:sp>
      <p:grpSp>
        <p:nvGrpSpPr>
          <p:cNvPr id="141" name="Group 133">
            <a:extLst>
              <a:ext uri="{FF2B5EF4-FFF2-40B4-BE49-F238E27FC236}">
                <a16:creationId xmlns:a16="http://schemas.microsoft.com/office/drawing/2014/main" id="{4C6EA167-3784-467A-9529-96D6E9FC2A57}"/>
              </a:ext>
            </a:extLst>
          </p:cNvPr>
          <p:cNvGrpSpPr/>
          <p:nvPr/>
        </p:nvGrpSpPr>
        <p:grpSpPr>
          <a:xfrm>
            <a:off x="7689192" y="6518453"/>
            <a:ext cx="389499" cy="313509"/>
            <a:chOff x="6044911" y="6257834"/>
            <a:chExt cx="389499" cy="313509"/>
          </a:xfrm>
        </p:grpSpPr>
        <p:sp>
          <p:nvSpPr>
            <p:cNvPr id="143" name="Oval 134">
              <a:extLst>
                <a:ext uri="{FF2B5EF4-FFF2-40B4-BE49-F238E27FC236}">
                  <a16:creationId xmlns:a16="http://schemas.microsoft.com/office/drawing/2014/main" id="{624A40AE-6F99-485E-9983-287E6E3C9242}"/>
                </a:ext>
              </a:extLst>
            </p:cNvPr>
            <p:cNvSpPr/>
            <p:nvPr/>
          </p:nvSpPr>
          <p:spPr>
            <a:xfrm>
              <a:off x="6054284" y="6257834"/>
              <a:ext cx="313509" cy="31350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35">
              <a:extLst>
                <a:ext uri="{FF2B5EF4-FFF2-40B4-BE49-F238E27FC236}">
                  <a16:creationId xmlns:a16="http://schemas.microsoft.com/office/drawing/2014/main" id="{056FE635-6E6D-4207-815F-B9A98E59C9A8}"/>
                </a:ext>
              </a:extLst>
            </p:cNvPr>
            <p:cNvSpPr txBox="1"/>
            <p:nvPr/>
          </p:nvSpPr>
          <p:spPr>
            <a:xfrm>
              <a:off x="6044911" y="6283783"/>
              <a:ext cx="3894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11</a:t>
              </a:r>
              <a:endParaRPr lang="en-GB" b="1" dirty="0"/>
            </a:p>
          </p:txBody>
        </p:sp>
      </p:grpSp>
      <p:cxnSp>
        <p:nvCxnSpPr>
          <p:cNvPr id="145" name="Straight Arrow Connector 145">
            <a:extLst>
              <a:ext uri="{FF2B5EF4-FFF2-40B4-BE49-F238E27FC236}">
                <a16:creationId xmlns:a16="http://schemas.microsoft.com/office/drawing/2014/main" id="{A29E9DAE-C333-45BD-BB5D-FC98BF9A3697}"/>
              </a:ext>
            </a:extLst>
          </p:cNvPr>
          <p:cNvCxnSpPr/>
          <p:nvPr/>
        </p:nvCxnSpPr>
        <p:spPr>
          <a:xfrm>
            <a:off x="7379580" y="6518452"/>
            <a:ext cx="325688" cy="111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54">
            <a:extLst>
              <a:ext uri="{FF2B5EF4-FFF2-40B4-BE49-F238E27FC236}">
                <a16:creationId xmlns:a16="http://schemas.microsoft.com/office/drawing/2014/main" id="{2833B045-CC05-4566-8D2A-8E3504375D89}"/>
              </a:ext>
            </a:extLst>
          </p:cNvPr>
          <p:cNvSpPr/>
          <p:nvPr/>
        </p:nvSpPr>
        <p:spPr>
          <a:xfrm>
            <a:off x="2000501" y="6156006"/>
            <a:ext cx="3152593" cy="502019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53">
            <a:extLst>
              <a:ext uri="{FF2B5EF4-FFF2-40B4-BE49-F238E27FC236}">
                <a16:creationId xmlns:a16="http://schemas.microsoft.com/office/drawing/2014/main" id="{7AEEB31D-A8A8-486F-A379-54804F076291}"/>
              </a:ext>
            </a:extLst>
          </p:cNvPr>
          <p:cNvSpPr txBox="1"/>
          <p:nvPr/>
        </p:nvSpPr>
        <p:spPr>
          <a:xfrm>
            <a:off x="1934591" y="5920659"/>
            <a:ext cx="100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00B0F0"/>
                </a:solidFill>
              </a:rPr>
              <a:t>Siblings (in level)</a:t>
            </a:r>
          </a:p>
        </p:txBody>
      </p:sp>
      <p:sp>
        <p:nvSpPr>
          <p:cNvPr id="159" name="TextBox 51">
            <a:extLst>
              <a:ext uri="{FF2B5EF4-FFF2-40B4-BE49-F238E27FC236}">
                <a16:creationId xmlns:a16="http://schemas.microsoft.com/office/drawing/2014/main" id="{A9BFADDD-BFA2-4C13-B736-4A82987858B5}"/>
              </a:ext>
            </a:extLst>
          </p:cNvPr>
          <p:cNvSpPr txBox="1"/>
          <p:nvPr/>
        </p:nvSpPr>
        <p:spPr>
          <a:xfrm>
            <a:off x="6692545" y="3208420"/>
            <a:ext cx="158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 dirty="0"/>
              <a:t>Process Cell : </a:t>
            </a:r>
            <a:r>
              <a:rPr lang="en-GB" sz="1050" dirty="0" err="1"/>
              <a:t>Brewhouse</a:t>
            </a:r>
            <a:endParaRPr lang="en-GB" sz="1050" b="1" dirty="0"/>
          </a:p>
        </p:txBody>
      </p:sp>
      <p:sp>
        <p:nvSpPr>
          <p:cNvPr id="113" name="Textfeld 112"/>
          <p:cNvSpPr txBox="1"/>
          <p:nvPr/>
        </p:nvSpPr>
        <p:spPr>
          <a:xfrm>
            <a:off x="9499951" y="1232086"/>
            <a:ext cx="2555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pidLevel</a:t>
            </a:r>
            <a:r>
              <a:rPr lang="en-US" sz="1200" b="1" dirty="0"/>
              <a:t> to </a:t>
            </a:r>
            <a:r>
              <a:rPr lang="en-US" sz="1200" b="1" dirty="0" err="1"/>
              <a:t>isaLevel</a:t>
            </a:r>
            <a:r>
              <a:rPr lang="en-US" sz="1200" b="1" dirty="0"/>
              <a:t> map:</a:t>
            </a:r>
          </a:p>
          <a:p>
            <a:r>
              <a:rPr lang="en-US" sz="1200" b="1" dirty="0"/>
              <a:t>    1 : Enterprise</a:t>
            </a:r>
          </a:p>
          <a:p>
            <a:r>
              <a:rPr lang="en-US" sz="1200" b="1" dirty="0"/>
              <a:t>    2 : Site</a:t>
            </a:r>
          </a:p>
          <a:p>
            <a:r>
              <a:rPr lang="en-US" sz="1200" b="1" dirty="0"/>
              <a:t>    3 : Area</a:t>
            </a:r>
          </a:p>
          <a:p>
            <a:r>
              <a:rPr lang="en-US" sz="1200" b="1" dirty="0"/>
              <a:t>    4 : Process Cell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    5 : Unit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    6 : </a:t>
            </a:r>
            <a:r>
              <a:rPr lang="en-US" sz="1200" b="1" dirty="0" err="1">
                <a:solidFill>
                  <a:srgbClr val="0000FF"/>
                </a:solidFill>
              </a:rPr>
              <a:t>Emodule</a:t>
            </a:r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rgbClr val="0000FF"/>
                </a:solidFill>
              </a:rPr>
              <a:t>    …</a:t>
            </a:r>
          </a:p>
          <a:p>
            <a:r>
              <a:rPr lang="en-US" sz="1200" b="1" dirty="0">
                <a:solidFill>
                  <a:srgbClr val="0000FF"/>
                </a:solidFill>
              </a:rPr>
              <a:t>    </a:t>
            </a:r>
            <a:r>
              <a:rPr lang="en-US" sz="1200" b="1" dirty="0">
                <a:solidFill>
                  <a:srgbClr val="00B0F0"/>
                </a:solidFill>
              </a:rPr>
              <a:t>n : </a:t>
            </a:r>
            <a:r>
              <a:rPr lang="en-US" sz="1200" b="1" dirty="0" err="1">
                <a:solidFill>
                  <a:srgbClr val="00B0F0"/>
                </a:solidFill>
              </a:rPr>
              <a:t>Cmodule</a:t>
            </a:r>
            <a:endParaRPr lang="en-US" sz="1200" b="1" dirty="0">
              <a:solidFill>
                <a:srgbClr val="00B0F0"/>
              </a:solidFill>
            </a:endParaRPr>
          </a:p>
          <a:p>
            <a:endParaRPr lang="en-US" sz="1200" b="1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(only last level labelled as </a:t>
            </a:r>
            <a:r>
              <a:rPr lang="en-US" sz="1200" dirty="0" err="1">
                <a:solidFill>
                  <a:srgbClr val="00B0F0"/>
                </a:solidFill>
              </a:rPr>
              <a:t>Cmodule</a:t>
            </a:r>
            <a:r>
              <a:rPr lang="en-US" sz="1200" dirty="0">
                <a:solidFill>
                  <a:srgbClr val="00B0F0"/>
                </a:solidFill>
              </a:rPr>
              <a:t>)</a:t>
            </a:r>
          </a:p>
          <a:p>
            <a:endParaRPr lang="en-US" sz="1200" dirty="0"/>
          </a:p>
        </p:txBody>
      </p:sp>
      <p:sp>
        <p:nvSpPr>
          <p:cNvPr id="1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 rot="2605939">
            <a:off x="5119958" y="3487989"/>
            <a:ext cx="6347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b="1" dirty="0">
                <a:solidFill>
                  <a:srgbClr val="FF0000"/>
                </a:solidFill>
              </a:rPr>
              <a:t>REMAKE WITH DRAW IO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4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3 – </a:t>
            </a:r>
            <a:r>
              <a:rPr lang="en-GB" sz="1600" b="1" dirty="0" err="1">
                <a:solidFill>
                  <a:schemeClr val="bg1">
                    <a:lumMod val="50000"/>
                  </a:schemeClr>
                </a:solidFill>
              </a:rPr>
              <a:t>placeVertices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Grafik 3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1" y="2828410"/>
            <a:ext cx="4873399" cy="2507361"/>
          </a:xfrm>
          <a:prstGeom prst="rect">
            <a:avLst/>
          </a:prstGeom>
        </p:spPr>
      </p:pic>
      <p:graphicFrame>
        <p:nvGraphicFramePr>
          <p:cNvPr id="330" name="Tabelle 329"/>
          <p:cNvGraphicFramePr>
            <a:graphicFrameLocks noGrp="1"/>
          </p:cNvGraphicFramePr>
          <p:nvPr>
            <p:extLst/>
          </p:nvPr>
        </p:nvGraphicFramePr>
        <p:xfrm>
          <a:off x="1114066" y="6328109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33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007465" y="6097012"/>
            <a:ext cx="21172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Tree Array (nested hierarchy):</a:t>
            </a:r>
            <a:endParaRPr lang="en-GB" sz="1050" dirty="0"/>
          </a:p>
        </p:txBody>
      </p:sp>
      <p:sp>
        <p:nvSpPr>
          <p:cNvPr id="33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856158" y="609767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Path Array:</a:t>
            </a:r>
            <a:endParaRPr lang="en-GB" sz="1050" dirty="0"/>
          </a:p>
        </p:txBody>
      </p:sp>
      <p:sp>
        <p:nvSpPr>
          <p:cNvPr id="33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2089079" y="1509847"/>
            <a:ext cx="21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nodeTree</a:t>
            </a:r>
            <a:endParaRPr lang="en-GB" i="1" dirty="0"/>
          </a:p>
        </p:txBody>
      </p:sp>
      <p:sp>
        <p:nvSpPr>
          <p:cNvPr id="33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7531332" y="1570294"/>
            <a:ext cx="275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path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(for vertex placement)</a:t>
            </a:r>
          </a:p>
        </p:txBody>
      </p:sp>
      <p:sp>
        <p:nvSpPr>
          <p:cNvPr id="336" name="Pfeil nach rechts 335"/>
          <p:cNvSpPr/>
          <p:nvPr/>
        </p:nvSpPr>
        <p:spPr>
          <a:xfrm>
            <a:off x="5801759" y="3607723"/>
            <a:ext cx="422779" cy="3823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338" name="Tabelle 337"/>
          <p:cNvGraphicFramePr>
            <a:graphicFrameLocks noGrp="1"/>
          </p:cNvGraphicFramePr>
          <p:nvPr>
            <p:extLst/>
          </p:nvPr>
        </p:nvGraphicFramePr>
        <p:xfrm>
          <a:off x="6924249" y="6328776"/>
          <a:ext cx="3975072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2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256177202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831062878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3598981215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278214951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369092313"/>
                    </a:ext>
                  </a:extLst>
                </a:gridCol>
                <a:gridCol w="248442">
                  <a:extLst>
                    <a:ext uri="{9D8B030D-6E8A-4147-A177-3AD203B41FA5}">
                      <a16:colId xmlns:a16="http://schemas.microsoft.com/office/drawing/2014/main" val="143899768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4366109" y="3238391"/>
            <a:ext cx="29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err="1"/>
              <a:t>placeVertices</a:t>
            </a:r>
            <a:r>
              <a:rPr lang="en-GB" b="1" i="1"/>
              <a:t>(</a:t>
            </a:r>
            <a:r>
              <a:rPr lang="en-GB" i="1"/>
              <a:t>path</a:t>
            </a:r>
            <a:r>
              <a:rPr lang="en-GB" b="1" i="1"/>
              <a:t>)</a:t>
            </a:r>
            <a:endParaRPr lang="en-GB" b="1" i="1" dirty="0"/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852068" y="5740254"/>
            <a:ext cx="71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Input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6686137" y="5740254"/>
            <a:ext cx="9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Output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1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Family Tree Analogy - Terminology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0" name="Tabel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76520"/>
              </p:ext>
            </p:extLst>
          </p:nvPr>
        </p:nvGraphicFramePr>
        <p:xfrm>
          <a:off x="279576" y="1623106"/>
          <a:ext cx="2538050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15350709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499111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sp>
        <p:nvSpPr>
          <p:cNvPr id="121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72970" y="1392009"/>
            <a:ext cx="8379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Path Array:</a:t>
            </a:r>
            <a:endParaRPr lang="en-GB" sz="1050" dirty="0"/>
          </a:p>
        </p:txBody>
      </p:sp>
      <p:sp>
        <p:nvSpPr>
          <p:cNvPr id="124" name="TextBox 62">
            <a:extLst>
              <a:ext uri="{FF2B5EF4-FFF2-40B4-BE49-F238E27FC236}">
                <a16:creationId xmlns:a16="http://schemas.microsoft.com/office/drawing/2014/main" id="{1D71E21F-4AB1-4161-92C6-1AF65238C6B7}"/>
              </a:ext>
            </a:extLst>
          </p:cNvPr>
          <p:cNvSpPr txBox="1"/>
          <p:nvPr/>
        </p:nvSpPr>
        <p:spPr>
          <a:xfrm>
            <a:off x="168573" y="2045813"/>
            <a:ext cx="1021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Siblings Array:</a:t>
            </a:r>
            <a:endParaRPr lang="en-GB" sz="1050" dirty="0"/>
          </a:p>
        </p:txBody>
      </p:sp>
      <p:graphicFrame>
        <p:nvGraphicFramePr>
          <p:cNvPr id="125" name="Tabel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18921"/>
              </p:ext>
            </p:extLst>
          </p:nvPr>
        </p:nvGraphicFramePr>
        <p:xfrm>
          <a:off x="279575" y="2275412"/>
          <a:ext cx="2030440" cy="24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05">
                  <a:extLst>
                    <a:ext uri="{9D8B030D-6E8A-4147-A177-3AD203B41FA5}">
                      <a16:colId xmlns:a16="http://schemas.microsoft.com/office/drawing/2014/main" val="259019388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236785171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393414214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4101219277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2547806980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320730676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190447142"/>
                    </a:ext>
                  </a:extLst>
                </a:gridCol>
                <a:gridCol w="253805">
                  <a:extLst>
                    <a:ext uri="{9D8B030D-6E8A-4147-A177-3AD203B41FA5}">
                      <a16:colId xmlns:a16="http://schemas.microsoft.com/office/drawing/2014/main" val="3885206293"/>
                    </a:ext>
                  </a:extLst>
                </a:gridCol>
              </a:tblGrid>
              <a:tr h="24781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00FF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893598"/>
                  </a:ext>
                </a:extLst>
              </a:tr>
            </a:tbl>
          </a:graphicData>
        </a:graphic>
      </p:graphicFrame>
      <p:pic>
        <p:nvPicPr>
          <p:cNvPr id="112" name="Grafik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18" y="1787236"/>
            <a:ext cx="6897063" cy="35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7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vertexPlacement</a:t>
            </a:r>
            <a:r>
              <a:rPr lang="en-GB" sz="3200" b="1" dirty="0">
                <a:solidFill>
                  <a:srgbClr val="339966"/>
                </a:solidFill>
              </a:rPr>
              <a:t>()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Algorithm Overview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61960" y="147070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forEach</a:t>
            </a:r>
            <a:r>
              <a:rPr lang="en-US" sz="1200" dirty="0"/>
              <a:t> </a:t>
            </a:r>
            <a:r>
              <a:rPr lang="en-US" sz="1200" b="1" i="1" dirty="0"/>
              <a:t>vertex</a:t>
            </a:r>
            <a:r>
              <a:rPr lang="en-US" sz="1200" dirty="0"/>
              <a:t> in </a:t>
            </a:r>
            <a:r>
              <a:rPr lang="en-US" sz="1200" b="1" i="1" dirty="0"/>
              <a:t>pidVertices</a:t>
            </a:r>
            <a:r>
              <a:rPr lang="en-US" sz="1200" dirty="0"/>
              <a:t>:</a:t>
            </a:r>
          </a:p>
          <a:p>
            <a:r>
              <a:rPr lang="en-US" sz="1200" dirty="0"/>
              <a:t>     </a:t>
            </a:r>
            <a:r>
              <a:rPr lang="en-US" sz="1200" b="1" dirty="0">
                <a:solidFill>
                  <a:srgbClr val="C00000"/>
                </a:solidFill>
              </a:rPr>
              <a:t>if</a:t>
            </a:r>
            <a:r>
              <a:rPr lang="en-US" sz="1200" dirty="0"/>
              <a:t> (not group):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calculate</a:t>
            </a:r>
            <a:r>
              <a:rPr lang="en-US" sz="1200" dirty="0"/>
              <a:t> cell area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store</a:t>
            </a:r>
            <a:r>
              <a:rPr lang="en-US" sz="1200" dirty="0"/>
              <a:t> cell area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position</a:t>
            </a:r>
            <a:r>
              <a:rPr lang="en-US" sz="1200" dirty="0"/>
              <a:t> current vertex:</a:t>
            </a:r>
          </a:p>
          <a:p>
            <a:r>
              <a:rPr lang="en-US" sz="1200" dirty="0"/>
              <a:t>                </a:t>
            </a:r>
            <a:r>
              <a:rPr lang="en-US" sz="1200" b="1" dirty="0"/>
              <a:t>get</a:t>
            </a:r>
            <a:r>
              <a:rPr lang="en-US" sz="1200" dirty="0"/>
              <a:t> previous vertex position (x, y values)</a:t>
            </a:r>
          </a:p>
          <a:p>
            <a:r>
              <a:rPr lang="en-US" sz="1200" dirty="0"/>
              <a:t>                </a:t>
            </a:r>
            <a:r>
              <a:rPr lang="en-US" sz="1200" b="1" dirty="0"/>
              <a:t>apply</a:t>
            </a:r>
            <a:r>
              <a:rPr lang="en-US" sz="1200" dirty="0"/>
              <a:t> positioning rules</a:t>
            </a:r>
          </a:p>
          <a:p>
            <a:r>
              <a:rPr lang="en-US" sz="1200" dirty="0"/>
              <a:t>                </a:t>
            </a:r>
            <a:r>
              <a:rPr lang="en-US" sz="1200" b="1" dirty="0"/>
              <a:t>set</a:t>
            </a:r>
            <a:r>
              <a:rPr lang="en-US" sz="1200" dirty="0"/>
              <a:t> current vertex position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update</a:t>
            </a:r>
            <a:r>
              <a:rPr lang="en-US" sz="1200" dirty="0"/>
              <a:t> value of previous x, y values</a:t>
            </a:r>
          </a:p>
          <a:p>
            <a:r>
              <a:rPr lang="en-US" sz="1200" dirty="0"/>
              <a:t>     </a:t>
            </a:r>
            <a:r>
              <a:rPr lang="en-US" sz="1200" b="1" dirty="0">
                <a:solidFill>
                  <a:srgbClr val="C00000"/>
                </a:solidFill>
              </a:rPr>
              <a:t>else if </a:t>
            </a:r>
            <a:r>
              <a:rPr lang="en-US" sz="1200" dirty="0"/>
              <a:t>(group):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sum</a:t>
            </a:r>
            <a:r>
              <a:rPr lang="en-US" sz="1200" dirty="0"/>
              <a:t> areas of contained cells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1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Data Bindings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smtClean="0"/>
              <a:t>User objects and metadata: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The User object is what gives </a:t>
            </a:r>
            <a:r>
              <a:rPr lang="en-US" sz="1600" dirty="0" err="1"/>
              <a:t>mxGraph</a:t>
            </a:r>
            <a:r>
              <a:rPr lang="en-US" sz="1600" dirty="0"/>
              <a:t> diagrams a context, it stores the business logic associated with a visual cell</a:t>
            </a:r>
            <a:r>
              <a:rPr lang="en-US" sz="1600" dirty="0" smtClean="0"/>
              <a:t>.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Can be simply a string or value and even an object.</a:t>
            </a:r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err="1"/>
              <a:t>mxGraph</a:t>
            </a:r>
            <a:r>
              <a:rPr lang="en-US" sz="1600" dirty="0"/>
              <a:t> supports the process of populating the model on the server-side and transmitting to the client, and back again. See the later chapter on “I/O and Server Communication</a:t>
            </a:r>
            <a:r>
              <a:rPr lang="en-US" sz="1600" dirty="0" smtClean="0"/>
              <a:t>”.</a:t>
            </a:r>
            <a:endParaRPr lang="en-US" sz="1600" dirty="0"/>
          </a:p>
          <a:p>
            <a:pPr lvl="1" algn="just"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The data transmitted will be both the visual model (the diagram) as well as the business logic (mostly contained in the user objects).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/>
              <a:t>PID metadata of the cell (non </a:t>
            </a:r>
            <a:r>
              <a:rPr lang="en-GB" sz="1600" dirty="0" err="1" smtClean="0"/>
              <a:t>mxGraph</a:t>
            </a:r>
            <a:r>
              <a:rPr lang="en-GB" sz="1600" dirty="0" smtClean="0"/>
              <a:t> data) can be included here as key-value pairs.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/>
              <a:t>Values are then accessible through the key via placeholders.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smtClean="0"/>
              <a:t>value: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/>
              <a:t>Removed value attribute from </a:t>
            </a:r>
            <a:r>
              <a:rPr lang="en-GB" sz="1600" dirty="0" err="1" smtClean="0"/>
              <a:t>mxCell</a:t>
            </a:r>
            <a:r>
              <a:rPr lang="en-GB" sz="1600" dirty="0" smtClean="0"/>
              <a:t> </a:t>
            </a:r>
            <a:r>
              <a:rPr lang="en-GB" sz="1600" dirty="0"/>
              <a:t>(default is null)</a:t>
            </a:r>
            <a:r>
              <a:rPr lang="en-GB" sz="1600" dirty="0" smtClean="0"/>
              <a:t> because it would override the </a:t>
            </a:r>
            <a:r>
              <a:rPr lang="en-GB" sz="1600" dirty="0" err="1" smtClean="0"/>
              <a:t>binded</a:t>
            </a:r>
            <a:r>
              <a:rPr lang="en-GB" sz="1600" dirty="0" smtClean="0"/>
              <a:t> object surrounding the </a:t>
            </a:r>
            <a:r>
              <a:rPr lang="en-GB" sz="1600" dirty="0" err="1" smtClean="0"/>
              <a:t>mxCell</a:t>
            </a:r>
            <a:r>
              <a:rPr lang="en-GB" sz="1600" dirty="0" smtClean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/>
              <a:t>When value attribute is omitted in </a:t>
            </a:r>
            <a:r>
              <a:rPr lang="en-GB" sz="1600" dirty="0" err="1" smtClean="0"/>
              <a:t>mxCell</a:t>
            </a:r>
            <a:r>
              <a:rPr lang="en-GB" sz="1600" dirty="0" smtClean="0"/>
              <a:t>, the object surrounding the </a:t>
            </a:r>
            <a:r>
              <a:rPr lang="en-GB" sz="1600" dirty="0" err="1" smtClean="0"/>
              <a:t>mxCell</a:t>
            </a:r>
            <a:r>
              <a:rPr lang="en-GB" sz="1600" dirty="0" smtClean="0"/>
              <a:t> is enabled.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p</a:t>
            </a:r>
            <a:r>
              <a:rPr lang="en-GB" sz="2000" dirty="0" smtClean="0"/>
              <a:t>laceholders: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Placeholders can be used in labels and tooltips to reference properties of cells or ancestors, including the properties of the diagram. </a:t>
            </a:r>
            <a:endParaRPr lang="en-US" sz="16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Must be enabled for all objects: set ‘placeholders’ attribute to ‘1’ or check </a:t>
            </a:r>
            <a:r>
              <a:rPr lang="en-US" sz="1600" dirty="0"/>
              <a:t>the Placeholders option in the metadata dialog. </a:t>
            </a:r>
            <a:endParaRPr lang="en-US" sz="16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To reference a property </a:t>
            </a:r>
            <a:r>
              <a:rPr lang="en-US" sz="1600" dirty="0"/>
              <a:t>in a label or tooltip, place the name of the property between % signs. </a:t>
            </a:r>
            <a:endParaRPr lang="en-US" sz="1600" dirty="0" smtClean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placeholder: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A special field called </a:t>
            </a:r>
            <a:r>
              <a:rPr lang="en-US" sz="1600" dirty="0" smtClean="0"/>
              <a:t>in </a:t>
            </a:r>
            <a:r>
              <a:rPr lang="en-US" sz="1600" dirty="0"/>
              <a:t>the metadata of </a:t>
            </a:r>
            <a:r>
              <a:rPr lang="en-US" sz="1600" dirty="0" smtClean="0"/>
              <a:t>the cell that can </a:t>
            </a:r>
            <a:r>
              <a:rPr lang="en-US" sz="1600" dirty="0"/>
              <a:t>be used to reference the value under the given name in the cell's or an ancestor's metadata.</a:t>
            </a:r>
            <a:endParaRPr lang="en-US" sz="1600" dirty="0" smtClean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6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2561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Next Sprint – </a:t>
            </a:r>
            <a:r>
              <a:rPr lang="en-US" sz="3200" b="1" dirty="0" err="1">
                <a:solidFill>
                  <a:srgbClr val="339966"/>
                </a:solidFill>
              </a:rPr>
              <a:t>ToDos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B88C6BB7-9506-441C-AAC0-C315A42F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err="1"/>
              <a:t>Boardlet</a:t>
            </a:r>
            <a:r>
              <a:rPr lang="en-GB" sz="2000" dirty="0"/>
              <a:t> Design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floating buttons (side-by-side) 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Design of root-node-selection input field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query of siblings when selecting one root node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Build Hierarchy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Fix to start from selected root node (to work out for multiple)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Database queries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Connect remaining tables to repository with LC2 (instructions in daily-routine notes)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getData</a:t>
            </a:r>
            <a:r>
              <a:rPr lang="en-GB" sz="1600" dirty="0">
                <a:solidFill>
                  <a:srgbClr val="00B050"/>
                </a:solidFill>
              </a:rPr>
              <a:t>() generic Function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pidRootNode</a:t>
            </a:r>
            <a:r>
              <a:rPr lang="en-GB" sz="1600" dirty="0">
                <a:solidFill>
                  <a:srgbClr val="00B050"/>
                </a:solidFill>
              </a:rPr>
              <a:t> name query (to display in input field on </a:t>
            </a:r>
            <a:r>
              <a:rPr lang="en-GB" sz="1600" dirty="0" err="1">
                <a:solidFill>
                  <a:srgbClr val="00B050"/>
                </a:solidFill>
              </a:rPr>
              <a:t>updateInput</a:t>
            </a:r>
            <a:r>
              <a:rPr lang="en-GB" sz="1600" dirty="0">
                <a:solidFill>
                  <a:srgbClr val="00B050"/>
                </a:solidFill>
              </a:rPr>
              <a:t>())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pidNodes</a:t>
            </a:r>
            <a:r>
              <a:rPr lang="en-GB" sz="1600" dirty="0">
                <a:solidFill>
                  <a:srgbClr val="00B050"/>
                </a:solidFill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rgbClr val="00B050"/>
                </a:solidFill>
              </a:rPr>
              <a:t>pidConnections</a:t>
            </a:r>
            <a:r>
              <a:rPr lang="en-GB" sz="1600" dirty="0">
                <a:solidFill>
                  <a:srgbClr val="00B050"/>
                </a:solidFill>
              </a:rPr>
              <a:t> query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Process Variables query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Animations via sapient-bind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Documentation and Commenting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00B050"/>
                </a:solidFill>
              </a:rPr>
              <a:t>Modularization of code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err="1"/>
              <a:t>JsDocs</a:t>
            </a:r>
            <a:endParaRPr lang="en-GB" sz="16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Testing</a:t>
            </a:r>
          </a:p>
          <a:p>
            <a:pPr algn="just"/>
            <a:endParaRPr lang="en-GB" sz="1400" dirty="0"/>
          </a:p>
          <a:p>
            <a:pPr algn="just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5190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11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ieren 3"/>
          <p:cNvGrpSpPr/>
          <p:nvPr/>
        </p:nvGrpSpPr>
        <p:grpSpPr>
          <a:xfrm>
            <a:off x="686534" y="1010194"/>
            <a:ext cx="6613491" cy="5468849"/>
            <a:chOff x="686534" y="1010194"/>
            <a:chExt cx="6613491" cy="5468849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36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AB1D2124-FC8F-4BCD-9E0B-43BF17E7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4" y="1787237"/>
            <a:ext cx="11920744" cy="31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703161" y="1010194"/>
            <a:ext cx="6613491" cy="5468849"/>
            <a:chOff x="686534" y="1010194"/>
            <a:chExt cx="6613491" cy="546884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4" y="1010194"/>
              <a:ext cx="6613491" cy="5468849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674" y="4384598"/>
              <a:ext cx="1046275" cy="23250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Task Backlog – Overview</a:t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 of tasks: Week 10 </a:t>
            </a:r>
          </a:p>
        </p:txBody>
      </p:sp>
      <p:pic>
        <p:nvPicPr>
          <p:cNvPr id="5" name="Picture 2" descr="Image result for gefasoft logo svg">
            <a:extLst>
              <a:ext uri="{FF2B5EF4-FFF2-40B4-BE49-F238E27FC236}">
                <a16:creationId xmlns:a16="http://schemas.microsoft.com/office/drawing/2014/main" id="{5F490901-FAF6-4F6B-885B-A6CD92F7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33D53D-CEA6-4793-AA59-162439CE6782}"/>
              </a:ext>
            </a:extLst>
          </p:cNvPr>
          <p:cNvSpPr/>
          <p:nvPr/>
        </p:nvSpPr>
        <p:spPr>
          <a:xfrm>
            <a:off x="686533" y="3944007"/>
            <a:ext cx="6613491" cy="14758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</a:rPr>
              <a:t>Boardlet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Weekly Sprint 10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40" y="1454229"/>
            <a:ext cx="591585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pic>
        <p:nvPicPr>
          <p:cNvPr id="8" name="Inhaltsplatzhalter 7">
            <a:hlinkClick r:id="rId4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"/>
          <a:stretch/>
        </p:blipFill>
        <p:spPr>
          <a:xfrm>
            <a:off x="302859" y="902126"/>
            <a:ext cx="11586282" cy="5714802"/>
          </a:xfrm>
        </p:spPr>
      </p:pic>
    </p:spTree>
    <p:extLst>
      <p:ext uri="{BB962C8B-B14F-4D97-AF65-F5344CB8AC3E}">
        <p14:creationId xmlns:p14="http://schemas.microsoft.com/office/powerpoint/2010/main" val="116116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Database Queries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Overview: Data Map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uppieren 121"/>
          <p:cNvGrpSpPr/>
          <p:nvPr/>
        </p:nvGrpSpPr>
        <p:grpSpPr>
          <a:xfrm>
            <a:off x="9835496" y="1290457"/>
            <a:ext cx="1744133" cy="2701517"/>
            <a:chOff x="9958647" y="157942"/>
            <a:chExt cx="1853738" cy="2701517"/>
          </a:xfrm>
        </p:grpSpPr>
        <p:sp>
          <p:nvSpPr>
            <p:cNvPr id="224" name="Rechteck 223"/>
            <p:cNvSpPr/>
            <p:nvPr/>
          </p:nvSpPr>
          <p:spPr>
            <a:xfrm>
              <a:off x="9958647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 smtClean="0"/>
                <a:t>p_values_current</a:t>
              </a:r>
              <a:endParaRPr lang="de-DE" sz="1400" b="1" dirty="0"/>
            </a:p>
          </p:txBody>
        </p:sp>
        <p:sp>
          <p:nvSpPr>
            <p:cNvPr id="225" name="Rechteck 224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id</a:t>
              </a:r>
              <a:r>
                <a:rPr lang="de-DE" sz="1200" dirty="0" smtClean="0"/>
                <a:t> [</a:t>
              </a:r>
              <a:r>
                <a:rPr lang="de-DE" sz="1200" dirty="0"/>
                <a:t>PK]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value_bool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27" name="Rechteck 226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value_num</a:t>
              </a:r>
              <a:r>
                <a:rPr lang="de-DE" sz="1200" dirty="0"/>
                <a:t> : </a:t>
              </a:r>
              <a:r>
                <a:rPr lang="de-DE" sz="1200" dirty="0" smtClean="0"/>
                <a:t>Double</a:t>
              </a:r>
            </a:p>
          </p:txBody>
        </p:sp>
        <p:sp>
          <p:nvSpPr>
            <p:cNvPr id="228" name="Rechteck 227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value_str</a:t>
              </a:r>
              <a:r>
                <a:rPr lang="de-DE" sz="1200" dirty="0"/>
                <a:t> : </a:t>
              </a:r>
              <a:r>
                <a:rPr lang="de-DE" sz="1200" dirty="0" smtClean="0"/>
                <a:t>String</a:t>
              </a:r>
            </a:p>
          </p:txBody>
        </p:sp>
        <p:sp>
          <p:nvSpPr>
            <p:cNvPr id="229" name="Rechteck 228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value_date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Timestamp</a:t>
              </a:r>
              <a:endParaRPr lang="de-DE" sz="1200" dirty="0" smtClean="0"/>
            </a:p>
          </p:txBody>
        </p:sp>
        <p:sp>
          <p:nvSpPr>
            <p:cNvPr id="230" name="Rechteck 229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time_stamp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Timestamp</a:t>
              </a:r>
              <a:endParaRPr lang="de-DE" sz="1200" dirty="0" smtClean="0"/>
            </a:p>
          </p:txBody>
        </p:sp>
        <p:sp>
          <p:nvSpPr>
            <p:cNvPr id="231" name="Rechteck 230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last_archive_id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32" name="Rechteck 231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last_update</a:t>
              </a:r>
              <a:r>
                <a:rPr lang="de-DE" sz="1200" dirty="0"/>
                <a:t> : </a:t>
              </a:r>
              <a:r>
                <a:rPr lang="de-DE" sz="1200" dirty="0" err="1" smtClean="0"/>
                <a:t>Timestamp</a:t>
              </a:r>
              <a:endParaRPr lang="de-DE" sz="1200" dirty="0" smtClean="0"/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   …</a:t>
              </a: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6998333" y="2803850"/>
            <a:ext cx="1605340" cy="2438928"/>
            <a:chOff x="9958647" y="157942"/>
            <a:chExt cx="1856481" cy="2438928"/>
          </a:xfrm>
        </p:grpSpPr>
        <p:sp>
          <p:nvSpPr>
            <p:cNvPr id="202" name="Rechteck 201"/>
            <p:cNvSpPr/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 smtClean="0"/>
                <a:t>p_values_config</a:t>
              </a:r>
              <a:endParaRPr lang="de-DE" sz="1400" b="1" dirty="0"/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id</a:t>
              </a:r>
              <a:r>
                <a:rPr lang="de-DE" sz="1200" dirty="0" smtClean="0"/>
                <a:t> 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connection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value_type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value_format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value_symbol</a:t>
              </a:r>
              <a:r>
                <a:rPr lang="de-DE" sz="1200" dirty="0" smtClean="0"/>
                <a:t>: String</a:t>
              </a:r>
            </a:p>
          </p:txBody>
        </p:sp>
        <p:sp>
          <p:nvSpPr>
            <p:cNvPr id="208" name="Rechteck 207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/>
                <a:t>name_0</a:t>
              </a:r>
              <a:r>
                <a:rPr lang="de-DE" sz="1200" dirty="0" smtClean="0"/>
                <a:t>: String</a:t>
              </a:r>
            </a:p>
          </p:txBody>
        </p:sp>
        <p:sp>
          <p:nvSpPr>
            <p:cNvPr id="245" name="Rechteck 244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/>
                <a:t>name_1</a:t>
              </a:r>
              <a:r>
                <a:rPr lang="de-DE" sz="1200" dirty="0" smtClean="0"/>
                <a:t>: String</a:t>
              </a:r>
            </a:p>
          </p:txBody>
        </p:sp>
        <p:sp>
          <p:nvSpPr>
            <p:cNvPr id="258" name="Rechteck 257"/>
            <p:cNvSpPr/>
            <p:nvPr/>
          </p:nvSpPr>
          <p:spPr>
            <a:xfrm>
              <a:off x="9961390" y="233917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   …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9835496" y="4347545"/>
            <a:ext cx="1744133" cy="1915848"/>
            <a:chOff x="6968836" y="521661"/>
            <a:chExt cx="1853738" cy="1915848"/>
          </a:xfrm>
        </p:grpSpPr>
        <p:sp>
          <p:nvSpPr>
            <p:cNvPr id="128" name="Rechteck 127"/>
            <p:cNvSpPr/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 smtClean="0"/>
                <a:t>p_value_types</a:t>
              </a:r>
              <a:endParaRPr lang="de-DE" sz="1400" b="1" dirty="0"/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id</a:t>
              </a:r>
              <a:r>
                <a:rPr lang="de-DE" sz="1200" dirty="0"/>
                <a:t> [PK] </a:t>
              </a:r>
              <a:r>
                <a:rPr lang="de-DE" sz="1200" dirty="0" smtClean="0"/>
                <a:t>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name_0</a:t>
              </a:r>
              <a:r>
                <a:rPr lang="de-DE" sz="1200" dirty="0"/>
                <a:t> </a:t>
              </a:r>
              <a:r>
                <a:rPr lang="de-DE" sz="1200" dirty="0" smtClean="0"/>
                <a:t>: String</a:t>
              </a:r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name_1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description_0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description_1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   …</a:t>
              </a:r>
            </a:p>
          </p:txBody>
        </p:sp>
      </p:grpSp>
      <p:grpSp>
        <p:nvGrpSpPr>
          <p:cNvPr id="268" name="Gruppieren 267"/>
          <p:cNvGrpSpPr/>
          <p:nvPr/>
        </p:nvGrpSpPr>
        <p:grpSpPr>
          <a:xfrm>
            <a:off x="4082494" y="4368347"/>
            <a:ext cx="1853738" cy="2177903"/>
            <a:chOff x="9958647" y="157946"/>
            <a:chExt cx="1853738" cy="2177903"/>
          </a:xfrm>
        </p:grpSpPr>
        <p:sp>
          <p:nvSpPr>
            <p:cNvPr id="269" name="Rechteck 268"/>
            <p:cNvSpPr/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 smtClean="0"/>
                <a:t>prj_prc_visu_vertices</a:t>
              </a:r>
              <a:endParaRPr lang="de-DE" sz="1400" b="1" dirty="0"/>
            </a:p>
          </p:txBody>
        </p:sp>
        <p:sp>
          <p:nvSpPr>
            <p:cNvPr id="270" name="Rechteck 269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id</a:t>
              </a:r>
              <a:r>
                <a:rPr lang="de-DE" sz="1200" dirty="0" smtClean="0"/>
                <a:t> 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271" name="Rechteck 270"/>
            <p:cNvSpPr/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is_instrument</a:t>
              </a:r>
              <a:r>
                <a:rPr lang="de-DE" sz="1200" dirty="0" smtClean="0"/>
                <a:t> : Boolean</a:t>
              </a:r>
            </a:p>
          </p:txBody>
        </p:sp>
        <p:sp>
          <p:nvSpPr>
            <p:cNvPr id="272" name="Rechteck 271"/>
            <p:cNvSpPr/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node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r>
                <a:rPr lang="de-DE" sz="1200" dirty="0" smtClean="0"/>
                <a:t> 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shape_name</a:t>
              </a:r>
              <a:r>
                <a:rPr lang="de-DE" sz="1200" dirty="0" smtClean="0"/>
                <a:t> : String</a:t>
              </a:r>
            </a:p>
          </p:txBody>
        </p:sp>
        <p:sp>
          <p:nvSpPr>
            <p:cNvPr id="274" name="Rechteck 273"/>
            <p:cNvSpPr/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pid_label</a:t>
              </a:r>
              <a:r>
                <a:rPr lang="de-DE" sz="1200" dirty="0" smtClean="0"/>
                <a:t> : String</a:t>
              </a:r>
            </a:p>
          </p:txBody>
        </p:sp>
        <p:sp>
          <p:nvSpPr>
            <p:cNvPr id="275" name="Rechteck 274"/>
            <p:cNvSpPr/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pid_function</a:t>
              </a:r>
              <a:r>
                <a:rPr lang="de-DE" sz="1200" dirty="0" smtClean="0"/>
                <a:t> : String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pid_number</a:t>
              </a:r>
              <a:r>
                <a:rPr lang="de-DE" sz="1200" dirty="0" smtClean="0"/>
                <a:t> : String</a:t>
              </a: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595627" y="1264435"/>
            <a:ext cx="2566083" cy="5247497"/>
            <a:chOff x="9954513" y="157942"/>
            <a:chExt cx="1858595" cy="5247497"/>
          </a:xfrm>
        </p:grpSpPr>
        <p:sp>
          <p:nvSpPr>
            <p:cNvPr id="278" name="Rechteck 277"/>
            <p:cNvSpPr/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 smtClean="0"/>
                <a:t>l_nodes</a:t>
              </a:r>
              <a:endParaRPr lang="de-DE" sz="1400" b="1" dirty="0"/>
            </a:p>
          </p:txBody>
        </p:sp>
        <p:sp>
          <p:nvSpPr>
            <p:cNvPr id="279" name="Rechteck 278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id</a:t>
              </a:r>
              <a:r>
                <a:rPr lang="de-DE" sz="1200" dirty="0"/>
                <a:t> 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280" name="Rechteck 279"/>
            <p:cNvSpPr/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parent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81" name="Rechteck 280"/>
            <p:cNvSpPr/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short_name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82" name="Rechteck 281"/>
            <p:cNvSpPr/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name_0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83" name="Rechteck 282"/>
            <p:cNvSpPr/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description_0 : String</a:t>
              </a:r>
              <a:endParaRPr lang="de-DE" sz="1200" dirty="0" smtClean="0"/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name_1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85" name="Rechteck 284"/>
            <p:cNvSpPr/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/>
                <a:t>description_1 : String</a:t>
              </a:r>
              <a:endParaRPr lang="de-DE" sz="1200" dirty="0" smtClean="0"/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node_level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90" name="Rechteck 289"/>
            <p:cNvSpPr/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node_type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97" name="Rechteck 296"/>
            <p:cNvSpPr/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attr_jsonb</a:t>
              </a:r>
              <a:r>
                <a:rPr lang="de-DE" sz="1200" dirty="0"/>
                <a:t> : </a:t>
              </a:r>
              <a:r>
                <a:rPr lang="de-DE" sz="1200" dirty="0" err="1" smtClean="0"/>
                <a:t>Jsonb</a:t>
              </a:r>
              <a:endParaRPr lang="de-DE" sz="1200" dirty="0" smtClean="0"/>
            </a:p>
          </p:txBody>
        </p:sp>
        <p:sp>
          <p:nvSpPr>
            <p:cNvPr id="298" name="Rechteck 297"/>
            <p:cNvSpPr/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isaLevel</a:t>
              </a:r>
              <a:r>
                <a:rPr lang="de-DE" sz="1200" dirty="0"/>
                <a:t> : </a:t>
              </a:r>
              <a:r>
                <a:rPr lang="de-DE" sz="1200" dirty="0" smtClean="0"/>
                <a:t>String</a:t>
              </a:r>
            </a:p>
          </p:txBody>
        </p:sp>
        <p:sp>
          <p:nvSpPr>
            <p:cNvPr id="299" name="Rechteck 298"/>
            <p:cNvSpPr/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modelId</a:t>
              </a:r>
              <a:r>
                <a:rPr lang="de-DE" sz="1200" dirty="0" smtClean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301" name="Rechteck 300"/>
            <p:cNvSpPr/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valPrefix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302" name="Rechteck 301"/>
            <p:cNvSpPr/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standingData</a:t>
              </a:r>
              <a:r>
                <a:rPr lang="de-DE" sz="1200" dirty="0" smtClean="0"/>
                <a:t>: Array</a:t>
              </a:r>
            </a:p>
          </p:txBody>
        </p:sp>
        <p:sp>
          <p:nvSpPr>
            <p:cNvPr id="303" name="Rechteck 302"/>
            <p:cNvSpPr/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opcUALevel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304" name="Rechteck 303"/>
            <p:cNvSpPr/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opcUANamespaceName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305" name="Rechteck 304"/>
            <p:cNvSpPr/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opcUAAddressPrefix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306" name="Rechteck 305"/>
            <p:cNvSpPr/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/>
                <a:t>permissions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smtClean="0"/>
                <a:t>   …</a:t>
              </a:r>
            </a:p>
          </p:txBody>
        </p:sp>
      </p:grpSp>
      <p:cxnSp>
        <p:nvCxnSpPr>
          <p:cNvPr id="300" name="Gewinkelter Verbinder 99"/>
          <p:cNvCxnSpPr>
            <a:stCxn id="272" idx="1"/>
            <a:endCxn id="279" idx="3"/>
          </p:cNvCxnSpPr>
          <p:nvPr/>
        </p:nvCxnSpPr>
        <p:spPr>
          <a:xfrm rot="10800000">
            <a:off x="3160712" y="1775669"/>
            <a:ext cx="921782" cy="33574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Gewinkelter Verbinder 99"/>
          <p:cNvCxnSpPr>
            <a:stCxn id="204" idx="3"/>
            <a:endCxn id="225" idx="1"/>
          </p:cNvCxnSpPr>
          <p:nvPr/>
        </p:nvCxnSpPr>
        <p:spPr>
          <a:xfrm flipV="1">
            <a:off x="8601301" y="1801691"/>
            <a:ext cx="1234195" cy="17710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winkelter Verbinder 99"/>
          <p:cNvCxnSpPr>
            <a:stCxn id="205" idx="3"/>
            <a:endCxn id="129" idx="1"/>
          </p:cNvCxnSpPr>
          <p:nvPr/>
        </p:nvCxnSpPr>
        <p:spPr>
          <a:xfrm>
            <a:off x="8601301" y="3830470"/>
            <a:ext cx="1234195" cy="102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winkelter Verbinder 99"/>
          <p:cNvCxnSpPr>
            <a:stCxn id="206" idx="3"/>
            <a:endCxn id="129" idx="1"/>
          </p:cNvCxnSpPr>
          <p:nvPr/>
        </p:nvCxnSpPr>
        <p:spPr>
          <a:xfrm>
            <a:off x="8601301" y="4088166"/>
            <a:ext cx="1234195" cy="7685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" name="Gruppieren 419"/>
          <p:cNvGrpSpPr/>
          <p:nvPr/>
        </p:nvGrpSpPr>
        <p:grpSpPr>
          <a:xfrm>
            <a:off x="4077408" y="1264484"/>
            <a:ext cx="1858824" cy="2671893"/>
            <a:chOff x="3480717" y="591995"/>
            <a:chExt cx="1858824" cy="2671893"/>
          </a:xfrm>
        </p:grpSpPr>
        <p:sp>
          <p:nvSpPr>
            <p:cNvPr id="421" name="Rechteck 420"/>
            <p:cNvSpPr/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 smtClean="0"/>
                <a:t>prj_prc_pro_flows</a:t>
              </a:r>
              <a:endParaRPr lang="de-DE" sz="1400" b="1" dirty="0"/>
            </a:p>
          </p:txBody>
        </p:sp>
        <p:sp>
          <p:nvSpPr>
            <p:cNvPr id="422" name="Rechteck 421"/>
            <p:cNvSpPr/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id</a:t>
              </a:r>
              <a:r>
                <a:rPr lang="de-DE" sz="1200" dirty="0"/>
                <a:t> </a:t>
              </a:r>
              <a:r>
                <a:rPr lang="de-DE" sz="1200" dirty="0" smtClean="0"/>
                <a:t>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423" name="Rechteck 422"/>
            <p:cNvSpPr/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node0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424" name="Rechteck 423"/>
            <p:cNvSpPr/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node1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425" name="Rechteck 424"/>
            <p:cNvSpPr/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port0</a:t>
              </a:r>
              <a:r>
                <a:rPr lang="de-DE" sz="1200" dirty="0" smtClean="0"/>
                <a:t> </a:t>
              </a:r>
              <a:r>
                <a:rPr lang="de-DE" sz="1200" dirty="0"/>
                <a:t>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426" name="Rechteck 425"/>
            <p:cNvSpPr/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port1</a:t>
              </a:r>
              <a:r>
                <a:rPr lang="de-DE" sz="1200" dirty="0" smtClean="0"/>
                <a:t> </a:t>
              </a:r>
              <a:r>
                <a:rPr lang="de-DE" sz="1200" dirty="0"/>
                <a:t>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427" name="Rechteck 426"/>
            <p:cNvSpPr/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is_continuous</a:t>
              </a:r>
              <a:r>
                <a:rPr lang="de-DE" sz="1200" dirty="0" smtClean="0"/>
                <a:t> : Boolean</a:t>
              </a:r>
            </a:p>
          </p:txBody>
        </p:sp>
        <p:sp>
          <p:nvSpPr>
            <p:cNvPr id="428" name="Rechteck 427"/>
            <p:cNvSpPr/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product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429" name="Rechteck 428"/>
            <p:cNvSpPr/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rate_value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442" name="Rechteck 441"/>
            <p:cNvSpPr/>
            <p:nvPr/>
          </p:nvSpPr>
          <p:spPr>
            <a:xfrm>
              <a:off x="3480717" y="3006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flow_type</a:t>
              </a:r>
              <a:r>
                <a:rPr lang="de-DE" sz="1200" dirty="0" smtClean="0"/>
                <a:t> : String</a:t>
              </a:r>
            </a:p>
          </p:txBody>
        </p:sp>
      </p:grpSp>
      <p:cxnSp>
        <p:nvCxnSpPr>
          <p:cNvPr id="430" name="Gewinkelter Verbinder 99"/>
          <p:cNvCxnSpPr>
            <a:stCxn id="429" idx="3"/>
            <a:endCxn id="203" idx="1"/>
          </p:cNvCxnSpPr>
          <p:nvPr/>
        </p:nvCxnSpPr>
        <p:spPr>
          <a:xfrm flipV="1">
            <a:off x="5936232" y="3315084"/>
            <a:ext cx="1062101" cy="241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winkelter Verbinder 99"/>
          <p:cNvCxnSpPr>
            <a:stCxn id="424" idx="1"/>
            <a:endCxn id="279" idx="3"/>
          </p:cNvCxnSpPr>
          <p:nvPr/>
        </p:nvCxnSpPr>
        <p:spPr>
          <a:xfrm rot="10800000">
            <a:off x="3160712" y="1775669"/>
            <a:ext cx="921782" cy="5071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winkelter Verbinder 99"/>
          <p:cNvCxnSpPr>
            <a:stCxn id="423" idx="1"/>
            <a:endCxn id="279" idx="3"/>
          </p:cNvCxnSpPr>
          <p:nvPr/>
        </p:nvCxnSpPr>
        <p:spPr>
          <a:xfrm rot="10800000">
            <a:off x="3160712" y="1775669"/>
            <a:ext cx="921782" cy="257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7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Database Queries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Nodes </a:t>
            </a: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Query - Problem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4280633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SQL- </a:t>
            </a:r>
            <a:r>
              <a:rPr lang="en-GB" sz="1900" dirty="0" smtClean="0"/>
              <a:t>Query: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 smtClean="0"/>
              <a:t>Complex </a:t>
            </a:r>
            <a:r>
              <a:rPr lang="en-GB" sz="1900" dirty="0"/>
              <a:t>SQL Query with LEFT JOIN not possible with </a:t>
            </a:r>
            <a:r>
              <a:rPr lang="en-GB" sz="1900" dirty="0" err="1"/>
              <a:t>getRecords</a:t>
            </a:r>
            <a:r>
              <a:rPr lang="en-GB" sz="1900" dirty="0"/>
              <a:t> </a:t>
            </a:r>
            <a:r>
              <a:rPr lang="en-GB" sz="1900" dirty="0" smtClean="0"/>
              <a:t>options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/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 smtClean="0"/>
              <a:t>Workaround </a:t>
            </a:r>
            <a:r>
              <a:rPr lang="en-GB" sz="2000" dirty="0"/>
              <a:t>with </a:t>
            </a:r>
            <a:r>
              <a:rPr lang="en-GB" sz="2000" dirty="0" err="1" smtClean="0"/>
              <a:t>javascript</a:t>
            </a:r>
            <a:r>
              <a:rPr lang="en-GB" sz="2000" dirty="0" smtClean="0"/>
              <a:t>: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2 </a:t>
            </a:r>
            <a:r>
              <a:rPr lang="en-GB" sz="1600" dirty="0"/>
              <a:t>distinct </a:t>
            </a:r>
            <a:r>
              <a:rPr lang="en-GB" sz="1600" dirty="0"/>
              <a:t>queries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/>
              <a:t>Left </a:t>
            </a:r>
            <a:r>
              <a:rPr lang="en-GB" sz="1600" dirty="0"/>
              <a:t>Join Function in </a:t>
            </a:r>
            <a:r>
              <a:rPr lang="en-GB" sz="1600" dirty="0" err="1"/>
              <a:t>javascript</a:t>
            </a:r>
            <a:r>
              <a:rPr lang="en-GB" sz="1600" dirty="0"/>
              <a:t> on common attribute</a:t>
            </a:r>
            <a:r>
              <a:rPr lang="en-GB" sz="1600" dirty="0" smtClean="0"/>
              <a:t>.</a:t>
            </a:r>
            <a:endParaRPr lang="en-GB" sz="2000" dirty="0"/>
          </a:p>
          <a:p>
            <a:endParaRPr lang="en-GB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74" y="1664997"/>
            <a:ext cx="4322197" cy="242452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9898664" y="3434632"/>
            <a:ext cx="2083733" cy="259657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l_nodes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014755" y="6284844"/>
            <a:ext cx="214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LEFT</a:t>
            </a:r>
            <a:r>
              <a:rPr lang="de-DE" sz="1400" dirty="0"/>
              <a:t> </a:t>
            </a:r>
            <a:r>
              <a:rPr lang="de-DE" sz="1400" b="1" dirty="0"/>
              <a:t>JOIN</a:t>
            </a:r>
            <a:r>
              <a:rPr lang="de-DE" sz="1400" dirty="0"/>
              <a:t> </a:t>
            </a:r>
            <a:endParaRPr lang="de-DE" sz="1400" dirty="0" smtClean="0"/>
          </a:p>
          <a:p>
            <a:pPr algn="ctr"/>
            <a:r>
              <a:rPr lang="de-DE" sz="1400" b="1" dirty="0" smtClean="0"/>
              <a:t>ON</a:t>
            </a:r>
            <a:r>
              <a:rPr lang="de-DE" sz="1400" dirty="0" smtClean="0"/>
              <a:t>  </a:t>
            </a:r>
            <a:r>
              <a:rPr lang="de-DE" sz="1400" dirty="0"/>
              <a:t>tree.id = </a:t>
            </a:r>
            <a:r>
              <a:rPr lang="de-DE" sz="1400" dirty="0" err="1"/>
              <a:t>vertex.node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8072512" y="3815614"/>
            <a:ext cx="3909883" cy="2007777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B050"/>
                </a:solidFill>
              </a:rPr>
              <a:t>Wanted</a:t>
            </a:r>
            <a:r>
              <a:rPr lang="de-DE" dirty="0">
                <a:solidFill>
                  <a:srgbClr val="00B050"/>
                </a:solidFill>
              </a:rPr>
              <a:t> Query </a:t>
            </a:r>
            <a:r>
              <a:rPr lang="de-DE" dirty="0" smtClean="0">
                <a:solidFill>
                  <a:srgbClr val="00B050"/>
                </a:solidFill>
              </a:rPr>
              <a:t>Data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Pfeil nach unten 3"/>
          <p:cNvSpPr/>
          <p:nvPr/>
        </p:nvSpPr>
        <p:spPr>
          <a:xfrm>
            <a:off x="9912415" y="5719478"/>
            <a:ext cx="159440" cy="50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072512" y="4174416"/>
            <a:ext cx="2014584" cy="164897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</a:rPr>
              <a:t>visu_vertices</a:t>
            </a:r>
            <a:endParaRPr lang="de-DE" dirty="0">
              <a:solidFill>
                <a:srgbClr val="0000FF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8326581" y="1010194"/>
            <a:ext cx="1853738" cy="2177903"/>
            <a:chOff x="9958647" y="157946"/>
            <a:chExt cx="1853738" cy="2177903"/>
          </a:xfrm>
        </p:grpSpPr>
        <p:sp>
          <p:nvSpPr>
            <p:cNvPr id="13" name="Rechteck 12"/>
            <p:cNvSpPr/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 smtClean="0"/>
                <a:t>prj_prc_visu_vertices</a:t>
              </a:r>
              <a:endParaRPr lang="de-DE" sz="1400" b="1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id</a:t>
              </a:r>
              <a:r>
                <a:rPr lang="de-DE" sz="1200" dirty="0" smtClean="0"/>
                <a:t> 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is_instrument</a:t>
              </a:r>
              <a:r>
                <a:rPr lang="de-DE" sz="1200" dirty="0" smtClean="0"/>
                <a:t> : Boolean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node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r>
                <a:rPr lang="de-DE" sz="1200" dirty="0" smtClean="0"/>
                <a:t> 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shape_name</a:t>
              </a:r>
              <a:r>
                <a:rPr lang="de-DE" sz="1200" dirty="0" smtClean="0"/>
                <a:t> : String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pid_label</a:t>
              </a:r>
              <a:r>
                <a:rPr lang="de-DE" sz="1200" dirty="0" smtClean="0"/>
                <a:t> : String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pid_function</a:t>
              </a:r>
              <a:r>
                <a:rPr lang="de-DE" sz="1200" dirty="0" smtClean="0"/>
                <a:t> : String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pid_number</a:t>
              </a:r>
              <a:r>
                <a:rPr lang="de-DE" sz="1200" dirty="0" smtClean="0"/>
                <a:t> : String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21753" y="1263832"/>
            <a:ext cx="2587709" cy="5247497"/>
            <a:chOff x="9954513" y="157942"/>
            <a:chExt cx="1858595" cy="5247497"/>
          </a:xfrm>
        </p:grpSpPr>
        <p:sp>
          <p:nvSpPr>
            <p:cNvPr id="22" name="Rechteck 21"/>
            <p:cNvSpPr/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 smtClean="0"/>
                <a:t>l_nodes</a:t>
              </a:r>
              <a:endParaRPr lang="de-DE" sz="1400" b="1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id</a:t>
              </a:r>
              <a:r>
                <a:rPr lang="de-DE" sz="1200" dirty="0"/>
                <a:t> 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parent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short_name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name_0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description_0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name_1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/>
                <a:t>description_1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node_level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node_type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attr_jsonb</a:t>
              </a:r>
              <a:r>
                <a:rPr lang="de-DE" sz="1200" dirty="0"/>
                <a:t> : </a:t>
              </a:r>
              <a:r>
                <a:rPr lang="de-DE" sz="1200" dirty="0" err="1" smtClean="0"/>
                <a:t>Jsonb</a:t>
              </a:r>
              <a:endParaRPr lang="de-DE" sz="1200" dirty="0" smtClean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isaLevel</a:t>
              </a:r>
              <a:r>
                <a:rPr lang="de-DE" sz="1200" dirty="0"/>
                <a:t> : </a:t>
              </a:r>
              <a:r>
                <a:rPr lang="de-DE" sz="1200" dirty="0" smtClean="0"/>
                <a:t>String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modelId</a:t>
              </a:r>
              <a:r>
                <a:rPr lang="de-DE" sz="1200" dirty="0" smtClean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valPrefix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standingData</a:t>
              </a:r>
              <a:r>
                <a:rPr lang="de-DE" sz="1200" dirty="0" smtClean="0"/>
                <a:t>: Array</a:t>
              </a:r>
            </a:p>
          </p:txBody>
        </p:sp>
        <p:sp>
          <p:nvSpPr>
            <p:cNvPr id="37" name="Rechteck 36"/>
            <p:cNvSpPr/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opcUALevel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opcUANamespaceName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opcUAAddressPrefix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/>
                <a:t>permissions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smtClean="0"/>
                <a:t>   …</a:t>
              </a:r>
            </a:p>
          </p:txBody>
        </p:sp>
      </p:grpSp>
      <p:cxnSp>
        <p:nvCxnSpPr>
          <p:cNvPr id="42" name="Gewinkelter Verbinder 99"/>
          <p:cNvCxnSpPr>
            <a:stCxn id="16" idx="1"/>
            <a:endCxn id="23" idx="3"/>
          </p:cNvCxnSpPr>
          <p:nvPr/>
        </p:nvCxnSpPr>
        <p:spPr>
          <a:xfrm rot="10800000" flipV="1">
            <a:off x="7808457" y="1774948"/>
            <a:ext cx="518125" cy="1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feil nach unten 42"/>
          <p:cNvSpPr/>
          <p:nvPr/>
        </p:nvSpPr>
        <p:spPr>
          <a:xfrm>
            <a:off x="2144684" y="5048141"/>
            <a:ext cx="274320" cy="3779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52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Database Queries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Nodes </a:t>
            </a: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Query - Solution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Grafik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3" r="61477"/>
          <a:stretch/>
        </p:blipFill>
        <p:spPr>
          <a:xfrm>
            <a:off x="9591611" y="3171995"/>
            <a:ext cx="1510866" cy="1449268"/>
          </a:xfrm>
          <a:prstGeom prst="rect">
            <a:avLst/>
          </a:prstGeom>
        </p:spPr>
      </p:pic>
      <p:sp>
        <p:nvSpPr>
          <p:cNvPr id="51" name="Textfeld 50"/>
          <p:cNvSpPr txBox="1"/>
          <p:nvPr/>
        </p:nvSpPr>
        <p:spPr>
          <a:xfrm>
            <a:off x="1211798" y="2369743"/>
            <a:ext cx="128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Selection</a:t>
            </a:r>
            <a:endParaRPr lang="de-DE" b="1" dirty="0"/>
          </a:p>
        </p:txBody>
      </p:sp>
      <p:sp>
        <p:nvSpPr>
          <p:cNvPr id="52" name="Textfeld 51"/>
          <p:cNvSpPr txBox="1"/>
          <p:nvPr/>
        </p:nvSpPr>
        <p:spPr>
          <a:xfrm>
            <a:off x="5454019" y="2369743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DB-Query</a:t>
            </a:r>
            <a:endParaRPr lang="de-DE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9519928" y="2360819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buildHierarchy</a:t>
            </a:r>
            <a:endParaRPr lang="de-DE" b="1" dirty="0"/>
          </a:p>
        </p:txBody>
      </p:sp>
      <p:sp>
        <p:nvSpPr>
          <p:cNvPr id="58" name="Pfeil nach rechts 57"/>
          <p:cNvSpPr/>
          <p:nvPr/>
        </p:nvSpPr>
        <p:spPr>
          <a:xfrm>
            <a:off x="3806031" y="3577562"/>
            <a:ext cx="455725" cy="372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feil nach rechts 58"/>
          <p:cNvSpPr/>
          <p:nvPr/>
        </p:nvSpPr>
        <p:spPr>
          <a:xfrm>
            <a:off x="8275526" y="3568635"/>
            <a:ext cx="455725" cy="372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499136" y="3568635"/>
            <a:ext cx="2699193" cy="1095772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99136" y="4905164"/>
            <a:ext cx="3183401" cy="1952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 smtClean="0"/>
              <a:t>If ‘Legato’ root node selected, ask for another selection. If not, record </a:t>
            </a:r>
            <a:r>
              <a:rPr lang="en-GB" sz="1600" dirty="0" err="1" smtClean="0"/>
              <a:t>rootId</a:t>
            </a:r>
            <a:endParaRPr lang="en-GB" sz="1600" dirty="0"/>
          </a:p>
          <a:p>
            <a:pPr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355869" y="4905165"/>
            <a:ext cx="3566160" cy="1952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700" dirty="0" smtClean="0"/>
              <a:t>Query all after selected root node id:</a:t>
            </a:r>
          </a:p>
          <a:p>
            <a:pPr marL="0" indent="0">
              <a:lnSpc>
                <a:spcPct val="70000"/>
              </a:lnSpc>
              <a:buClr>
                <a:srgbClr val="FFC000"/>
              </a:buClr>
              <a:buNone/>
            </a:pPr>
            <a:endParaRPr lang="en-GB" sz="19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lang="en-GB" sz="1500" b="1" dirty="0" smtClean="0"/>
              <a:t>SELECT</a:t>
            </a:r>
            <a:r>
              <a:rPr lang="en-GB" sz="1500" dirty="0" smtClean="0"/>
              <a:t> * </a:t>
            </a:r>
            <a:r>
              <a:rPr lang="en-GB" sz="1500" b="1" dirty="0" smtClean="0"/>
              <a:t>FROM   </a:t>
            </a:r>
            <a:r>
              <a:rPr lang="en-GB" sz="1500" dirty="0" smtClean="0"/>
              <a:t> </a:t>
            </a:r>
            <a:r>
              <a:rPr lang="en-GB" sz="1500" dirty="0" err="1" smtClean="0"/>
              <a:t>l_nodes</a:t>
            </a:r>
            <a:r>
              <a:rPr lang="en-GB" sz="1500" dirty="0" smtClean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lang="en-GB" sz="1500" b="1" dirty="0" smtClean="0"/>
              <a:t>LEFT JOIN    </a:t>
            </a:r>
            <a:r>
              <a:rPr lang="en-GB" sz="1500" dirty="0" err="1" smtClean="0"/>
              <a:t>prj_prc_visu_vertices</a:t>
            </a:r>
            <a:r>
              <a:rPr lang="en-GB" sz="1500" dirty="0" smtClean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lang="en-GB" sz="1500" b="1" dirty="0" smtClean="0"/>
              <a:t>ON</a:t>
            </a:r>
            <a:r>
              <a:rPr lang="en-GB" sz="1500" dirty="0" smtClean="0"/>
              <a:t>    node = parent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None/>
            </a:pPr>
            <a:r>
              <a:rPr lang="en-GB" sz="1500" b="1" dirty="0" smtClean="0"/>
              <a:t>WHERE    </a:t>
            </a:r>
            <a:r>
              <a:rPr lang="en-GB" sz="1500" dirty="0" smtClean="0"/>
              <a:t>l_nodes.id &gt;= </a:t>
            </a:r>
            <a:r>
              <a:rPr lang="en-GB" sz="1500" dirty="0" err="1" smtClean="0"/>
              <a:t>rootId</a:t>
            </a:r>
            <a:r>
              <a:rPr lang="en-GB" sz="1500" dirty="0" smtClean="0"/>
              <a:t>;</a:t>
            </a:r>
          </a:p>
          <a:p>
            <a:pPr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8803178" y="4905166"/>
            <a:ext cx="3388822" cy="1952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700" dirty="0" smtClean="0"/>
              <a:t>Starting from root node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 smtClean="0"/>
              <a:t>Filter </a:t>
            </a:r>
            <a:r>
              <a:rPr lang="en-US" sz="1500" dirty="0"/>
              <a:t>out non descendants of selected root </a:t>
            </a:r>
            <a:r>
              <a:rPr lang="en-US" sz="1500" dirty="0" smtClean="0"/>
              <a:t>node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 smtClean="0"/>
              <a:t>Extract </a:t>
            </a:r>
            <a:r>
              <a:rPr lang="en-US" sz="1500" dirty="0"/>
              <a:t>children of descendants via parent attributes</a:t>
            </a:r>
            <a:r>
              <a:rPr lang="en-US" sz="1500" dirty="0" smtClean="0"/>
              <a:t>.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500" dirty="0" smtClean="0"/>
              <a:t>Build </a:t>
            </a:r>
            <a:r>
              <a:rPr lang="en-US" sz="1500" dirty="0"/>
              <a:t>hierarchy for root node and descendants.</a:t>
            </a:r>
            <a:endParaRPr lang="en-GB" sz="1500" dirty="0"/>
          </a:p>
          <a:p>
            <a:pPr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 smtClean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80065" y="1201938"/>
            <a:ext cx="11371007" cy="69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 smtClean="0"/>
              <a:t>Query all after selection and filter afterwards in </a:t>
            </a:r>
            <a:r>
              <a:rPr lang="en-GB" sz="1900" dirty="0" err="1" smtClean="0"/>
              <a:t>buildHierarchy</a:t>
            </a:r>
            <a:r>
              <a:rPr lang="en-GB" sz="1900" dirty="0" smtClean="0"/>
              <a:t> function.</a:t>
            </a:r>
          </a:p>
          <a:p>
            <a:pPr marL="0" indent="0">
              <a:buNone/>
            </a:pPr>
            <a:endParaRPr lang="en-GB" sz="1400" dirty="0"/>
          </a:p>
        </p:txBody>
      </p:sp>
      <p:pic>
        <p:nvPicPr>
          <p:cNvPr id="71" name="Grafik 7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811" y="64850"/>
            <a:ext cx="2969177" cy="2226883"/>
          </a:xfrm>
          <a:prstGeom prst="rect">
            <a:avLst/>
          </a:prstGeom>
        </p:spPr>
      </p:pic>
      <p:grpSp>
        <p:nvGrpSpPr>
          <p:cNvPr id="77" name="Gruppieren 76"/>
          <p:cNvGrpSpPr/>
          <p:nvPr/>
        </p:nvGrpSpPr>
        <p:grpSpPr>
          <a:xfrm>
            <a:off x="4640150" y="2926200"/>
            <a:ext cx="2775016" cy="1350491"/>
            <a:chOff x="4640150" y="2926200"/>
            <a:chExt cx="2775016" cy="1350491"/>
          </a:xfrm>
        </p:grpSpPr>
        <p:pic>
          <p:nvPicPr>
            <p:cNvPr id="46" name="Grafik 45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843"/>
            <a:stretch/>
          </p:blipFill>
          <p:spPr>
            <a:xfrm>
              <a:off x="4760810" y="3285621"/>
              <a:ext cx="2609521" cy="955962"/>
            </a:xfrm>
            <a:prstGeom prst="rect">
              <a:avLst/>
            </a:prstGeom>
          </p:spPr>
        </p:pic>
        <p:sp>
          <p:nvSpPr>
            <p:cNvPr id="65" name="Rechteck 64"/>
            <p:cNvSpPr/>
            <p:nvPr/>
          </p:nvSpPr>
          <p:spPr>
            <a:xfrm>
              <a:off x="4715973" y="3180919"/>
              <a:ext cx="2699193" cy="109577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4640150" y="2926200"/>
              <a:ext cx="841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rgbClr val="FF0000"/>
                  </a:solidFill>
                </a:rPr>
                <a:t>&gt;= </a:t>
              </a:r>
              <a:r>
                <a:rPr lang="de-DE" sz="1200" dirty="0" err="1" smtClean="0">
                  <a:solidFill>
                    <a:srgbClr val="FF0000"/>
                  </a:solidFill>
                </a:rPr>
                <a:t>rootId</a:t>
              </a:r>
              <a:r>
                <a:rPr lang="de-DE" sz="1200" dirty="0" smtClean="0">
                  <a:solidFill>
                    <a:srgbClr val="FF0000"/>
                  </a:solidFill>
                </a:rPr>
                <a:t> </a:t>
              </a:r>
              <a:endParaRPr lang="de-DE" sz="1200" dirty="0">
                <a:solidFill>
                  <a:srgbClr val="FF0000"/>
                </a:solidFill>
              </a:endParaRPr>
            </a:p>
          </p:txBody>
        </p:sp>
        <p:sp>
          <p:nvSpPr>
            <p:cNvPr id="74" name="Ellipse 73"/>
            <p:cNvSpPr/>
            <p:nvPr/>
          </p:nvSpPr>
          <p:spPr>
            <a:xfrm>
              <a:off x="5562601" y="3298831"/>
              <a:ext cx="194180" cy="19418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546245" y="2888092"/>
            <a:ext cx="2609521" cy="1733171"/>
            <a:chOff x="546245" y="2888092"/>
            <a:chExt cx="2609521" cy="1733171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45" y="2888092"/>
              <a:ext cx="2609521" cy="1733171"/>
            </a:xfrm>
            <a:prstGeom prst="rect">
              <a:avLst/>
            </a:prstGeom>
          </p:spPr>
        </p:pic>
        <p:sp>
          <p:nvSpPr>
            <p:cNvPr id="50" name="Pfeil nach rechts 49"/>
            <p:cNvSpPr/>
            <p:nvPr/>
          </p:nvSpPr>
          <p:spPr>
            <a:xfrm rot="2996597">
              <a:off x="1177338" y="3502536"/>
              <a:ext cx="239301" cy="19537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551630" y="3114121"/>
              <a:ext cx="841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solidFill>
                    <a:srgbClr val="FF0000"/>
                  </a:solidFill>
                </a:rPr>
                <a:t>selected</a:t>
              </a:r>
              <a:r>
                <a:rPr lang="de-DE" sz="1200" dirty="0" smtClean="0">
                  <a:solidFill>
                    <a:srgbClr val="FF0000"/>
                  </a:solidFill>
                </a:rPr>
                <a:t> </a:t>
              </a:r>
              <a:r>
                <a:rPr lang="de-DE" sz="1200" dirty="0" err="1" smtClean="0">
                  <a:solidFill>
                    <a:srgbClr val="FF0000"/>
                  </a:solidFill>
                </a:rPr>
                <a:t>root</a:t>
              </a:r>
              <a:endParaRPr lang="de-DE" sz="1200" dirty="0">
                <a:solidFill>
                  <a:srgbClr val="FF0000"/>
                </a:solidFill>
              </a:endParaRPr>
            </a:p>
          </p:txBody>
        </p:sp>
        <p:sp>
          <p:nvSpPr>
            <p:cNvPr id="75" name="Ellipse 74"/>
            <p:cNvSpPr/>
            <p:nvPr/>
          </p:nvSpPr>
          <p:spPr>
            <a:xfrm>
              <a:off x="1351672" y="3679157"/>
              <a:ext cx="194180" cy="19418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8094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Database Queries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</a:rPr>
              <a:t>Connections Query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Image result for gefasoft logo svg">
            <a:extLst>
              <a:ext uri="{FF2B5EF4-FFF2-40B4-BE49-F238E27FC236}">
                <a16:creationId xmlns:a16="http://schemas.microsoft.com/office/drawing/2014/main" id="{5DA2FDA9-D2FA-45F6-9AD2-642CB386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416440" y="1118945"/>
            <a:ext cx="4280633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Complex </a:t>
            </a:r>
            <a:r>
              <a:rPr lang="en-GB" sz="2000" dirty="0"/>
              <a:t>SQL Query </a:t>
            </a:r>
            <a:r>
              <a:rPr lang="en-GB" sz="2000" dirty="0" smtClean="0"/>
              <a:t>with LEFT JOIN</a:t>
            </a:r>
            <a:endParaRPr lang="en-GB" sz="2000" dirty="0"/>
          </a:p>
          <a:p>
            <a:r>
              <a:rPr lang="en-GB" sz="2000" dirty="0" smtClean="0"/>
              <a:t>Workaround with </a:t>
            </a:r>
            <a:r>
              <a:rPr lang="en-GB" sz="2000" dirty="0" err="1" smtClean="0"/>
              <a:t>javascript</a:t>
            </a:r>
            <a:r>
              <a:rPr lang="en-GB" sz="2000" dirty="0" smtClean="0"/>
              <a:t>:</a:t>
            </a:r>
          </a:p>
          <a:p>
            <a:pPr lvl="1"/>
            <a:r>
              <a:rPr lang="en-GB" sz="1600" dirty="0" smtClean="0"/>
              <a:t>2 distinct queries</a:t>
            </a:r>
          </a:p>
          <a:p>
            <a:pPr lvl="1"/>
            <a:r>
              <a:rPr lang="en-GB" sz="1600" dirty="0" smtClean="0"/>
              <a:t>Left Join Function in </a:t>
            </a:r>
            <a:r>
              <a:rPr lang="en-GB" sz="1600" dirty="0" err="1" smtClean="0"/>
              <a:t>javascript</a:t>
            </a:r>
            <a:r>
              <a:rPr lang="en-GB" sz="1600" dirty="0" smtClean="0"/>
              <a:t> on common attribute </a:t>
            </a:r>
            <a:endParaRPr lang="en-GB" sz="1600" dirty="0"/>
          </a:p>
          <a:p>
            <a:endParaRPr lang="en-GB" sz="2000" dirty="0"/>
          </a:p>
          <a:p>
            <a:endParaRPr lang="en-GB" sz="1400" dirty="0"/>
          </a:p>
        </p:txBody>
      </p:sp>
      <p:sp>
        <p:nvSpPr>
          <p:cNvPr id="8" name="Rechteck 7"/>
          <p:cNvSpPr/>
          <p:nvPr/>
        </p:nvSpPr>
        <p:spPr>
          <a:xfrm>
            <a:off x="9574468" y="2947395"/>
            <a:ext cx="2083733" cy="259657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l_nodes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90559" y="5797607"/>
            <a:ext cx="214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LEFT</a:t>
            </a:r>
            <a:r>
              <a:rPr lang="de-DE" sz="1400" dirty="0"/>
              <a:t> </a:t>
            </a:r>
            <a:r>
              <a:rPr lang="de-DE" sz="1400" b="1" dirty="0"/>
              <a:t>JOIN</a:t>
            </a:r>
            <a:r>
              <a:rPr lang="de-DE" sz="1400" dirty="0"/>
              <a:t> </a:t>
            </a:r>
            <a:endParaRPr lang="de-DE" sz="1400" dirty="0" smtClean="0"/>
          </a:p>
          <a:p>
            <a:pPr algn="ctr"/>
            <a:r>
              <a:rPr lang="de-DE" sz="1400" b="1" dirty="0" smtClean="0"/>
              <a:t>ON</a:t>
            </a:r>
            <a:r>
              <a:rPr lang="de-DE" sz="1400" dirty="0" smtClean="0"/>
              <a:t>  </a:t>
            </a:r>
            <a:r>
              <a:rPr lang="de-DE" sz="1400" dirty="0"/>
              <a:t>tree.id = </a:t>
            </a:r>
            <a:r>
              <a:rPr lang="de-DE" sz="1400" dirty="0" err="1"/>
              <a:t>vertex.node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7748316" y="3328377"/>
            <a:ext cx="3909883" cy="2007777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B050"/>
                </a:solidFill>
              </a:rPr>
              <a:t>Wanted</a:t>
            </a:r>
            <a:r>
              <a:rPr lang="de-DE" dirty="0">
                <a:solidFill>
                  <a:srgbClr val="00B050"/>
                </a:solidFill>
              </a:rPr>
              <a:t> Query </a:t>
            </a:r>
            <a:r>
              <a:rPr lang="de-DE" dirty="0" smtClean="0">
                <a:solidFill>
                  <a:srgbClr val="00B050"/>
                </a:solidFill>
              </a:rPr>
              <a:t>Data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Pfeil nach unten 3"/>
          <p:cNvSpPr/>
          <p:nvPr/>
        </p:nvSpPr>
        <p:spPr>
          <a:xfrm>
            <a:off x="9588219" y="5232241"/>
            <a:ext cx="159440" cy="50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748316" y="3687179"/>
            <a:ext cx="2014584" cy="164897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</a:rPr>
              <a:t>visu_vertices</a:t>
            </a:r>
            <a:endParaRPr lang="de-DE" dirty="0">
              <a:solidFill>
                <a:srgbClr val="0000FF"/>
              </a:solidFill>
            </a:endParaRPr>
          </a:p>
        </p:txBody>
      </p:sp>
      <p:grpSp>
        <p:nvGrpSpPr>
          <p:cNvPr id="83" name="Gruppieren 82"/>
          <p:cNvGrpSpPr/>
          <p:nvPr/>
        </p:nvGrpSpPr>
        <p:grpSpPr>
          <a:xfrm>
            <a:off x="5195715" y="1810802"/>
            <a:ext cx="1744133" cy="2701517"/>
            <a:chOff x="9958647" y="157942"/>
            <a:chExt cx="1853738" cy="2701517"/>
          </a:xfrm>
        </p:grpSpPr>
        <p:sp>
          <p:nvSpPr>
            <p:cNvPr id="84" name="Rechteck 83"/>
            <p:cNvSpPr/>
            <p:nvPr/>
          </p:nvSpPr>
          <p:spPr>
            <a:xfrm>
              <a:off x="9958647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 smtClean="0"/>
                <a:t>p_values_current</a:t>
              </a:r>
              <a:endParaRPr lang="de-DE" sz="1400" b="1" dirty="0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id</a:t>
              </a:r>
              <a:r>
                <a:rPr lang="de-DE" sz="1200" dirty="0" smtClean="0"/>
                <a:t> [</a:t>
              </a:r>
              <a:r>
                <a:rPr lang="de-DE" sz="1200" dirty="0"/>
                <a:t>PK]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value_bool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87" name="Rechteck 86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value_num</a:t>
              </a:r>
              <a:r>
                <a:rPr lang="de-DE" sz="1200" dirty="0"/>
                <a:t> : </a:t>
              </a:r>
              <a:r>
                <a:rPr lang="de-DE" sz="1200" dirty="0" smtClean="0"/>
                <a:t>Double</a:t>
              </a:r>
            </a:p>
          </p:txBody>
        </p:sp>
        <p:sp>
          <p:nvSpPr>
            <p:cNvPr id="88" name="Rechteck 87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value_str</a:t>
              </a:r>
              <a:r>
                <a:rPr lang="de-DE" sz="1200" dirty="0"/>
                <a:t> : </a:t>
              </a:r>
              <a:r>
                <a:rPr lang="de-DE" sz="1200" dirty="0" smtClean="0"/>
                <a:t>String</a:t>
              </a:r>
            </a:p>
          </p:txBody>
        </p:sp>
        <p:sp>
          <p:nvSpPr>
            <p:cNvPr id="89" name="Rechteck 88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value_date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Timestamp</a:t>
              </a:r>
              <a:endParaRPr lang="de-DE" sz="1200" dirty="0" smtClean="0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time_stamp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Timestamp</a:t>
              </a:r>
              <a:endParaRPr lang="de-DE" sz="1200" dirty="0" smtClean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last_archive_id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last_update</a:t>
              </a:r>
              <a:r>
                <a:rPr lang="de-DE" sz="1200" dirty="0"/>
                <a:t> : </a:t>
              </a:r>
              <a:r>
                <a:rPr lang="de-DE" sz="1200" dirty="0" err="1" smtClean="0"/>
                <a:t>Timestamp</a:t>
              </a:r>
              <a:endParaRPr lang="de-DE" sz="1200" dirty="0" smtClean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   …</a:t>
              </a:r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2603090" y="3266109"/>
            <a:ext cx="1605340" cy="2438928"/>
            <a:chOff x="9958647" y="157942"/>
            <a:chExt cx="1856481" cy="2438928"/>
          </a:xfrm>
        </p:grpSpPr>
        <p:sp>
          <p:nvSpPr>
            <p:cNvPr id="95" name="Rechteck 94"/>
            <p:cNvSpPr/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 smtClean="0"/>
                <a:t>p_values_config</a:t>
              </a:r>
              <a:endParaRPr lang="de-DE" sz="1400" b="1" dirty="0"/>
            </a:p>
          </p:txBody>
        </p:sp>
        <p:sp>
          <p:nvSpPr>
            <p:cNvPr id="96" name="Rechteck 95"/>
            <p:cNvSpPr/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id</a:t>
              </a:r>
              <a:r>
                <a:rPr lang="de-DE" sz="1200" dirty="0" smtClean="0"/>
                <a:t> 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97" name="Rechteck 96"/>
            <p:cNvSpPr/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connection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value_type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value_format</a:t>
              </a:r>
              <a:r>
                <a:rPr lang="de-DE" sz="1200" dirty="0"/>
                <a:t> : </a:t>
              </a:r>
              <a:r>
                <a:rPr lang="de-DE" sz="1200" dirty="0" err="1"/>
                <a:t>Int</a:t>
              </a:r>
              <a:endParaRPr lang="de-DE" sz="1200" dirty="0" smtClean="0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 smtClean="0"/>
                <a:t>value_symbol</a:t>
              </a:r>
              <a:r>
                <a:rPr lang="de-DE" sz="1200" dirty="0" smtClean="0"/>
                <a:t>: String</a:t>
              </a:r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/>
                <a:t>name_0</a:t>
              </a:r>
              <a:r>
                <a:rPr lang="de-DE" sz="1200" dirty="0" smtClean="0"/>
                <a:t>: String</a:t>
              </a: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/>
                <a:t>name_1</a:t>
              </a:r>
              <a:r>
                <a:rPr lang="de-DE" sz="1200" dirty="0" smtClean="0"/>
                <a:t>: String</a:t>
              </a: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9961390" y="233917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   …</a:t>
              </a: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5195716" y="4676145"/>
            <a:ext cx="1744133" cy="1915848"/>
            <a:chOff x="6968836" y="521661"/>
            <a:chExt cx="1853738" cy="1915848"/>
          </a:xfrm>
        </p:grpSpPr>
        <p:sp>
          <p:nvSpPr>
            <p:cNvPr id="105" name="Rechteck 104"/>
            <p:cNvSpPr/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 smtClean="0"/>
                <a:t>p_value_types</a:t>
              </a:r>
              <a:endParaRPr lang="de-DE" sz="1400" b="1" dirty="0"/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id</a:t>
              </a:r>
              <a:r>
                <a:rPr lang="de-DE" sz="1200" dirty="0"/>
                <a:t> [PK] </a:t>
              </a:r>
              <a:r>
                <a:rPr lang="de-DE" sz="1200" dirty="0" smtClean="0"/>
                <a:t>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name_0</a:t>
              </a:r>
              <a:r>
                <a:rPr lang="de-DE" sz="1200" dirty="0"/>
                <a:t> </a:t>
              </a:r>
              <a:r>
                <a:rPr lang="de-DE" sz="1200" dirty="0" smtClean="0"/>
                <a:t>: String</a:t>
              </a: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name_1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description_0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/>
                <a:t>description_1</a:t>
              </a:r>
              <a:r>
                <a:rPr lang="de-DE" sz="1200" dirty="0"/>
                <a:t> : String</a:t>
              </a:r>
              <a:endParaRPr lang="de-DE" sz="1200" dirty="0" smtClean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   …</a:t>
              </a:r>
            </a:p>
          </p:txBody>
        </p:sp>
      </p:grpSp>
      <p:cxnSp>
        <p:nvCxnSpPr>
          <p:cNvPr id="112" name="Gewinkelter Verbinder 99"/>
          <p:cNvCxnSpPr>
            <a:stCxn id="97" idx="3"/>
            <a:endCxn id="85" idx="1"/>
          </p:cNvCxnSpPr>
          <p:nvPr/>
        </p:nvCxnSpPr>
        <p:spPr>
          <a:xfrm flipV="1">
            <a:off x="4206058" y="2322036"/>
            <a:ext cx="989657" cy="17130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r Verbinder 99"/>
          <p:cNvCxnSpPr>
            <a:stCxn id="98" idx="3"/>
            <a:endCxn id="106" idx="1"/>
          </p:cNvCxnSpPr>
          <p:nvPr/>
        </p:nvCxnSpPr>
        <p:spPr>
          <a:xfrm>
            <a:off x="4206058" y="4292729"/>
            <a:ext cx="989658" cy="892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winkelter Verbinder 99"/>
          <p:cNvCxnSpPr>
            <a:stCxn id="99" idx="3"/>
            <a:endCxn id="106" idx="1"/>
          </p:cNvCxnSpPr>
          <p:nvPr/>
        </p:nvCxnSpPr>
        <p:spPr>
          <a:xfrm>
            <a:off x="4206058" y="4550425"/>
            <a:ext cx="989658" cy="6348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uppieren 114"/>
          <p:cNvGrpSpPr/>
          <p:nvPr/>
        </p:nvGrpSpPr>
        <p:grpSpPr>
          <a:xfrm>
            <a:off x="272328" y="3151498"/>
            <a:ext cx="1858824" cy="2671893"/>
            <a:chOff x="3480717" y="591995"/>
            <a:chExt cx="1858824" cy="2671893"/>
          </a:xfrm>
        </p:grpSpPr>
        <p:sp>
          <p:nvSpPr>
            <p:cNvPr id="116" name="Rechteck 115"/>
            <p:cNvSpPr/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 smtClean="0"/>
                <a:t>prj_prc_pro_flows</a:t>
              </a:r>
              <a:endParaRPr lang="de-DE" sz="1400" b="1" dirty="0"/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id</a:t>
              </a:r>
              <a:r>
                <a:rPr lang="de-DE" sz="1200" dirty="0"/>
                <a:t> </a:t>
              </a:r>
              <a:r>
                <a:rPr lang="de-DE" sz="1200" dirty="0" smtClean="0"/>
                <a:t>[PK]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node0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node1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port0</a:t>
              </a:r>
              <a:r>
                <a:rPr lang="de-DE" sz="1200" dirty="0" smtClean="0"/>
                <a:t> </a:t>
              </a:r>
              <a:r>
                <a:rPr lang="de-DE" sz="1200" dirty="0"/>
                <a:t>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smtClean="0"/>
                <a:t>port1</a:t>
              </a:r>
              <a:r>
                <a:rPr lang="de-DE" sz="1200" dirty="0" smtClean="0"/>
                <a:t> </a:t>
              </a:r>
              <a:r>
                <a:rPr lang="de-DE" sz="1200" dirty="0"/>
                <a:t>: </a:t>
              </a:r>
              <a:r>
                <a:rPr lang="de-DE" sz="1200" dirty="0" err="1" smtClean="0"/>
                <a:t>Int</a:t>
              </a:r>
              <a:endParaRPr lang="de-DE" sz="1200" dirty="0"/>
            </a:p>
            <a:p>
              <a:endParaRPr lang="de-DE" sz="1200" dirty="0" smtClean="0"/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is_continuous</a:t>
              </a:r>
              <a:r>
                <a:rPr lang="de-DE" sz="1200" dirty="0" smtClean="0"/>
                <a:t> : Boolean</a:t>
              </a: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product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rate_value</a:t>
              </a:r>
              <a:r>
                <a:rPr lang="de-DE" sz="1200" dirty="0" smtClean="0"/>
                <a:t> : </a:t>
              </a:r>
              <a:r>
                <a:rPr lang="de-DE" sz="1200" dirty="0" err="1" smtClean="0"/>
                <a:t>Int</a:t>
              </a:r>
              <a:endParaRPr lang="de-DE" sz="1200" dirty="0" smtClean="0"/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3480717" y="300619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 smtClean="0"/>
                <a:t>flow_type</a:t>
              </a:r>
              <a:r>
                <a:rPr lang="de-DE" sz="1200" dirty="0" smtClean="0"/>
                <a:t> : String</a:t>
              </a:r>
            </a:p>
          </p:txBody>
        </p:sp>
      </p:grpSp>
      <p:cxnSp>
        <p:nvCxnSpPr>
          <p:cNvPr id="126" name="Gewinkelter Verbinder 99"/>
          <p:cNvCxnSpPr>
            <a:stCxn id="124" idx="3"/>
            <a:endCxn id="96" idx="1"/>
          </p:cNvCxnSpPr>
          <p:nvPr/>
        </p:nvCxnSpPr>
        <p:spPr>
          <a:xfrm flipV="1">
            <a:off x="2131152" y="3777343"/>
            <a:ext cx="471938" cy="16665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1499</Words>
  <Application>Microsoft Office PowerPoint</Application>
  <PresentationFormat>Breitbild</PresentationFormat>
  <Paragraphs>645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Dynamic Generation of Modular Industrial Plant Visualizations</vt:lpstr>
      <vt:lpstr>Task Backlog – Overview Overview of tasks: Week 11 </vt:lpstr>
      <vt:lpstr>Task Backlog – Overview Overview of tasks: Week 10 </vt:lpstr>
      <vt:lpstr>Sapient Boardlet Weekly Sprint 10</vt:lpstr>
      <vt:lpstr>P&amp;ID Viewer - Dashboard</vt:lpstr>
      <vt:lpstr>Database Queries Overview: Data Map</vt:lpstr>
      <vt:lpstr>Database Queries Nodes Query - Problem</vt:lpstr>
      <vt:lpstr>Database Queries Nodes Query - Solution</vt:lpstr>
      <vt:lpstr>Database Queries Connections Query</vt:lpstr>
      <vt:lpstr>Nodes buildHierarchy()</vt:lpstr>
      <vt:lpstr>Nodes traverseAndSort()</vt:lpstr>
      <vt:lpstr>Nodes mapNodesToShapes()</vt:lpstr>
      <vt:lpstr>Connections mapConnectionsToShapes()</vt:lpstr>
      <vt:lpstr>vertexPlacement() Concept</vt:lpstr>
      <vt:lpstr>vertexPlacement() 3 – placeVertices()</vt:lpstr>
      <vt:lpstr>vertexPlacement() Family Tree Analogy - Terminology</vt:lpstr>
      <vt:lpstr>vertexPlacement() Algorithm Overview</vt:lpstr>
      <vt:lpstr>Data Bindings Overview</vt:lpstr>
      <vt:lpstr>Next Sprint – ToDos Weekly Sprint 10</vt:lpstr>
      <vt:lpstr>Project – Overview Overview of tasks: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145</cp:revision>
  <dcterms:created xsi:type="dcterms:W3CDTF">2018-06-10T12:02:46Z</dcterms:created>
  <dcterms:modified xsi:type="dcterms:W3CDTF">2018-06-29T15:58:30Z</dcterms:modified>
</cp:coreProperties>
</file>