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60" r:id="rId4"/>
    <p:sldId id="259" r:id="rId5"/>
    <p:sldId id="273" r:id="rId6"/>
    <p:sldId id="301" r:id="rId7"/>
    <p:sldId id="303" r:id="rId8"/>
    <p:sldId id="299" r:id="rId9"/>
    <p:sldId id="291" r:id="rId10"/>
    <p:sldId id="296" r:id="rId11"/>
    <p:sldId id="293" r:id="rId12"/>
    <p:sldId id="295" r:id="rId13"/>
    <p:sldId id="300" r:id="rId14"/>
    <p:sldId id="285" r:id="rId15"/>
    <p:sldId id="278" r:id="rId16"/>
    <p:sldId id="281" r:id="rId17"/>
    <p:sldId id="286" r:id="rId18"/>
    <p:sldId id="287" r:id="rId19"/>
    <p:sldId id="274" r:id="rId20"/>
    <p:sldId id="279" r:id="rId21"/>
    <p:sldId id="282" r:id="rId22"/>
    <p:sldId id="276" r:id="rId23"/>
    <p:sldId id="290" r:id="rId24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7/24/2018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15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lNodes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 and </a:t>
            </a:r>
            <a:r>
              <a:rPr lang="en-GB" sz="3200" b="1" dirty="0" err="1">
                <a:solidFill>
                  <a:srgbClr val="339966"/>
                </a:solidFill>
                <a:uFillTx/>
              </a:rPr>
              <a:t>dataBindings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Data Map of Query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8153331" y="1154179"/>
            <a:ext cx="1744135" cy="2701517"/>
            <a:chOff x="9958647" y="157942"/>
            <a:chExt cx="1853741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50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5804280" y="1153059"/>
            <a:ext cx="1603236" cy="2194707"/>
            <a:chOff x="9958337" y="157942"/>
            <a:chExt cx="1854048" cy="2194707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337" y="78955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337" y="104724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337" y="130526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8154534" y="4171413"/>
            <a:ext cx="1744134" cy="1157539"/>
            <a:chOff x="6968835" y="521661"/>
            <a:chExt cx="1853739" cy="1157539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377865" y="1148515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7407248" y="1913523"/>
            <a:ext cx="747287" cy="2767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>
            <a:off x="7407516" y="1664293"/>
            <a:ext cx="745815" cy="112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449854" y="1394877"/>
            <a:ext cx="7676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3103759" y="1153862"/>
            <a:ext cx="1853739" cy="1402802"/>
            <a:chOff x="3485802" y="591996"/>
            <a:chExt cx="1853739" cy="1402802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6"/>
              <a:ext cx="1853738" cy="1402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2" y="17371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>
            <a:off x="2689698" y="1659750"/>
            <a:ext cx="414062" cy="263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 flipV="1">
            <a:off x="4957498" y="1664293"/>
            <a:ext cx="847051" cy="507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 flipV="1">
            <a:off x="4957498" y="1913523"/>
            <a:ext cx="846783" cy="9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5804281" y="2565248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value_format</a:t>
            </a:r>
            <a:r>
              <a:rPr lang="de-DE" sz="1200" dirty="0">
                <a:uFillTx/>
              </a:rPr>
              <a:t>: </a:t>
            </a:r>
            <a:r>
              <a:rPr lang="de-DE" sz="1200" dirty="0" err="1"/>
              <a:t>Int</a:t>
            </a:r>
            <a:endParaRPr lang="de-DE" sz="1200" dirty="0">
              <a:uFillTx/>
            </a:endParaRPr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5803150" y="2814640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unit</a:t>
            </a:r>
            <a:r>
              <a:rPr lang="de-DE" sz="1200" dirty="0">
                <a:uFillTx/>
              </a:rPr>
              <a:t>: </a:t>
            </a:r>
            <a:r>
              <a:rPr lang="de-DE" sz="1200" dirty="0" err="1">
                <a:uFillTx/>
              </a:rPr>
              <a:t>Int</a:t>
            </a:r>
            <a:endParaRPr lang="de-DE" sz="1200" dirty="0">
              <a:uFillTx/>
            </a:endParaRP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2945402" y="4381729"/>
            <a:ext cx="925583" cy="1915848"/>
            <a:chOff x="6968836" y="521661"/>
            <a:chExt cx="1853738" cy="19158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1"/>
            <a:endCxn id="102" idx="0"/>
          </p:cNvCxnSpPr>
          <p:nvPr/>
        </p:nvCxnSpPr>
        <p:spPr>
          <a:xfrm rot="10800000" flipV="1">
            <a:off x="3408194" y="2429229"/>
            <a:ext cx="2396086" cy="1952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5804281" y="3087106"/>
            <a:ext cx="1602968" cy="25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uFillTx/>
              </a:rPr>
              <a:t>   </a:t>
            </a:r>
            <a:r>
              <a:rPr lang="de-DE" sz="1200" dirty="0">
                <a:uFillTx/>
              </a:rPr>
              <a:t>  …</a:t>
            </a:r>
          </a:p>
        </p:txBody>
      </p:sp>
      <p:sp>
        <p:nvSpPr>
          <p:cNvPr id="121" name="Rechteck 120"/>
          <p:cNvSpPr>
            <a:spLocks/>
          </p:cNvSpPr>
          <p:nvPr/>
        </p:nvSpPr>
        <p:spPr>
          <a:xfrm>
            <a:off x="7734787" y="287377"/>
            <a:ext cx="2373370" cy="436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uFillTx/>
              </a:rPr>
              <a:t>not </a:t>
            </a:r>
            <a:r>
              <a:rPr lang="de-DE" sz="900" dirty="0" err="1">
                <a:uFillTx/>
              </a:rPr>
              <a:t>needed</a:t>
            </a:r>
            <a:r>
              <a:rPr lang="de-DE" sz="900" dirty="0">
                <a:uFillTx/>
              </a:rPr>
              <a:t> (Legato </a:t>
            </a:r>
            <a:r>
              <a:rPr lang="de-DE" sz="900" dirty="0" err="1">
                <a:uFillTx/>
              </a:rPr>
              <a:t>Graphic</a:t>
            </a:r>
            <a:r>
              <a:rPr lang="de-DE" sz="900" dirty="0">
                <a:uFillTx/>
              </a:rPr>
              <a:t> Designer </a:t>
            </a:r>
            <a:r>
              <a:rPr lang="de-DE" sz="900" dirty="0" err="1">
                <a:uFillTx/>
              </a:rPr>
              <a:t>fetches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current_values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automatically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with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the</a:t>
            </a:r>
            <a:r>
              <a:rPr lang="de-DE" sz="900" dirty="0">
                <a:uFillTx/>
              </a:rPr>
              <a:t> ID)</a:t>
            </a:r>
          </a:p>
        </p:txBody>
      </p:sp>
      <p:sp>
        <p:nvSpPr>
          <p:cNvPr id="31" name="Rechteck 30"/>
          <p:cNvSpPr/>
          <p:nvPr/>
        </p:nvSpPr>
        <p:spPr>
          <a:xfrm>
            <a:off x="276476" y="1030904"/>
            <a:ext cx="9831681" cy="5463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Textfeld 133"/>
          <p:cNvSpPr txBox="1"/>
          <p:nvPr/>
        </p:nvSpPr>
        <p:spPr>
          <a:xfrm>
            <a:off x="4195737" y="6507161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lNodes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74" name="Gruppieren 73"/>
          <p:cNvGrpSpPr/>
          <p:nvPr/>
        </p:nvGrpSpPr>
        <p:grpSpPr>
          <a:xfrm>
            <a:off x="5291472" y="3915229"/>
            <a:ext cx="1853738" cy="2177903"/>
            <a:chOff x="9958647" y="157946"/>
            <a:chExt cx="1853738" cy="217790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5" name="Rechteck 74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76" name="Rechteck 75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77" name="Rechteck 76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78" name="Rechteck 77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79" name="Rechteck 78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80" name="Rechteck 79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81" name="Rechteck 80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87" name="Rechteck 86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5" name="Gekrümmter Verbinder 4"/>
          <p:cNvCxnSpPr>
            <a:stCxn id="78" idx="1"/>
            <a:endCxn id="279" idx="3"/>
          </p:cNvCxnSpPr>
          <p:nvPr/>
        </p:nvCxnSpPr>
        <p:spPr>
          <a:xfrm rot="10800000">
            <a:off x="2689698" y="1659749"/>
            <a:ext cx="2601774" cy="3020234"/>
          </a:xfrm>
          <a:prstGeom prst="curvedConnector3">
            <a:avLst>
              <a:gd name="adj1" fmla="val 88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pidNodes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215046" y="1126808"/>
            <a:ext cx="11761907" cy="54476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 smtClean="0"/>
              <a:t>Complex PostgreSQL query for all data:</a:t>
            </a:r>
            <a:endParaRPr lang="en-US" sz="2400" dirty="0"/>
          </a:p>
          <a:p>
            <a:endParaRPr lang="en-US" b="1" dirty="0"/>
          </a:p>
          <a:p>
            <a:pPr lvl="2"/>
            <a:r>
              <a:rPr lang="en-US" b="1" dirty="0"/>
              <a:t>SELECT</a:t>
            </a:r>
            <a:r>
              <a:rPr lang="en-US" dirty="0"/>
              <a:t> n.id, </a:t>
            </a:r>
            <a:r>
              <a:rPr lang="en-US" dirty="0" err="1"/>
              <a:t>n.node_level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nodeLevel</a:t>
            </a:r>
            <a:r>
              <a:rPr lang="en-US" dirty="0"/>
              <a:t>, </a:t>
            </a:r>
            <a:r>
              <a:rPr lang="en-US" dirty="0" err="1"/>
              <a:t>n.parent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parentId</a:t>
            </a:r>
            <a:r>
              <a:rPr lang="en-US" dirty="0"/>
              <a:t>, </a:t>
            </a:r>
            <a:r>
              <a:rPr lang="en-US" dirty="0" err="1"/>
              <a:t>n.short_name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shortName</a:t>
            </a:r>
            <a:r>
              <a:rPr lang="en-US" dirty="0"/>
              <a:t>, n.name_0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/>
              <a:t>name, </a:t>
            </a:r>
            <a:r>
              <a:rPr lang="en-US" dirty="0" err="1"/>
              <a:t>n.attr_jsonb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/>
              <a:t>details, </a:t>
            </a:r>
          </a:p>
          <a:p>
            <a:pPr lvl="2"/>
            <a:r>
              <a:rPr lang="en-US" dirty="0"/>
              <a:t>v.id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vId</a:t>
            </a:r>
            <a:r>
              <a:rPr lang="en-US" dirty="0"/>
              <a:t>, </a:t>
            </a:r>
            <a:r>
              <a:rPr lang="en-US" dirty="0" err="1"/>
              <a:t>v.is_instrument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isInstrument</a:t>
            </a:r>
            <a:r>
              <a:rPr lang="en-US" dirty="0"/>
              <a:t>, </a:t>
            </a:r>
            <a:r>
              <a:rPr lang="en-US" dirty="0" err="1"/>
              <a:t>v.shape_name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shapeName</a:t>
            </a:r>
            <a:r>
              <a:rPr lang="en-US" dirty="0"/>
              <a:t>, </a:t>
            </a:r>
            <a:r>
              <a:rPr lang="en-US" dirty="0" err="1"/>
              <a:t>v.pid_label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pidLabel</a:t>
            </a:r>
            <a:r>
              <a:rPr lang="en-US" dirty="0"/>
              <a:t>, </a:t>
            </a:r>
            <a:r>
              <a:rPr lang="en-US" dirty="0" err="1"/>
              <a:t>v.pid_function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pidFunction</a:t>
            </a:r>
            <a:r>
              <a:rPr lang="en-US" dirty="0"/>
              <a:t>, </a:t>
            </a:r>
            <a:r>
              <a:rPr lang="en-US" dirty="0" err="1"/>
              <a:t>v.pid_number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pidNumber</a:t>
            </a:r>
            <a:r>
              <a:rPr lang="en-US" dirty="0"/>
              <a:t>, </a:t>
            </a:r>
          </a:p>
          <a:p>
            <a:pPr lvl="2"/>
            <a:r>
              <a:rPr lang="en-US" dirty="0" smtClean="0"/>
              <a:t>c.id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cValueId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t1.name_0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tValueType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t2.name_0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tValueFormat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u.unit_symbol_0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dirty="0" err="1"/>
              <a:t>uUnitSymbol</a:t>
            </a:r>
            <a:r>
              <a:rPr lang="en-US" dirty="0"/>
              <a:t>, u.name_0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u.factor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uFactor</a:t>
            </a:r>
            <a:endParaRPr lang="en-US" dirty="0"/>
          </a:p>
          <a:p>
            <a:pPr lvl="2"/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sapient_owner.l_nodes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/>
              <a:t>n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sapient_owner.prj_prc_visu_vertices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v </a:t>
            </a:r>
            <a:r>
              <a:rPr lang="en-US" b="1" dirty="0"/>
              <a:t>ON</a:t>
            </a:r>
            <a:r>
              <a:rPr lang="en-US" dirty="0"/>
              <a:t> n.id = </a:t>
            </a:r>
            <a:r>
              <a:rPr lang="en-US" dirty="0" err="1"/>
              <a:t>v.node</a:t>
            </a:r>
            <a:endParaRPr lang="en-US" dirty="0"/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sapient_owner.p_value_relations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r </a:t>
            </a:r>
            <a:r>
              <a:rPr lang="en-US" b="1" dirty="0"/>
              <a:t>ON</a:t>
            </a:r>
            <a:r>
              <a:rPr lang="en-US" dirty="0"/>
              <a:t> n.id = </a:t>
            </a:r>
            <a:r>
              <a:rPr lang="en-US" dirty="0" err="1"/>
              <a:t>r.node</a:t>
            </a:r>
            <a:endParaRPr lang="en-US" dirty="0"/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sapient_owner.p_values_config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c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r.value</a:t>
            </a:r>
            <a:r>
              <a:rPr lang="en-US" dirty="0"/>
              <a:t> = c.id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sapient_owner.p_value_types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t1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c.value_type</a:t>
            </a:r>
            <a:r>
              <a:rPr lang="en-US" dirty="0"/>
              <a:t> = t1.id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sapient_owner.p_value_types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t2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c.value_format</a:t>
            </a:r>
            <a:r>
              <a:rPr lang="en-US" dirty="0"/>
              <a:t> = t2.id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sapient_owner.sys_units</a:t>
            </a:r>
            <a:r>
              <a:rPr lang="en-US" dirty="0"/>
              <a:t> AS u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c.unit</a:t>
            </a:r>
            <a:r>
              <a:rPr lang="en-US" dirty="0"/>
              <a:t> = u.id</a:t>
            </a:r>
          </a:p>
          <a:p>
            <a:pPr lvl="2"/>
            <a:r>
              <a:rPr lang="en-US" b="1" dirty="0"/>
              <a:t>WHERE</a:t>
            </a:r>
            <a:r>
              <a:rPr lang="en-US" dirty="0"/>
              <a:t> n.id &gt;= 21691 </a:t>
            </a:r>
            <a:r>
              <a:rPr lang="en-US" b="1" dirty="0"/>
              <a:t>AND</a:t>
            </a:r>
            <a:r>
              <a:rPr lang="en-US" dirty="0"/>
              <a:t> n.id &lt;= 21747</a:t>
            </a:r>
          </a:p>
          <a:p>
            <a:pPr lvl="2"/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n.id </a:t>
            </a:r>
            <a:r>
              <a:rPr lang="en-US" b="1" dirty="0"/>
              <a:t>ASC</a:t>
            </a:r>
          </a:p>
        </p:txBody>
      </p:sp>
      <p:sp>
        <p:nvSpPr>
          <p:cNvPr id="7" name="Textfeld 6"/>
          <p:cNvSpPr txBox="1"/>
          <p:nvPr/>
        </p:nvSpPr>
        <p:spPr>
          <a:xfrm rot="19742931">
            <a:off x="3369707" y="3713430"/>
            <a:ext cx="34566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UPDATE FOR ACTUAL QUERY 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pid</a:t>
            </a:r>
            <a:r>
              <a:rPr lang="en-GB" sz="3200" b="1" dirty="0" err="1">
                <a:solidFill>
                  <a:srgbClr val="339966"/>
                </a:solidFill>
              </a:rPr>
              <a:t>Connections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Data Map of Query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10" name="Gruppieren 109"/>
          <p:cNvGrpSpPr/>
          <p:nvPr/>
        </p:nvGrpSpPr>
        <p:grpSpPr>
          <a:xfrm>
            <a:off x="3027976" y="1490663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1" name="Rechteck 110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112" name="Rechteck 111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3" name="Rechteck 112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4" name="Rechteck 113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5" name="Rechteck 114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6" name="Rechteck 115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117" name="Rechteck 116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8" name="Rechteck 117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119" name="Rechteck 118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0" name="Rechteck 11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4" name="Rechteck 123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5" name="Rechteck 134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136" name="Rechteck 135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7" name="Rechteck 136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8" name="Rechteck 137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9" name="Rechteck 138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0" name="Rechteck 139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41" name="Gruppieren 140"/>
          <p:cNvGrpSpPr/>
          <p:nvPr/>
        </p:nvGrpSpPr>
        <p:grpSpPr>
          <a:xfrm>
            <a:off x="6408298" y="1490663"/>
            <a:ext cx="1858824" cy="2671893"/>
            <a:chOff x="3480717" y="591995"/>
            <a:chExt cx="1858824" cy="26718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2" name="Rechteck 141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143" name="Rechteck 142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4" name="Rechteck 143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5" name="Rechteck 144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6" name="Rechteck 145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8" name="Rechteck 147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9" name="Rechteck 148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50" name="Rechteck 149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1" name="Rechteck 150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2" name="Rechteck 15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153" name="Gewinkelter Verbinder 99"/>
          <p:cNvCxnSpPr>
            <a:stCxn id="145" idx="1"/>
            <a:endCxn id="112" idx="3"/>
          </p:cNvCxnSpPr>
          <p:nvPr/>
        </p:nvCxnSpPr>
        <p:spPr>
          <a:xfrm rot="10800000">
            <a:off x="5339810" y="2001898"/>
            <a:ext cx="1073575" cy="507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r Verbinder 99"/>
          <p:cNvCxnSpPr>
            <a:stCxn id="144" idx="1"/>
            <a:endCxn id="112" idx="3"/>
          </p:cNvCxnSpPr>
          <p:nvPr/>
        </p:nvCxnSpPr>
        <p:spPr>
          <a:xfrm rot="10800000">
            <a:off x="5339810" y="2001898"/>
            <a:ext cx="1073575" cy="257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6315565" y="1422953"/>
            <a:ext cx="2078942" cy="287137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/>
          <p:cNvSpPr txBox="1"/>
          <p:nvPr/>
        </p:nvSpPr>
        <p:spPr>
          <a:xfrm>
            <a:off x="6181079" y="4294333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pidConnections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 rot="19742931">
            <a:off x="3369707" y="3713430"/>
            <a:ext cx="34566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UPDATE FOR ACTUAL QUERY 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6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pidConnections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215046" y="1126808"/>
            <a:ext cx="11761907" cy="46166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 smtClean="0"/>
              <a:t>Complex PostgreSQL query for all data:</a:t>
            </a:r>
            <a:endParaRPr lang="en-US" sz="2400" dirty="0"/>
          </a:p>
          <a:p>
            <a:endParaRPr lang="en-US" b="1" dirty="0"/>
          </a:p>
          <a:p>
            <a:pPr lvl="2"/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f.id, f.node0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sourceId</a:t>
            </a:r>
            <a:r>
              <a:rPr lang="en-US" dirty="0"/>
              <a:t>, f.node1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targetId</a:t>
            </a:r>
            <a:r>
              <a:rPr lang="en-US" dirty="0"/>
              <a:t>, f.port0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sourcePort</a:t>
            </a:r>
            <a:r>
              <a:rPr lang="en-US" dirty="0"/>
              <a:t>, f.port1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targetPort</a:t>
            </a:r>
            <a:r>
              <a:rPr lang="en-US" dirty="0"/>
              <a:t>, </a:t>
            </a:r>
            <a:r>
              <a:rPr lang="en-US" dirty="0" err="1"/>
              <a:t>f.is_continuous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isContinuous</a:t>
            </a:r>
            <a:r>
              <a:rPr lang="en-US" dirty="0"/>
              <a:t>, </a:t>
            </a:r>
            <a:r>
              <a:rPr lang="en-US" dirty="0" err="1"/>
              <a:t>f.flow_type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flowType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p.symbol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pProduct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c.id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cValueId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t1.name_0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tValueType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t2.name_0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tValueFormat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u.unit_symbol_0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uUnitSymbol</a:t>
            </a:r>
            <a:r>
              <a:rPr lang="en-US" dirty="0"/>
              <a:t>, u.name_0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u.factor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uFactor</a:t>
            </a:r>
            <a:endParaRPr lang="en-US" dirty="0"/>
          </a:p>
          <a:p>
            <a:pPr lvl="2"/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sapient_owner.prj_prc_pro_flows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f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sapient_owner.pro_products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p </a:t>
            </a:r>
            <a:r>
              <a:rPr lang="en-US" b="1" dirty="0"/>
              <a:t>ON</a:t>
            </a:r>
            <a:r>
              <a:rPr lang="en-US" dirty="0"/>
              <a:t> f.id = p.id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sapient_owner.p_values_config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c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f.rate_value</a:t>
            </a:r>
            <a:r>
              <a:rPr lang="en-US" dirty="0"/>
              <a:t> = c.id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sapient_owner.p_value_types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t1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c.value_type</a:t>
            </a:r>
            <a:r>
              <a:rPr lang="en-US" dirty="0"/>
              <a:t> = t1.id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sapient_owner.p_value_types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t2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c.value_format</a:t>
            </a:r>
            <a:r>
              <a:rPr lang="en-US" dirty="0"/>
              <a:t> = t2.id</a:t>
            </a:r>
          </a:p>
          <a:p>
            <a:pPr lvl="2"/>
            <a:r>
              <a:rPr lang="en-US" b="1" dirty="0"/>
              <a:t>LEFT JOIN </a:t>
            </a:r>
            <a:r>
              <a:rPr lang="en-US" dirty="0" err="1"/>
              <a:t>sapient_owner.sys_units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u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c.unit</a:t>
            </a:r>
            <a:r>
              <a:rPr lang="en-US" dirty="0"/>
              <a:t> = u.id</a:t>
            </a:r>
          </a:p>
          <a:p>
            <a:pPr lvl="2"/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f.id </a:t>
            </a:r>
            <a:r>
              <a:rPr lang="en-US" b="1" dirty="0"/>
              <a:t>ASC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9742931">
            <a:off x="3369707" y="3713430"/>
            <a:ext cx="34566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UPDATE FOR ACTUAL QUERY 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1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Leere </a:t>
            </a:r>
            <a:r>
              <a:rPr lang="de-DE" sz="2000" dirty="0" err="1" smtClean="0"/>
              <a:t>attribute</a:t>
            </a: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Führt zu Irreguläre Platzierung in die Mehrheit der Fälle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Relative </a:t>
            </a:r>
            <a:r>
              <a:rPr lang="de-DE" sz="2000" dirty="0" err="1"/>
              <a:t>positionierung</a:t>
            </a:r>
            <a:r>
              <a:rPr lang="de-DE" sz="2000" dirty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Specification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Constraints</a:t>
            </a:r>
            <a:r>
              <a:rPr lang="de-DE" sz="2000" dirty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Constraints</a:t>
            </a:r>
            <a:r>
              <a:rPr lang="de-DE" sz="2000" dirty="0"/>
              <a:t> erlauben auch das progressive </a:t>
            </a:r>
            <a:r>
              <a:rPr lang="de-DE" sz="2000" dirty="0" err="1"/>
              <a:t>Enhancement</a:t>
            </a: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Block </a:t>
            </a:r>
            <a:r>
              <a:rPr lang="de-DE" sz="2000" dirty="0" err="1"/>
              <a:t>packing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r>
              <a:rPr lang="de-DE" sz="2000" dirty="0"/>
              <a:t> ist eine optimale Lösung für P&amp;ID Diagramme falls alle </a:t>
            </a:r>
            <a:r>
              <a:rPr lang="de-DE" sz="2000" dirty="0" err="1"/>
              <a:t>children</a:t>
            </a:r>
            <a:r>
              <a:rPr lang="de-DE" sz="2000" dirty="0"/>
              <a:t> Gruppen sind (rechteckige Blocks). Nicht aber für </a:t>
            </a:r>
            <a:r>
              <a:rPr lang="de-DE" sz="2000" dirty="0" err="1"/>
              <a:t>shapes</a:t>
            </a:r>
            <a:r>
              <a:rPr lang="de-DE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3.1 Placement Logic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algorithm (for groups):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none</a:t>
              </a:r>
              <a:r>
                <a:rPr lang="de-DE" sz="1400" dirty="0"/>
                <a:t> (</a:t>
              </a:r>
              <a:r>
                <a:rPr lang="de-DE" sz="1400" dirty="0" err="1"/>
                <a:t>default</a:t>
              </a:r>
              <a:r>
                <a:rPr lang="de-DE" sz="1400" dirty="0"/>
                <a:t>)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/>
                <a:t>by</a:t>
              </a:r>
              <a:r>
                <a:rPr lang="de-DE" sz="1400" b="1" dirty="0"/>
                <a:t> </a:t>
              </a:r>
              <a:r>
                <a:rPr lang="de-DE" sz="1400" b="1" dirty="0" err="1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Beispiel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Bugs in </a:t>
            </a:r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r>
              <a:rPr lang="en-GB" sz="3200" b="1" dirty="0" err="1">
                <a:solidFill>
                  <a:srgbClr val="339966"/>
                </a:solidFill>
              </a:rPr>
              <a:t>Algorithmus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Obwohl</a:t>
            </a:r>
            <a:r>
              <a:rPr lang="en-GB" sz="2400" dirty="0"/>
              <a:t> </a:t>
            </a:r>
            <a:r>
              <a:rPr lang="en-GB" sz="2400" dirty="0" err="1"/>
              <a:t>praktish</a:t>
            </a:r>
            <a:r>
              <a:rPr lang="en-GB" sz="2400" dirty="0"/>
              <a:t> </a:t>
            </a:r>
            <a:r>
              <a:rPr lang="en-GB" sz="2400" dirty="0" err="1"/>
              <a:t>identische</a:t>
            </a:r>
            <a:r>
              <a:rPr lang="en-GB" sz="2400" dirty="0"/>
              <a:t> Code,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gleiche</a:t>
            </a:r>
            <a:r>
              <a:rPr lang="en-GB" sz="2400" dirty="0"/>
              <a:t> </a:t>
            </a:r>
            <a:r>
              <a:rPr lang="en-GB" sz="2400" dirty="0" err="1"/>
              <a:t>Visu</a:t>
            </a:r>
            <a:r>
              <a:rPr lang="en-GB" sz="2400" dirty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Testing </a:t>
            </a:r>
            <a:r>
              <a:rPr lang="en-GB" sz="2400" b="1" dirty="0" err="1"/>
              <a:t>Boardlet</a:t>
            </a:r>
            <a:r>
              <a:rPr lang="en-GB" sz="2400" b="1" dirty="0"/>
              <a:t>				         Sapient </a:t>
            </a:r>
            <a:r>
              <a:rPr lang="en-GB" sz="2400" b="1" dirty="0" err="1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Fall 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57176"/>
            <a:ext cx="11225213" cy="40983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b="14930"/>
          <a:stretch/>
        </p:blipFill>
        <p:spPr>
          <a:xfrm>
            <a:off x="204787" y="4355558"/>
            <a:ext cx="11225213" cy="24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3.3 Issues 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Stillstand beim </a:t>
            </a:r>
            <a:r>
              <a:rPr lang="de-DE" sz="2000" dirty="0" err="1"/>
              <a:t>vertexPlacement</a:t>
            </a:r>
            <a:r>
              <a:rPr lang="de-DE" sz="2000" dirty="0"/>
              <a:t> Algorithmus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fix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bugs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then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leave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as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is</a:t>
            </a:r>
            <a:endParaRPr lang="de-DE" sz="1800" dirty="0">
              <a:solidFill>
                <a:srgbClr val="FFC00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Nich</a:t>
            </a:r>
            <a:r>
              <a:rPr lang="de-DE" sz="1600" dirty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Verbesserungen machen manchmal andere Teilen von Code kaputt.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Bugs im Algorithmus in </a:t>
            </a:r>
            <a:r>
              <a:rPr lang="de-DE" sz="1600" dirty="0" err="1"/>
              <a:t>Boardlet</a:t>
            </a:r>
            <a:r>
              <a:rPr lang="de-DE" sz="1600" dirty="0"/>
              <a:t> Script (nicht im </a:t>
            </a: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Boardlet</a:t>
            </a:r>
            <a:r>
              <a:rPr lang="de-DE" sz="1600" dirty="0"/>
              <a:t>).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/>
              <a:t>Vorteile</a:t>
            </a:r>
            <a:r>
              <a:rPr lang="de-DE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Konzentration auf Data-</a:t>
            </a:r>
            <a:r>
              <a:rPr lang="de-DE" sz="1600" dirty="0" err="1"/>
              <a:t>bindings</a:t>
            </a:r>
            <a:r>
              <a:rPr lang="de-DE" sz="1600" dirty="0"/>
              <a:t> (</a:t>
            </a:r>
            <a:r>
              <a:rPr lang="de-DE" sz="1600" dirty="0" err="1"/>
              <a:t>dynamisierung</a:t>
            </a:r>
            <a:r>
              <a:rPr lang="de-DE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Verteci</a:t>
            </a:r>
            <a:r>
              <a:rPr lang="de-DE" sz="1600" dirty="0"/>
              <a:t> schon ziemlich gut platziert und </a:t>
            </a:r>
            <a:r>
              <a:rPr lang="de-DE" sz="1600" dirty="0" err="1"/>
              <a:t>edges</a:t>
            </a:r>
            <a:r>
              <a:rPr lang="de-DE" sz="1600" dirty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Verbesserungsmöglichkeiten direkt im draw.io (</a:t>
            </a:r>
            <a:r>
              <a:rPr lang="de-DE" sz="1600" dirty="0" err="1"/>
              <a:t>Drag&amp;Drop</a:t>
            </a:r>
            <a:r>
              <a:rPr lang="de-DE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>
                <a:uFillTx/>
              </a:rPr>
              <a:t>Nachteile</a:t>
            </a:r>
            <a:r>
              <a:rPr lang="de-DE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Platzierung ist das </a:t>
            </a:r>
            <a:r>
              <a:rPr lang="de-DE" sz="1600" dirty="0" err="1"/>
              <a:t>Endergebniss</a:t>
            </a:r>
            <a:r>
              <a:rPr lang="de-DE" sz="1600" dirty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Kann zu enttäuschenden Schlussfolgerungen bezüglich des Projekts 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Bug wenn </a:t>
            </a:r>
            <a:r>
              <a:rPr lang="de-DE" sz="2000" dirty="0" err="1"/>
              <a:t>selectierte</a:t>
            </a:r>
            <a:r>
              <a:rPr lang="de-DE" sz="2000" dirty="0"/>
              <a:t> </a:t>
            </a:r>
            <a:r>
              <a:rPr lang="de-DE" sz="2000" dirty="0" err="1"/>
              <a:t>rootNode</a:t>
            </a:r>
            <a:r>
              <a:rPr lang="de-DE" sz="2000" dirty="0"/>
              <a:t> nicht </a:t>
            </a:r>
            <a:r>
              <a:rPr lang="de-DE" sz="2000" dirty="0" err="1"/>
              <a:t>AidaCruises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rgbClr val="FFC000"/>
                </a:solidFill>
                <a:sym typeface="Wingdings" panose="05000000000000000000" pitchFamily="2" charset="2"/>
              </a:rPr>
              <a:t>fix</a:t>
            </a:r>
            <a:endParaRPr lang="de-DE" sz="2000" dirty="0">
              <a:solidFill>
                <a:srgbClr val="FFC000"/>
              </a:solidFill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uFillTx/>
              </a:rPr>
              <a:t>Animations</a:t>
            </a:r>
            <a:r>
              <a:rPr lang="de-DE" sz="2000" dirty="0">
                <a:uFillTx/>
              </a:rPr>
              <a:t> und Data </a:t>
            </a:r>
            <a:r>
              <a:rPr lang="de-DE" sz="2000" dirty="0" err="1">
                <a:uFillTx/>
              </a:rPr>
              <a:t>Bindings</a:t>
            </a:r>
            <a:endParaRPr lang="de-DE" sz="2000" dirty="0">
              <a:uFillTx/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Process</a:t>
            </a:r>
            <a:r>
              <a:rPr lang="de-DE" sz="1600" dirty="0"/>
              <a:t> Variables noch nicht im Datenbank vorhanden </a:t>
            </a:r>
            <a:r>
              <a:rPr lang="de-DE" sz="1600" dirty="0">
                <a:sym typeface="Wingdings" panose="05000000000000000000" pitchFamily="2" charset="2"/>
              </a:rPr>
              <a:t> Animationen nur als Konzept</a:t>
            </a:r>
            <a:endParaRPr lang="de-DE" sz="16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Model wird sowieso nur </a:t>
            </a:r>
            <a:r>
              <a:rPr lang="de-DE" sz="1600" dirty="0" err="1"/>
              <a:t>booleans</a:t>
            </a:r>
            <a:r>
              <a:rPr lang="de-DE" sz="1600" dirty="0"/>
              <a:t> enthalten </a:t>
            </a:r>
            <a:r>
              <a:rPr lang="de-DE" sz="1600" dirty="0">
                <a:sym typeface="Wingdings" panose="05000000000000000000" pitchFamily="2" charset="2"/>
              </a:rPr>
              <a:t> Konzept für andere Data </a:t>
            </a:r>
            <a:r>
              <a:rPr lang="de-DE" sz="1600" dirty="0" err="1">
                <a:sym typeface="Wingdings" panose="05000000000000000000" pitchFamily="2" charset="2"/>
              </a:rPr>
              <a:t>Types</a:t>
            </a:r>
            <a:r>
              <a:rPr lang="de-DE" sz="1600" dirty="0">
                <a:sym typeface="Wingdings" panose="05000000000000000000" pitchFamily="2" charset="2"/>
              </a:rPr>
              <a:t> oder nicht 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7" name="Textfeld 6"/>
          <p:cNvSpPr txBox="1">
            <a:spLocks/>
          </p:cNvSpPr>
          <p:nvPr/>
        </p:nvSpPr>
        <p:spPr>
          <a:xfrm>
            <a:off x="3865069" y="28672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15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Design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Updates &amp; Fixes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85640" y="1305374"/>
            <a:ext cx="11426497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Implemented progress bar for vertex placement algorithm (can change to any function with iteration)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Fixed responsive layout of buttons when wrapped (narrow mobile screens)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0" y="3211937"/>
            <a:ext cx="2653402" cy="32146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12" y="3221783"/>
            <a:ext cx="2052817" cy="31949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9" y="3180201"/>
            <a:ext cx="2673813" cy="3326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" y="3131200"/>
            <a:ext cx="2653402" cy="33218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2129" y="2761868"/>
            <a:ext cx="1165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1) on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90678" y="276186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2) in </a:t>
            </a:r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796866" y="276186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3)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749116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desktop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276205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mobile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3054995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6513057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links gekrümmter Pfeil 16"/>
          <p:cNvSpPr/>
          <p:nvPr/>
        </p:nvSpPr>
        <p:spPr>
          <a:xfrm>
            <a:off x="11883034" y="5841441"/>
            <a:ext cx="222737" cy="2667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Variables for Vertices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Name Mappings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4" y="1318170"/>
            <a:ext cx="9655900" cy="51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Variables for </a:t>
            </a:r>
            <a:r>
              <a:rPr lang="en-GB" sz="3200" b="1" dirty="0" err="1" smtClean="0">
                <a:solidFill>
                  <a:srgbClr val="339966"/>
                </a:solidFill>
              </a:rPr>
              <a:t>Connectzions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Name Mappings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4" y="1632858"/>
            <a:ext cx="10150719" cy="44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 Bindings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9" y="1833870"/>
            <a:ext cx="2847975" cy="132397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905386" y="1175091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boolean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fillColor</a:t>
            </a:r>
            <a:r>
              <a:rPr lang="de-DE" dirty="0"/>
              <a:t>)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11" y="1587124"/>
            <a:ext cx="4669011" cy="157072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073132" y="1132743"/>
            <a:ext cx="54044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) – </a:t>
            </a:r>
            <a:r>
              <a:rPr lang="de-DE" sz="1400" dirty="0" err="1"/>
              <a:t>concept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currently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bools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9617861" y="2072739"/>
            <a:ext cx="4420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562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Database Queries Overview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10255077" y="1086486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7786734" y="1088807"/>
            <a:ext cx="1603236" cy="2194707"/>
            <a:chOff x="9958337" y="157942"/>
            <a:chExt cx="1854048" cy="2194707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337" y="78955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337" y="104724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337" y="130526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>
                  <a:uFillTx/>
                </a:rPr>
                <a:t>name</a:t>
              </a:r>
              <a:r>
                <a:rPr lang="de-DE" sz="1200" dirty="0" smtClean="0">
                  <a:uFillTx/>
                </a:rPr>
                <a:t>: </a:t>
              </a:r>
              <a:r>
                <a:rPr lang="de-DE" sz="1200" dirty="0">
                  <a:uFillTx/>
                </a:rPr>
                <a:t>String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10136988" y="4107161"/>
            <a:ext cx="1744134" cy="1157539"/>
            <a:chOff x="6968835" y="521661"/>
            <a:chExt cx="1853739" cy="1157539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>
                  <a:uFillTx/>
                </a:rPr>
                <a:t>name</a:t>
              </a:r>
              <a:r>
                <a:rPr lang="de-DE" sz="1200" dirty="0" smtClean="0">
                  <a:uFillTx/>
                </a:rPr>
                <a:t> 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142017" y="1084263"/>
            <a:ext cx="1853738" cy="2177903"/>
            <a:chOff x="9958647" y="157946"/>
            <a:chExt cx="1853738" cy="217790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2360321" y="1084263"/>
            <a:ext cx="2313842" cy="5022227"/>
            <a:chOff x="9954513" y="157942"/>
            <a:chExt cx="1859486" cy="502222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501268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>
                  <a:uFillTx/>
                </a:rPr>
                <a:t>name</a:t>
              </a:r>
              <a:r>
                <a:rPr lang="de-DE" sz="1200" dirty="0" smtClean="0">
                  <a:uFillTx/>
                </a:rPr>
                <a:t> 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0987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3547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28642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3796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1219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6365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38817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1394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3972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6495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6074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4906444"/>
              <a:ext cx="1853738" cy="2737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de-DE" sz="1200" dirty="0">
                <a:uFillTx/>
              </a:endParaRP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9960261" y="4912934"/>
              <a:ext cx="1853738" cy="25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>
                  <a:uFillTx/>
                </a:rPr>
                <a:t>…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300" name="Gewinkelter Verbinder 99"/>
          <p:cNvCxnSpPr>
            <a:stCxn id="272" idx="3"/>
          </p:cNvCxnSpPr>
          <p:nvPr/>
        </p:nvCxnSpPr>
        <p:spPr>
          <a:xfrm flipV="1">
            <a:off x="1995755" y="1595497"/>
            <a:ext cx="369708" cy="253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9389702" y="1849271"/>
            <a:ext cx="747287" cy="2767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5057108" y="2843416"/>
            <a:ext cx="1860185" cy="2671893"/>
            <a:chOff x="3479356" y="591995"/>
            <a:chExt cx="1860185" cy="26718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79356" y="300619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4672153" y="1595497"/>
            <a:ext cx="391403" cy="2266210"/>
          </a:xfrm>
          <a:prstGeom prst="curvedConnector3">
            <a:avLst>
              <a:gd name="adj1" fmla="val 52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4672153" y="1595497"/>
            <a:ext cx="391403" cy="2016846"/>
          </a:xfrm>
          <a:prstGeom prst="curvedConnector3">
            <a:avLst>
              <a:gd name="adj1" fmla="val 24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 flipV="1">
            <a:off x="9389970" y="1597720"/>
            <a:ext cx="865107" cy="232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432308" y="1330625"/>
            <a:ext cx="7676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5086213" y="1089610"/>
            <a:ext cx="1853739" cy="1402802"/>
            <a:chOff x="3485802" y="591996"/>
            <a:chExt cx="1853739" cy="1402802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6"/>
              <a:ext cx="1853738" cy="1402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2" y="17371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>
            <a:off x="4672152" y="1595498"/>
            <a:ext cx="414062" cy="263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 flipV="1">
            <a:off x="6939952" y="1600041"/>
            <a:ext cx="847051" cy="507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 flipV="1">
            <a:off x="6939952" y="1849271"/>
            <a:ext cx="846783" cy="9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7786735" y="2500996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/>
              <a:t>value_symbol</a:t>
            </a:r>
            <a:r>
              <a:rPr lang="de-DE" sz="1200"/>
              <a:t>: String</a:t>
            </a:r>
            <a:endParaRPr lang="de-DE" sz="1200" dirty="0"/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7782610" y="2756103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unit</a:t>
            </a:r>
            <a:r>
              <a:rPr lang="de-DE" sz="1200" dirty="0">
                <a:uFillTx/>
              </a:rPr>
              <a:t>: </a:t>
            </a:r>
            <a:r>
              <a:rPr lang="de-DE" sz="1200" dirty="0" err="1">
                <a:uFillTx/>
              </a:rPr>
              <a:t>Int</a:t>
            </a:r>
            <a:endParaRPr lang="de-DE" sz="1200" dirty="0">
              <a:uFillTx/>
            </a:endParaRP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8189586" y="3791030"/>
            <a:ext cx="925583" cy="1915848"/>
            <a:chOff x="6968836" y="521661"/>
            <a:chExt cx="1853738" cy="19158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1"/>
            <a:endCxn id="102" idx="0"/>
          </p:cNvCxnSpPr>
          <p:nvPr/>
        </p:nvCxnSpPr>
        <p:spPr>
          <a:xfrm rot="10800000" flipH="1" flipV="1">
            <a:off x="7786734" y="2364976"/>
            <a:ext cx="865644" cy="1426053"/>
          </a:xfrm>
          <a:prstGeom prst="curvedConnector4">
            <a:avLst>
              <a:gd name="adj1" fmla="val -26408"/>
              <a:gd name="adj2" fmla="val 8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7786735" y="3017139"/>
            <a:ext cx="1602968" cy="25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uFillTx/>
              </a:rPr>
              <a:t>   </a:t>
            </a:r>
            <a:r>
              <a:rPr lang="de-DE" sz="1200" dirty="0">
                <a:uFillTx/>
              </a:rPr>
              <a:t>  …</a:t>
            </a:r>
          </a:p>
        </p:txBody>
      </p:sp>
      <p:sp>
        <p:nvSpPr>
          <p:cNvPr id="121" name="Rechteck 120"/>
          <p:cNvSpPr>
            <a:spLocks/>
          </p:cNvSpPr>
          <p:nvPr/>
        </p:nvSpPr>
        <p:spPr>
          <a:xfrm>
            <a:off x="7763618" y="217787"/>
            <a:ext cx="2373370" cy="643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uFillTx/>
              </a:rPr>
              <a:t>not </a:t>
            </a:r>
            <a:r>
              <a:rPr lang="de-DE" sz="900" dirty="0" err="1">
                <a:uFillTx/>
              </a:rPr>
              <a:t>needed</a:t>
            </a:r>
            <a:r>
              <a:rPr lang="de-DE" sz="900" dirty="0">
                <a:uFillTx/>
              </a:rPr>
              <a:t> (Legato </a:t>
            </a:r>
            <a:r>
              <a:rPr lang="de-DE" sz="900" dirty="0" err="1">
                <a:uFillTx/>
              </a:rPr>
              <a:t>Graphic</a:t>
            </a:r>
            <a:r>
              <a:rPr lang="de-DE" sz="900" dirty="0">
                <a:uFillTx/>
              </a:rPr>
              <a:t> Designer </a:t>
            </a:r>
            <a:r>
              <a:rPr lang="de-DE" sz="900" dirty="0" err="1">
                <a:uFillTx/>
              </a:rPr>
              <a:t>fetches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current_values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automatically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with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the</a:t>
            </a:r>
            <a:r>
              <a:rPr lang="de-DE" sz="900" dirty="0">
                <a:uFillTx/>
              </a:rPr>
              <a:t> ID) and </a:t>
            </a:r>
            <a:r>
              <a:rPr lang="de-DE" sz="900" dirty="0" err="1">
                <a:uFillTx/>
              </a:rPr>
              <a:t>current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value</a:t>
            </a:r>
            <a:r>
              <a:rPr lang="de-DE" sz="900" dirty="0">
                <a:uFillTx/>
              </a:rPr>
              <a:t> will </a:t>
            </a:r>
            <a:r>
              <a:rPr lang="de-DE" sz="900" dirty="0" err="1">
                <a:uFillTx/>
              </a:rPr>
              <a:t>be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the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first</a:t>
            </a:r>
            <a:r>
              <a:rPr lang="de-DE" sz="900" dirty="0">
                <a:uFillTx/>
              </a:rPr>
              <a:t> non-blank </a:t>
            </a:r>
            <a:r>
              <a:rPr lang="de-DE" sz="900" dirty="0" err="1">
                <a:uFillTx/>
              </a:rPr>
              <a:t>value</a:t>
            </a:r>
            <a:r>
              <a:rPr lang="de-DE" sz="900" dirty="0">
                <a:uFillTx/>
              </a:rPr>
              <a:t>_[type] </a:t>
            </a:r>
            <a:r>
              <a:rPr lang="de-DE" sz="900" dirty="0" err="1">
                <a:uFillTx/>
              </a:rPr>
              <a:t>field</a:t>
            </a:r>
            <a:endParaRPr lang="de-DE" sz="900" dirty="0">
              <a:uFillTx/>
            </a:endParaRPr>
          </a:p>
        </p:txBody>
      </p:sp>
      <p:cxnSp>
        <p:nvCxnSpPr>
          <p:cNvPr id="33" name="Gekrümmter Verbinder 32"/>
          <p:cNvCxnSpPr>
            <a:stCxn id="207" idx="3"/>
            <a:endCxn id="140" idx="3"/>
          </p:cNvCxnSpPr>
          <p:nvPr/>
        </p:nvCxnSpPr>
        <p:spPr>
          <a:xfrm>
            <a:off x="9389702" y="2106961"/>
            <a:ext cx="118050" cy="4285612"/>
          </a:xfrm>
          <a:prstGeom prst="curvedConnector3">
            <a:avLst>
              <a:gd name="adj1" fmla="val 293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hteck 120">
            <a:extLst>
              <a:ext uri="{FF2B5EF4-FFF2-40B4-BE49-F238E27FC236}">
                <a16:creationId xmlns:a16="http://schemas.microsoft.com/office/drawing/2014/main" id="{8AC874CC-5E06-4458-9A7E-21B88CB0203E}"/>
              </a:ext>
            </a:extLst>
          </p:cNvPr>
          <p:cNvSpPr>
            <a:spLocks/>
          </p:cNvSpPr>
          <p:nvPr/>
        </p:nvSpPr>
        <p:spPr>
          <a:xfrm>
            <a:off x="6939950" y="217788"/>
            <a:ext cx="686655" cy="22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 err="1">
                <a:uFillTx/>
              </a:rPr>
              <a:t>fetched</a:t>
            </a:r>
            <a:endParaRPr lang="de-DE" sz="900" dirty="0">
              <a:uFillTx/>
            </a:endParaRPr>
          </a:p>
        </p:txBody>
      </p:sp>
      <p:grpSp>
        <p:nvGrpSpPr>
          <p:cNvPr id="112" name="Gruppieren 111"/>
          <p:cNvGrpSpPr/>
          <p:nvPr/>
        </p:nvGrpSpPr>
        <p:grpSpPr>
          <a:xfrm>
            <a:off x="10154168" y="5395829"/>
            <a:ext cx="1749813" cy="1665974"/>
            <a:chOff x="6968835" y="521661"/>
            <a:chExt cx="1859775" cy="1665974"/>
          </a:xfrm>
        </p:grpSpPr>
        <p:sp>
          <p:nvSpPr>
            <p:cNvPr id="113" name="Rechteck 112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>
                  <a:uFillTx/>
                </a:rPr>
                <a:t>sys_units</a:t>
              </a:r>
              <a:endParaRPr lang="de-DE" sz="1400" b="1" dirty="0">
                <a:uFillTx/>
              </a:endParaRPr>
            </a:p>
          </p:txBody>
        </p:sp>
        <p:sp>
          <p:nvSpPr>
            <p:cNvPr id="114" name="Rechteck 113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5" name="Rechteck 114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>
                  <a:uFillTx/>
                </a:rPr>
                <a:t>unit_symbol</a:t>
              </a:r>
              <a:r>
                <a:rPr lang="de-DE" sz="1200" dirty="0" smtClean="0">
                  <a:uFillTx/>
                </a:rPr>
                <a:t> 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16" name="Rechteck 115"/>
            <p:cNvSpPr>
              <a:spLocks/>
            </p:cNvSpPr>
            <p:nvPr/>
          </p:nvSpPr>
          <p:spPr>
            <a:xfrm>
              <a:off x="6968835" y="1676409"/>
              <a:ext cx="1853738" cy="5110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>
                  <a:uFillTx/>
                </a:rPr>
                <a:t>   …</a:t>
              </a:r>
              <a:endParaRPr lang="de-DE" sz="1200" dirty="0">
                <a:uFillTx/>
              </a:endParaRPr>
            </a:p>
          </p:txBody>
        </p:sp>
        <p:sp>
          <p:nvSpPr>
            <p:cNvPr id="117" name="Rechteck 116"/>
            <p:cNvSpPr>
              <a:spLocks/>
            </p:cNvSpPr>
            <p:nvPr/>
          </p:nvSpPr>
          <p:spPr>
            <a:xfrm>
              <a:off x="6974872" y="141811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>
                  <a:uFillTx/>
                </a:rPr>
                <a:t>name</a:t>
              </a:r>
              <a:r>
                <a:rPr lang="de-DE" sz="1200" dirty="0" smtClean="0">
                  <a:uFillTx/>
                </a:rPr>
                <a:t> 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37" name="Rechteck 136"/>
            <p:cNvSpPr>
              <a:spLocks/>
            </p:cNvSpPr>
            <p:nvPr/>
          </p:nvSpPr>
          <p:spPr>
            <a:xfrm>
              <a:off x="6974872" y="1675809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>
                  <a:uFillTx/>
                </a:rPr>
                <a:t>factor</a:t>
              </a:r>
              <a:r>
                <a:rPr lang="de-DE" sz="1200" dirty="0" smtClean="0">
                  <a:uFillTx/>
                </a:rPr>
                <a:t> 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38" name="Rechteck 137"/>
            <p:cNvSpPr>
              <a:spLocks/>
            </p:cNvSpPr>
            <p:nvPr/>
          </p:nvSpPr>
          <p:spPr>
            <a:xfrm>
              <a:off x="6970784" y="1929940"/>
              <a:ext cx="1853738" cy="25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uFillTx/>
                </a:rPr>
                <a:t>…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5" name="Gekrümmter Verbinder 4"/>
          <p:cNvCxnSpPr>
            <a:stCxn id="100" idx="3"/>
            <a:endCxn id="114" idx="1"/>
          </p:cNvCxnSpPr>
          <p:nvPr/>
        </p:nvCxnSpPr>
        <p:spPr>
          <a:xfrm>
            <a:off x="9385578" y="2884951"/>
            <a:ext cx="768591" cy="3020042"/>
          </a:xfrm>
          <a:prstGeom prst="curvedConnector3">
            <a:avLst>
              <a:gd name="adj1" fmla="val 37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feld 9">
            <a:extLst>
              <a:ext uri="{FF2B5EF4-FFF2-40B4-BE49-F238E27FC236}">
                <a16:creationId xmlns:a16="http://schemas.microsoft.com/office/drawing/2014/main" id="{A955CEEB-AB5A-447C-832F-E652EF4B5874}"/>
              </a:ext>
            </a:extLst>
          </p:cNvPr>
          <p:cNvSpPr txBox="1"/>
          <p:nvPr/>
        </p:nvSpPr>
        <p:spPr>
          <a:xfrm>
            <a:off x="6333" y="7130455"/>
            <a:ext cx="5079880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TODO</a:t>
            </a:r>
          </a:p>
          <a:p>
            <a:r>
              <a:rPr lang="de-DE" sz="1400" b="1" dirty="0" smtClean="0">
                <a:solidFill>
                  <a:srgbClr val="FF0000"/>
                </a:solidFill>
              </a:rPr>
              <a:t>COMPARAR CON </a:t>
            </a:r>
            <a:r>
              <a:rPr lang="de-DE" sz="1400" b="1" dirty="0" err="1" smtClean="0">
                <a:solidFill>
                  <a:srgbClr val="FF0000"/>
                </a:solidFill>
              </a:rPr>
              <a:t>nameMappings</a:t>
            </a:r>
            <a:r>
              <a:rPr lang="de-DE" sz="1400" b="1" dirty="0" smtClean="0">
                <a:solidFill>
                  <a:srgbClr val="FF0000"/>
                </a:solidFill>
              </a:rPr>
              <a:t> en </a:t>
            </a:r>
            <a:r>
              <a:rPr lang="de-DE" sz="1400" b="1" dirty="0" err="1" smtClean="0">
                <a:solidFill>
                  <a:srgbClr val="FF0000"/>
                </a:solidFill>
              </a:rPr>
              <a:t>getData</a:t>
            </a:r>
            <a:r>
              <a:rPr lang="de-DE" sz="1400" b="1" dirty="0" smtClean="0">
                <a:solidFill>
                  <a:srgbClr val="FF0000"/>
                </a:solidFill>
              </a:rPr>
              <a:t> Y ACTUALIZAR SI HACE FALTA </a:t>
            </a:r>
            <a:endParaRPr lang="de-DE" sz="1400" b="1" dirty="0">
              <a:solidFill>
                <a:srgbClr val="FF0000"/>
              </a:solidFill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7763618" y="5883409"/>
            <a:ext cx="1744134" cy="1157539"/>
            <a:chOff x="6968835" y="521661"/>
            <a:chExt cx="1853739" cy="1157539"/>
          </a:xfrm>
        </p:grpSpPr>
        <p:sp>
          <p:nvSpPr>
            <p:cNvPr id="132" name="Rechteck 131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sys_value_formats</a:t>
              </a:r>
              <a:endParaRPr lang="de-DE" sz="1400" b="1" dirty="0">
                <a:uFillTx/>
              </a:endParaRPr>
            </a:p>
          </p:txBody>
        </p:sp>
        <p:sp>
          <p:nvSpPr>
            <p:cNvPr id="140" name="Rechteck 139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1" name="Rechteck 140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uFillTx/>
                </a:rPr>
                <a:t>name_1</a:t>
              </a:r>
              <a:r>
                <a:rPr lang="de-DE" sz="1200" dirty="0" smtClean="0">
                  <a:uFillTx/>
                </a:rPr>
                <a:t> 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42" name="Rechteck 141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43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6024993" y="5996664"/>
            <a:ext cx="925583" cy="1151315"/>
            <a:chOff x="6968836" y="521661"/>
            <a:chExt cx="1853738" cy="115131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4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15131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45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 smtClean="0">
                  <a:uFillTx/>
                </a:rPr>
                <a:t>numeric</a:t>
              </a:r>
              <a:endParaRPr lang="de-DE" sz="1200" dirty="0">
                <a:uFillTx/>
              </a:endParaRPr>
            </a:p>
          </p:txBody>
        </p:sp>
        <p:sp>
          <p:nvSpPr>
            <p:cNvPr id="146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 smtClean="0"/>
                <a:t>boolean</a:t>
              </a:r>
              <a:endParaRPr lang="de-DE" sz="1200" dirty="0"/>
            </a:p>
          </p:txBody>
        </p:sp>
        <p:sp>
          <p:nvSpPr>
            <p:cNvPr id="148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 smtClean="0"/>
                <a:t>string</a:t>
              </a:r>
              <a:endParaRPr lang="de-DE" sz="1200" dirty="0"/>
            </a:p>
          </p:txBody>
        </p:sp>
      </p:grpSp>
      <p:cxnSp>
        <p:nvCxnSpPr>
          <p:cNvPr id="20" name="Gekrümmter Verbinder 19"/>
          <p:cNvCxnSpPr>
            <a:stCxn id="141" idx="1"/>
            <a:endCxn id="144" idx="0"/>
          </p:cNvCxnSpPr>
          <p:nvPr/>
        </p:nvCxnSpPr>
        <p:spPr>
          <a:xfrm rot="10800000">
            <a:off x="6487785" y="5996664"/>
            <a:ext cx="1275834" cy="657742"/>
          </a:xfrm>
          <a:prstGeom prst="curvedConnector4">
            <a:avLst>
              <a:gd name="adj1" fmla="val 31863"/>
              <a:gd name="adj2" fmla="val 134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8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Microsoft Office PowerPoint</Application>
  <PresentationFormat>Breitbild</PresentationFormat>
  <Paragraphs>341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PowerPoint-Präsentation</vt:lpstr>
      <vt:lpstr>P&amp;ID Viewer - Dashboard</vt:lpstr>
      <vt:lpstr>Sapient Boardlet Weekly Sprint 15</vt:lpstr>
      <vt:lpstr>Boardlet Design Updates &amp; Fixes</vt:lpstr>
      <vt:lpstr>Variables for Vertices Name Mappings</vt:lpstr>
      <vt:lpstr>Variables for Connectzions Name Mappings</vt:lpstr>
      <vt:lpstr>Data Bindings Overview</vt:lpstr>
      <vt:lpstr>Database Queries Overview Overview: Data Map</vt:lpstr>
      <vt:lpstr>lNodes and dataBindings Data Map of Query</vt:lpstr>
      <vt:lpstr>pidNodes PostgreSQL Query</vt:lpstr>
      <vt:lpstr>pidConnections Data Map of Query</vt:lpstr>
      <vt:lpstr>pidConnections PostgreSQL Query</vt:lpstr>
      <vt:lpstr>3. Vertex Placement Concept</vt:lpstr>
      <vt:lpstr>3.1 Placement Logic Example: </vt:lpstr>
      <vt:lpstr>3.2 packBlocks() Overview </vt:lpstr>
      <vt:lpstr>3.2 packBlocks() Sort Order Options </vt:lpstr>
      <vt:lpstr>3.2 Bugs in Boardlet Algorithmus  Sort Order Options </vt:lpstr>
      <vt:lpstr>Vertex Placement Concept</vt:lpstr>
      <vt:lpstr>3.3 Issues and Challenges Weekly Sprint 14</vt:lpstr>
      <vt:lpstr>Vorläufige Inhaltsverzeichnis Bachelorarbeit</vt:lpstr>
      <vt:lpstr>Project – Overview Overview of tasks: Week 10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253</cp:revision>
  <cp:lastPrinted>2018-07-24T15:00:51Z</cp:lastPrinted>
  <dcterms:created xsi:type="dcterms:W3CDTF">2018-06-10T12:02:46Z</dcterms:created>
  <dcterms:modified xsi:type="dcterms:W3CDTF">2018-07-24T16:01:27Z</dcterms:modified>
</cp:coreProperties>
</file>