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2" r:id="rId4"/>
    <p:sldId id="276" r:id="rId5"/>
    <p:sldId id="279" r:id="rId6"/>
    <p:sldId id="288" r:id="rId7"/>
    <p:sldId id="280" r:id="rId8"/>
    <p:sldId id="281" r:id="rId9"/>
    <p:sldId id="290" r:id="rId10"/>
    <p:sldId id="289" r:id="rId11"/>
    <p:sldId id="278" r:id="rId12"/>
    <p:sldId id="291" r:id="rId13"/>
    <p:sldId id="269" r:id="rId14"/>
    <p:sldId id="292" r:id="rId15"/>
    <p:sldId id="270" r:id="rId16"/>
    <p:sldId id="296" r:id="rId17"/>
    <p:sldId id="295" r:id="rId18"/>
    <p:sldId id="294" r:id="rId19"/>
    <p:sldId id="297" r:id="rId20"/>
    <p:sldId id="274" r:id="rId21"/>
    <p:sldId id="27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iguel.romero.karam\Google%20Drive\TUM\Maschinenwesen%20B.Sc\Bachelorarbeit\3%20Entwicklungsphase\Code\pid-boardl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ViX_nE2z-lO41kuklxOHEhiy13A0g4AOvPWYSKSB_gA/edit#gid=11158381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15" y="1590040"/>
            <a:ext cx="997077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BA: 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4133532"/>
            <a:ext cx="11384280" cy="26730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15" y="1590040"/>
            <a:ext cx="997077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3. Development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4133532"/>
            <a:ext cx="11384280" cy="26730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Bachelorarbeit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1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Bachelorarbeit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8121-9D6B-453F-A644-E91D69F7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005731" cy="56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Bachelorarbeit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8121-9D6B-453F-A644-E91D69F7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005731" cy="5654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FEF18D-2C7C-4904-8E67-BE834F09D6EB}"/>
              </a:ext>
            </a:extLst>
          </p:cNvPr>
          <p:cNvSpPr/>
          <p:nvPr/>
        </p:nvSpPr>
        <p:spPr>
          <a:xfrm>
            <a:off x="680819" y="1797975"/>
            <a:ext cx="6005731" cy="20767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" y="2043783"/>
            <a:ext cx="5092189" cy="351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Bachelorarbeit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8121-9D6B-453F-A644-E91D69F7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005731" cy="5654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FEF18D-2C7C-4904-8E67-BE834F09D6EB}"/>
              </a:ext>
            </a:extLst>
          </p:cNvPr>
          <p:cNvSpPr/>
          <p:nvPr/>
        </p:nvSpPr>
        <p:spPr>
          <a:xfrm>
            <a:off x="686534" y="3865871"/>
            <a:ext cx="6005731" cy="16376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7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63" y="1258627"/>
            <a:ext cx="5271674" cy="5427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E490A1-E1F4-47FC-AD73-AAFF06D22F64}"/>
              </a:ext>
            </a:extLst>
          </p:cNvPr>
          <p:cNvCxnSpPr>
            <a:cxnSpLocks/>
          </p:cNvCxnSpPr>
          <p:nvPr/>
        </p:nvCxnSpPr>
        <p:spPr>
          <a:xfrm>
            <a:off x="3154680" y="1885950"/>
            <a:ext cx="485775" cy="62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CC0B5A-C9CA-4A41-AB6A-9F914B2BFB7C}"/>
              </a:ext>
            </a:extLst>
          </p:cNvPr>
          <p:cNvSpPr txBox="1"/>
          <p:nvPr/>
        </p:nvSpPr>
        <p:spPr>
          <a:xfrm>
            <a:off x="2349815" y="1583055"/>
            <a:ext cx="104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Root Node Selector</a:t>
            </a:r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1504372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6404D-4328-435C-9C25-F9DB607A5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102814"/>
            <a:ext cx="4842685" cy="56138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E490A1-E1F4-47FC-AD73-AAFF06D22F64}"/>
              </a:ext>
            </a:extLst>
          </p:cNvPr>
          <p:cNvCxnSpPr/>
          <p:nvPr/>
        </p:nvCxnSpPr>
        <p:spPr>
          <a:xfrm>
            <a:off x="6589395" y="2051685"/>
            <a:ext cx="485775" cy="62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CC0B5A-C9CA-4A41-AB6A-9F914B2BFB7C}"/>
              </a:ext>
            </a:extLst>
          </p:cNvPr>
          <p:cNvSpPr txBox="1"/>
          <p:nvPr/>
        </p:nvSpPr>
        <p:spPr>
          <a:xfrm>
            <a:off x="5784530" y="1748790"/>
            <a:ext cx="104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Root Node Selector</a:t>
            </a:r>
          </a:p>
        </p:txBody>
      </p:sp>
    </p:spTree>
    <p:extLst>
      <p:ext uri="{BB962C8B-B14F-4D97-AF65-F5344CB8AC3E}">
        <p14:creationId xmlns:p14="http://schemas.microsoft.com/office/powerpoint/2010/main" val="107383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6" y="1205827"/>
            <a:ext cx="5252118" cy="54077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6404D-4328-435C-9C25-F9DB607A5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102814"/>
            <a:ext cx="4842685" cy="561381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839F66-A1B1-4A1F-AED7-4DA3F273B83B}"/>
              </a:ext>
            </a:extLst>
          </p:cNvPr>
          <p:cNvSpPr/>
          <p:nvPr/>
        </p:nvSpPr>
        <p:spPr>
          <a:xfrm>
            <a:off x="217170" y="5133064"/>
            <a:ext cx="393055" cy="3714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3.4.2 – Database Fetching of Plant Model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19" y="1405735"/>
            <a:ext cx="10961605" cy="5057930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PID-Nodes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200" b="1" dirty="0"/>
              <a:t>Left Join Query</a:t>
            </a:r>
          </a:p>
          <a:p>
            <a:pPr marL="457200" lvl="1" indent="0" algn="just">
              <a:buClr>
                <a:srgbClr val="FFC000"/>
              </a:buClr>
              <a:buNone/>
            </a:pPr>
            <a:r>
              <a:rPr lang="en-GB" sz="1200" b="1" dirty="0"/>
              <a:t>	SELECT * FROM </a:t>
            </a:r>
            <a:r>
              <a:rPr lang="en-GB" sz="1200" b="1" dirty="0" err="1"/>
              <a:t>sapient_owner.prj_prc_visu_vertices</a:t>
            </a:r>
            <a:r>
              <a:rPr lang="en-GB" sz="1200" b="1" dirty="0"/>
              <a:t> v</a:t>
            </a:r>
          </a:p>
          <a:p>
            <a:pPr marL="457200" lvl="1" indent="0" algn="just">
              <a:buClr>
                <a:srgbClr val="FFC000"/>
              </a:buClr>
              <a:buNone/>
            </a:pPr>
            <a:r>
              <a:rPr lang="en-GB" sz="1200" b="1" dirty="0"/>
              <a:t>	LEFT JOIN </a:t>
            </a:r>
            <a:r>
              <a:rPr lang="en-GB" sz="1200" b="1" dirty="0" err="1"/>
              <a:t>sapient_owner.l_nodes</a:t>
            </a:r>
            <a:endParaRPr lang="en-GB" sz="1200" b="1" dirty="0"/>
          </a:p>
          <a:p>
            <a:pPr marL="457200" lvl="1" indent="0" algn="just">
              <a:buClr>
                <a:srgbClr val="FFC000"/>
              </a:buClr>
              <a:buNone/>
            </a:pPr>
            <a:r>
              <a:rPr lang="en-GB" sz="1200" b="1" dirty="0"/>
              <a:t>	ON </a:t>
            </a:r>
            <a:r>
              <a:rPr lang="en-GB" sz="1200" b="1" dirty="0" err="1"/>
              <a:t>v.node</a:t>
            </a:r>
            <a:r>
              <a:rPr lang="en-GB" sz="1200" b="1" dirty="0"/>
              <a:t> = </a:t>
            </a:r>
            <a:r>
              <a:rPr lang="en-GB" sz="1200" b="1" dirty="0" err="1"/>
              <a:t>n.parent</a:t>
            </a:r>
            <a:endParaRPr lang="en-GB" sz="1200" b="1" dirty="0"/>
          </a:p>
          <a:p>
            <a:pPr marL="457200" lvl="1" indent="0" algn="just">
              <a:buClr>
                <a:srgbClr val="FFC000"/>
              </a:buClr>
              <a:buNone/>
            </a:pPr>
            <a:endParaRPr lang="en-GB" sz="1200" b="1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PID-Connections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b="1" dirty="0"/>
          </a:p>
          <a:p>
            <a:pPr marL="342900" indent="-342900" algn="just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A85D49-6D90-4208-9F6D-CC752416663A}"/>
              </a:ext>
            </a:extLst>
          </p:cNvPr>
          <p:cNvSpPr/>
          <p:nvPr/>
        </p:nvSpPr>
        <p:spPr>
          <a:xfrm>
            <a:off x="6257925" y="1514475"/>
            <a:ext cx="1337310" cy="133731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79391D7-853E-44D8-90CA-E2B05CCA77A0}"/>
              </a:ext>
            </a:extLst>
          </p:cNvPr>
          <p:cNvSpPr/>
          <p:nvPr/>
        </p:nvSpPr>
        <p:spPr>
          <a:xfrm>
            <a:off x="7187565" y="1514475"/>
            <a:ext cx="1337310" cy="13373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F4687BA-C8C0-4C3E-8C35-67214EE4AF1E}"/>
              </a:ext>
            </a:extLst>
          </p:cNvPr>
          <p:cNvSpPr/>
          <p:nvPr/>
        </p:nvSpPr>
        <p:spPr>
          <a:xfrm>
            <a:off x="6257925" y="3429000"/>
            <a:ext cx="1337310" cy="133731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E091F5E-D24F-4C0A-B17C-B7596DEB4741}"/>
              </a:ext>
            </a:extLst>
          </p:cNvPr>
          <p:cNvSpPr/>
          <p:nvPr/>
        </p:nvSpPr>
        <p:spPr>
          <a:xfrm>
            <a:off x="7187565" y="3429000"/>
            <a:ext cx="1337310" cy="13373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394D42D-6E17-4536-8C35-6ADD1B363EED}"/>
              </a:ext>
            </a:extLst>
          </p:cNvPr>
          <p:cNvSpPr/>
          <p:nvPr/>
        </p:nvSpPr>
        <p:spPr>
          <a:xfrm>
            <a:off x="6257925" y="5235095"/>
            <a:ext cx="1337310" cy="133731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E9FBCEA-C153-499B-8DB1-3D1ECBA53CFF}"/>
              </a:ext>
            </a:extLst>
          </p:cNvPr>
          <p:cNvSpPr/>
          <p:nvPr/>
        </p:nvSpPr>
        <p:spPr>
          <a:xfrm>
            <a:off x="7187565" y="5235095"/>
            <a:ext cx="1337310" cy="13373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7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Build Hierarchy</a:t>
            </a:r>
          </a:p>
          <a:p>
            <a:pPr lvl="1" algn="just"/>
            <a:r>
              <a:rPr lang="en-GB" sz="1000" b="1" dirty="0"/>
              <a:t>from Flat Database Queries (JSON) via Parent Attributes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Traverse Hierarchy</a:t>
            </a:r>
          </a:p>
          <a:p>
            <a:pPr lvl="1" algn="just"/>
            <a:r>
              <a:rPr lang="en-GB" sz="1000" b="1" dirty="0"/>
              <a:t>Post-order Depth-first Search Algorithm</a:t>
            </a:r>
          </a:p>
          <a:p>
            <a:pPr lvl="1" algn="just"/>
            <a:r>
              <a:rPr lang="en-GB" sz="1000" b="1" dirty="0"/>
              <a:t>Determine path of traversal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Place Vertices</a:t>
            </a:r>
          </a:p>
          <a:p>
            <a:pPr lvl="1" algn="just"/>
            <a:r>
              <a:rPr lang="en-GB" sz="1000" b="1" dirty="0"/>
              <a:t>from Flat Database Queries (JSON) via Parent Attributes</a:t>
            </a:r>
          </a:p>
          <a:p>
            <a:pPr marL="457200" lvl="1" indent="0" algn="just">
              <a:buNone/>
            </a:pPr>
            <a:endParaRPr lang="en-GB" sz="1000" b="1" dirty="0"/>
          </a:p>
          <a:p>
            <a:pPr marL="342900" indent="-342900" algn="just"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2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15" y="1590040"/>
            <a:ext cx="9970770" cy="23876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339966"/>
                </a:solidFill>
              </a:rPr>
              <a:t>ProcAppCom</a:t>
            </a:r>
            <a:endParaRPr lang="en-US" b="1" dirty="0">
              <a:solidFill>
                <a:srgbClr val="3399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4133532"/>
            <a:ext cx="11384280" cy="26730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Projekt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8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To Dos – 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Root node selection also for multiple (with </a:t>
            </a:r>
            <a:r>
              <a:rPr lang="en-GB" sz="1600" dirty="0" err="1">
                <a:solidFill>
                  <a:srgbClr val="00B050"/>
                </a:solidFill>
              </a:rPr>
              <a:t>parameters.nodeList</a:t>
            </a:r>
            <a:r>
              <a:rPr lang="en-GB" sz="1600" dirty="0">
                <a:solidFill>
                  <a:srgbClr val="00B050"/>
                </a:solidFill>
              </a:rPr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Design of root-node-selection input field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pidRootNode</a:t>
            </a:r>
            <a:r>
              <a:rPr lang="en-GB" sz="1600" dirty="0"/>
              <a:t> name query (to display in input field on </a:t>
            </a:r>
            <a:r>
              <a:rPr lang="en-GB" sz="1600" dirty="0" err="1"/>
              <a:t>updateInput</a:t>
            </a:r>
            <a:r>
              <a:rPr lang="en-GB" sz="1600" dirty="0"/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name mappings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name mappings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name mappings definition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 (Ember JS)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2194561"/>
            <a:ext cx="11893193" cy="3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Überblick</a:t>
            </a:r>
            <a:r>
              <a:rPr lang="en-US" sz="3200" b="1" dirty="0">
                <a:solidFill>
                  <a:srgbClr val="339966"/>
                </a:solidFill>
              </a:rPr>
              <a:t> und Motivation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32A2B6-2C9F-4BB6-B6EF-C1121A6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Entwicklung</a:t>
            </a:r>
            <a:r>
              <a:rPr lang="de-DE" dirty="0"/>
              <a:t> der Steuerungssoftware und Visualisierungsoberflächen und die </a:t>
            </a:r>
            <a:r>
              <a:rPr lang="de-DE" b="1" dirty="0"/>
              <a:t>Anbindung</a:t>
            </a:r>
            <a:r>
              <a:rPr lang="de-DE" dirty="0"/>
              <a:t> an Manufacturing </a:t>
            </a:r>
            <a:r>
              <a:rPr lang="de-DE" dirty="0" err="1"/>
              <a:t>Execution</a:t>
            </a:r>
            <a:r>
              <a:rPr lang="de-DE" dirty="0"/>
              <a:t> Systems (MES) </a:t>
            </a:r>
            <a:r>
              <a:rPr lang="de-DE" dirty="0" err="1"/>
              <a:t>erfördern</a:t>
            </a:r>
            <a:r>
              <a:rPr lang="de-DE" dirty="0"/>
              <a:t> einen </a:t>
            </a:r>
            <a:r>
              <a:rPr lang="de-DE" b="1" dirty="0"/>
              <a:t>sehr hohen Aufwand</a:t>
            </a:r>
            <a:r>
              <a:rPr lang="de-DE" dirty="0"/>
              <a:t>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Die </a:t>
            </a:r>
            <a:r>
              <a:rPr lang="de-DE" b="1" dirty="0"/>
              <a:t>Erstellung</a:t>
            </a:r>
            <a:r>
              <a:rPr lang="de-DE" dirty="0"/>
              <a:t> (bzw. die spätere Abänderung) von anlagenspezifischen </a:t>
            </a:r>
            <a:r>
              <a:rPr lang="de-DE" b="1" dirty="0"/>
              <a:t>Visualisierungsoberflächen</a:t>
            </a:r>
            <a:r>
              <a:rPr lang="de-DE" dirty="0"/>
              <a:t> einer der </a:t>
            </a:r>
            <a:r>
              <a:rPr lang="de-DE" b="1" dirty="0"/>
              <a:t>Aufwands- bzw. Kostentreiber</a:t>
            </a:r>
            <a:r>
              <a:rPr lang="de-DE" dirty="0"/>
              <a:t> solche Projekte.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Motivation: 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Konzept für die Visualisierung </a:t>
            </a:r>
            <a:r>
              <a:rPr lang="de-DE" dirty="0"/>
              <a:t>wandelbare verfahrenstechnischer Anlagen um Kosten bzw. Aufwand bei der Implementation von MES zu sinken, 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Beliebige Unternehmen</a:t>
            </a:r>
            <a:r>
              <a:rPr lang="de-DE" dirty="0"/>
              <a:t> </a:t>
            </a:r>
            <a:r>
              <a:rPr lang="de-DE" dirty="0" err="1"/>
              <a:t>könen</a:t>
            </a:r>
            <a:r>
              <a:rPr lang="de-DE" dirty="0"/>
              <a:t> von dieser Softwarelösungen verfügen und profitieren. 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Dynamische Komposition von GUIs </a:t>
            </a:r>
            <a:r>
              <a:rPr lang="de-DE" dirty="0"/>
              <a:t>auf Grundlage von </a:t>
            </a:r>
            <a:r>
              <a:rPr lang="de-DE" b="1" dirty="0"/>
              <a:t>Visualisierungskomponenten</a:t>
            </a:r>
            <a:r>
              <a:rPr lang="de-DE" dirty="0"/>
              <a:t>.</a:t>
            </a:r>
            <a:endParaRPr lang="en-GB" sz="10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4699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Problemstellung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1E6DBE-20BF-48B5-864A-6C7E4FCB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Heutige Produktionstechnik führt zu einer permanenten </a:t>
            </a:r>
            <a:r>
              <a:rPr lang="de-DE" b="1" dirty="0"/>
              <a:t>Steigerung der Komplexität industrieller Produktionsanlagen</a:t>
            </a:r>
            <a:r>
              <a:rPr lang="de-DE" dirty="0"/>
              <a:t> und zu einem permanenten technischen Wandel.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Dies wirkt sich erheblich auf Engineering, Betrieb und Anpassungen von Produktionsleitsysteme (MES) aus.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Anbindung und Konfiguration</a:t>
            </a:r>
            <a:r>
              <a:rPr lang="de-DE" dirty="0"/>
              <a:t> muss individuell erstellt und </a:t>
            </a:r>
            <a:r>
              <a:rPr lang="de-DE" b="1" dirty="0"/>
              <a:t>manuell</a:t>
            </a:r>
            <a:r>
              <a:rPr lang="de-DE" dirty="0"/>
              <a:t> angepasst werden.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Erstellung und Modifikation </a:t>
            </a:r>
            <a:r>
              <a:rPr lang="de-DE" b="1" dirty="0"/>
              <a:t>anlagenspezifischer </a:t>
            </a:r>
            <a:r>
              <a:rPr lang="de-DE" b="1" dirty="0" err="1"/>
              <a:t>Visualisierungoberflächen</a:t>
            </a:r>
            <a:r>
              <a:rPr lang="de-DE" dirty="0"/>
              <a:t> (GUI) ein bedeutender </a:t>
            </a:r>
            <a:r>
              <a:rPr lang="de-DE" b="1" dirty="0"/>
              <a:t>Aufwands- bzw. Kostentreiber </a:t>
            </a:r>
            <a:r>
              <a:rPr lang="de-DE" dirty="0"/>
              <a:t>ist.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Ausgangspunkt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798D-5794-4F7A-BA66-95B54C1E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Grundsteine dieser Projektarbeit wurden bereit im Rahmen anderen Projektarbeiten gelegt.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Ein </a:t>
            </a:r>
            <a:r>
              <a:rPr lang="de-DE" b="1" dirty="0"/>
              <a:t>Modellierungsansatz und Beschreibungsmodelle </a:t>
            </a:r>
            <a:r>
              <a:rPr lang="de-DE" dirty="0"/>
              <a:t>für verfahrenstechnische Anlagen wurde entwickelt.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Auf Grundlage dieser Modelle </a:t>
            </a:r>
            <a:r>
              <a:rPr lang="de-DE" dirty="0"/>
              <a:t>ist es schon möglich, die </a:t>
            </a:r>
            <a:r>
              <a:rPr lang="de-DE" b="1" dirty="0"/>
              <a:t>Komponenten- bzw. Knotenhierarchie in den Datenbanktabellen </a:t>
            </a:r>
            <a:r>
              <a:rPr lang="de-DE" dirty="0"/>
              <a:t>des MES Legato Sapient umzuschreiben.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Factory Edge Gateways zur datentechnischen Anbindung der Steuerung </a:t>
            </a:r>
            <a:r>
              <a:rPr lang="de-DE" dirty="0"/>
              <a:t>von Anlagen an das MES dynamisch zu generieren.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Die </a:t>
            </a:r>
            <a:r>
              <a:rPr lang="de-DE" b="1" dirty="0"/>
              <a:t>dynamische Visualisierungserzeugung </a:t>
            </a:r>
            <a:r>
              <a:rPr lang="de-DE" dirty="0"/>
              <a:t>stellt den </a:t>
            </a:r>
            <a:r>
              <a:rPr lang="de-DE" b="1" dirty="0"/>
              <a:t>letzten Stein </a:t>
            </a:r>
            <a:r>
              <a:rPr lang="de-DE" dirty="0"/>
              <a:t>dieses Forschungsprojekts dar.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9247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15" y="1590040"/>
            <a:ext cx="997077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4133532"/>
            <a:ext cx="11384280" cy="26730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Bachelorarbeit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Ziele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D3C729-91C7-4C9A-951F-DBCF24C7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Reduzierung des Aufwands</a:t>
            </a:r>
            <a:r>
              <a:rPr lang="de-DE" dirty="0"/>
              <a:t> und </a:t>
            </a:r>
            <a:r>
              <a:rPr lang="de-DE" b="1" dirty="0"/>
              <a:t>Beschleunigung</a:t>
            </a:r>
            <a:r>
              <a:rPr lang="de-DE" dirty="0"/>
              <a:t> der </a:t>
            </a:r>
            <a:r>
              <a:rPr lang="de-DE" b="1" dirty="0"/>
              <a:t>Entwicklung und Anpassung von Visualisierungserzeugung</a:t>
            </a:r>
            <a:r>
              <a:rPr lang="de-DE" dirty="0"/>
              <a:t> industrieller Prozesse.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Einheitliche und </a:t>
            </a:r>
            <a:r>
              <a:rPr lang="de-DE" b="1" dirty="0"/>
              <a:t>modulare Gestalt der Visualisierungskomponenten </a:t>
            </a:r>
            <a:r>
              <a:rPr lang="de-DE" dirty="0"/>
              <a:t>zur Erzeugung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dirty="0"/>
              <a:t>Übersichtliche und </a:t>
            </a:r>
            <a:r>
              <a:rPr lang="de-DE" b="1" dirty="0"/>
              <a:t>nach Standard definierte Visualisierungsoberflächen </a:t>
            </a:r>
            <a:r>
              <a:rPr lang="de-DE" dirty="0"/>
              <a:t>auf der Prozessleitebene, für die </a:t>
            </a:r>
            <a:r>
              <a:rPr lang="de-DE" b="1" dirty="0"/>
              <a:t>Überwachung der Prozessvariablen</a:t>
            </a:r>
            <a:r>
              <a:rPr lang="de-DE" dirty="0"/>
              <a:t>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Integration</a:t>
            </a:r>
            <a:r>
              <a:rPr lang="de-DE" dirty="0"/>
              <a:t> der Softwarelösung in das </a:t>
            </a:r>
            <a:r>
              <a:rPr lang="de-DE" b="1" dirty="0"/>
              <a:t>MES Legato Sapient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21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Gliederung</a:t>
            </a:r>
            <a:r>
              <a:rPr lang="en-US" sz="3200" b="1" dirty="0">
                <a:solidFill>
                  <a:srgbClr val="339966"/>
                </a:solidFill>
              </a:rPr>
              <a:t> der Bachelorarbeit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0C041E-3A1B-4887-BD97-A023E622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665053"/>
            <a:ext cx="10949976" cy="461001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Vorbereitungsphase (100%)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Strukturierungsphase (100%)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Entwicklungsphase (75%)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Schreibphase (5%)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Abschlussphase (0%)</a:t>
            </a:r>
          </a:p>
        </p:txBody>
      </p:sp>
    </p:spTree>
    <p:extLst>
      <p:ext uri="{BB962C8B-B14F-4D97-AF65-F5344CB8AC3E}">
        <p14:creationId xmlns:p14="http://schemas.microsoft.com/office/powerpoint/2010/main" val="338049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Gliederung</a:t>
            </a:r>
            <a:r>
              <a:rPr lang="en-US" sz="3200" b="1" dirty="0">
                <a:solidFill>
                  <a:srgbClr val="339966"/>
                </a:solidFill>
              </a:rPr>
              <a:t> der Bachelorarbeit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ProcAppCom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0C041E-3A1B-4887-BD97-A023E622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665053"/>
            <a:ext cx="10949976" cy="461001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Vorbereitungsphase (100%)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Strukturierungsphase (100%)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Entwicklungsphase (75%)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Schreibphase (5%)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endParaRPr lang="de-DE" dirty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de-DE" dirty="0"/>
              <a:t>Abschlussphase (0%)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ECF169-EDA0-4DE5-BDE4-26C3044EDEF8}"/>
              </a:ext>
            </a:extLst>
          </p:cNvPr>
          <p:cNvSpPr/>
          <p:nvPr/>
        </p:nvSpPr>
        <p:spPr>
          <a:xfrm>
            <a:off x="217170" y="3750034"/>
            <a:ext cx="393055" cy="3714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774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BA: Dynamic Generation of Modular Industrial Plant Visualizations</vt:lpstr>
      <vt:lpstr>ProcAppCom</vt:lpstr>
      <vt:lpstr>Überblick und Motivation ProcAppCom </vt:lpstr>
      <vt:lpstr>Problemstellung ProcAppCom </vt:lpstr>
      <vt:lpstr>Ausgangspunkt ProcAppCom </vt:lpstr>
      <vt:lpstr>Dynamic Generation of Modular Industrial Plant Visualizations</vt:lpstr>
      <vt:lpstr>Ziele ProcAppCom </vt:lpstr>
      <vt:lpstr>Gliederung der Bachelorarbeit ProcAppCom </vt:lpstr>
      <vt:lpstr>Gliederung der Bachelorarbeit ProcAppCom </vt:lpstr>
      <vt:lpstr>3. Development Phase</vt:lpstr>
      <vt:lpstr>Task Backlog – Overview Bachelorarbeit</vt:lpstr>
      <vt:lpstr>Task Backlog – Overview Bachelorarbeit</vt:lpstr>
      <vt:lpstr>Testing Boardlet Weekly Sprint 10</vt:lpstr>
      <vt:lpstr>Task Backlog – Overview Bachelorarbeit</vt:lpstr>
      <vt:lpstr>Sapient Boardlet Weekly Sprint 10</vt:lpstr>
      <vt:lpstr>Sapient Boardlet Weekly Sprint 10</vt:lpstr>
      <vt:lpstr>Sapient Boardlet Weekly Sprint 10</vt:lpstr>
      <vt:lpstr>3.4.2 – Database Fetching of Plant Model Concept</vt:lpstr>
      <vt:lpstr>3.4.8 – Vertex Layout Algorithm Concept</vt:lpstr>
      <vt:lpstr>3. Vertex Placement Algorithm Concept</vt:lpstr>
      <vt:lpstr>To Dos – Next Sprint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104</cp:revision>
  <dcterms:created xsi:type="dcterms:W3CDTF">2018-06-10T12:02:46Z</dcterms:created>
  <dcterms:modified xsi:type="dcterms:W3CDTF">2018-06-21T12:27:47Z</dcterms:modified>
</cp:coreProperties>
</file>