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70" r:id="rId5"/>
    <p:sldId id="277" r:id="rId6"/>
    <p:sldId id="272" r:id="rId7"/>
    <p:sldId id="279" r:id="rId8"/>
    <p:sldId id="280" r:id="rId9"/>
    <p:sldId id="282" r:id="rId10"/>
    <p:sldId id="285" r:id="rId11"/>
    <p:sldId id="286" r:id="rId12"/>
    <p:sldId id="287" r:id="rId13"/>
    <p:sldId id="283" r:id="rId14"/>
    <p:sldId id="284" r:id="rId15"/>
    <p:sldId id="28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4472C4"/>
    <a:srgbClr val="00B050"/>
    <a:srgbClr val="F4B18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66" d="100"/>
          <a:sy n="66" d="100"/>
        </p:scale>
        <p:origin x="816" y="-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localhost:8080/app/dashboards/7291b8b9-1ce8-48c4-8401-69d2ee5db03e?profile=41ee368e-5ac5-4f99-b567-48bd90ff902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11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1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buildHierarchy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70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61139"/>
              </p:ext>
            </p:extLst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4" y="6097012"/>
            <a:ext cx="3975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Flat Array (hierarchical relations via parent attribute):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3434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 via children attribute):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flatArray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treeArray</a:t>
            </a:r>
            <a:r>
              <a:rPr lang="en-GB" dirty="0"/>
              <a:t> 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61507"/>
              </p:ext>
            </p:extLst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buildHierarchy</a:t>
            </a:r>
            <a:r>
              <a:rPr lang="en-GB" b="1" i="1" dirty="0"/>
              <a:t>(</a:t>
            </a:r>
            <a:r>
              <a:rPr lang="en-GB" i="1" dirty="0" err="1"/>
              <a:t>flatArray</a:t>
            </a:r>
            <a:r>
              <a:rPr lang="en-GB" b="1" i="1" dirty="0"/>
              <a:t>)</a:t>
            </a: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2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traverseAndSort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2" y="2828410"/>
            <a:ext cx="4873399" cy="2507361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6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/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path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(for vertex placement)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/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traverseAndSort</a:t>
            </a:r>
            <a:r>
              <a:rPr lang="en-GB" b="1" i="1" dirty="0"/>
              <a:t>(</a:t>
            </a:r>
            <a:r>
              <a:rPr lang="en-GB" i="1" dirty="0" err="1"/>
              <a:t>nodeTree</a:t>
            </a:r>
            <a:r>
              <a:rPr lang="en-GB" b="1" i="1" dirty="0"/>
              <a:t>)</a:t>
            </a: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3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placeVertices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1" y="2828410"/>
            <a:ext cx="4873399" cy="2507361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/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path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(for vertex placement)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/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placeVertices</a:t>
            </a:r>
            <a:r>
              <a:rPr lang="en-GB" b="1" i="1"/>
              <a:t>(</a:t>
            </a:r>
            <a:r>
              <a:rPr lang="en-GB" i="1"/>
              <a:t>path</a:t>
            </a:r>
            <a:r>
              <a:rPr lang="en-GB" b="1" i="1"/>
              <a:t>)</a:t>
            </a:r>
            <a:endParaRPr lang="en-GB" b="1" i="1" dirty="0"/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1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Family Tree Analogy - Terminology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0" name="Tabel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6520"/>
              </p:ext>
            </p:extLst>
          </p:nvPr>
        </p:nvGraphicFramePr>
        <p:xfrm>
          <a:off x="279576" y="1623106"/>
          <a:ext cx="253805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2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72970" y="139200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12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68573" y="2045813"/>
            <a:ext cx="102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Siblings Array:</a:t>
            </a:r>
            <a:endParaRPr lang="en-GB" sz="1050" dirty="0"/>
          </a:p>
        </p:txBody>
      </p:sp>
      <p:graphicFrame>
        <p:nvGraphicFramePr>
          <p:cNvPr id="125" name="Tabel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18921"/>
              </p:ext>
            </p:extLst>
          </p:nvPr>
        </p:nvGraphicFramePr>
        <p:xfrm>
          <a:off x="279575" y="2275412"/>
          <a:ext cx="203044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graphicFrame>
        <p:nvGraphicFramePr>
          <p:cNvPr id="126" name="Tabel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76411"/>
              </p:ext>
            </p:extLst>
          </p:nvPr>
        </p:nvGraphicFramePr>
        <p:xfrm>
          <a:off x="279576" y="2930812"/>
          <a:ext cx="2538050" cy="173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13943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77960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dirty="0">
                          <a:solidFill>
                            <a:srgbClr val="00B0F0"/>
                          </a:solidFill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895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68768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132429"/>
                  </a:ext>
                </a:extLst>
              </a:tr>
              <a:tr h="247812"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1874"/>
                  </a:ext>
                </a:extLst>
              </a:tr>
            </a:tbl>
          </a:graphicData>
        </a:graphic>
      </p:graphicFrame>
      <p:sp>
        <p:nvSpPr>
          <p:cNvPr id="127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72969" y="2699715"/>
            <a:ext cx="1744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Families Arrays:</a:t>
            </a:r>
            <a:endParaRPr lang="en-GB" sz="1050" dirty="0"/>
          </a:p>
        </p:txBody>
      </p:sp>
      <p:pic>
        <p:nvPicPr>
          <p:cNvPr id="112" name="Grafik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18" y="1787236"/>
            <a:ext cx="6897063" cy="35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7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Algorithm Overview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1960" y="147070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forEach</a:t>
            </a:r>
            <a:r>
              <a:rPr lang="en-US" sz="1200" dirty="0"/>
              <a:t> </a:t>
            </a:r>
            <a:r>
              <a:rPr lang="en-US" sz="1200" b="1" i="1" dirty="0"/>
              <a:t>vertex</a:t>
            </a:r>
            <a:r>
              <a:rPr lang="en-US" sz="1200" dirty="0"/>
              <a:t> in </a:t>
            </a:r>
            <a:r>
              <a:rPr lang="en-US" sz="1200" b="1" i="1" dirty="0"/>
              <a:t>pidVertices</a:t>
            </a:r>
            <a:r>
              <a:rPr lang="en-US" sz="1200" dirty="0"/>
              <a:t>:</a:t>
            </a:r>
          </a:p>
          <a:p>
            <a:r>
              <a:rPr lang="en-US" sz="1200" dirty="0"/>
              <a:t>     </a:t>
            </a:r>
            <a:r>
              <a:rPr lang="en-US" sz="1200" b="1" dirty="0">
                <a:solidFill>
                  <a:srgbClr val="C00000"/>
                </a:solidFill>
              </a:rPr>
              <a:t>if</a:t>
            </a:r>
            <a:r>
              <a:rPr lang="en-US" sz="1200" dirty="0"/>
              <a:t> (not group):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calculate</a:t>
            </a:r>
            <a:r>
              <a:rPr lang="en-US" sz="1200" dirty="0"/>
              <a:t> cell area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store</a:t>
            </a:r>
            <a:r>
              <a:rPr lang="en-US" sz="1200" dirty="0"/>
              <a:t> cell area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position</a:t>
            </a:r>
            <a:r>
              <a:rPr lang="en-US" sz="1200" dirty="0"/>
              <a:t> current vertex: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get</a:t>
            </a:r>
            <a:r>
              <a:rPr lang="en-US" sz="1200" dirty="0"/>
              <a:t> previous vertex position (x, y values)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apply</a:t>
            </a:r>
            <a:r>
              <a:rPr lang="en-US" sz="1200" dirty="0"/>
              <a:t> positioning rules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set</a:t>
            </a:r>
            <a:r>
              <a:rPr lang="en-US" sz="1200" dirty="0"/>
              <a:t> current vertex position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update</a:t>
            </a:r>
            <a:r>
              <a:rPr lang="en-US" sz="1200" dirty="0"/>
              <a:t> value of previous x, y values</a:t>
            </a:r>
          </a:p>
          <a:p>
            <a:r>
              <a:rPr lang="en-US" sz="1200" dirty="0"/>
              <a:t>     </a:t>
            </a:r>
            <a:r>
              <a:rPr lang="en-US" sz="1200" b="1" dirty="0">
                <a:solidFill>
                  <a:srgbClr val="C00000"/>
                </a:solidFill>
              </a:rPr>
              <a:t>else if </a:t>
            </a:r>
            <a:r>
              <a:rPr lang="en-US" sz="1200" dirty="0"/>
              <a:t>(group):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sum</a:t>
            </a:r>
            <a:r>
              <a:rPr lang="en-US" sz="1200" dirty="0"/>
              <a:t> areas of contained cells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1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Design of root-node-selection input 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query of siblings when selecting one root node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getData</a:t>
            </a:r>
            <a:r>
              <a:rPr lang="en-GB" sz="1600" dirty="0">
                <a:solidFill>
                  <a:srgbClr val="00B050"/>
                </a:solidFill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pidRootNode</a:t>
            </a:r>
            <a:r>
              <a:rPr lang="en-GB" sz="1600" dirty="0">
                <a:solidFill>
                  <a:srgbClr val="00B050"/>
                </a:solidFill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</a:rPr>
              <a:t>updateInput</a:t>
            </a:r>
            <a:r>
              <a:rPr lang="en-GB" sz="1600" dirty="0">
                <a:solidFill>
                  <a:srgbClr val="00B050"/>
                </a:solidFill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pidNodes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pidConnections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5190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" y="1787237"/>
            <a:ext cx="11920744" cy="31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11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8" name="Inhaltsplatzhalter 7">
            <a:hlinkClick r:id="rId4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"/>
          <a:stretch/>
        </p:blipFill>
        <p:spPr>
          <a:xfrm>
            <a:off x="302859" y="902126"/>
            <a:ext cx="11586282" cy="5714802"/>
          </a:xfrm>
        </p:spPr>
      </p:pic>
    </p:spTree>
    <p:extLst>
      <p:ext uri="{BB962C8B-B14F-4D97-AF65-F5344CB8AC3E}">
        <p14:creationId xmlns:p14="http://schemas.microsoft.com/office/powerpoint/2010/main" val="11611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SQL Queries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11171502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Complex SQL Query with LEFT JOIN</a:t>
            </a:r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96" y="1715497"/>
            <a:ext cx="7067352" cy="39644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075958" y="2593569"/>
            <a:ext cx="2321475" cy="2892828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00607" y="5710840"/>
            <a:ext cx="214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LEFT JOIN ON  tree.id = </a:t>
            </a:r>
            <a:r>
              <a:rPr lang="de-DE" dirty="0" err="1"/>
              <a:t>vertex.node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57694" y="3041729"/>
            <a:ext cx="4139737" cy="2236853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</a:rPr>
              <a:t>Wanted</a:t>
            </a:r>
            <a:r>
              <a:rPr lang="de-DE" dirty="0">
                <a:solidFill>
                  <a:srgbClr val="00B050"/>
                </a:solidFill>
              </a:rPr>
              <a:t> Query Data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2169622" y="5137265"/>
            <a:ext cx="157941" cy="542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57696" y="3441469"/>
            <a:ext cx="2244436" cy="1837113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visu_vertices</a:t>
            </a:r>
            <a:endParaRPr lang="de-DE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mapNodesToShapes</a:t>
            </a:r>
            <a:r>
              <a:rPr lang="en-US" sz="3200" b="1" dirty="0">
                <a:solidFill>
                  <a:srgbClr val="339966"/>
                </a:solidFill>
              </a:rPr>
              <a:t>()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6" y="802208"/>
            <a:ext cx="6428705" cy="57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mapConnectionsToShapes</a:t>
            </a:r>
            <a:r>
              <a:rPr lang="en-US" sz="3200" b="1" dirty="0">
                <a:solidFill>
                  <a:srgbClr val="339966"/>
                </a:solidFill>
              </a:rPr>
              <a:t>()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729138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P&amp;ID Rules to determine </a:t>
            </a:r>
            <a:r>
              <a:rPr lang="en-GB" sz="2000" dirty="0" err="1"/>
              <a:t>shapeName</a:t>
            </a:r>
            <a:r>
              <a:rPr lang="en-GB" sz="2000" dirty="0"/>
              <a:t> according to </a:t>
            </a:r>
            <a:r>
              <a:rPr lang="en-GB" sz="2000" dirty="0" err="1"/>
              <a:t>pidClass</a:t>
            </a:r>
            <a:r>
              <a:rPr lang="en-GB" sz="2000" dirty="0"/>
              <a:t> of source and target shapes of connection. </a:t>
            </a:r>
          </a:p>
          <a:p>
            <a:pPr algn="just"/>
            <a:r>
              <a:rPr lang="en-GB" sz="2000" dirty="0"/>
              <a:t>Rules as Adjacency Matrix:</a:t>
            </a:r>
            <a:endParaRPr lang="en-GB" sz="1600" dirty="0"/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5" y="621991"/>
            <a:ext cx="6664201" cy="60863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0" y="2582928"/>
            <a:ext cx="4657975" cy="28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1093" y="5041696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14</a:t>
              </a:r>
              <a:endParaRPr lang="en-GB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74859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/>
              <a:t>DFS Pathfinder </a:t>
            </a:r>
            <a:r>
              <a:rPr lang="en-GB" sz="1400" dirty="0"/>
              <a:t>traversal returns traversal path (ordered array of vertices)</a:t>
            </a:r>
          </a:p>
          <a:p>
            <a:pPr algn="just"/>
            <a:r>
              <a:rPr lang="en-GB" sz="1400" dirty="0"/>
              <a:t>Count units to construct </a:t>
            </a:r>
            <a:r>
              <a:rPr lang="en-GB" sz="1400" b="1" dirty="0">
                <a:solidFill>
                  <a:srgbClr val="00B05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algn="just"/>
            <a:r>
              <a:rPr lang="en-GB" sz="1400" dirty="0"/>
              <a:t>Vertex placement inside group: </a:t>
            </a:r>
            <a:r>
              <a:rPr lang="en-GB" sz="1400" b="1" dirty="0"/>
              <a:t>square grid algorithm</a:t>
            </a:r>
            <a:r>
              <a:rPr lang="en-GB" sz="1400" dirty="0"/>
              <a:t> places nodes inside</a:t>
            </a:r>
          </a:p>
          <a:p>
            <a:pPr algn="just"/>
            <a:r>
              <a:rPr lang="en-GB" sz="1400" dirty="0"/>
              <a:t>Rules for example: if (valve to instrument) : instrument above valve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Unit : </a:t>
            </a:r>
            <a:r>
              <a:rPr lang="en-GB" sz="1050"/>
              <a:t>U_L2</a:t>
            </a:r>
            <a:endParaRPr lang="en-GB" sz="10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/>
              <a:t>EModule</a:t>
            </a:r>
            <a:r>
              <a:rPr lang="en-GB" sz="1050" b="1" dirty="0"/>
              <a:t> :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5</a:t>
            </a:r>
            <a:endParaRPr lang="en-GB" sz="3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44222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CModule : </a:t>
            </a:r>
            <a:endParaRPr lang="en-GB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6165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6165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6165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0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5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5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54D4DD5-651B-4695-9B1D-22921F20F2F7}"/>
              </a:ext>
            </a:extLst>
          </p:cNvPr>
          <p:cNvSpPr/>
          <p:nvPr/>
        </p:nvSpPr>
        <p:spPr>
          <a:xfrm>
            <a:off x="53665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D49016E-0B74-45BF-96A6-9A0167A9F4A1}"/>
              </a:ext>
            </a:extLst>
          </p:cNvPr>
          <p:cNvSpPr/>
          <p:nvPr/>
        </p:nvSpPr>
        <p:spPr>
          <a:xfrm>
            <a:off x="593844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C01B681-EA9E-4BFA-A4B3-7BA5943C035C}"/>
              </a:ext>
            </a:extLst>
          </p:cNvPr>
          <p:cNvSpPr/>
          <p:nvPr/>
        </p:nvSpPr>
        <p:spPr>
          <a:xfrm>
            <a:off x="65102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85522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10</a:t>
              </a:r>
              <a:endParaRPr lang="en-GB" b="1" dirty="0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0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</p:cNvCxnSpPr>
          <p:nvPr/>
        </p:nvCxnSpPr>
        <p:spPr>
          <a:xfrm flipH="1">
            <a:off x="6123823" y="5357587"/>
            <a:ext cx="172971" cy="9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4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5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12</a:t>
              </a:r>
              <a:endParaRPr lang="en-GB" b="1" dirty="0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 flipV="1">
            <a:off x="3078773" y="4111997"/>
            <a:ext cx="3271183" cy="5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3620308" y="3866923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50"/>
                </a:solidFill>
              </a:rPr>
              <a:t>Constructs grid layout as 2D-array</a:t>
            </a:r>
          </a:p>
          <a:p>
            <a:pPr algn="ctr"/>
            <a:endParaRPr lang="en-GB" sz="900" dirty="0">
              <a:solidFill>
                <a:srgbClr val="00B050"/>
              </a:solidFill>
            </a:endParaRPr>
          </a:p>
          <a:p>
            <a:pPr algn="ctr"/>
            <a:r>
              <a:rPr lang="en-GB" sz="900" dirty="0">
                <a:solidFill>
                  <a:srgbClr val="00B050"/>
                </a:solidFill>
              </a:rPr>
              <a:t>Units </a:t>
            </a:r>
            <a:r>
              <a:rPr lang="en-GB" sz="900" dirty="0" err="1">
                <a:solidFill>
                  <a:srgbClr val="00B050"/>
                </a:solidFill>
              </a:rPr>
              <a:t>layed</a:t>
            </a:r>
            <a:r>
              <a:rPr lang="en-GB" sz="900" dirty="0">
                <a:solidFill>
                  <a:srgbClr val="00B050"/>
                </a:solidFill>
              </a:rPr>
              <a:t> out inside each grid cell separately, units placed in grid at the end. 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162202" y="2986339"/>
            <a:ext cx="2916571" cy="225131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185A3-C29A-4040-9660-75478B70F5B6}"/>
              </a:ext>
            </a:extLst>
          </p:cNvPr>
          <p:cNvCxnSpPr>
            <a:stCxn id="155" idx="0"/>
            <a:endCxn id="155" idx="2"/>
          </p:cNvCxnSpPr>
          <p:nvPr/>
        </p:nvCxnSpPr>
        <p:spPr>
          <a:xfrm>
            <a:off x="1620488" y="2986339"/>
            <a:ext cx="0" cy="225131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98EB3A1-5F50-4B50-AD94-3705A2B2A962}"/>
              </a:ext>
            </a:extLst>
          </p:cNvPr>
          <p:cNvCxnSpPr>
            <a:stCxn id="155" idx="1"/>
            <a:endCxn id="155" idx="3"/>
          </p:cNvCxnSpPr>
          <p:nvPr/>
        </p:nvCxnSpPr>
        <p:spPr>
          <a:xfrm>
            <a:off x="162202" y="4111997"/>
            <a:ext cx="291657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33ADCFD3-C867-4DA9-9586-702FF79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2" y="3025806"/>
            <a:ext cx="1225002" cy="1053272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935955" y="3057525"/>
            <a:ext cx="823913" cy="77390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1733550" y="3036094"/>
            <a:ext cx="1209675" cy="1031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10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216188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13</a:t>
            </a:r>
            <a:endParaRPr lang="en-GB" b="1" dirty="0"/>
          </a:p>
        </p:txBody>
      </p:sp>
      <p:sp>
        <p:nvSpPr>
          <p:cNvPr id="119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973627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17</a:t>
            </a:r>
            <a:endParaRPr lang="en-GB" b="1" dirty="0"/>
          </a:p>
        </p:txBody>
      </p:sp>
      <p:sp>
        <p:nvSpPr>
          <p:cNvPr id="122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418188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15</a:t>
            </a:r>
            <a:endParaRPr lang="en-GB" b="1" dirty="0"/>
          </a:p>
        </p:txBody>
      </p:sp>
      <p:sp>
        <p:nvSpPr>
          <p:cNvPr id="123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8076014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16</a:t>
            </a:r>
            <a:endParaRPr lang="en-GB" b="1" dirty="0"/>
          </a:p>
        </p:txBody>
      </p:sp>
      <p:grpSp>
        <p:nvGrpSpPr>
          <p:cNvPr id="141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689192" y="6518453"/>
            <a:ext cx="389499" cy="313509"/>
            <a:chOff x="6044911" y="6257834"/>
            <a:chExt cx="389499" cy="313509"/>
          </a:xfrm>
        </p:grpSpPr>
        <p:sp>
          <p:nvSpPr>
            <p:cNvPr id="143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11</a:t>
              </a:r>
              <a:endParaRPr lang="en-GB" b="1" dirty="0"/>
            </a:p>
          </p:txBody>
        </p:sp>
      </p:grpSp>
      <p:cxnSp>
        <p:nvCxnSpPr>
          <p:cNvPr id="145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/>
          <p:nvPr/>
        </p:nvCxnSpPr>
        <p:spPr>
          <a:xfrm>
            <a:off x="7379580" y="6518452"/>
            <a:ext cx="325688" cy="11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2000501" y="6156006"/>
            <a:ext cx="3152593" cy="502019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1934591" y="5920659"/>
            <a:ext cx="100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F0"/>
                </a:solidFill>
              </a:rPr>
              <a:t>Siblings (in level)</a:t>
            </a: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/>
              <a:t>Process Cell : </a:t>
            </a:r>
            <a:r>
              <a:rPr lang="en-GB" sz="1050" dirty="0" err="1"/>
              <a:t>Brewhouse</a:t>
            </a:r>
            <a:endParaRPr lang="en-GB" sz="105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9499951" y="1232086"/>
            <a:ext cx="2555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pidLevel</a:t>
            </a:r>
            <a:r>
              <a:rPr lang="en-US" sz="1200" b="1" dirty="0"/>
              <a:t> to </a:t>
            </a:r>
            <a:r>
              <a:rPr lang="en-US" sz="1200" b="1" dirty="0" err="1"/>
              <a:t>isaLevel</a:t>
            </a:r>
            <a:r>
              <a:rPr lang="en-US" sz="1200" b="1" dirty="0"/>
              <a:t> map:</a:t>
            </a:r>
          </a:p>
          <a:p>
            <a:r>
              <a:rPr lang="en-US" sz="1200" b="1" dirty="0"/>
              <a:t>    1 : Enterprise</a:t>
            </a:r>
          </a:p>
          <a:p>
            <a:r>
              <a:rPr lang="en-US" sz="1200" b="1" dirty="0"/>
              <a:t>    2 : Site</a:t>
            </a:r>
          </a:p>
          <a:p>
            <a:r>
              <a:rPr lang="en-US" sz="1200" b="1" dirty="0"/>
              <a:t>    3 : Area</a:t>
            </a:r>
          </a:p>
          <a:p>
            <a:r>
              <a:rPr lang="en-US" sz="1200" b="1" dirty="0"/>
              <a:t>    4 : Process Cell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    5 : Unit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6 : </a:t>
            </a:r>
            <a:r>
              <a:rPr lang="en-US" sz="1200" b="1" dirty="0" err="1">
                <a:solidFill>
                  <a:srgbClr val="0000FF"/>
                </a:solidFill>
              </a:rPr>
              <a:t>Emodule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    …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</a:t>
            </a:r>
            <a:r>
              <a:rPr lang="en-US" sz="1200" b="1" dirty="0">
                <a:solidFill>
                  <a:srgbClr val="00B0F0"/>
                </a:solidFill>
              </a:rPr>
              <a:t>n : </a:t>
            </a:r>
            <a:r>
              <a:rPr lang="en-US" sz="1200" b="1" dirty="0" err="1">
                <a:solidFill>
                  <a:srgbClr val="00B0F0"/>
                </a:solidFill>
              </a:rPr>
              <a:t>Cmodule</a:t>
            </a:r>
            <a:endParaRPr lang="en-US" sz="1200" b="1" dirty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(only last level labelled as </a:t>
            </a:r>
            <a:r>
              <a:rPr lang="en-US" sz="1200" dirty="0" err="1">
                <a:solidFill>
                  <a:srgbClr val="00B0F0"/>
                </a:solidFill>
              </a:rPr>
              <a:t>Cmodule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endParaRPr lang="en-US" sz="1200" dirty="0"/>
          </a:p>
        </p:txBody>
      </p:sp>
      <p:sp>
        <p:nvSpPr>
          <p:cNvPr id="1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 rot="2605939">
            <a:off x="5119958" y="3487989"/>
            <a:ext cx="634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>
                <a:solidFill>
                  <a:srgbClr val="FF0000"/>
                </a:solidFill>
              </a:rPr>
              <a:t>REMAKE WITH DRAW IO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4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690</Words>
  <Application>Microsoft Office PowerPoint</Application>
  <PresentationFormat>Widescreen</PresentationFormat>
  <Paragraphs>296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SQL Queries Weekly Sprint 10</vt:lpstr>
      <vt:lpstr>mapNodesToShapes() Weekly Sprint 10</vt:lpstr>
      <vt:lpstr>mapConnectionsToShapes()</vt:lpstr>
      <vt:lpstr>vertexPlacement() Concept</vt:lpstr>
      <vt:lpstr>vertexPlacement() 1 – buildHierarchy()</vt:lpstr>
      <vt:lpstr>vertexPlacement() 2 – traverseAndSort()</vt:lpstr>
      <vt:lpstr>vertexPlacement() 3 – placeVertices()</vt:lpstr>
      <vt:lpstr>vertexPlacement() Family Tree Analogy - Terminology</vt:lpstr>
      <vt:lpstr>vertexPlacement() Algorithm Overview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113</cp:revision>
  <dcterms:created xsi:type="dcterms:W3CDTF">2018-06-10T12:02:46Z</dcterms:created>
  <dcterms:modified xsi:type="dcterms:W3CDTF">2018-06-27T12:58:37Z</dcterms:modified>
</cp:coreProperties>
</file>