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73" r:id="rId5"/>
    <p:sldId id="280" r:id="rId6"/>
    <p:sldId id="283" r:id="rId7"/>
    <p:sldId id="272" r:id="rId8"/>
    <p:sldId id="274" r:id="rId9"/>
    <p:sldId id="284" r:id="rId10"/>
    <p:sldId id="285" r:id="rId11"/>
    <p:sldId id="278" r:id="rId12"/>
    <p:sldId id="281" r:id="rId13"/>
    <p:sldId id="286" r:id="rId14"/>
    <p:sldId id="287" r:id="rId15"/>
    <p:sldId id="279" r:id="rId16"/>
    <p:sldId id="277" r:id="rId17"/>
    <p:sldId id="282" r:id="rId18"/>
    <p:sldId id="276" r:id="rId19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>
        <p:scale>
          <a:sx n="100" d="100"/>
          <a:sy n="100" d="100"/>
        </p:scale>
        <p:origin x="120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E2CC3E8-F4D3-4BD0-85C9-D1B5AC4917BD}" type="datetimeFigureOut">
              <a:rPr lang="en-US" smtClean="0">
                <a:uFillTx/>
              </a:rPr>
              <a:t>7/17/2018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  <a:uFillTx/>
              </a:rPr>
              <a:t>Dynamic Generation of Modular Industrial Plant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uFillTx/>
              </a:rPr>
              <a:t>Weekly Meeting 14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uFillTx/>
              </a:rPr>
              <a:t>Miguel Romero Karam</a:t>
            </a:r>
          </a:p>
        </p:txBody>
      </p:sp>
      <p:pic>
        <p:nvPicPr>
          <p:cNvPr id="4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3. Vertex </a:t>
            </a:r>
            <a:r>
              <a:rPr lang="en-GB" sz="3200" b="1" dirty="0">
                <a:solidFill>
                  <a:srgbClr val="339966"/>
                </a:solidFill>
              </a:rPr>
              <a:t>Placement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53B754C4-0702-416C-A74A-75567E78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400" dirty="0" smtClean="0"/>
              <a:t>Probleme: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smtClean="0"/>
              <a:t>Inkonsistenzen in das Model (Instance </a:t>
            </a:r>
            <a:r>
              <a:rPr lang="de-DE" sz="2000" dirty="0" err="1" smtClean="0"/>
              <a:t>Hierarchy</a:t>
            </a:r>
            <a:r>
              <a:rPr lang="de-DE" sz="2000" dirty="0" smtClean="0"/>
              <a:t>) wie z.B. Gruppen </a:t>
            </a:r>
            <a:r>
              <a:rPr lang="de-DE" sz="2000" dirty="0"/>
              <a:t>die Gruppen </a:t>
            </a:r>
            <a:r>
              <a:rPr lang="de-DE" sz="2000" dirty="0" smtClean="0"/>
              <a:t>aber auch Shapes enthalten.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smtClean="0"/>
              <a:t>Führt zu Irreguläre Platzierung in die Mehrheit der Fälle </a:t>
            </a:r>
            <a:r>
              <a:rPr lang="de-DE" sz="2000" dirty="0" smtClean="0">
                <a:sym typeface="Wingdings" panose="05000000000000000000" pitchFamily="2" charset="2"/>
              </a:rPr>
              <a:t></a:t>
            </a:r>
            <a:r>
              <a:rPr lang="de-DE" sz="2000" dirty="0" smtClean="0"/>
              <a:t> braucht zu viel Logik.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smtClean="0"/>
              <a:t>Relative </a:t>
            </a:r>
            <a:r>
              <a:rPr lang="de-DE" sz="2000" dirty="0" err="1" smtClean="0"/>
              <a:t>positionierung</a:t>
            </a:r>
            <a:r>
              <a:rPr lang="de-DE" sz="2000" dirty="0" smtClean="0"/>
              <a:t> deswegen manchmal suboptimal, aber trotzdem die beste Alternative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smtClean="0"/>
              <a:t>Viel Aufwand und wenig Fortschritt bei der Verbesserung des Algorithmus.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sz="2000" dirty="0" smtClean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sz="2000" dirty="0" smtClean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400" dirty="0" smtClean="0"/>
              <a:t>Lösungen (zum Teil):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err="1" smtClean="0"/>
              <a:t>Specification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Constraints</a:t>
            </a:r>
            <a:r>
              <a:rPr lang="de-DE" sz="2000" dirty="0" smtClean="0"/>
              <a:t> erlaubt Logik gezielt zu programmieren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err="1" smtClean="0"/>
              <a:t>Constraints</a:t>
            </a:r>
            <a:r>
              <a:rPr lang="de-DE" sz="2000" dirty="0" smtClean="0"/>
              <a:t> erlauben auch das progressive </a:t>
            </a:r>
            <a:r>
              <a:rPr lang="de-DE" sz="2000" dirty="0" err="1" smtClean="0"/>
              <a:t>Enhancement</a:t>
            </a:r>
            <a:endParaRPr lang="de-DE" sz="2000" dirty="0" smtClean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smtClean="0"/>
              <a:t>Block </a:t>
            </a:r>
            <a:r>
              <a:rPr lang="de-DE" sz="2000" dirty="0" err="1" smtClean="0"/>
              <a:t>packing</a:t>
            </a:r>
            <a:r>
              <a:rPr lang="de-DE" sz="2000" dirty="0" smtClean="0"/>
              <a:t> </a:t>
            </a:r>
            <a:r>
              <a:rPr lang="de-DE" sz="2000" dirty="0" err="1" smtClean="0"/>
              <a:t>algorithm</a:t>
            </a:r>
            <a:r>
              <a:rPr lang="de-DE" sz="2000" dirty="0" smtClean="0"/>
              <a:t> ist eine optimale Lösung für P&amp;ID Diagramme falls alle </a:t>
            </a:r>
            <a:r>
              <a:rPr lang="de-DE" sz="2000" dirty="0" err="1" smtClean="0"/>
              <a:t>children</a:t>
            </a:r>
            <a:r>
              <a:rPr lang="de-DE" sz="2000" dirty="0"/>
              <a:t> Gruppen </a:t>
            </a:r>
            <a:r>
              <a:rPr lang="de-DE" sz="2000" dirty="0" smtClean="0"/>
              <a:t>sind (rechteckige Blocks). Nicht aber für </a:t>
            </a:r>
            <a:r>
              <a:rPr lang="de-DE" sz="2000" dirty="0" err="1" smtClean="0"/>
              <a:t>shapes</a:t>
            </a:r>
            <a:r>
              <a:rPr lang="de-DE" sz="2000" dirty="0" smtClean="0"/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1868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  <a:uFillTx/>
              </a:rPr>
              <a:t>3.1 Business </a:t>
            </a:r>
            <a:r>
              <a:rPr lang="en-GB" sz="3200" b="1" dirty="0" err="1">
                <a:solidFill>
                  <a:srgbClr val="339966"/>
                </a:solidFill>
                <a:uFillTx/>
              </a:rPr>
              <a:t>Logik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821" y="927066"/>
            <a:ext cx="4423237" cy="578948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5BD580-820E-404F-9CBF-D668F1B6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6024890" cy="5412189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Kleine</a:t>
            </a:r>
            <a:r>
              <a:rPr lang="en-GB" sz="2400" dirty="0"/>
              <a:t> </a:t>
            </a:r>
            <a:r>
              <a:rPr lang="en-GB" sz="2400" dirty="0" err="1"/>
              <a:t>Modifikationen</a:t>
            </a:r>
            <a:r>
              <a:rPr lang="en-GB" sz="2400" dirty="0"/>
              <a:t> </a:t>
            </a:r>
            <a:r>
              <a:rPr lang="en-GB" sz="2400" dirty="0" err="1"/>
              <a:t>zum</a:t>
            </a:r>
            <a:r>
              <a:rPr lang="en-GB" sz="2400" dirty="0"/>
              <a:t> </a:t>
            </a:r>
            <a:r>
              <a:rPr lang="en-GB" sz="2400" dirty="0" err="1"/>
              <a:t>vorherigen</a:t>
            </a:r>
            <a:r>
              <a:rPr lang="en-GB" sz="2400" dirty="0"/>
              <a:t> </a:t>
            </a:r>
            <a:r>
              <a:rPr lang="en-GB" sz="2400" dirty="0" err="1"/>
              <a:t>Logik</a:t>
            </a:r>
            <a:endParaRPr lang="en-GB" sz="2400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Sonst</a:t>
            </a:r>
            <a:r>
              <a:rPr lang="en-GB" sz="2400" dirty="0"/>
              <a:t> </a:t>
            </a:r>
            <a:r>
              <a:rPr lang="en-GB" sz="2400" dirty="0" err="1"/>
              <a:t>gleich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7079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3.2 </a:t>
            </a:r>
            <a:r>
              <a:rPr lang="en-GB" sz="3200" b="1" dirty="0" err="1" smtClean="0">
                <a:solidFill>
                  <a:srgbClr val="339966"/>
                </a:solidFill>
              </a:rPr>
              <a:t>packBlocks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CA1F25-BAFB-4CE3-9C14-7750D71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4933325" cy="5412189"/>
          </a:xfrm>
        </p:spPr>
        <p:txBody>
          <a:bodyPr>
            <a:normAutofit fontScale="92500"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b="1" dirty="0"/>
              <a:t>Binary tree block packing </a:t>
            </a:r>
            <a:r>
              <a:rPr lang="en-GB" sz="2400" b="1" dirty="0" smtClean="0"/>
              <a:t>algorithm (for groups):</a:t>
            </a:r>
            <a:endParaRPr lang="en-GB" sz="2400" b="1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Sort blocks </a:t>
            </a:r>
            <a:r>
              <a:rPr lang="en-GB" sz="2400" dirty="0"/>
              <a:t>(clones) based on selected </a:t>
            </a:r>
            <a:r>
              <a:rPr lang="en-GB" sz="2400" dirty="0" err="1"/>
              <a:t>sortOrder</a:t>
            </a:r>
            <a:r>
              <a:rPr lang="en-GB" sz="2400" dirty="0"/>
              <a:t> option (none, width, height, area, </a:t>
            </a:r>
            <a:r>
              <a:rPr lang="en-GB" sz="2400" b="1" dirty="0" err="1"/>
              <a:t>maxSide</a:t>
            </a:r>
            <a:r>
              <a:rPr lang="en-GB" sz="2400" b="1" dirty="0"/>
              <a:t>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Place first </a:t>
            </a:r>
            <a:r>
              <a:rPr lang="en-GB" sz="2400" dirty="0"/>
              <a:t>(root) </a:t>
            </a:r>
            <a:r>
              <a:rPr lang="en-GB" sz="2400" b="1" dirty="0"/>
              <a:t>block</a:t>
            </a:r>
            <a:r>
              <a:rPr lang="en-GB" sz="2400" dirty="0"/>
              <a:t> at (0, 0).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Place next block </a:t>
            </a:r>
            <a:r>
              <a:rPr lang="en-GB" sz="2400" dirty="0"/>
              <a:t>either right or bellow of previous (minimize area)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Repeat</a:t>
            </a:r>
            <a:r>
              <a:rPr lang="en-GB" sz="2400" dirty="0"/>
              <a:t> 3 until all blocks placed.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Update properties </a:t>
            </a:r>
            <a:r>
              <a:rPr lang="en-GB" sz="2400" dirty="0"/>
              <a:t>in original objects.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  <a:p>
            <a:pPr>
              <a:buClr>
                <a:srgbClr val="FFC000"/>
              </a:buClr>
            </a:pPr>
            <a:r>
              <a:rPr lang="en-GB" sz="2400" dirty="0"/>
              <a:t>Sehr </a:t>
            </a:r>
            <a:r>
              <a:rPr lang="en-GB" sz="2400" dirty="0" err="1"/>
              <a:t>gute</a:t>
            </a:r>
            <a:r>
              <a:rPr lang="en-GB" sz="2400" dirty="0"/>
              <a:t> </a:t>
            </a:r>
            <a:r>
              <a:rPr lang="en-GB" sz="2400" dirty="0" err="1"/>
              <a:t>Ergebnisse</a:t>
            </a:r>
            <a:r>
              <a:rPr lang="en-GB" sz="2400" dirty="0"/>
              <a:t> für Blocks die </a:t>
            </a:r>
            <a:r>
              <a:rPr lang="en-GB" sz="2400" dirty="0" err="1"/>
              <a:t>nur</a:t>
            </a:r>
            <a:r>
              <a:rPr lang="en-GB" sz="2400" dirty="0"/>
              <a:t> </a:t>
            </a:r>
            <a:r>
              <a:rPr lang="en-GB" sz="2400" dirty="0" err="1"/>
              <a:t>Groupen</a:t>
            </a:r>
            <a:r>
              <a:rPr lang="en-GB" sz="2400" dirty="0"/>
              <a:t> </a:t>
            </a:r>
            <a:r>
              <a:rPr lang="en-GB" sz="2400" dirty="0" err="1"/>
              <a:t>sind</a:t>
            </a:r>
            <a:r>
              <a:rPr lang="en-GB" sz="2400" dirty="0"/>
              <a:t> (</a:t>
            </a:r>
            <a:r>
              <a:rPr lang="en-GB" sz="2400" dirty="0" err="1"/>
              <a:t>ohne</a:t>
            </a:r>
            <a:r>
              <a:rPr lang="en-GB" sz="2400" dirty="0"/>
              <a:t> Shapes)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26" y="1641973"/>
            <a:ext cx="5980262" cy="47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2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3.2 </a:t>
            </a:r>
            <a:r>
              <a:rPr lang="en-GB" sz="3200" b="1" dirty="0" err="1" smtClean="0">
                <a:solidFill>
                  <a:srgbClr val="339966"/>
                </a:solidFill>
              </a:rPr>
              <a:t>packBlocks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Sort Order Options</a:t>
            </a: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19" name="Gruppieren 18"/>
          <p:cNvGrpSpPr/>
          <p:nvPr/>
        </p:nvGrpSpPr>
        <p:grpSpPr>
          <a:xfrm>
            <a:off x="357569" y="2351701"/>
            <a:ext cx="2140410" cy="2406451"/>
            <a:chOff x="266700" y="3022601"/>
            <a:chExt cx="2140410" cy="2406451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92" t="15205" b="6558"/>
            <a:stretch/>
          </p:blipFill>
          <p:spPr>
            <a:xfrm>
              <a:off x="266700" y="3022601"/>
              <a:ext cx="2140410" cy="2098674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763326" y="5121275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by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width</a:t>
              </a:r>
              <a:endParaRPr lang="de-DE" sz="14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704968" y="2983808"/>
            <a:ext cx="2103120" cy="1542494"/>
            <a:chOff x="8534401" y="4190999"/>
            <a:chExt cx="2103120" cy="1542494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15" t="15221" r="892" b="45466"/>
            <a:stretch/>
          </p:blipFill>
          <p:spPr>
            <a:xfrm>
              <a:off x="8534401" y="4190999"/>
              <a:ext cx="2103120" cy="1051561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9012382" y="5210273"/>
              <a:ext cx="1147157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none</a:t>
              </a:r>
              <a:r>
                <a:rPr lang="de-DE" sz="1400" dirty="0" smtClean="0"/>
                <a:t> (</a:t>
              </a:r>
              <a:r>
                <a:rPr lang="de-DE" sz="1400" dirty="0" err="1" smtClean="0"/>
                <a:t>default</a:t>
              </a:r>
              <a:r>
                <a:rPr lang="de-DE" sz="1400" dirty="0" smtClean="0"/>
                <a:t>)</a:t>
              </a:r>
              <a:endParaRPr lang="de-DE" sz="1400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023850" y="2878433"/>
            <a:ext cx="2133600" cy="1571942"/>
            <a:chOff x="5356860" y="2484120"/>
            <a:chExt cx="2133600" cy="157194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63" t="14876" r="876" b="37253"/>
            <a:stretch/>
          </p:blipFill>
          <p:spPr>
            <a:xfrm>
              <a:off x="5356860" y="2484120"/>
              <a:ext cx="2133600" cy="1287780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>
            <a:xfrm>
              <a:off x="5850081" y="3748285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by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area</a:t>
              </a:r>
              <a:endParaRPr lang="de-DE" sz="14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681703" y="2983808"/>
            <a:ext cx="2128838" cy="1385176"/>
            <a:chOff x="5500688" y="2652713"/>
            <a:chExt cx="2128838" cy="1385176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79" t="15172" r="1328" b="42508"/>
            <a:stretch/>
          </p:blipFill>
          <p:spPr>
            <a:xfrm>
              <a:off x="5500688" y="2652713"/>
              <a:ext cx="2128838" cy="1125537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5991528" y="3730112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by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height</a:t>
              </a:r>
              <a:endParaRPr lang="de-DE" sz="14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7370759" y="2434878"/>
            <a:ext cx="2120900" cy="2369986"/>
            <a:chOff x="3362202" y="4340225"/>
            <a:chExt cx="2120900" cy="2369986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44" t="15779" r="842" b="7442"/>
            <a:stretch/>
          </p:blipFill>
          <p:spPr>
            <a:xfrm>
              <a:off x="3362202" y="4340225"/>
              <a:ext cx="2120900" cy="2047875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>
            <a:xfrm>
              <a:off x="3849073" y="6402434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 smtClean="0"/>
                <a:t>by</a:t>
              </a:r>
              <a:r>
                <a:rPr lang="de-DE" sz="1400" b="1" dirty="0" smtClean="0"/>
                <a:t> </a:t>
              </a:r>
              <a:r>
                <a:rPr lang="de-DE" sz="1400" b="1" dirty="0" err="1" smtClean="0"/>
                <a:t>maxSide</a:t>
              </a:r>
              <a:endParaRPr lang="de-DE" sz="1400" b="1" dirty="0"/>
            </a:p>
          </p:txBody>
        </p:sp>
      </p:grpSp>
      <p:sp>
        <p:nvSpPr>
          <p:cNvPr id="25" name="Rectangle 5">
            <a:extLst>
              <a:ext uri="{FF2B5EF4-FFF2-40B4-BE49-F238E27FC236}">
                <a16:creationId xmlns:a16="http://schemas.microsoft.com/office/drawing/2014/main" id="{840023B0-A423-4E13-837F-179F396E82C6}"/>
              </a:ext>
            </a:extLst>
          </p:cNvPr>
          <p:cNvSpPr/>
          <p:nvPr/>
        </p:nvSpPr>
        <p:spPr>
          <a:xfrm>
            <a:off x="7257143" y="2264229"/>
            <a:ext cx="2336725" cy="2584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8CA1F25-BAFB-4CE3-9C14-7750D71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291771"/>
            <a:ext cx="10768975" cy="5425425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 smtClean="0"/>
              <a:t>Beispiel</a:t>
            </a:r>
            <a:r>
              <a:rPr lang="en-GB" sz="2400" dirty="0" smtClean="0"/>
              <a:t> </a:t>
            </a:r>
            <a:r>
              <a:rPr lang="en-GB" sz="2400" dirty="0" err="1" smtClean="0"/>
              <a:t>mit</a:t>
            </a:r>
            <a:r>
              <a:rPr lang="en-GB" sz="2400" dirty="0" smtClean="0"/>
              <a:t> 4 Units in Brewery (block dimensions to scale)</a:t>
            </a:r>
          </a:p>
          <a:p>
            <a:pPr marL="0" indent="0">
              <a:buClr>
                <a:srgbClr val="FFC000"/>
              </a:buClr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58680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3.2 Bugs in </a:t>
            </a:r>
            <a:r>
              <a:rPr lang="en-GB" sz="3200" b="1" dirty="0" err="1" smtClean="0">
                <a:solidFill>
                  <a:srgbClr val="339966"/>
                </a:solidFill>
              </a:rPr>
              <a:t>Boardlet</a:t>
            </a:r>
            <a:r>
              <a:rPr lang="en-GB" sz="3200" b="1" dirty="0" smtClean="0">
                <a:solidFill>
                  <a:srgbClr val="339966"/>
                </a:solidFill>
              </a:rPr>
              <a:t> </a:t>
            </a:r>
            <a:r>
              <a:rPr lang="en-GB" sz="3200" b="1" dirty="0" err="1" smtClean="0">
                <a:solidFill>
                  <a:srgbClr val="339966"/>
                </a:solidFill>
              </a:rPr>
              <a:t>Algorithmus</a:t>
            </a:r>
            <a:r>
              <a:rPr lang="en-GB" sz="3200" b="1" dirty="0" smtClean="0">
                <a:solidFill>
                  <a:srgbClr val="339966"/>
                </a:solidFill>
              </a:rPr>
              <a:t> 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Sort Order Options</a:t>
            </a: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8CA1F25-BAFB-4CE3-9C14-7750D71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132743"/>
            <a:ext cx="10768975" cy="5584453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 smtClean="0"/>
              <a:t>Obwohl</a:t>
            </a:r>
            <a:r>
              <a:rPr lang="en-GB" sz="2400" dirty="0" smtClean="0"/>
              <a:t> </a:t>
            </a:r>
            <a:r>
              <a:rPr lang="en-GB" sz="2400" dirty="0" err="1" smtClean="0"/>
              <a:t>praktish</a:t>
            </a:r>
            <a:r>
              <a:rPr lang="en-GB" sz="2400" dirty="0" smtClean="0"/>
              <a:t> </a:t>
            </a:r>
            <a:r>
              <a:rPr lang="en-GB" sz="2400" dirty="0" err="1" smtClean="0"/>
              <a:t>identische</a:t>
            </a:r>
            <a:r>
              <a:rPr lang="en-GB" sz="2400" dirty="0" smtClean="0"/>
              <a:t> Code, </a:t>
            </a:r>
            <a:r>
              <a:rPr lang="en-GB" sz="2400" dirty="0" err="1" smtClean="0"/>
              <a:t>nicht</a:t>
            </a:r>
            <a:r>
              <a:rPr lang="en-GB" sz="2400" dirty="0" smtClean="0"/>
              <a:t> </a:t>
            </a:r>
            <a:r>
              <a:rPr lang="en-GB" sz="2400" dirty="0" err="1" smtClean="0"/>
              <a:t>gleiche</a:t>
            </a:r>
            <a:r>
              <a:rPr lang="en-GB" sz="2400" dirty="0" smtClean="0"/>
              <a:t> </a:t>
            </a:r>
            <a:r>
              <a:rPr lang="en-GB" sz="2400" dirty="0" err="1" smtClean="0"/>
              <a:t>Visu</a:t>
            </a:r>
            <a:r>
              <a:rPr lang="en-GB" sz="2400" dirty="0" smtClean="0"/>
              <a:t> Output.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800" dirty="0" smtClean="0"/>
          </a:p>
          <a:p>
            <a:pPr marL="0" indent="0">
              <a:buClr>
                <a:srgbClr val="FFC000"/>
              </a:buClr>
              <a:buNone/>
            </a:pPr>
            <a:r>
              <a:rPr lang="en-GB" sz="2400" b="1" dirty="0"/>
              <a:t>	</a:t>
            </a:r>
            <a:r>
              <a:rPr lang="en-GB" sz="2400" b="1" dirty="0" smtClean="0"/>
              <a:t>Testing </a:t>
            </a:r>
            <a:r>
              <a:rPr lang="en-GB" sz="2400" b="1" dirty="0" err="1" smtClean="0"/>
              <a:t>Boardlet</a:t>
            </a:r>
            <a:r>
              <a:rPr lang="en-GB" sz="2400" b="1" dirty="0" smtClean="0"/>
              <a:t>				         Sapient </a:t>
            </a:r>
            <a:r>
              <a:rPr lang="en-GB" sz="2400" b="1" dirty="0" err="1" smtClean="0"/>
              <a:t>Boardlet</a:t>
            </a:r>
            <a:endParaRPr lang="en-GB" sz="2400" b="1" dirty="0"/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17" y="2389318"/>
            <a:ext cx="6197600" cy="32388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2389318"/>
            <a:ext cx="4159041" cy="43714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321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39966"/>
                </a:solidFill>
                <a:uFillTx/>
              </a:rPr>
              <a:t>3.3 Issues 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>and Challenges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217923"/>
            <a:ext cx="10949976" cy="5412189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smtClean="0"/>
              <a:t>Stillstand beim </a:t>
            </a:r>
            <a:r>
              <a:rPr lang="de-DE" sz="2000" dirty="0" err="1" smtClean="0"/>
              <a:t>vertexPlacement</a:t>
            </a:r>
            <a:r>
              <a:rPr lang="de-DE" sz="2000" dirty="0" smtClean="0"/>
              <a:t> Algorithmus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>
                <a:uFillTx/>
              </a:rPr>
              <a:t>Alles wofür es eine bestimmte Logik dahinter gibt, wird schon entsprechend dieser Logik platziert.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err="1" smtClean="0"/>
              <a:t>Nich</a:t>
            </a:r>
            <a:r>
              <a:rPr lang="de-DE" sz="1600" dirty="0" smtClean="0"/>
              <a:t> viel mehr Logik um das Platzierungsalgorithmus in wenig Zeit noch zu verbessern.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Verbesserungen machen manchmal andere Teilen von Code </a:t>
            </a:r>
            <a:r>
              <a:rPr lang="de-DE" sz="1600" dirty="0" err="1" smtClean="0"/>
              <a:t>kaput</a:t>
            </a:r>
            <a:r>
              <a:rPr lang="de-DE" sz="1600" dirty="0" smtClean="0"/>
              <a:t>.</a:t>
            </a:r>
            <a:endParaRPr lang="de-DE" sz="1600" dirty="0" smtClean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Bugs im Algorithmus in </a:t>
            </a:r>
            <a:r>
              <a:rPr lang="de-DE" sz="1600" dirty="0" err="1" smtClean="0"/>
              <a:t>Boardlet</a:t>
            </a:r>
            <a:r>
              <a:rPr lang="de-DE" sz="1600" dirty="0" smtClean="0"/>
              <a:t> Script.</a:t>
            </a:r>
            <a:endParaRPr lang="de-DE" sz="1600" dirty="0" smtClean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u="sng" dirty="0" smtClean="0"/>
              <a:t>Vorteile</a:t>
            </a:r>
            <a:r>
              <a:rPr lang="de-DE" sz="1600" dirty="0" smtClean="0"/>
              <a:t>: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Konzentration auf Data-</a:t>
            </a:r>
            <a:r>
              <a:rPr lang="de-DE" sz="1600" dirty="0" err="1" smtClean="0"/>
              <a:t>bindings</a:t>
            </a:r>
            <a:r>
              <a:rPr lang="de-DE" sz="1600" dirty="0" smtClean="0"/>
              <a:t> (</a:t>
            </a:r>
            <a:r>
              <a:rPr lang="de-DE" sz="1600" dirty="0" err="1" smtClean="0"/>
              <a:t>dynamisierung</a:t>
            </a:r>
            <a:r>
              <a:rPr lang="de-DE" sz="1600" dirty="0" smtClean="0"/>
              <a:t>)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err="1" smtClean="0"/>
              <a:t>Verteci</a:t>
            </a:r>
            <a:r>
              <a:rPr lang="de-DE" sz="1600" dirty="0" smtClean="0"/>
              <a:t> schon ziemlich gut platziert und </a:t>
            </a:r>
            <a:r>
              <a:rPr lang="de-DE" sz="1600" dirty="0" err="1" smtClean="0"/>
              <a:t>edges</a:t>
            </a:r>
            <a:r>
              <a:rPr lang="de-DE" sz="1600" dirty="0" smtClean="0"/>
              <a:t> vereinfacht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Verbesserungsmöglichkeiten direkt im draw.io (</a:t>
            </a:r>
            <a:r>
              <a:rPr lang="de-DE" sz="1600" dirty="0" err="1" smtClean="0"/>
              <a:t>Drag&amp;Drop</a:t>
            </a:r>
            <a:r>
              <a:rPr lang="de-DE" sz="1600" dirty="0" smtClean="0"/>
              <a:t>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u="sng" dirty="0" smtClean="0">
                <a:uFillTx/>
              </a:rPr>
              <a:t>Nachteile</a:t>
            </a:r>
            <a:r>
              <a:rPr lang="de-DE" sz="1600" dirty="0" smtClean="0">
                <a:uFillTx/>
              </a:rPr>
              <a:t>: 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Platzierung ist das </a:t>
            </a:r>
            <a:r>
              <a:rPr lang="de-DE" sz="1600" dirty="0" err="1" smtClean="0"/>
              <a:t>Endergebniss</a:t>
            </a:r>
            <a:r>
              <a:rPr lang="de-DE" sz="1600" dirty="0" smtClean="0"/>
              <a:t> und alles was man am Ende sieht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Arbeit und Aufwand die hinter die Visualisierung sieht man nicht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Kann zu enttäuschende Schlussfolgerungen bezüglich des Projekts führen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err="1" smtClean="0">
                <a:uFillTx/>
              </a:rPr>
              <a:t>Animations</a:t>
            </a:r>
            <a:r>
              <a:rPr lang="de-DE" sz="2000" dirty="0" smtClean="0">
                <a:uFillTx/>
              </a:rPr>
              <a:t> via </a:t>
            </a:r>
            <a:r>
              <a:rPr lang="de-DE" sz="2000" dirty="0" err="1" smtClean="0">
                <a:uFillTx/>
              </a:rPr>
              <a:t>sapient</a:t>
            </a:r>
            <a:r>
              <a:rPr lang="de-DE" sz="2000" dirty="0" smtClean="0">
                <a:uFillTx/>
              </a:rPr>
              <a:t>-bind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err="1" smtClean="0"/>
              <a:t>Sapient</a:t>
            </a:r>
            <a:r>
              <a:rPr lang="de-DE" sz="1600" dirty="0" smtClean="0"/>
              <a:t>-bind JSON </a:t>
            </a:r>
            <a:r>
              <a:rPr lang="de-DE" sz="1600" dirty="0" err="1" smtClean="0"/>
              <a:t>structure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JS </a:t>
            </a:r>
            <a:r>
              <a:rPr lang="de-DE" sz="1600" dirty="0" err="1" smtClean="0"/>
              <a:t>Object</a:t>
            </a:r>
            <a:r>
              <a:rPr lang="de-DE" sz="1600" dirty="0" smtClean="0"/>
              <a:t>, </a:t>
            </a:r>
            <a:r>
              <a:rPr lang="de-DE" sz="1600" dirty="0" err="1" smtClean="0"/>
              <a:t>then</a:t>
            </a:r>
            <a:r>
              <a:rPr lang="de-DE" sz="1600" dirty="0" smtClean="0"/>
              <a:t> </a:t>
            </a:r>
            <a:r>
              <a:rPr lang="de-DE" sz="1600" dirty="0" err="1" smtClean="0"/>
              <a:t>stringified</a:t>
            </a:r>
            <a:endParaRPr lang="de-DE" sz="1600" dirty="0" smtClean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err="1" smtClean="0">
                <a:uFillTx/>
              </a:rPr>
              <a:t>Function</a:t>
            </a:r>
            <a:r>
              <a:rPr lang="de-DE" sz="1600" dirty="0" smtClean="0">
                <a:uFillTx/>
              </a:rPr>
              <a:t> </a:t>
            </a:r>
            <a:r>
              <a:rPr lang="de-DE" sz="1600" dirty="0" err="1" smtClean="0">
                <a:uFillTx/>
              </a:rPr>
              <a:t>to</a:t>
            </a:r>
            <a:r>
              <a:rPr lang="de-DE" sz="1600" dirty="0" smtClean="0">
                <a:uFillTx/>
              </a:rPr>
              <a:t> </a:t>
            </a:r>
            <a:r>
              <a:rPr lang="de-DE" sz="1600" dirty="0" err="1" smtClean="0">
                <a:uFillTx/>
              </a:rPr>
              <a:t>create</a:t>
            </a:r>
            <a:r>
              <a:rPr lang="de-DE" sz="1600" dirty="0" smtClean="0">
                <a:uFillTx/>
              </a:rPr>
              <a:t> </a:t>
            </a:r>
            <a:r>
              <a:rPr lang="de-DE" sz="1600" dirty="0" err="1" smtClean="0">
                <a:uFillTx/>
              </a:rPr>
              <a:t>data-bindings</a:t>
            </a:r>
            <a:r>
              <a:rPr lang="de-DE" sz="1600" dirty="0" smtClean="0">
                <a:uFillTx/>
              </a:rPr>
              <a:t> </a:t>
            </a:r>
            <a:r>
              <a:rPr lang="de-DE" sz="1600" dirty="0" err="1" smtClean="0">
                <a:uFillTx/>
              </a:rPr>
              <a:t>with</a:t>
            </a:r>
            <a:r>
              <a:rPr lang="de-DE" sz="1600" dirty="0" smtClean="0">
                <a:uFillTx/>
              </a:rPr>
              <a:t> </a:t>
            </a:r>
            <a:r>
              <a:rPr lang="de-DE" sz="1600" dirty="0" err="1" smtClean="0">
                <a:uFillTx/>
              </a:rPr>
              <a:t>data</a:t>
            </a:r>
            <a:r>
              <a:rPr lang="de-DE" sz="1600" dirty="0" smtClean="0">
                <a:uFillTx/>
              </a:rPr>
              <a:t> </a:t>
            </a:r>
            <a:r>
              <a:rPr lang="de-DE" sz="1600" dirty="0" err="1" smtClean="0">
                <a:uFillTx/>
              </a:rPr>
              <a:t>fech</a:t>
            </a:r>
            <a:r>
              <a:rPr lang="de-DE" sz="1600" dirty="0" err="1" smtClean="0"/>
              <a:t>ted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database</a:t>
            </a:r>
            <a:endParaRPr lang="de-DE" sz="1600" dirty="0" smtClean="0">
              <a:uFillTx/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err="1" smtClean="0"/>
              <a:t>Boardlet</a:t>
            </a:r>
            <a:r>
              <a:rPr lang="de-DE" sz="2000" dirty="0" smtClean="0"/>
              <a:t> Design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Upload </a:t>
            </a:r>
            <a:r>
              <a:rPr lang="de-DE" sz="1600" dirty="0" err="1" smtClean="0"/>
              <a:t>button</a:t>
            </a:r>
            <a:endParaRPr lang="de-DE" sz="1600" dirty="0" smtClean="0"/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200" dirty="0" err="1" smtClean="0">
                <a:uFillTx/>
              </a:rPr>
              <a:t>Until</a:t>
            </a:r>
            <a:r>
              <a:rPr lang="de-DE" sz="1200" dirty="0" smtClean="0">
                <a:uFillTx/>
              </a:rPr>
              <a:t> </a:t>
            </a:r>
            <a:r>
              <a:rPr lang="de-DE" sz="1200" dirty="0" err="1" smtClean="0">
                <a:uFillTx/>
              </a:rPr>
              <a:t>now</a:t>
            </a:r>
            <a:r>
              <a:rPr lang="de-DE" sz="1200" dirty="0" smtClean="0">
                <a:uFillTx/>
              </a:rPr>
              <a:t>, </a:t>
            </a:r>
            <a:r>
              <a:rPr lang="de-DE" sz="1200" dirty="0" err="1" smtClean="0">
                <a:uFillTx/>
              </a:rPr>
              <a:t>no</a:t>
            </a:r>
            <a:r>
              <a:rPr lang="de-DE" sz="1200" dirty="0" smtClean="0">
                <a:uFillTx/>
              </a:rPr>
              <a:t> </a:t>
            </a:r>
            <a:r>
              <a:rPr lang="de-DE" sz="1200" dirty="0" err="1" smtClean="0">
                <a:uFillTx/>
              </a:rPr>
              <a:t>way</a:t>
            </a:r>
            <a:r>
              <a:rPr lang="de-DE" sz="1200" dirty="0" smtClean="0">
                <a:uFillTx/>
              </a:rPr>
              <a:t> </a:t>
            </a:r>
            <a:r>
              <a:rPr lang="de-DE" sz="1200" dirty="0" err="1" smtClean="0">
                <a:uFillTx/>
              </a:rPr>
              <a:t>of</a:t>
            </a:r>
            <a:r>
              <a:rPr lang="de-DE" sz="1200" dirty="0" smtClean="0">
                <a:uFillTx/>
              </a:rPr>
              <a:t> </a:t>
            </a:r>
            <a:r>
              <a:rPr lang="de-DE" sz="1200" dirty="0" err="1" smtClean="0">
                <a:uFillTx/>
              </a:rPr>
              <a:t>uploading</a:t>
            </a:r>
            <a:r>
              <a:rPr lang="de-DE" sz="1200" dirty="0" smtClean="0">
                <a:uFillTx/>
              </a:rPr>
              <a:t> </a:t>
            </a:r>
            <a:r>
              <a:rPr lang="de-DE" sz="1200" dirty="0" err="1" smtClean="0">
                <a:uFillTx/>
              </a:rPr>
              <a:t>files</a:t>
            </a:r>
            <a:r>
              <a:rPr lang="de-DE" sz="1200" dirty="0" smtClean="0">
                <a:uFillTx/>
              </a:rPr>
              <a:t> </a:t>
            </a:r>
            <a:r>
              <a:rPr lang="de-DE" sz="1200" dirty="0" err="1" smtClean="0">
                <a:uFillTx/>
              </a:rPr>
              <a:t>from</a:t>
            </a:r>
            <a:r>
              <a:rPr lang="de-DE" sz="1200" dirty="0" smtClean="0">
                <a:uFillTx/>
              </a:rPr>
              <a:t> </a:t>
            </a:r>
            <a:r>
              <a:rPr lang="de-DE" sz="1200" dirty="0" err="1" smtClean="0">
                <a:uFillTx/>
              </a:rPr>
              <a:t>client</a:t>
            </a:r>
            <a:r>
              <a:rPr lang="de-DE" sz="1200" dirty="0" smtClean="0">
                <a:uFillTx/>
              </a:rPr>
              <a:t> </a:t>
            </a:r>
            <a:r>
              <a:rPr lang="de-DE" sz="1200" dirty="0" err="1" smtClean="0">
                <a:uFillTx/>
              </a:rPr>
              <a:t>to</a:t>
            </a:r>
            <a:r>
              <a:rPr lang="de-DE" sz="1200" dirty="0" smtClean="0">
                <a:uFillTx/>
              </a:rPr>
              <a:t> </a:t>
            </a:r>
            <a:r>
              <a:rPr lang="de-DE" sz="1200" dirty="0" err="1" smtClean="0">
                <a:uFillTx/>
              </a:rPr>
              <a:t>the</a:t>
            </a:r>
            <a:r>
              <a:rPr lang="de-DE" sz="1200" dirty="0" smtClean="0">
                <a:uFillTx/>
              </a:rPr>
              <a:t> </a:t>
            </a:r>
            <a:r>
              <a:rPr lang="de-DE" sz="1200" dirty="0" err="1" smtClean="0">
                <a:uFillTx/>
              </a:rPr>
              <a:t>file</a:t>
            </a:r>
            <a:r>
              <a:rPr lang="de-DE" sz="1200" dirty="0" smtClean="0">
                <a:uFillTx/>
              </a:rPr>
              <a:t> </a:t>
            </a:r>
            <a:r>
              <a:rPr lang="de-DE" sz="1200" dirty="0" err="1" smtClean="0">
                <a:uFillTx/>
              </a:rPr>
              <a:t>system</a:t>
            </a:r>
            <a:r>
              <a:rPr lang="de-DE" sz="1200" dirty="0" smtClean="0">
                <a:uFillTx/>
              </a:rPr>
              <a:t> </a:t>
            </a:r>
            <a:r>
              <a:rPr lang="de-DE" sz="1200" dirty="0" err="1" smtClean="0">
                <a:uFillTx/>
              </a:rPr>
              <a:t>found</a:t>
            </a:r>
            <a:r>
              <a:rPr lang="de-DE" sz="1200" dirty="0" smtClean="0">
                <a:uFillTx/>
              </a:rPr>
              <a:t> (</a:t>
            </a:r>
            <a:r>
              <a:rPr lang="de-DE" sz="1200" dirty="0" err="1" smtClean="0">
                <a:uFillTx/>
              </a:rPr>
              <a:t>because</a:t>
            </a:r>
            <a:r>
              <a:rPr lang="de-DE" sz="1200" dirty="0" smtClean="0">
                <a:uFillTx/>
              </a:rPr>
              <a:t> </a:t>
            </a:r>
            <a:r>
              <a:rPr lang="de-DE" sz="1200" dirty="0" err="1" smtClean="0">
                <a:uFillTx/>
              </a:rPr>
              <a:t>of</a:t>
            </a:r>
            <a:r>
              <a:rPr lang="de-DE" sz="1200" dirty="0" smtClean="0">
                <a:uFillTx/>
              </a:rPr>
              <a:t> </a:t>
            </a:r>
            <a:r>
              <a:rPr lang="de-DE" sz="1200" dirty="0" err="1" smtClean="0">
                <a:uFillTx/>
              </a:rPr>
              <a:t>security</a:t>
            </a:r>
            <a:r>
              <a:rPr lang="de-DE" sz="1200" dirty="0" smtClean="0">
                <a:uFillTx/>
              </a:rPr>
              <a:t> </a:t>
            </a:r>
            <a:r>
              <a:rPr lang="de-DE" sz="1200" dirty="0" err="1" smtClean="0">
                <a:uFillTx/>
              </a:rPr>
              <a:t>issues</a:t>
            </a:r>
            <a:r>
              <a:rPr lang="de-DE" sz="1200" dirty="0" smtClean="0">
                <a:uFillTx/>
              </a:rPr>
              <a:t>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Fix Progress Bar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9096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Next Sprint –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ToDos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Vertex placement algorithm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smtClean="0"/>
              <a:t>Sapient </a:t>
            </a:r>
            <a:r>
              <a:rPr lang="en-GB" sz="1600" dirty="0" err="1" smtClean="0"/>
              <a:t>Boardlet</a:t>
            </a:r>
            <a:r>
              <a:rPr lang="en-GB" sz="1600" dirty="0" smtClean="0"/>
              <a:t> Implementation</a:t>
            </a:r>
            <a:endParaRPr lang="en-GB" sz="16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 smtClean="0"/>
              <a:t>Schreiben</a:t>
            </a:r>
            <a:r>
              <a:rPr lang="en-GB" sz="2000" dirty="0"/>
              <a:t>! (und </a:t>
            </a:r>
            <a:r>
              <a:rPr lang="en-GB" sz="2000" dirty="0" err="1"/>
              <a:t>Lernen</a:t>
            </a:r>
            <a:r>
              <a:rPr lang="en-GB" sz="2000" dirty="0"/>
              <a:t>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 smtClean="0"/>
              <a:t>Boardlet</a:t>
            </a:r>
            <a:r>
              <a:rPr lang="en-GB" sz="2000" dirty="0" smtClean="0"/>
              <a:t> Design</a:t>
            </a:r>
            <a:endParaRPr lang="en-GB" sz="2000" dirty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smtClean="0">
                <a:uFillTx/>
              </a:rPr>
              <a:t>Upload button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smtClean="0"/>
              <a:t>Progress bar</a:t>
            </a:r>
            <a:endParaRPr lang="en-GB" sz="1400" dirty="0">
              <a:uFillTx/>
            </a:endParaRPr>
          </a:p>
          <a:p>
            <a:pPr algn="just"/>
            <a:endParaRPr lang="en-GB" sz="1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442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39966"/>
                </a:solidFill>
              </a:rPr>
              <a:t>Vorläufige</a:t>
            </a:r>
            <a:r>
              <a:rPr lang="en-US" sz="3200" b="1" dirty="0">
                <a:solidFill>
                  <a:srgbClr val="339966"/>
                </a:solidFill>
              </a:rPr>
              <a:t> </a:t>
            </a:r>
            <a:r>
              <a:rPr lang="en-US" sz="3200" b="1" dirty="0" err="1">
                <a:solidFill>
                  <a:srgbClr val="339966"/>
                </a:solidFill>
              </a:rPr>
              <a:t>Inhaltsverzeichnis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Bachelorarbeit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In Word…</a:t>
            </a:r>
            <a:endParaRPr lang="en-GB" sz="1400" dirty="0">
              <a:uFillTx/>
            </a:endParaRPr>
          </a:p>
          <a:p>
            <a:pPr algn="just"/>
            <a:endParaRPr lang="en-GB" sz="1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1766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 of tasks: Week 10</a:t>
            </a:r>
          </a:p>
        </p:txBody>
      </p:sp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4" y="2022935"/>
            <a:ext cx="11872552" cy="33038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P&amp;ID Viewer - Dashboard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905908"/>
            <a:ext cx="10896600" cy="5641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Boardlet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" y="1120930"/>
            <a:ext cx="4675846" cy="537260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340" y="1454229"/>
            <a:ext cx="5915851" cy="4706007"/>
          </a:xfrm>
          <a:prstGeom prst="rect">
            <a:avLst/>
          </a:prstGeom>
        </p:spPr>
      </p:pic>
      <p:pic>
        <p:nvPicPr>
          <p:cNvPr id="7" name="Grafik 2">
            <a:extLst>
              <a:ext uri="{FF2B5EF4-FFF2-40B4-BE49-F238E27FC236}">
                <a16:creationId xmlns:a16="http://schemas.microsoft.com/office/drawing/2014/main" id="{0B3E05D1-8641-4E63-A24B-63D0CE92B0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5879"/>
          <a:stretch/>
        </p:blipFill>
        <p:spPr>
          <a:xfrm>
            <a:off x="4442434" y="3119357"/>
            <a:ext cx="923000" cy="183832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48AD599D-A35A-4B5E-9E2D-C77EC9E583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5879"/>
          <a:stretch/>
        </p:blipFill>
        <p:spPr>
          <a:xfrm>
            <a:off x="4442434" y="2223741"/>
            <a:ext cx="923000" cy="183832"/>
          </a:xfrm>
          <a:prstGeom prst="rect">
            <a:avLst/>
          </a:prstGeom>
        </p:spPr>
      </p:pic>
      <p:pic>
        <p:nvPicPr>
          <p:cNvPr id="11" name="Grafik 2">
            <a:extLst>
              <a:ext uri="{FF2B5EF4-FFF2-40B4-BE49-F238E27FC236}">
                <a16:creationId xmlns:a16="http://schemas.microsoft.com/office/drawing/2014/main" id="{1553DFAF-EAF4-4905-8057-3C86C024C3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5879"/>
          <a:stretch/>
        </p:blipFill>
        <p:spPr>
          <a:xfrm>
            <a:off x="4442434" y="4164290"/>
            <a:ext cx="923000" cy="183832"/>
          </a:xfrm>
          <a:prstGeom prst="rect">
            <a:avLst/>
          </a:prstGeom>
        </p:spPr>
      </p:pic>
      <p:pic>
        <p:nvPicPr>
          <p:cNvPr id="12" name="Grafik 2">
            <a:extLst>
              <a:ext uri="{FF2B5EF4-FFF2-40B4-BE49-F238E27FC236}">
                <a16:creationId xmlns:a16="http://schemas.microsoft.com/office/drawing/2014/main" id="{8AAC5402-AFFB-406E-A908-CC348B6BAC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5879"/>
          <a:stretch/>
        </p:blipFill>
        <p:spPr>
          <a:xfrm>
            <a:off x="4446035" y="6272490"/>
            <a:ext cx="923000" cy="1838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Vertex Placement Algorithm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Textfeld 3"/>
          <p:cNvSpPr txBox="1">
            <a:spLocks/>
          </p:cNvSpPr>
          <p:nvPr/>
        </p:nvSpPr>
        <p:spPr>
          <a:xfrm>
            <a:off x="8720814" y="4531421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vertex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>
                <a:uFillTx/>
              </a:rPr>
              <a:t>pidVertices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(not 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BE0631-F21D-49DD-8E4C-D81C5B1B7B79}"/>
              </a:ext>
            </a:extLst>
          </p:cNvPr>
          <p:cNvSpPr txBox="1">
            <a:spLocks/>
          </p:cNvSpPr>
          <p:nvPr/>
        </p:nvSpPr>
        <p:spPr>
          <a:xfrm>
            <a:off x="635270" y="1496567"/>
            <a:ext cx="9186960" cy="402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>
                <a:uFillTx/>
              </a:rPr>
              <a:t>Simplification of edges (clear connection waypoints </a:t>
            </a:r>
            <a:r>
              <a:rPr lang="en-GB" sz="1900" dirty="0"/>
              <a:t>between various edges if any)</a:t>
            </a:r>
            <a:endParaRPr lang="en-GB" sz="1900" dirty="0">
              <a:uFillTx/>
            </a:endParaRP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>
                <a:uFillTx/>
              </a:rPr>
              <a:t>Constraint specification in the form of tags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/>
              <a:t>Positioning logic in the form of rules (depending on tags</a:t>
            </a:r>
            <a:r>
              <a:rPr lang="en-GB" sz="1900" dirty="0" smtClean="0"/>
              <a:t>)</a:t>
            </a:r>
            <a:endParaRPr lang="en-GB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1. Simplification of Edges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1949F1-DB88-4802-B658-66699ED6B4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8"/>
          <a:stretch/>
        </p:blipFill>
        <p:spPr>
          <a:xfrm>
            <a:off x="4887459" y="1010194"/>
            <a:ext cx="5526087" cy="5358953"/>
          </a:xfrm>
          <a:prstGeom prst="rect">
            <a:avLst/>
          </a:prstGeom>
        </p:spPr>
      </p:pic>
      <p:sp>
        <p:nvSpPr>
          <p:cNvPr id="7" name="Textfeld 3">
            <a:extLst>
              <a:ext uri="{FF2B5EF4-FFF2-40B4-BE49-F238E27FC236}">
                <a16:creationId xmlns:a16="http://schemas.microsoft.com/office/drawing/2014/main" id="{88D8B0E1-6B36-4A43-BA91-5A7D055BE119}"/>
              </a:ext>
            </a:extLst>
          </p:cNvPr>
          <p:cNvSpPr txBox="1">
            <a:spLocks/>
          </p:cNvSpPr>
          <p:nvPr/>
        </p:nvSpPr>
        <p:spPr>
          <a:xfrm>
            <a:off x="783314" y="1470721"/>
            <a:ext cx="3385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edge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 err="1">
                <a:uFillTx/>
              </a:rPr>
              <a:t>pidEdges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</a:t>
            </a:r>
            <a:r>
              <a:rPr lang="en-US" sz="1200" dirty="0"/>
              <a:t>already simplified</a:t>
            </a:r>
            <a:r>
              <a:rPr lang="en-US" sz="1200" dirty="0">
                <a:uFillTx/>
              </a:rPr>
              <a:t>): 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skip</a:t>
            </a:r>
          </a:p>
          <a:p>
            <a:r>
              <a:rPr lang="en-US" sz="1200" b="1" dirty="0">
                <a:uFillTx/>
              </a:rPr>
              <a:t>     else if ()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4473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L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ine Jumps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25" y="1719869"/>
            <a:ext cx="5657850" cy="47815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09E4CE-5164-41C9-8781-6DBD5B2F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2" y="1305007"/>
            <a:ext cx="5820853" cy="5412189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Problem: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Connections </a:t>
            </a:r>
            <a:r>
              <a:rPr lang="en-GB" sz="1800" dirty="0" err="1"/>
              <a:t>gehen</a:t>
            </a:r>
            <a:r>
              <a:rPr lang="en-GB" sz="1800" dirty="0"/>
              <a:t> </a:t>
            </a:r>
            <a:r>
              <a:rPr lang="en-GB" sz="1800" dirty="0" err="1"/>
              <a:t>vom</a:t>
            </a:r>
            <a:r>
              <a:rPr lang="en-GB" sz="1800" dirty="0"/>
              <a:t> </a:t>
            </a:r>
            <a:r>
              <a:rPr lang="en-GB" sz="1800" b="1" dirty="0" err="1"/>
              <a:t>Vertexmittelpunk</a:t>
            </a:r>
            <a:r>
              <a:rPr lang="en-GB" sz="1800" b="1" dirty="0"/>
              <a:t> </a:t>
            </a:r>
            <a:r>
              <a:rPr lang="en-GB" sz="1800" b="1" dirty="0" err="1"/>
              <a:t>zum</a:t>
            </a:r>
            <a:r>
              <a:rPr lang="en-GB" sz="1800" b="1" dirty="0"/>
              <a:t> </a:t>
            </a:r>
            <a:r>
              <a:rPr lang="en-GB" sz="1800" b="1" dirty="0" err="1"/>
              <a:t>Vertexmittelpunk</a:t>
            </a:r>
            <a:endParaRPr lang="en-GB" sz="1800" b="1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Connections </a:t>
            </a:r>
            <a:r>
              <a:rPr lang="en-GB" sz="1800" dirty="0" err="1"/>
              <a:t>werden</a:t>
            </a:r>
            <a:r>
              <a:rPr lang="en-GB" sz="1800" dirty="0"/>
              <a:t> </a:t>
            </a:r>
            <a:r>
              <a:rPr lang="en-GB" sz="1800" b="1" dirty="0" err="1"/>
              <a:t>automatisch</a:t>
            </a:r>
            <a:r>
              <a:rPr lang="en-GB" sz="1800" b="1" dirty="0"/>
              <a:t> </a:t>
            </a:r>
            <a:r>
              <a:rPr lang="en-GB" sz="1800" b="1" dirty="0" err="1"/>
              <a:t>optimiert</a:t>
            </a:r>
            <a:r>
              <a:rPr lang="en-GB" sz="1800" b="1" dirty="0"/>
              <a:t> um </a:t>
            </a:r>
            <a:r>
              <a:rPr lang="en-GB" sz="1800" b="1" dirty="0" err="1"/>
              <a:t>Kreuzungen</a:t>
            </a:r>
            <a:r>
              <a:rPr lang="en-GB" sz="1800" b="1" dirty="0"/>
              <a:t> </a:t>
            </a:r>
            <a:r>
              <a:rPr lang="en-GB" sz="1800" b="1" dirty="0" err="1"/>
              <a:t>zu</a:t>
            </a:r>
            <a:r>
              <a:rPr lang="en-GB" sz="1800" b="1" dirty="0"/>
              <a:t> </a:t>
            </a:r>
            <a:r>
              <a:rPr lang="en-GB" sz="1800" b="1" dirty="0" err="1"/>
              <a:t>vermindern</a:t>
            </a:r>
            <a:r>
              <a:rPr lang="en-GB" sz="1800" b="1" dirty="0"/>
              <a:t> </a:t>
            </a:r>
            <a:r>
              <a:rPr lang="en-GB" sz="1800" dirty="0" err="1"/>
              <a:t>aber</a:t>
            </a:r>
            <a:r>
              <a:rPr lang="en-GB" sz="1800" dirty="0"/>
              <a:t> </a:t>
            </a:r>
            <a:r>
              <a:rPr lang="en-GB" sz="1800" dirty="0" err="1"/>
              <a:t>unmöglich</a:t>
            </a:r>
            <a:r>
              <a:rPr lang="en-GB" sz="1800" dirty="0"/>
              <a:t> </a:t>
            </a:r>
            <a:r>
              <a:rPr lang="en-GB" sz="1800" dirty="0" err="1"/>
              <a:t>alle</a:t>
            </a:r>
            <a:r>
              <a:rPr lang="en-GB" sz="1800" dirty="0"/>
              <a:t> </a:t>
            </a:r>
            <a:r>
              <a:rPr lang="en-GB" sz="1800" dirty="0" err="1"/>
              <a:t>zu</a:t>
            </a:r>
            <a:r>
              <a:rPr lang="en-GB" sz="1800" dirty="0"/>
              <a:t> </a:t>
            </a:r>
            <a:r>
              <a:rPr lang="en-GB" sz="1800" dirty="0" err="1"/>
              <a:t>vermeiden</a:t>
            </a:r>
            <a:endParaRPr lang="en-GB" sz="1800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Dies </a:t>
            </a:r>
            <a:r>
              <a:rPr lang="en-GB" sz="1800" dirty="0" err="1"/>
              <a:t>führt</a:t>
            </a:r>
            <a:r>
              <a:rPr lang="en-GB" sz="1800" dirty="0"/>
              <a:t> </a:t>
            </a:r>
            <a:r>
              <a:rPr lang="en-GB" sz="1800" dirty="0" err="1"/>
              <a:t>zum</a:t>
            </a:r>
            <a:r>
              <a:rPr lang="en-GB" sz="1800" dirty="0"/>
              <a:t> </a:t>
            </a:r>
            <a:r>
              <a:rPr lang="en-GB" sz="1800" dirty="0" err="1"/>
              <a:t>Zusammenklappen</a:t>
            </a:r>
            <a:r>
              <a:rPr lang="en-GB" sz="1800" dirty="0"/>
              <a:t> </a:t>
            </a:r>
            <a:r>
              <a:rPr lang="en-GB" sz="1800" dirty="0" err="1"/>
              <a:t>verschiedene</a:t>
            </a:r>
            <a:r>
              <a:rPr lang="en-GB" sz="1800" dirty="0"/>
              <a:t> linen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 err="1"/>
              <a:t>Unübersichtlich</a:t>
            </a:r>
            <a:endParaRPr lang="en-GB" sz="1800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800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Lösung</a:t>
            </a:r>
            <a:r>
              <a:rPr lang="en-GB" sz="2400" dirty="0"/>
              <a:t>: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Line jumps</a:t>
            </a:r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Arc form</a:t>
            </a:r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radius 20pt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212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2. Constraint Specification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876" y="1325880"/>
            <a:ext cx="5128954" cy="370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Positioning Rules based on </a:t>
            </a:r>
            <a:r>
              <a:rPr lang="en-GB" sz="1900" dirty="0"/>
              <a:t>shape attributes</a:t>
            </a:r>
            <a:r>
              <a:rPr lang="en-GB" sz="1900" dirty="0">
                <a:uFillTx/>
              </a:rPr>
              <a:t>: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marL="0" indent="0">
              <a:lnSpc>
                <a:spcPct val="100000"/>
              </a:lnSpc>
              <a:buClr>
                <a:srgbClr val="FFC000"/>
              </a:buClr>
              <a:buNone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/>
              <a:t>Tags:</a:t>
            </a:r>
            <a:endParaRPr lang="en-GB" sz="1400" dirty="0">
              <a:uFillTx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65" y="747549"/>
            <a:ext cx="6981547" cy="59436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l="10151" r="10207"/>
          <a:stretch/>
        </p:blipFill>
        <p:spPr>
          <a:xfrm>
            <a:off x="155481" y="5029200"/>
            <a:ext cx="5348349" cy="16640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0023B0-A423-4E13-837F-179F396E82C6}"/>
              </a:ext>
            </a:extLst>
          </p:cNvPr>
          <p:cNvSpPr/>
          <p:nvPr/>
        </p:nvSpPr>
        <p:spPr>
          <a:xfrm>
            <a:off x="3467477" y="5062323"/>
            <a:ext cx="2036353" cy="1690478"/>
          </a:xfrm>
          <a:prstGeom prst="rect">
            <a:avLst/>
          </a:prstGeom>
          <a:solidFill>
            <a:srgbClr val="FFFF00">
              <a:alpha val="10196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feld 239"/>
          <p:cNvSpPr txBox="1"/>
          <p:nvPr/>
        </p:nvSpPr>
        <p:spPr>
          <a:xfrm>
            <a:off x="7382968" y="1749011"/>
            <a:ext cx="468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877402" y="1357644"/>
            <a:ext cx="473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7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239" name="Textfeld 238"/>
          <p:cNvSpPr txBox="1"/>
          <p:nvPr/>
        </p:nvSpPr>
        <p:spPr>
          <a:xfrm>
            <a:off x="10070730" y="1197947"/>
            <a:ext cx="46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 Vertex Placement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407625" y="3859073"/>
            <a:ext cx="2258285" cy="218884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1407626" y="385907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(0, 0)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72335" y="4949785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(-0.5,0.5)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665910" y="604792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(1, 1)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2513585" y="4954697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(0.5, 0.5)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99753" y="3046058"/>
            <a:ext cx="12092247" cy="72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400" b="1" dirty="0"/>
              <a:t>Relative Positioning</a:t>
            </a:r>
          </a:p>
          <a:p>
            <a:pPr marL="0" indent="0" algn="just">
              <a:buNone/>
            </a:pPr>
            <a:r>
              <a:rPr lang="en-GB" sz="1400" b="1" dirty="0"/>
              <a:t>               </a:t>
            </a:r>
            <a:r>
              <a:rPr lang="en-GB" sz="1200" b="1" dirty="0"/>
              <a:t>vertex placement                                  		               group placement		                                      group placement                               </a:t>
            </a:r>
            <a:r>
              <a:rPr lang="en-GB" sz="1200" dirty="0"/>
              <a:t>… (recursively)</a:t>
            </a: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2840765" y="3665009"/>
            <a:ext cx="907625" cy="262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000" b="1" dirty="0">
                <a:solidFill>
                  <a:srgbClr val="00B0F0"/>
                </a:solidFill>
              </a:rPr>
              <a:t>Parent vertex</a:t>
            </a:r>
          </a:p>
        </p:txBody>
      </p:sp>
      <p:sp>
        <p:nvSpPr>
          <p:cNvPr id="143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5771300" y="3970003"/>
            <a:ext cx="1596044" cy="154697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361640" y="3936751"/>
            <a:ext cx="2353859" cy="197970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297909" y="3864707"/>
            <a:ext cx="2473981" cy="211534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6228162" y="4052312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7076294" y="5243115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7079989" y="4947613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7076294" y="5659393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5826692" y="4426431"/>
            <a:ext cx="1013309" cy="105779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629634" y="5665829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8721725" y="3859072"/>
            <a:ext cx="0" cy="22569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8855507" y="6248400"/>
            <a:ext cx="2916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>
            <a:off x="5143159" y="3859072"/>
            <a:ext cx="0" cy="21209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/>
          <p:nvPr/>
        </p:nvCxnSpPr>
        <p:spPr>
          <a:xfrm>
            <a:off x="5276531" y="6103323"/>
            <a:ext cx="24953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>
            <a:off x="1274253" y="3859072"/>
            <a:ext cx="0" cy="21888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>
            <a:off x="1407625" y="6185873"/>
            <a:ext cx="22582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3665910" y="3859072"/>
            <a:ext cx="2105390" cy="1109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665910" y="5516973"/>
            <a:ext cx="2105390" cy="5309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endCxn id="181" idx="0"/>
          </p:cNvCxnSpPr>
          <p:nvPr/>
        </p:nvCxnSpPr>
        <p:spPr>
          <a:xfrm>
            <a:off x="7771890" y="3859072"/>
            <a:ext cx="2545879" cy="563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771890" y="4990365"/>
            <a:ext cx="2545879" cy="98968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8859483" y="3864543"/>
            <a:ext cx="2916571" cy="2251480"/>
            <a:chOff x="8859483" y="3864543"/>
            <a:chExt cx="2916571" cy="2251480"/>
          </a:xfrm>
        </p:grpSpPr>
        <p:pic>
          <p:nvPicPr>
            <p:cNvPr id="185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81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3" name="Rechteck 232"/>
          <p:cNvSpPr/>
          <p:nvPr/>
        </p:nvSpPr>
        <p:spPr>
          <a:xfrm>
            <a:off x="7942850" y="1713734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9589979" y="1557210"/>
            <a:ext cx="925047" cy="92504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/>
          <p:cNvCxnSpPr>
            <a:stCxn id="233" idx="3"/>
            <a:endCxn id="234" idx="1"/>
          </p:cNvCxnSpPr>
          <p:nvPr/>
        </p:nvCxnSpPr>
        <p:spPr>
          <a:xfrm>
            <a:off x="8554850" y="2019734"/>
            <a:ext cx="10351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/>
          <p:nvPr/>
        </p:nvCxnSpPr>
        <p:spPr>
          <a:xfrm>
            <a:off x="7807987" y="1713734"/>
            <a:ext cx="0" cy="306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/>
          <p:nvPr/>
        </p:nvCxnSpPr>
        <p:spPr>
          <a:xfrm>
            <a:off x="7934140" y="1596618"/>
            <a:ext cx="306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/>
          <p:cNvCxnSpPr/>
          <p:nvPr/>
        </p:nvCxnSpPr>
        <p:spPr>
          <a:xfrm>
            <a:off x="10639149" y="1557211"/>
            <a:ext cx="2" cy="462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/>
          <p:nvPr/>
        </p:nvCxnSpPr>
        <p:spPr>
          <a:xfrm>
            <a:off x="10058679" y="1449083"/>
            <a:ext cx="45538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feld 240"/>
          <p:cNvSpPr txBox="1"/>
          <p:nvPr/>
        </p:nvSpPr>
        <p:spPr>
          <a:xfrm>
            <a:off x="10598750" y="1661515"/>
            <a:ext cx="6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42" name="Textfeld 241"/>
          <p:cNvSpPr txBox="1"/>
          <p:nvPr/>
        </p:nvSpPr>
        <p:spPr>
          <a:xfrm>
            <a:off x="8752272" y="1997974"/>
            <a:ext cx="667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>
                <a:solidFill>
                  <a:schemeClr val="accent2"/>
                </a:solidFill>
              </a:rPr>
              <a:t>spacing</a:t>
            </a:r>
            <a:endParaRPr lang="de-DE" sz="1050" b="1" dirty="0">
              <a:solidFill>
                <a:schemeClr val="accent2"/>
              </a:solidFill>
            </a:endParaRPr>
          </a:p>
        </p:txBody>
      </p:sp>
      <p:cxnSp>
        <p:nvCxnSpPr>
          <p:cNvPr id="91" name="Gerader Verbinder 90"/>
          <p:cNvCxnSpPr>
            <a:stCxn id="233" idx="0"/>
            <a:endCxn id="233" idx="2"/>
          </p:cNvCxnSpPr>
          <p:nvPr/>
        </p:nvCxnSpPr>
        <p:spPr>
          <a:xfrm>
            <a:off x="8248850" y="1713734"/>
            <a:ext cx="0" cy="61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233" idx="1"/>
            <a:endCxn id="233" idx="3"/>
          </p:cNvCxnSpPr>
          <p:nvPr/>
        </p:nvCxnSpPr>
        <p:spPr>
          <a:xfrm>
            <a:off x="7942850" y="2019734"/>
            <a:ext cx="61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234" idx="0"/>
            <a:endCxn id="234" idx="2"/>
          </p:cNvCxnSpPr>
          <p:nvPr/>
        </p:nvCxnSpPr>
        <p:spPr>
          <a:xfrm>
            <a:off x="10052503" y="1557210"/>
            <a:ext cx="0" cy="925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234" idx="1"/>
            <a:endCxn id="234" idx="3"/>
          </p:cNvCxnSpPr>
          <p:nvPr/>
        </p:nvCxnSpPr>
        <p:spPr>
          <a:xfrm>
            <a:off x="9589979" y="2019734"/>
            <a:ext cx="92504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7386085" y="799683"/>
            <a:ext cx="3402747" cy="345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/>
              <a:t>Geometry between neighbouring children</a:t>
            </a:r>
          </a:p>
        </p:txBody>
      </p:sp>
      <p:sp>
        <p:nvSpPr>
          <p:cNvPr id="245" name="Ellipse 244"/>
          <p:cNvSpPr/>
          <p:nvPr/>
        </p:nvSpPr>
        <p:spPr>
          <a:xfrm>
            <a:off x="7918884" y="168976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9566013" y="153611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feld 246"/>
              <p:cNvSpPr txBox="1"/>
              <p:nvPr/>
            </p:nvSpPr>
            <p:spPr>
              <a:xfrm>
                <a:off x="10756190" y="1029991"/>
                <a:ext cx="1015888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000" b="1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de-DE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de-DE" sz="1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de-DE" sz="1000" b="1" dirty="0"/>
              </a:p>
              <a:p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Textfeld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190" y="1029991"/>
                <a:ext cx="1015888" cy="5815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feld 247"/>
          <p:cNvSpPr txBox="1"/>
          <p:nvPr/>
        </p:nvSpPr>
        <p:spPr>
          <a:xfrm>
            <a:off x="7894811" y="1683132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(0, 0)</a:t>
            </a:r>
          </a:p>
        </p:txBody>
      </p:sp>
      <p:sp>
        <p:nvSpPr>
          <p:cNvPr id="250" name="Textfeld 249"/>
          <p:cNvSpPr txBox="1"/>
          <p:nvPr/>
        </p:nvSpPr>
        <p:spPr>
          <a:xfrm>
            <a:off x="9529638" y="1536464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</a:t>
            </a:r>
            <a:r>
              <a:rPr lang="de-DE" sz="1200" b="1" i="1" dirty="0"/>
              <a:t>x</a:t>
            </a:r>
            <a:r>
              <a:rPr lang="de-DE" sz="1200" b="1" dirty="0"/>
              <a:t>, </a:t>
            </a:r>
            <a:r>
              <a:rPr lang="de-DE" sz="1200" b="1" i="1" dirty="0"/>
              <a:t>y</a:t>
            </a:r>
            <a:r>
              <a:rPr lang="de-DE" sz="1200" b="1" dirty="0"/>
              <a:t>)</a:t>
            </a:r>
          </a:p>
        </p:txBody>
      </p:sp>
      <p:cxnSp>
        <p:nvCxnSpPr>
          <p:cNvPr id="252" name="Gerade Verbindung mit Pfeil 251"/>
          <p:cNvCxnSpPr/>
          <p:nvPr/>
        </p:nvCxnSpPr>
        <p:spPr>
          <a:xfrm>
            <a:off x="11041101" y="1557210"/>
            <a:ext cx="0" cy="9300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/>
          <p:nvPr/>
        </p:nvCxnSpPr>
        <p:spPr>
          <a:xfrm>
            <a:off x="7933779" y="2717336"/>
            <a:ext cx="258028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253"/>
          <p:cNvSpPr txBox="1"/>
          <p:nvPr/>
        </p:nvSpPr>
        <p:spPr>
          <a:xfrm>
            <a:off x="11020912" y="1892776"/>
            <a:ext cx="6288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00B0F0"/>
                </a:solidFill>
              </a:rPr>
              <a:t>H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cxnSp>
        <p:nvCxnSpPr>
          <p:cNvPr id="259" name="Gerader Verbinder 258"/>
          <p:cNvCxnSpPr/>
          <p:nvPr/>
        </p:nvCxnSpPr>
        <p:spPr>
          <a:xfrm>
            <a:off x="7934140" y="2325734"/>
            <a:ext cx="0" cy="4365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/>
          <p:cNvCxnSpPr/>
          <p:nvPr/>
        </p:nvCxnSpPr>
        <p:spPr>
          <a:xfrm>
            <a:off x="10514061" y="2482257"/>
            <a:ext cx="0" cy="2800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/>
          <p:nvPr/>
        </p:nvCxnSpPr>
        <p:spPr>
          <a:xfrm>
            <a:off x="10514061" y="2482257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/>
          <p:cNvCxnSpPr/>
          <p:nvPr/>
        </p:nvCxnSpPr>
        <p:spPr>
          <a:xfrm>
            <a:off x="10514061" y="1557210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feld 266"/>
          <p:cNvSpPr txBox="1"/>
          <p:nvPr/>
        </p:nvSpPr>
        <p:spPr>
          <a:xfrm>
            <a:off x="8969691" y="2680114"/>
            <a:ext cx="6202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>
                <a:solidFill>
                  <a:srgbClr val="00B0F0"/>
                </a:solidFill>
              </a:rPr>
              <a:t>W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AB368F11-1E3F-4FEC-90AA-7D9BCE7F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Optimal fall (</a:t>
            </a:r>
            <a:r>
              <a:rPr lang="en-GB" sz="2400" dirty="0" err="1"/>
              <a:t>vor</a:t>
            </a:r>
            <a:r>
              <a:rPr lang="en-GB" sz="2400" dirty="0"/>
              <a:t> </a:t>
            </a:r>
            <a:r>
              <a:rPr lang="en-GB" sz="2400" dirty="0" err="1"/>
              <a:t>ein</a:t>
            </a:r>
            <a:r>
              <a:rPr lang="en-GB" sz="2400" dirty="0"/>
              <a:t> </a:t>
            </a:r>
            <a:r>
              <a:rPr lang="en-GB" sz="2400" dirty="0" err="1"/>
              <a:t>Paar</a:t>
            </a:r>
            <a:r>
              <a:rPr lang="en-GB" sz="2400" dirty="0"/>
              <a:t> </a:t>
            </a:r>
            <a:r>
              <a:rPr lang="en-GB" sz="2400" dirty="0" err="1"/>
              <a:t>Wochen</a:t>
            </a:r>
            <a:r>
              <a:rPr lang="en-GB" sz="2400" dirty="0"/>
              <a:t>):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0586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feld 239"/>
          <p:cNvSpPr txBox="1"/>
          <p:nvPr/>
        </p:nvSpPr>
        <p:spPr>
          <a:xfrm>
            <a:off x="7382968" y="1749011"/>
            <a:ext cx="468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877402" y="1357644"/>
            <a:ext cx="473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7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239" name="Textfeld 238"/>
          <p:cNvSpPr txBox="1"/>
          <p:nvPr/>
        </p:nvSpPr>
        <p:spPr>
          <a:xfrm>
            <a:off x="10070730" y="1197947"/>
            <a:ext cx="46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 Vertex Placement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407625" y="3859073"/>
            <a:ext cx="2258285" cy="218884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1407626" y="385907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(0, 0)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72335" y="4949785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(-0.5,0.5)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665910" y="604792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(1, 1)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2513585" y="4954697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(0.5, 0.5)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99753" y="3046058"/>
            <a:ext cx="12092247" cy="72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400" b="1" dirty="0"/>
              <a:t>Relative Positioning</a:t>
            </a:r>
          </a:p>
          <a:p>
            <a:pPr marL="0" indent="0" algn="just">
              <a:buNone/>
            </a:pPr>
            <a:r>
              <a:rPr lang="en-GB" sz="1400" b="1" dirty="0"/>
              <a:t>               </a:t>
            </a:r>
            <a:r>
              <a:rPr lang="en-GB" sz="1200" b="1" dirty="0"/>
              <a:t>vertex placement                                  		               group placement		                                      group placement                               </a:t>
            </a:r>
            <a:r>
              <a:rPr lang="en-GB" sz="1200" dirty="0"/>
              <a:t>… (recursively)</a:t>
            </a: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2840765" y="3665009"/>
            <a:ext cx="907625" cy="262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000" b="1" dirty="0">
                <a:solidFill>
                  <a:srgbClr val="00B0F0"/>
                </a:solidFill>
              </a:rPr>
              <a:t>Parent vertex</a:t>
            </a:r>
          </a:p>
        </p:txBody>
      </p:sp>
      <p:sp>
        <p:nvSpPr>
          <p:cNvPr id="143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5771300" y="3970003"/>
            <a:ext cx="1596044" cy="154697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361640" y="3936751"/>
            <a:ext cx="2353859" cy="197970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297909" y="3864707"/>
            <a:ext cx="2473981" cy="211534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6228162" y="4052312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7076294" y="5243115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7079989" y="4947613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7076294" y="5659393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5826692" y="4426431"/>
            <a:ext cx="1013309" cy="105779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629634" y="5665829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8721725" y="3859072"/>
            <a:ext cx="0" cy="22569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8855507" y="6248400"/>
            <a:ext cx="2916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>
            <a:off x="5143159" y="3859072"/>
            <a:ext cx="0" cy="21209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/>
          <p:nvPr/>
        </p:nvCxnSpPr>
        <p:spPr>
          <a:xfrm>
            <a:off x="5276531" y="6103323"/>
            <a:ext cx="24953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>
            <a:off x="1274253" y="3859072"/>
            <a:ext cx="0" cy="21888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>
            <a:off x="1407625" y="6185873"/>
            <a:ext cx="22582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3665910" y="3859072"/>
            <a:ext cx="2105390" cy="1109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665910" y="5516973"/>
            <a:ext cx="2105390" cy="5309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endCxn id="181" idx="0"/>
          </p:cNvCxnSpPr>
          <p:nvPr/>
        </p:nvCxnSpPr>
        <p:spPr>
          <a:xfrm>
            <a:off x="7771890" y="3859072"/>
            <a:ext cx="2545879" cy="563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771890" y="4990365"/>
            <a:ext cx="2545879" cy="98968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8859483" y="3864543"/>
            <a:ext cx="2916571" cy="2251480"/>
            <a:chOff x="8859483" y="3864543"/>
            <a:chExt cx="2916571" cy="2251480"/>
          </a:xfrm>
        </p:grpSpPr>
        <p:pic>
          <p:nvPicPr>
            <p:cNvPr id="185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81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3" name="Rechteck 232"/>
          <p:cNvSpPr/>
          <p:nvPr/>
        </p:nvSpPr>
        <p:spPr>
          <a:xfrm>
            <a:off x="7942850" y="1713734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9589979" y="1557210"/>
            <a:ext cx="925047" cy="92504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/>
          <p:cNvCxnSpPr>
            <a:stCxn id="233" idx="3"/>
            <a:endCxn id="234" idx="1"/>
          </p:cNvCxnSpPr>
          <p:nvPr/>
        </p:nvCxnSpPr>
        <p:spPr>
          <a:xfrm>
            <a:off x="8554850" y="2019734"/>
            <a:ext cx="10351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/>
          <p:nvPr/>
        </p:nvCxnSpPr>
        <p:spPr>
          <a:xfrm>
            <a:off x="7807987" y="1713734"/>
            <a:ext cx="0" cy="306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/>
          <p:nvPr/>
        </p:nvCxnSpPr>
        <p:spPr>
          <a:xfrm>
            <a:off x="7934140" y="1596618"/>
            <a:ext cx="306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/>
          <p:cNvCxnSpPr/>
          <p:nvPr/>
        </p:nvCxnSpPr>
        <p:spPr>
          <a:xfrm>
            <a:off x="10639149" y="1557211"/>
            <a:ext cx="2" cy="462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/>
          <p:nvPr/>
        </p:nvCxnSpPr>
        <p:spPr>
          <a:xfrm>
            <a:off x="10058679" y="1449083"/>
            <a:ext cx="45538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feld 240"/>
          <p:cNvSpPr txBox="1"/>
          <p:nvPr/>
        </p:nvSpPr>
        <p:spPr>
          <a:xfrm>
            <a:off x="10598750" y="1661515"/>
            <a:ext cx="6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42" name="Textfeld 241"/>
          <p:cNvSpPr txBox="1"/>
          <p:nvPr/>
        </p:nvSpPr>
        <p:spPr>
          <a:xfrm>
            <a:off x="8752272" y="1997974"/>
            <a:ext cx="667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>
                <a:solidFill>
                  <a:schemeClr val="accent2"/>
                </a:solidFill>
              </a:rPr>
              <a:t>spacing</a:t>
            </a:r>
            <a:endParaRPr lang="de-DE" sz="1050" b="1" dirty="0">
              <a:solidFill>
                <a:schemeClr val="accent2"/>
              </a:solidFill>
            </a:endParaRPr>
          </a:p>
        </p:txBody>
      </p:sp>
      <p:cxnSp>
        <p:nvCxnSpPr>
          <p:cNvPr id="91" name="Gerader Verbinder 90"/>
          <p:cNvCxnSpPr>
            <a:stCxn id="233" idx="0"/>
            <a:endCxn id="233" idx="2"/>
          </p:cNvCxnSpPr>
          <p:nvPr/>
        </p:nvCxnSpPr>
        <p:spPr>
          <a:xfrm>
            <a:off x="8248850" y="1713734"/>
            <a:ext cx="0" cy="61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233" idx="1"/>
            <a:endCxn id="233" idx="3"/>
          </p:cNvCxnSpPr>
          <p:nvPr/>
        </p:nvCxnSpPr>
        <p:spPr>
          <a:xfrm>
            <a:off x="7942850" y="2019734"/>
            <a:ext cx="61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234" idx="0"/>
            <a:endCxn id="234" idx="2"/>
          </p:cNvCxnSpPr>
          <p:nvPr/>
        </p:nvCxnSpPr>
        <p:spPr>
          <a:xfrm>
            <a:off x="10052503" y="1557210"/>
            <a:ext cx="0" cy="925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234" idx="1"/>
            <a:endCxn id="234" idx="3"/>
          </p:cNvCxnSpPr>
          <p:nvPr/>
        </p:nvCxnSpPr>
        <p:spPr>
          <a:xfrm>
            <a:off x="9589979" y="2019734"/>
            <a:ext cx="92504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7386085" y="799683"/>
            <a:ext cx="3402747" cy="345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/>
              <a:t>Geometry between neighbouring children</a:t>
            </a:r>
          </a:p>
        </p:txBody>
      </p:sp>
      <p:sp>
        <p:nvSpPr>
          <p:cNvPr id="245" name="Ellipse 244"/>
          <p:cNvSpPr/>
          <p:nvPr/>
        </p:nvSpPr>
        <p:spPr>
          <a:xfrm>
            <a:off x="7918884" y="168976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9566013" y="153611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feld 246"/>
              <p:cNvSpPr txBox="1"/>
              <p:nvPr/>
            </p:nvSpPr>
            <p:spPr>
              <a:xfrm>
                <a:off x="10756190" y="1029991"/>
                <a:ext cx="1015888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000" b="1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de-DE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de-DE" sz="1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de-DE" sz="1000" b="1" dirty="0"/>
              </a:p>
              <a:p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Textfeld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190" y="1029991"/>
                <a:ext cx="1015888" cy="5815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feld 247"/>
          <p:cNvSpPr txBox="1"/>
          <p:nvPr/>
        </p:nvSpPr>
        <p:spPr>
          <a:xfrm>
            <a:off x="7894811" y="1683132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(0, 0)</a:t>
            </a:r>
          </a:p>
        </p:txBody>
      </p:sp>
      <p:sp>
        <p:nvSpPr>
          <p:cNvPr id="250" name="Textfeld 249"/>
          <p:cNvSpPr txBox="1"/>
          <p:nvPr/>
        </p:nvSpPr>
        <p:spPr>
          <a:xfrm>
            <a:off x="9529638" y="1536464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</a:t>
            </a:r>
            <a:r>
              <a:rPr lang="de-DE" sz="1200" b="1" i="1" dirty="0"/>
              <a:t>x</a:t>
            </a:r>
            <a:r>
              <a:rPr lang="de-DE" sz="1200" b="1" dirty="0"/>
              <a:t>, </a:t>
            </a:r>
            <a:r>
              <a:rPr lang="de-DE" sz="1200" b="1" i="1" dirty="0"/>
              <a:t>y</a:t>
            </a:r>
            <a:r>
              <a:rPr lang="de-DE" sz="1200" b="1" dirty="0"/>
              <a:t>)</a:t>
            </a:r>
          </a:p>
        </p:txBody>
      </p:sp>
      <p:cxnSp>
        <p:nvCxnSpPr>
          <p:cNvPr id="252" name="Gerade Verbindung mit Pfeil 251"/>
          <p:cNvCxnSpPr/>
          <p:nvPr/>
        </p:nvCxnSpPr>
        <p:spPr>
          <a:xfrm>
            <a:off x="11041101" y="1557210"/>
            <a:ext cx="0" cy="9300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/>
          <p:nvPr/>
        </p:nvCxnSpPr>
        <p:spPr>
          <a:xfrm>
            <a:off x="7933779" y="2717336"/>
            <a:ext cx="258028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253"/>
          <p:cNvSpPr txBox="1"/>
          <p:nvPr/>
        </p:nvSpPr>
        <p:spPr>
          <a:xfrm>
            <a:off x="11020912" y="1892776"/>
            <a:ext cx="6288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00B0F0"/>
                </a:solidFill>
              </a:rPr>
              <a:t>H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cxnSp>
        <p:nvCxnSpPr>
          <p:cNvPr id="259" name="Gerader Verbinder 258"/>
          <p:cNvCxnSpPr/>
          <p:nvPr/>
        </p:nvCxnSpPr>
        <p:spPr>
          <a:xfrm>
            <a:off x="7934140" y="2325734"/>
            <a:ext cx="0" cy="4365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/>
          <p:cNvCxnSpPr/>
          <p:nvPr/>
        </p:nvCxnSpPr>
        <p:spPr>
          <a:xfrm>
            <a:off x="10514061" y="2482257"/>
            <a:ext cx="0" cy="2800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/>
          <p:nvPr/>
        </p:nvCxnSpPr>
        <p:spPr>
          <a:xfrm>
            <a:off x="10514061" y="2482257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/>
          <p:cNvCxnSpPr/>
          <p:nvPr/>
        </p:nvCxnSpPr>
        <p:spPr>
          <a:xfrm>
            <a:off x="10514061" y="1557210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feld 266"/>
          <p:cNvSpPr txBox="1"/>
          <p:nvPr/>
        </p:nvSpPr>
        <p:spPr>
          <a:xfrm>
            <a:off x="8969691" y="2680114"/>
            <a:ext cx="6202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>
                <a:solidFill>
                  <a:srgbClr val="00B0F0"/>
                </a:solidFill>
              </a:rPr>
              <a:t>W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111F1F08-06BB-4B32-A738-2352E75F3066}"/>
              </a:ext>
            </a:extLst>
          </p:cNvPr>
          <p:cNvSpPr/>
          <p:nvPr/>
        </p:nvSpPr>
        <p:spPr>
          <a:xfrm>
            <a:off x="3195494" y="969519"/>
            <a:ext cx="5126678" cy="5120158"/>
          </a:xfrm>
          <a:prstGeom prst="noSmoking">
            <a:avLst>
              <a:gd name="adj" fmla="val 56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9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Breitbild</PresentationFormat>
  <Paragraphs>170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Dynamic Generation of Modular Industrial Plant Visualizations</vt:lpstr>
      <vt:lpstr>P&amp;ID Viewer - Dashboard</vt:lpstr>
      <vt:lpstr>Sapient Boardlet Weekly Sprint 14</vt:lpstr>
      <vt:lpstr>Vertex Placement Algorithm Overview </vt:lpstr>
      <vt:lpstr>1. Simplification of Edges Overview</vt:lpstr>
      <vt:lpstr>Line Jumps Example: </vt:lpstr>
      <vt:lpstr>2. Constraint Specification Overview</vt:lpstr>
      <vt:lpstr>3. Vertex Placement Concept</vt:lpstr>
      <vt:lpstr>3. Vertex Placement Concept</vt:lpstr>
      <vt:lpstr>3. Vertex Placement Concept</vt:lpstr>
      <vt:lpstr>3.1 Business Logik Example: </vt:lpstr>
      <vt:lpstr>3.2 packBlocks() Overview </vt:lpstr>
      <vt:lpstr>3.2 packBlocks() Sort Order Options </vt:lpstr>
      <vt:lpstr>3.2 Bugs in Boardlet Algorithmus  Sort Order Options </vt:lpstr>
      <vt:lpstr>3.3 Issues and Challenges Weekly Sprint 14</vt:lpstr>
      <vt:lpstr>Next Sprint – ToDos Weekly Sprint 14</vt:lpstr>
      <vt:lpstr>Vorläufige Inhaltsverzeichnis Bachelorarbeit</vt:lpstr>
      <vt:lpstr>Project – Overview Overview of tasks: Week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194</cp:revision>
  <dcterms:created xsi:type="dcterms:W3CDTF">2018-06-10T12:02:46Z</dcterms:created>
  <dcterms:modified xsi:type="dcterms:W3CDTF">2018-07-17T16:06:16Z</dcterms:modified>
</cp:coreProperties>
</file>