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78" r:id="rId9"/>
    <p:sldId id="280" r:id="rId10"/>
    <p:sldId id="279" r:id="rId11"/>
    <p:sldId id="275" r:id="rId12"/>
    <p:sldId id="277" r:id="rId13"/>
    <p:sldId id="276" r:id="rId14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7/13/2018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7/13/2018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7/13/2018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7/13/2018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7/13/2018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7/13/2018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7/13/2018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7/13/2018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7/13/2018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7/13/2018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7/13/2018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7E2CC3E8-F4D3-4BD0-85C9-D1B5AC4917BD}" type="datetimeFigureOut">
              <a:rPr lang="en-US" smtClean="0">
                <a:uFillTx/>
              </a:rPr>
              <a:t>7/13/2018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p/dashboards/7291b8b9-1ce8-48c4-8401-69d2ee5db03e?profile=41ee368e-5ac5-4f99-b567-48bd90ff902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9966"/>
                </a:solidFill>
                <a:uFillTx/>
              </a:rPr>
              <a:t>Dynamic Generation of Modular Industrial Plant Visualizations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1323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uFillTx/>
              </a:rPr>
              <a:t>Weekly Meeting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uFillTx/>
              </a:rPr>
              <a:t>14</a:t>
            </a:r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pPr algn="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uFillTx/>
              </a:rPr>
              <a:t>Miguel Romero Karam</a:t>
            </a:r>
          </a:p>
        </p:txBody>
      </p:sp>
      <p:pic>
        <p:nvPicPr>
          <p:cNvPr id="4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39966"/>
                </a:solidFill>
              </a:rPr>
              <a:t>Issues and Challenges</a:t>
            </a:r>
            <a:r>
              <a:rPr lang="en-US" sz="3200" b="1" dirty="0">
                <a:solidFill>
                  <a:srgbClr val="339966"/>
                </a:solidFill>
                <a:uFillTx/>
              </a:rPr>
              <a:t/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uFillTx/>
              </a:rPr>
              <a:t>14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err="1" smtClean="0"/>
              <a:t>Stillstand</a:t>
            </a:r>
            <a:r>
              <a:rPr lang="en-GB" sz="2000" dirty="0" smtClean="0"/>
              <a:t> </a:t>
            </a:r>
            <a:r>
              <a:rPr lang="en-GB" sz="2000" dirty="0" err="1" smtClean="0"/>
              <a:t>beim</a:t>
            </a:r>
            <a:r>
              <a:rPr lang="en-GB" sz="2000" dirty="0" smtClean="0"/>
              <a:t> </a:t>
            </a:r>
            <a:r>
              <a:rPr lang="en-GB" sz="2000" dirty="0" err="1" smtClean="0"/>
              <a:t>vertexPlacement</a:t>
            </a:r>
            <a:r>
              <a:rPr lang="en-GB" sz="2000" dirty="0" smtClean="0"/>
              <a:t> </a:t>
            </a:r>
            <a:r>
              <a:rPr lang="en-GB" sz="2000" dirty="0" err="1" smtClean="0"/>
              <a:t>Algorithmus</a:t>
            </a:r>
            <a:endParaRPr lang="en-GB" sz="2000" dirty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 smtClean="0">
                <a:uFillTx/>
              </a:rPr>
              <a:t>Alles</a:t>
            </a:r>
            <a:r>
              <a:rPr lang="en-GB" sz="1600" dirty="0" smtClean="0">
                <a:uFillTx/>
              </a:rPr>
              <a:t> </a:t>
            </a:r>
            <a:r>
              <a:rPr lang="en-GB" sz="1600" dirty="0" err="1" smtClean="0">
                <a:uFillTx/>
              </a:rPr>
              <a:t>wofür</a:t>
            </a:r>
            <a:r>
              <a:rPr lang="en-GB" sz="1600" dirty="0" smtClean="0">
                <a:uFillTx/>
              </a:rPr>
              <a:t> </a:t>
            </a:r>
            <a:r>
              <a:rPr lang="en-GB" sz="1600" dirty="0" err="1" smtClean="0">
                <a:uFillTx/>
              </a:rPr>
              <a:t>es</a:t>
            </a:r>
            <a:r>
              <a:rPr lang="en-GB" sz="1600" dirty="0" smtClean="0">
                <a:uFillTx/>
              </a:rPr>
              <a:t> </a:t>
            </a:r>
            <a:r>
              <a:rPr lang="en-GB" sz="1600" dirty="0" err="1" smtClean="0">
                <a:uFillTx/>
              </a:rPr>
              <a:t>eine</a:t>
            </a:r>
            <a:r>
              <a:rPr lang="en-GB" sz="1600" dirty="0" smtClean="0">
                <a:uFillTx/>
              </a:rPr>
              <a:t> </a:t>
            </a:r>
            <a:r>
              <a:rPr lang="en-GB" sz="1600" dirty="0" err="1" smtClean="0">
                <a:uFillTx/>
              </a:rPr>
              <a:t>bestimmte</a:t>
            </a:r>
            <a:r>
              <a:rPr lang="en-GB" sz="1600" dirty="0" smtClean="0">
                <a:uFillTx/>
              </a:rPr>
              <a:t> </a:t>
            </a:r>
            <a:r>
              <a:rPr lang="en-GB" sz="1600" dirty="0" err="1" smtClean="0">
                <a:uFillTx/>
              </a:rPr>
              <a:t>Logik</a:t>
            </a:r>
            <a:r>
              <a:rPr lang="en-GB" sz="1600" dirty="0" smtClean="0">
                <a:uFillTx/>
              </a:rPr>
              <a:t> </a:t>
            </a:r>
            <a:r>
              <a:rPr lang="en-GB" sz="1600" dirty="0" err="1" smtClean="0">
                <a:uFillTx/>
              </a:rPr>
              <a:t>dahinter</a:t>
            </a:r>
            <a:r>
              <a:rPr lang="en-GB" sz="1600" dirty="0" smtClean="0">
                <a:uFillTx/>
              </a:rPr>
              <a:t> </a:t>
            </a:r>
            <a:r>
              <a:rPr lang="en-GB" sz="1600" dirty="0" err="1" smtClean="0">
                <a:uFillTx/>
              </a:rPr>
              <a:t>gibt</a:t>
            </a:r>
            <a:r>
              <a:rPr lang="en-GB" sz="1600" dirty="0" smtClean="0">
                <a:uFillTx/>
              </a:rPr>
              <a:t>, </a:t>
            </a:r>
            <a:r>
              <a:rPr lang="en-GB" sz="1600" dirty="0" err="1" smtClean="0">
                <a:uFillTx/>
              </a:rPr>
              <a:t>wird</a:t>
            </a:r>
            <a:r>
              <a:rPr lang="en-GB" sz="1600" dirty="0" smtClean="0">
                <a:uFillTx/>
              </a:rPr>
              <a:t> </a:t>
            </a:r>
            <a:r>
              <a:rPr lang="en-GB" sz="1600" dirty="0" err="1" smtClean="0">
                <a:uFillTx/>
              </a:rPr>
              <a:t>schon</a:t>
            </a:r>
            <a:r>
              <a:rPr lang="en-GB" sz="1600" dirty="0" smtClean="0">
                <a:uFillTx/>
              </a:rPr>
              <a:t> </a:t>
            </a:r>
            <a:r>
              <a:rPr lang="en-GB" sz="1600" dirty="0" err="1" smtClean="0">
                <a:uFillTx/>
              </a:rPr>
              <a:t>entsprechend</a:t>
            </a:r>
            <a:r>
              <a:rPr lang="en-GB" sz="1600" dirty="0" smtClean="0">
                <a:uFillTx/>
              </a:rPr>
              <a:t> </a:t>
            </a:r>
            <a:r>
              <a:rPr lang="en-GB" sz="1600" dirty="0" err="1" smtClean="0">
                <a:uFillTx/>
              </a:rPr>
              <a:t>dieser</a:t>
            </a:r>
            <a:r>
              <a:rPr lang="en-GB" sz="1600" dirty="0" smtClean="0">
                <a:uFillTx/>
              </a:rPr>
              <a:t> </a:t>
            </a:r>
            <a:r>
              <a:rPr lang="en-GB" sz="1600" dirty="0" err="1" smtClean="0">
                <a:uFillTx/>
              </a:rPr>
              <a:t>Logik</a:t>
            </a:r>
            <a:r>
              <a:rPr lang="en-GB" sz="1600" dirty="0" smtClean="0">
                <a:uFillTx/>
              </a:rPr>
              <a:t> </a:t>
            </a:r>
            <a:r>
              <a:rPr lang="en-GB" sz="1600" dirty="0" err="1" smtClean="0">
                <a:uFillTx/>
              </a:rPr>
              <a:t>platziert</a:t>
            </a:r>
            <a:r>
              <a:rPr lang="en-GB" sz="1600" dirty="0" smtClean="0">
                <a:uFillTx/>
              </a:rPr>
              <a:t>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 smtClean="0"/>
              <a:t>Nich</a:t>
            </a:r>
            <a:r>
              <a:rPr lang="en-GB" sz="1600" dirty="0" smtClean="0"/>
              <a:t> </a:t>
            </a:r>
            <a:r>
              <a:rPr lang="en-GB" sz="1600" dirty="0" err="1" smtClean="0"/>
              <a:t>viel</a:t>
            </a:r>
            <a:r>
              <a:rPr lang="en-GB" sz="1600" dirty="0" smtClean="0"/>
              <a:t> </a:t>
            </a:r>
            <a:r>
              <a:rPr lang="en-GB" sz="1600" dirty="0" err="1" smtClean="0"/>
              <a:t>mehr</a:t>
            </a:r>
            <a:r>
              <a:rPr lang="en-GB" sz="1600" dirty="0" smtClean="0"/>
              <a:t> </a:t>
            </a:r>
            <a:r>
              <a:rPr lang="en-GB" sz="1600" dirty="0" err="1" smtClean="0"/>
              <a:t>Logik</a:t>
            </a:r>
            <a:r>
              <a:rPr lang="en-GB" sz="1600" dirty="0" smtClean="0"/>
              <a:t> um das </a:t>
            </a:r>
            <a:r>
              <a:rPr lang="en-GB" sz="1600" dirty="0" err="1" smtClean="0"/>
              <a:t>Platzierungsalgorithmus</a:t>
            </a:r>
            <a:r>
              <a:rPr lang="en-GB" sz="1600" dirty="0" smtClean="0"/>
              <a:t> in </a:t>
            </a:r>
            <a:r>
              <a:rPr lang="en-GB" sz="1600" dirty="0" err="1" smtClean="0"/>
              <a:t>wenig</a:t>
            </a:r>
            <a:r>
              <a:rPr lang="en-GB" sz="1600" dirty="0" smtClean="0"/>
              <a:t> </a:t>
            </a:r>
            <a:r>
              <a:rPr lang="en-GB" sz="1600" dirty="0" err="1" smtClean="0"/>
              <a:t>Zeit</a:t>
            </a:r>
            <a:r>
              <a:rPr lang="en-GB" sz="1600" dirty="0" smtClean="0"/>
              <a:t> </a:t>
            </a:r>
            <a:r>
              <a:rPr lang="en-GB" sz="1600" dirty="0" err="1" smtClean="0"/>
              <a:t>noch</a:t>
            </a:r>
            <a:r>
              <a:rPr lang="en-GB" sz="1600" dirty="0" smtClean="0"/>
              <a:t> </a:t>
            </a:r>
            <a:r>
              <a:rPr lang="en-GB" sz="1600" dirty="0" err="1" smtClean="0"/>
              <a:t>zu</a:t>
            </a:r>
            <a:r>
              <a:rPr lang="en-GB" sz="1600" dirty="0" smtClean="0"/>
              <a:t> </a:t>
            </a:r>
            <a:r>
              <a:rPr lang="en-GB" sz="1600" dirty="0" err="1" smtClean="0"/>
              <a:t>verbessern</a:t>
            </a:r>
            <a:r>
              <a:rPr lang="en-GB" sz="1600" dirty="0" smtClean="0"/>
              <a:t>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u="sng" dirty="0" err="1" smtClean="0"/>
              <a:t>Vorteile</a:t>
            </a:r>
            <a:r>
              <a:rPr lang="en-GB" sz="1600" dirty="0" smtClean="0"/>
              <a:t>: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Konzentration</a:t>
            </a:r>
            <a:r>
              <a:rPr lang="en-GB" sz="1600" dirty="0"/>
              <a:t> auf Data-bindings (</a:t>
            </a:r>
            <a:r>
              <a:rPr lang="en-GB" sz="1600" dirty="0" err="1" smtClean="0"/>
              <a:t>dynamisierung</a:t>
            </a:r>
            <a:r>
              <a:rPr lang="en-GB" sz="1600" dirty="0" smtClean="0"/>
              <a:t>)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 smtClean="0"/>
              <a:t>Verteci</a:t>
            </a:r>
            <a:r>
              <a:rPr lang="en-GB" sz="1600" dirty="0" smtClean="0"/>
              <a:t> </a:t>
            </a:r>
            <a:r>
              <a:rPr lang="en-GB" sz="1600" dirty="0" err="1"/>
              <a:t>schon</a:t>
            </a:r>
            <a:r>
              <a:rPr lang="en-GB" sz="1600" dirty="0"/>
              <a:t> </a:t>
            </a:r>
            <a:r>
              <a:rPr lang="en-GB" sz="1600" dirty="0" err="1"/>
              <a:t>ziemlich</a:t>
            </a:r>
            <a:r>
              <a:rPr lang="en-GB" sz="1600" dirty="0"/>
              <a:t> gut </a:t>
            </a:r>
            <a:r>
              <a:rPr lang="en-GB" sz="1600" dirty="0" err="1"/>
              <a:t>platziert</a:t>
            </a:r>
            <a:r>
              <a:rPr lang="en-GB" sz="1600" dirty="0"/>
              <a:t> </a:t>
            </a:r>
            <a:r>
              <a:rPr lang="en-GB" sz="1600" dirty="0"/>
              <a:t>und edges </a:t>
            </a:r>
            <a:r>
              <a:rPr lang="en-GB" sz="1600" dirty="0" err="1" smtClean="0"/>
              <a:t>vereinfacht</a:t>
            </a:r>
            <a:endParaRPr lang="en-GB" sz="1600" dirty="0" smtClean="0"/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 smtClean="0"/>
              <a:t>Verbesserungsmöglichkeiten</a:t>
            </a:r>
            <a:r>
              <a:rPr lang="en-GB" sz="1600" dirty="0" smtClean="0"/>
              <a:t> </a:t>
            </a:r>
            <a:r>
              <a:rPr lang="en-GB" sz="1600" dirty="0" err="1"/>
              <a:t>direkt</a:t>
            </a:r>
            <a:r>
              <a:rPr lang="en-GB" sz="1600" dirty="0"/>
              <a:t> </a:t>
            </a:r>
            <a:r>
              <a:rPr lang="en-GB" sz="1600" dirty="0" err="1"/>
              <a:t>im</a:t>
            </a:r>
            <a:r>
              <a:rPr lang="en-GB" sz="1600" dirty="0"/>
              <a:t> draw.io (</a:t>
            </a:r>
            <a:r>
              <a:rPr lang="en-GB" sz="1600" dirty="0" err="1"/>
              <a:t>Drag&amp;Drop</a:t>
            </a:r>
            <a:r>
              <a:rPr lang="en-GB" sz="1600" dirty="0"/>
              <a:t>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u="sng" dirty="0" err="1" smtClean="0">
                <a:uFillTx/>
              </a:rPr>
              <a:t>Nachteile</a:t>
            </a:r>
            <a:r>
              <a:rPr lang="en-GB" sz="1600" dirty="0" smtClean="0">
                <a:uFillTx/>
              </a:rPr>
              <a:t>: 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Platzierung</a:t>
            </a:r>
            <a:r>
              <a:rPr lang="en-GB" sz="1600" dirty="0"/>
              <a:t> is was das </a:t>
            </a:r>
            <a:r>
              <a:rPr lang="en-GB" sz="1600" dirty="0" err="1"/>
              <a:t>Endergebniss</a:t>
            </a:r>
            <a:r>
              <a:rPr lang="en-GB" sz="1600" dirty="0"/>
              <a:t>: die </a:t>
            </a:r>
            <a:r>
              <a:rPr lang="en-GB" sz="1600" dirty="0" err="1"/>
              <a:t>Visualisierung</a:t>
            </a:r>
            <a:r>
              <a:rPr lang="en-GB" sz="1600" dirty="0"/>
              <a:t> “</a:t>
            </a:r>
            <a:r>
              <a:rPr lang="en-GB" sz="1600" dirty="0" err="1"/>
              <a:t>schön</a:t>
            </a:r>
            <a:r>
              <a:rPr lang="en-GB" sz="1600" dirty="0"/>
              <a:t>” </a:t>
            </a:r>
            <a:r>
              <a:rPr lang="en-GB" sz="1600" dirty="0" err="1"/>
              <a:t>macht</a:t>
            </a:r>
            <a:r>
              <a:rPr lang="en-GB" sz="1600" dirty="0"/>
              <a:t> 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Arbeit</a:t>
            </a:r>
            <a:r>
              <a:rPr lang="en-GB" sz="1600" dirty="0"/>
              <a:t> und </a:t>
            </a:r>
            <a:r>
              <a:rPr lang="en-GB" sz="1600" dirty="0" err="1"/>
              <a:t>Aufwand</a:t>
            </a:r>
            <a:r>
              <a:rPr lang="en-GB" sz="1600" dirty="0"/>
              <a:t> die </a:t>
            </a:r>
            <a:r>
              <a:rPr lang="en-GB" sz="1600" dirty="0" err="1"/>
              <a:t>hinter</a:t>
            </a:r>
            <a:r>
              <a:rPr lang="en-GB" sz="1600" dirty="0"/>
              <a:t> der </a:t>
            </a:r>
            <a:r>
              <a:rPr lang="en-GB" sz="1600" dirty="0" err="1"/>
              <a:t>Visualisierung</a:t>
            </a:r>
            <a:r>
              <a:rPr lang="en-GB" sz="1600" dirty="0"/>
              <a:t> </a:t>
            </a:r>
            <a:r>
              <a:rPr lang="en-GB" sz="1600" dirty="0" err="1"/>
              <a:t>steht</a:t>
            </a:r>
            <a:r>
              <a:rPr lang="en-GB" sz="1600" dirty="0"/>
              <a:t> </a:t>
            </a:r>
            <a:r>
              <a:rPr lang="en-GB" sz="1600" dirty="0" err="1"/>
              <a:t>sieht</a:t>
            </a:r>
            <a:r>
              <a:rPr lang="en-GB" sz="1600" dirty="0"/>
              <a:t> man </a:t>
            </a:r>
            <a:r>
              <a:rPr lang="en-GB" sz="1600" dirty="0" err="1"/>
              <a:t>nicht</a:t>
            </a:r>
            <a:endParaRPr lang="en-GB" sz="1600" dirty="0"/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K</a:t>
            </a:r>
            <a:r>
              <a:rPr lang="en-GB" sz="1600" dirty="0" err="1"/>
              <a:t>ann</a:t>
            </a:r>
            <a:r>
              <a:rPr lang="en-GB" sz="1600" dirty="0"/>
              <a:t> </a:t>
            </a:r>
            <a:r>
              <a:rPr lang="en-GB" sz="1600" dirty="0" err="1"/>
              <a:t>zu</a:t>
            </a:r>
            <a:r>
              <a:rPr lang="en-GB" sz="1600" dirty="0"/>
              <a:t> </a:t>
            </a:r>
            <a:r>
              <a:rPr lang="en-GB" sz="1600" dirty="0" err="1"/>
              <a:t>enttäuschende</a:t>
            </a:r>
            <a:r>
              <a:rPr lang="en-GB" sz="1600" dirty="0"/>
              <a:t> </a:t>
            </a:r>
            <a:r>
              <a:rPr lang="en-GB" sz="1600" dirty="0" err="1"/>
              <a:t>Schlussfolgerungen</a:t>
            </a:r>
            <a:r>
              <a:rPr lang="en-GB" sz="1600" dirty="0"/>
              <a:t> </a:t>
            </a:r>
            <a:r>
              <a:rPr lang="en-GB" sz="1600" dirty="0" err="1"/>
              <a:t>führen</a:t>
            </a:r>
            <a:r>
              <a:rPr lang="en-GB" sz="1600" dirty="0"/>
              <a:t>.</a:t>
            </a:r>
            <a:endParaRPr lang="en-GB" sz="1600" dirty="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Animations via sapient-bind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Define sapient-bind JSON structure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Function to create data-bindings with data fech</a:t>
            </a:r>
            <a:r>
              <a:rPr lang="en-GB" sz="1600" dirty="0"/>
              <a:t>ted from database</a:t>
            </a:r>
            <a:endParaRPr lang="en-GB" sz="1600" dirty="0">
              <a:uFillTx/>
            </a:endParaRP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err="1" smtClean="0"/>
              <a:t>Boardlet</a:t>
            </a:r>
            <a:r>
              <a:rPr lang="en-GB" sz="2000" dirty="0" smtClean="0"/>
              <a:t> Design (</a:t>
            </a:r>
            <a:r>
              <a:rPr lang="en-GB" sz="2000" dirty="0" err="1" smtClean="0"/>
              <a:t>niedrigste</a:t>
            </a:r>
            <a:r>
              <a:rPr lang="en-GB" sz="2000" dirty="0" smtClean="0"/>
              <a:t> </a:t>
            </a:r>
            <a:r>
              <a:rPr lang="en-GB" sz="2000" dirty="0" err="1" smtClean="0"/>
              <a:t>Priöritäat</a:t>
            </a:r>
            <a:r>
              <a:rPr lang="en-GB" sz="2000" dirty="0" smtClean="0"/>
              <a:t>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smtClean="0"/>
              <a:t>Upload </a:t>
            </a:r>
            <a:r>
              <a:rPr lang="en-GB" sz="1600" dirty="0"/>
              <a:t>button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200" dirty="0">
                <a:uFillTx/>
              </a:rPr>
              <a:t>Until now, no way of uploading files from client to the file system found (because of security issues</a:t>
            </a:r>
            <a:r>
              <a:rPr lang="en-GB" sz="1200" dirty="0" smtClean="0">
                <a:uFillTx/>
              </a:rPr>
              <a:t>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Progress Bar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19096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Previous</a:t>
            </a:r>
            <a:r>
              <a:rPr lang="en-US" sz="3200" b="1" dirty="0">
                <a:solidFill>
                  <a:srgbClr val="339966"/>
                </a:solidFill>
                <a:uFillTx/>
              </a:rPr>
              <a:t> Sprint – </a:t>
            </a:r>
            <a:r>
              <a:rPr lang="en-US" sz="3200" b="1" dirty="0" err="1">
                <a:solidFill>
                  <a:srgbClr val="339966"/>
                </a:solidFill>
                <a:uFillTx/>
              </a:rPr>
              <a:t>ToDos</a:t>
            </a:r>
            <a:r>
              <a:rPr lang="en-US" sz="3200" b="1" dirty="0">
                <a:solidFill>
                  <a:srgbClr val="339966"/>
                </a:solidFill>
                <a:uFillTx/>
              </a:rPr>
              <a:t/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uFillTx/>
              </a:rPr>
              <a:t>14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rgbClr val="00B050"/>
                </a:solidFill>
                <a:uFillTx/>
              </a:rPr>
              <a:t>Boardlet</a:t>
            </a:r>
            <a:r>
              <a:rPr lang="en-GB" sz="2000" dirty="0">
                <a:solidFill>
                  <a:srgbClr val="00B050"/>
                </a:solidFill>
                <a:uFillTx/>
              </a:rPr>
              <a:t> Design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  <a:uFillTx/>
              </a:rPr>
              <a:t>Fix floating buttons (side-by-side) 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  <a:uFillTx/>
              </a:rPr>
              <a:t>Design of root-node-selection input field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  <a:uFillTx/>
              </a:rPr>
              <a:t>Fix query of siblings when selecting one root node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rgbClr val="00B050"/>
                </a:solidFill>
                <a:uFillTx/>
              </a:rPr>
              <a:t>Build Hierarchy Function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  <a:uFillTx/>
              </a:rPr>
              <a:t>Fix to start from selected root node (to work out for multiple)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Database queries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  <a:uFillTx/>
              </a:rPr>
              <a:t>Connect remaining tables to repository with LC2 (instructions in daily-routine notes)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  <a:uFillTx/>
              </a:rPr>
              <a:t>getData</a:t>
            </a:r>
            <a:r>
              <a:rPr lang="en-GB" sz="1600" dirty="0">
                <a:solidFill>
                  <a:srgbClr val="00B050"/>
                </a:solidFill>
                <a:uFillTx/>
              </a:rPr>
              <a:t>() generic Function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  <a:uFillTx/>
              </a:rPr>
              <a:t>pidRootNode</a:t>
            </a:r>
            <a:r>
              <a:rPr lang="en-GB" sz="1600" dirty="0">
                <a:solidFill>
                  <a:srgbClr val="00B050"/>
                </a:solidFill>
                <a:uFillTx/>
              </a:rPr>
              <a:t> name query (to display in input field on </a:t>
            </a:r>
            <a:r>
              <a:rPr lang="en-GB" sz="1600" dirty="0" err="1">
                <a:solidFill>
                  <a:srgbClr val="00B050"/>
                </a:solidFill>
                <a:uFillTx/>
              </a:rPr>
              <a:t>updateInput</a:t>
            </a:r>
            <a:r>
              <a:rPr lang="en-GB" sz="1600" dirty="0">
                <a:solidFill>
                  <a:srgbClr val="00B050"/>
                </a:solidFill>
                <a:uFillTx/>
              </a:rPr>
              <a:t>())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  <a:uFillTx/>
              </a:rPr>
              <a:t>pidNodes</a:t>
            </a:r>
            <a:r>
              <a:rPr lang="en-GB" sz="1600" dirty="0">
                <a:solidFill>
                  <a:srgbClr val="00B050"/>
                </a:solidFill>
                <a:uFillTx/>
              </a:rPr>
              <a:t> query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  <a:uFillTx/>
              </a:rPr>
              <a:t>pidConnections</a:t>
            </a:r>
            <a:r>
              <a:rPr lang="en-GB" sz="1600" dirty="0">
                <a:solidFill>
                  <a:srgbClr val="00B050"/>
                </a:solidFill>
                <a:uFillTx/>
              </a:rPr>
              <a:t> query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Process Variables query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Animations via sapient-bind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Documentation and Commenting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  <a:uFillTx/>
              </a:rPr>
              <a:t>Modularization of code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uFillTx/>
              </a:rPr>
              <a:t>JsDocs</a:t>
            </a:r>
            <a:endParaRPr lang="en-GB" sz="1600" dirty="0">
              <a:uFillTx/>
            </a:endParaRP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Graphing </a:t>
            </a:r>
            <a:r>
              <a:rPr lang="en-GB" sz="2000" dirty="0" smtClean="0"/>
              <a:t>Algorithm</a:t>
            </a:r>
            <a:endParaRPr lang="en-GB" sz="2000" dirty="0">
              <a:uFillTx/>
            </a:endParaRPr>
          </a:p>
          <a:p>
            <a:pPr algn="just"/>
            <a:endParaRPr lang="en-GB" sz="1400" dirty="0">
              <a:uFillTx/>
            </a:endParaRPr>
          </a:p>
          <a:p>
            <a:pPr algn="just"/>
            <a:endParaRPr lang="en-GB" sz="1400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Next Sprint – </a:t>
            </a:r>
            <a:r>
              <a:rPr lang="en-US" sz="3200" b="1" dirty="0" err="1">
                <a:solidFill>
                  <a:srgbClr val="339966"/>
                </a:solidFill>
                <a:uFillTx/>
              </a:rPr>
              <a:t>ToDos</a:t>
            </a:r>
            <a:r>
              <a:rPr lang="en-US" sz="3200" b="1" dirty="0">
                <a:solidFill>
                  <a:srgbClr val="339966"/>
                </a:solidFill>
                <a:uFillTx/>
              </a:rPr>
              <a:t/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uFillTx/>
              </a:rPr>
              <a:t>14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smtClean="0"/>
              <a:t>Vertex </a:t>
            </a:r>
            <a:r>
              <a:rPr lang="en-GB" sz="2000" dirty="0"/>
              <a:t>placement algorithm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Continuous improvement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Animations via sapient-bind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Define sapient-bind JSON structure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Function to create data-bindings with data fech</a:t>
            </a:r>
            <a:r>
              <a:rPr lang="en-GB" sz="1600" dirty="0"/>
              <a:t>ted from database</a:t>
            </a:r>
            <a:endParaRPr lang="en-GB" sz="1600" dirty="0">
              <a:uFillTx/>
            </a:endParaRP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Upload button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Until now, no way of uploading files from client to the file system found (because of security issues</a:t>
            </a:r>
            <a:r>
              <a:rPr lang="en-GB" sz="1600" dirty="0" smtClean="0">
                <a:uFillTx/>
              </a:rPr>
              <a:t>)</a:t>
            </a:r>
            <a:endParaRPr lang="en-GB" sz="1400" dirty="0">
              <a:uFillTx/>
            </a:endParaRPr>
          </a:p>
          <a:p>
            <a:pPr algn="just"/>
            <a:endParaRPr lang="en-GB" sz="14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442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Project – Overview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 of tasks: Week 10</a:t>
            </a:r>
          </a:p>
        </p:txBody>
      </p:sp>
      <p:pic>
        <p:nvPicPr>
          <p:cNvPr id="5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9" y="2111433"/>
            <a:ext cx="12095588" cy="3383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 of tasks: Week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uFillTx/>
              </a:rPr>
              <a:t>14 </a:t>
            </a:r>
            <a:endParaRPr lang="en-US" sz="1600" b="1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5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grpSp>
        <p:nvGrpSpPr>
          <p:cNvPr id="4" name="Gruppieren 3"/>
          <p:cNvGrpSpPr/>
          <p:nvPr/>
        </p:nvGrpSpPr>
        <p:grpSpPr>
          <a:xfrm>
            <a:off x="686534" y="1010194"/>
            <a:ext cx="6613491" cy="5468849"/>
            <a:chOff x="686534" y="1010194"/>
            <a:chExt cx="6613491" cy="5468849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534" y="1010194"/>
              <a:ext cx="6613491" cy="5468849"/>
            </a:xfrm>
            <a:prstGeom prst="rect">
              <a:avLst/>
            </a:prstGeom>
          </p:spPr>
        </p:pic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5674" y="4384598"/>
              <a:ext cx="1046275" cy="23250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703161" y="1010194"/>
            <a:ext cx="6613491" cy="5468849"/>
            <a:chOff x="686534" y="1010194"/>
            <a:chExt cx="6613491" cy="5468849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6534" y="1010194"/>
              <a:ext cx="6613491" cy="5468849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5674" y="4384598"/>
              <a:ext cx="1046275" cy="23250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 of tasks: Week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uFillTx/>
              </a:rPr>
              <a:t>14 </a:t>
            </a:r>
            <a:endParaRPr lang="en-US" sz="1600" b="1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5" name="Picture 2" descr="Image result for gefasoft logo svg"/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3" name="Rectangle 2"/>
          <p:cNvSpPr>
            <a:spLocks/>
          </p:cNvSpPr>
          <p:nvPr/>
        </p:nvSpPr>
        <p:spPr>
          <a:xfrm>
            <a:off x="686533" y="3944007"/>
            <a:ext cx="6613491" cy="14758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  <a:uFillTx/>
              </a:rPr>
              <a:t>Boardlet</a:t>
            </a:r>
            <a:r>
              <a:rPr lang="en-US" sz="3200" b="1" dirty="0">
                <a:solidFill>
                  <a:srgbClr val="339966"/>
                </a:solidFill>
                <a:uFillTx/>
              </a:rPr>
              <a:t/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uFillTx/>
              </a:rPr>
              <a:t>14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9" y="1120930"/>
            <a:ext cx="4675846" cy="537260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340" y="1454229"/>
            <a:ext cx="5915851" cy="4706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P&amp;ID Viewer - Dashboard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pic>
        <p:nvPicPr>
          <p:cNvPr id="8" name="Inhaltsplatzhalter 7">
            <a:hlinkClick r:id="rId3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b="470"/>
          <a:stretch/>
        </p:blipFill>
        <p:spPr>
          <a:xfrm>
            <a:off x="302859" y="902126"/>
            <a:ext cx="11586282" cy="57148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39966"/>
                </a:solidFill>
                <a:uFillTx/>
              </a:rPr>
              <a:t>Constraint Specification</a:t>
            </a:r>
            <a:r>
              <a:rPr lang="en-US" sz="3200" b="1" dirty="0">
                <a:solidFill>
                  <a:srgbClr val="339966"/>
                </a:solidFill>
                <a:uFillTx/>
              </a:rPr>
              <a:t/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Rules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876" y="1006058"/>
            <a:ext cx="5128954" cy="40211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>
                <a:uFillTx/>
              </a:rPr>
              <a:t>Positioning Rules based on </a:t>
            </a:r>
            <a:r>
              <a:rPr lang="en-GB" sz="1900" dirty="0" smtClean="0"/>
              <a:t>shape attributes</a:t>
            </a:r>
            <a:r>
              <a:rPr lang="en-GB" sz="1900" dirty="0" smtClean="0">
                <a:uFillTx/>
              </a:rPr>
              <a:t>:</a:t>
            </a:r>
            <a:endParaRPr lang="en-GB" sz="1900" dirty="0" smtClean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 smtClean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 smtClean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 smtClean="0"/>
              <a:t>ÄNDERUNGEN HIEEEEEER</a:t>
            </a: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 smtClean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 smtClean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 smtClean="0"/>
              <a:t>Tags:</a:t>
            </a:r>
            <a:endParaRPr lang="en-GB" sz="1400" dirty="0">
              <a:uFillTx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65" y="747549"/>
            <a:ext cx="6981547" cy="594368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l="10151" r="10207"/>
          <a:stretch/>
        </p:blipFill>
        <p:spPr>
          <a:xfrm>
            <a:off x="155481" y="5029200"/>
            <a:ext cx="5348349" cy="1664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  <a:uFillTx/>
              </a:rPr>
              <a:t>vertexPlacement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()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  <a:uFillTx/>
              </a:rPr>
              <a:t>Example: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Textfeld 3"/>
          <p:cNvSpPr txBox="1">
            <a:spLocks/>
          </p:cNvSpPr>
          <p:nvPr/>
        </p:nvSpPr>
        <p:spPr>
          <a:xfrm>
            <a:off x="596214" y="1462392"/>
            <a:ext cx="3385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uFillTx/>
              </a:rPr>
              <a:t>forEach</a:t>
            </a:r>
            <a:r>
              <a:rPr lang="en-US" sz="1200" dirty="0">
                <a:uFillTx/>
              </a:rPr>
              <a:t> </a:t>
            </a:r>
            <a:r>
              <a:rPr lang="en-US" sz="1200" b="1" i="1" dirty="0">
                <a:uFillTx/>
              </a:rPr>
              <a:t>vertex</a:t>
            </a:r>
            <a:r>
              <a:rPr lang="en-US" sz="1200" dirty="0">
                <a:uFillTx/>
              </a:rPr>
              <a:t> in </a:t>
            </a:r>
            <a:r>
              <a:rPr lang="en-US" sz="1200" b="1" i="1" dirty="0">
                <a:uFillTx/>
              </a:rPr>
              <a:t>pidVertices</a:t>
            </a:r>
            <a:r>
              <a:rPr lang="en-US" sz="1200" dirty="0">
                <a:uFillTx/>
              </a:rPr>
              <a:t>: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if</a:t>
            </a:r>
            <a:r>
              <a:rPr lang="en-US" sz="1200" dirty="0">
                <a:uFillTx/>
              </a:rPr>
              <a:t> (not 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calculate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store</a:t>
            </a:r>
            <a:r>
              <a:rPr lang="en-US" sz="1200" dirty="0">
                <a:uFillTx/>
              </a:rPr>
              <a:t> cell </a:t>
            </a:r>
            <a:r>
              <a:rPr lang="en-US" sz="1200" dirty="0" smtClean="0">
                <a:uFillTx/>
              </a:rPr>
              <a:t>area</a:t>
            </a:r>
            <a:endParaRPr lang="en-US" sz="1200" dirty="0">
              <a:uFillTx/>
            </a:endParaRP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position</a:t>
            </a:r>
            <a:r>
              <a:rPr lang="en-US" sz="1200" dirty="0">
                <a:uFillTx/>
              </a:rPr>
              <a:t> current vertex: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get</a:t>
            </a:r>
            <a:r>
              <a:rPr lang="en-US" sz="1200" dirty="0">
                <a:uFillTx/>
              </a:rPr>
              <a:t> previous vertex position (x, y values)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apply</a:t>
            </a:r>
            <a:r>
              <a:rPr lang="en-US" sz="1200" dirty="0">
                <a:uFillTx/>
              </a:rPr>
              <a:t> positioning rules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set</a:t>
            </a:r>
            <a:r>
              <a:rPr lang="en-US" sz="1200" dirty="0">
                <a:uFillTx/>
              </a:rPr>
              <a:t> current vertex position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update</a:t>
            </a:r>
            <a:r>
              <a:rPr lang="en-US" sz="1200" dirty="0">
                <a:uFillTx/>
              </a:rPr>
              <a:t> value of previous x, y values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else if </a:t>
            </a:r>
            <a:r>
              <a:rPr lang="en-US" sz="1200" dirty="0">
                <a:uFillTx/>
              </a:rPr>
              <a:t>(group):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sum</a:t>
            </a:r>
            <a:r>
              <a:rPr lang="en-US" sz="1200" dirty="0">
                <a:uFillTx/>
              </a:rPr>
              <a:t> areas of contained cells</a:t>
            </a:r>
          </a:p>
          <a:p>
            <a:endParaRPr lang="en-US" sz="1200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  <a:uFillTx/>
              </a:rPr>
              <a:t>vertexPlacement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()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  <a:uFillTx/>
              </a:rPr>
              <a:t>Example: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381" y="927066"/>
            <a:ext cx="4423237" cy="57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9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 smtClean="0">
                <a:solidFill>
                  <a:srgbClr val="339966"/>
                </a:solidFill>
              </a:rPr>
              <a:t>simplifyEdges</a:t>
            </a:r>
            <a:r>
              <a:rPr lang="en-GB" sz="3200" b="1" dirty="0" smtClean="0">
                <a:solidFill>
                  <a:srgbClr val="339966"/>
                </a:solidFill>
                <a:uFillTx/>
              </a:rPr>
              <a:t>()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/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  <a:uFillTx/>
              </a:rPr>
              <a:t>Example: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Textfeld 3"/>
          <p:cNvSpPr txBox="1">
            <a:spLocks/>
          </p:cNvSpPr>
          <p:nvPr/>
        </p:nvSpPr>
        <p:spPr>
          <a:xfrm>
            <a:off x="596214" y="1462392"/>
            <a:ext cx="33854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uFillTx/>
              </a:rPr>
              <a:t>PSEUDOCODE FOR SIMPLIFYEDGES FUNCTION</a:t>
            </a:r>
          </a:p>
          <a:p>
            <a:endParaRPr lang="en-US" sz="1200" b="1" dirty="0">
              <a:solidFill>
                <a:srgbClr val="0000FF"/>
              </a:solidFill>
            </a:endParaRPr>
          </a:p>
          <a:p>
            <a:r>
              <a:rPr lang="en-US" sz="1200" b="1" smtClean="0">
                <a:solidFill>
                  <a:srgbClr val="0000FF"/>
                </a:solidFill>
                <a:uFillTx/>
              </a:rPr>
              <a:t>AND ALSO FOTO (YA LA HICE)</a:t>
            </a:r>
            <a:endParaRPr lang="en-US" sz="1200" b="1" dirty="0" smtClean="0">
              <a:solidFill>
                <a:srgbClr val="0000FF"/>
              </a:solidFill>
              <a:uFillTx/>
            </a:endParaRPr>
          </a:p>
          <a:p>
            <a:endParaRPr lang="en-US" sz="1200" b="1" dirty="0">
              <a:solidFill>
                <a:srgbClr val="0000FF"/>
              </a:solidFill>
            </a:endParaRPr>
          </a:p>
          <a:p>
            <a:r>
              <a:rPr lang="en-US" sz="1200" b="1" dirty="0" smtClean="0">
                <a:solidFill>
                  <a:srgbClr val="0000FF"/>
                </a:solidFill>
                <a:uFillTx/>
              </a:rPr>
              <a:t>forEach</a:t>
            </a:r>
            <a:r>
              <a:rPr lang="en-US" sz="1200" dirty="0" smtClean="0">
                <a:uFillTx/>
              </a:rPr>
              <a:t> </a:t>
            </a:r>
            <a:r>
              <a:rPr lang="en-US" sz="1200" b="1" i="1" dirty="0">
                <a:uFillTx/>
              </a:rPr>
              <a:t>vertex</a:t>
            </a:r>
            <a:r>
              <a:rPr lang="en-US" sz="1200" dirty="0">
                <a:uFillTx/>
              </a:rPr>
              <a:t> in </a:t>
            </a:r>
            <a:r>
              <a:rPr lang="en-US" sz="1200" b="1" i="1" dirty="0">
                <a:uFillTx/>
              </a:rPr>
              <a:t>pidVertices</a:t>
            </a:r>
            <a:r>
              <a:rPr lang="en-US" sz="1200" dirty="0">
                <a:uFillTx/>
              </a:rPr>
              <a:t>: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if</a:t>
            </a:r>
            <a:r>
              <a:rPr lang="en-US" sz="1200" dirty="0">
                <a:uFillTx/>
              </a:rPr>
              <a:t> (not 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calculate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store</a:t>
            </a:r>
            <a:r>
              <a:rPr lang="en-US" sz="1200" dirty="0">
                <a:uFillTx/>
              </a:rPr>
              <a:t> cell </a:t>
            </a:r>
            <a:r>
              <a:rPr lang="en-US" sz="1200" dirty="0" smtClean="0">
                <a:uFillTx/>
              </a:rPr>
              <a:t>area</a:t>
            </a:r>
            <a:endParaRPr lang="en-US" sz="1200" dirty="0">
              <a:uFillTx/>
            </a:endParaRP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position</a:t>
            </a:r>
            <a:r>
              <a:rPr lang="en-US" sz="1200" dirty="0">
                <a:uFillTx/>
              </a:rPr>
              <a:t> current vertex: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get</a:t>
            </a:r>
            <a:r>
              <a:rPr lang="en-US" sz="1200" dirty="0">
                <a:uFillTx/>
              </a:rPr>
              <a:t> previous vertex position (x, y values)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apply</a:t>
            </a:r>
            <a:r>
              <a:rPr lang="en-US" sz="1200" dirty="0">
                <a:uFillTx/>
              </a:rPr>
              <a:t> positioning rules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set</a:t>
            </a:r>
            <a:r>
              <a:rPr lang="en-US" sz="1200" dirty="0">
                <a:uFillTx/>
              </a:rPr>
              <a:t> current vertex position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update</a:t>
            </a:r>
            <a:r>
              <a:rPr lang="en-US" sz="1200" dirty="0">
                <a:uFillTx/>
              </a:rPr>
              <a:t> value of previous x, y values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else if </a:t>
            </a:r>
            <a:r>
              <a:rPr lang="en-US" sz="1200" dirty="0">
                <a:uFillTx/>
              </a:rPr>
              <a:t>(group):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sum</a:t>
            </a:r>
            <a:r>
              <a:rPr lang="en-US" sz="1200" dirty="0">
                <a:uFillTx/>
              </a:rPr>
              <a:t> areas of contained cells</a:t>
            </a:r>
          </a:p>
          <a:p>
            <a:endParaRPr lang="en-US" sz="12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4473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Breitbild</PresentationFormat>
  <Paragraphs>100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Dynamic Generation of Modular Industrial Plant Visualizations</vt:lpstr>
      <vt:lpstr>Task Backlog – Overview Overview of tasks: Week 14 </vt:lpstr>
      <vt:lpstr>Task Backlog – Overview Overview of tasks: Week 14 </vt:lpstr>
      <vt:lpstr>Sapient Boardlet Weekly Sprint 14</vt:lpstr>
      <vt:lpstr>P&amp;ID Viewer - Dashboard</vt:lpstr>
      <vt:lpstr>Constraint Specification Rules</vt:lpstr>
      <vt:lpstr>vertexPlacement() Example: </vt:lpstr>
      <vt:lpstr>vertexPlacement() Example: </vt:lpstr>
      <vt:lpstr>simplifyEdges() Example: </vt:lpstr>
      <vt:lpstr>Issues and Challenges Weekly Sprint 14</vt:lpstr>
      <vt:lpstr>Previous Sprint – ToDos Weekly Sprint 14</vt:lpstr>
      <vt:lpstr>Next Sprint – ToDos Weekly Sprint 14</vt:lpstr>
      <vt:lpstr>Project – Overview Overview of tasks: Week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Miguel Romero Karam</cp:lastModifiedBy>
  <cp:revision>168</cp:revision>
  <dcterms:created xsi:type="dcterms:W3CDTF">2018-06-10T12:02:46Z</dcterms:created>
  <dcterms:modified xsi:type="dcterms:W3CDTF">2018-07-13T12:22:06Z</dcterms:modified>
</cp:coreProperties>
</file>