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9" r:id="rId7"/>
    <p:sldId id="267" r:id="rId8"/>
    <p:sldId id="270" r:id="rId9"/>
    <p:sldId id="273" r:id="rId10"/>
    <p:sldId id="275" r:id="rId11"/>
    <p:sldId id="27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9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4"/>
            <a:ext cx="5879064" cy="3305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b="1" dirty="0"/>
              <a:t>Tree (hierarchy) traversal methods</a:t>
            </a:r>
          </a:p>
          <a:p>
            <a:pPr marL="0" indent="0" algn="just">
              <a:buNone/>
            </a:pPr>
            <a:endParaRPr lang="en-GB" sz="1800" b="1" dirty="0"/>
          </a:p>
          <a:p>
            <a:pPr algn="just"/>
            <a:r>
              <a:rPr lang="en-GB" sz="1600" b="1" dirty="0" err="1"/>
              <a:t>Preorder</a:t>
            </a:r>
            <a:r>
              <a:rPr lang="en-GB" sz="1600" b="1" dirty="0"/>
              <a:t> [D][L][R]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Inorder</a:t>
            </a:r>
            <a:r>
              <a:rPr lang="en-GB" sz="1600" b="1" dirty="0"/>
              <a:t> [L][D][R]</a:t>
            </a:r>
          </a:p>
          <a:p>
            <a:pPr lvl="1" algn="just"/>
            <a:endParaRPr lang="en-GB" sz="1600" b="1" dirty="0"/>
          </a:p>
          <a:p>
            <a:pPr algn="just"/>
            <a:r>
              <a:rPr lang="en-GB" sz="1600" b="1" dirty="0" err="1"/>
              <a:t>Postorder</a:t>
            </a:r>
            <a:r>
              <a:rPr lang="en-GB" sz="1600" b="1" dirty="0"/>
              <a:t> [L][R][D]</a:t>
            </a:r>
          </a:p>
          <a:p>
            <a:pPr lvl="1" algn="just"/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then next </a:t>
            </a:r>
            <a:r>
              <a:rPr lang="en-GB" sz="1800" dirty="0">
                <a:solidFill>
                  <a:srgbClr val="00B050"/>
                </a:solidFill>
              </a:rPr>
              <a:t>vertex</a:t>
            </a:r>
            <a:r>
              <a:rPr lang="en-GB" sz="1800" dirty="0"/>
              <a:t> placement, … , finally </a:t>
            </a:r>
            <a:r>
              <a:rPr lang="en-GB" sz="1800" dirty="0">
                <a:solidFill>
                  <a:srgbClr val="00B0F0"/>
                </a:solidFill>
              </a:rPr>
              <a:t>group</a:t>
            </a:r>
            <a:r>
              <a:rPr lang="en-GB" sz="1800" dirty="0"/>
              <a:t> </a:t>
            </a:r>
            <a:r>
              <a:rPr lang="en-GB" sz="1800" dirty="0" err="1"/>
              <a:t>placment</a:t>
            </a:r>
            <a:endParaRPr lang="en-GB" sz="1800" dirty="0"/>
          </a:p>
          <a:p>
            <a:pPr lvl="1" algn="just"/>
            <a:endParaRPr lang="en-GB" sz="1800" dirty="0"/>
          </a:p>
          <a:p>
            <a:pPr algn="just"/>
            <a:endParaRPr lang="en-GB" sz="18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6500" y="483160"/>
            <a:ext cx="4304845" cy="6374840"/>
            <a:chOff x="6362700" y="753121"/>
            <a:chExt cx="3936546" cy="58294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2700" y="753121"/>
              <a:ext cx="3936546" cy="5609579"/>
            </a:xfrm>
            <a:prstGeom prst="rect">
              <a:avLst/>
            </a:prstGeom>
          </p:spPr>
        </p:pic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B6EEADBC-18EF-4D5E-AD61-A99C29F1EFBF}"/>
                </a:ext>
              </a:extLst>
            </p:cNvPr>
            <p:cNvSpPr txBox="1">
              <a:spLocks/>
            </p:cNvSpPr>
            <p:nvPr/>
          </p:nvSpPr>
          <p:spPr>
            <a:xfrm>
              <a:off x="6636040" y="6362700"/>
              <a:ext cx="3389865" cy="219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GB" sz="800" dirty="0"/>
                <a:t>https://medium.com/basecs/demystifying-depth-first-search-a7c14cccf056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 rot="10800000">
            <a:off x="2273300" y="3251200"/>
            <a:ext cx="279400" cy="1594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0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20411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6497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4900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081885"/>
            <a:ext cx="6383370" cy="1674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1900" b="1" dirty="0"/>
              <a:t>Vertex Placement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b="1" dirty="0"/>
              <a:t>Depth-first</a:t>
            </a:r>
            <a:r>
              <a:rPr lang="en-GB" sz="1400" dirty="0"/>
              <a:t> traversal of instance hierarchy (IH) via parent attribute until </a:t>
            </a:r>
            <a:r>
              <a:rPr lang="en-GB" sz="1400" b="1" dirty="0" err="1">
                <a:solidFill>
                  <a:srgbClr val="00B050"/>
                </a:solidFill>
              </a:rPr>
              <a:t>cModule</a:t>
            </a:r>
            <a:r>
              <a:rPr lang="en-GB" sz="1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Vertex placement inside group: </a:t>
            </a:r>
            <a:r>
              <a:rPr lang="en-GB" sz="1400" b="1" dirty="0"/>
              <a:t>relative positioning </a:t>
            </a:r>
            <a:r>
              <a:rPr lang="en-GB" sz="1400" dirty="0"/>
              <a:t>with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constraints</a:t>
            </a:r>
            <a:endParaRPr lang="en-GB" sz="1400" dirty="0">
              <a:solidFill>
                <a:schemeClr val="accent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Rules for example: if (valve to instrument) : instrument above valve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400" dirty="0"/>
              <a:t>Count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to construct </a:t>
            </a:r>
            <a:r>
              <a:rPr lang="en-GB" sz="1400" b="1" dirty="0">
                <a:solidFill>
                  <a:srgbClr val="7030A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endParaRPr lang="en-GB" sz="1400" dirty="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20058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8493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3118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20058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8887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8493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7411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9536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22900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20058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3118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8493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3118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10917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106" name="Ellipse 105"/>
          <p:cNvSpPr/>
          <p:nvPr/>
        </p:nvSpPr>
        <p:spPr>
          <a:xfrm>
            <a:off x="9392557" y="1648565"/>
            <a:ext cx="1326537" cy="1326537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8" name="Gerade Verbindung mit Pfeil 107"/>
          <p:cNvCxnSpPr/>
          <p:nvPr/>
        </p:nvCxnSpPr>
        <p:spPr>
          <a:xfrm flipH="1">
            <a:off x="9589979" y="2311833"/>
            <a:ext cx="462523" cy="46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/>
              <p:cNvSpPr txBox="1"/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693" y="2472300"/>
                <a:ext cx="28019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Ellipse 244"/>
          <p:cNvSpPr/>
          <p:nvPr/>
        </p:nvSpPr>
        <p:spPr>
          <a:xfrm>
            <a:off x="7918884" y="19818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8282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322091"/>
                <a:ext cx="1015888" cy="581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9752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8285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8493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30094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21848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6178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7743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7743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8493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9722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Issues and challenges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6E6DA-8F2D-4F02-95E0-EB7B6F24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126808"/>
            <a:ext cx="10890771" cy="5548309"/>
          </a:xfrm>
        </p:spPr>
        <p:txBody>
          <a:bodyPr/>
          <a:lstStyle/>
          <a:p>
            <a:pPr algn="just"/>
            <a:r>
              <a:rPr lang="en-US" sz="2000" dirty="0"/>
              <a:t>Default sizes not to scale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Size modifications to be made (defaults left for now)</a:t>
            </a:r>
          </a:p>
          <a:p>
            <a:pPr algn="just"/>
            <a:r>
              <a:rPr lang="en-US" sz="2000" dirty="0"/>
              <a:t>Layout algorithm: clarity and structure over efficiency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Optimization not that important </a:t>
            </a:r>
          </a:p>
          <a:p>
            <a:pPr algn="just"/>
            <a:r>
              <a:rPr lang="en-US" sz="2000" dirty="0"/>
              <a:t>Instance hierarchy (parent-child relationships defined in </a:t>
            </a:r>
            <a:r>
              <a:rPr lang="en-US" sz="2000" dirty="0" err="1"/>
              <a:t>l_nodes</a:t>
            </a:r>
            <a:r>
              <a:rPr lang="en-US" sz="2000" dirty="0"/>
              <a:t>) will serve for inclusion graphing algorithm to group</a:t>
            </a:r>
          </a:p>
          <a:p>
            <a:pPr algn="just"/>
            <a:r>
              <a:rPr lang="en-US" sz="2000" dirty="0" err="1"/>
              <a:t>shapeName</a:t>
            </a:r>
            <a:r>
              <a:rPr lang="en-US" sz="2000" dirty="0"/>
              <a:t> defines line type, but line type is implemented as a stereotype, or under which table?</a:t>
            </a:r>
          </a:p>
          <a:p>
            <a:pPr algn="just"/>
            <a:r>
              <a:rPr lang="en-US" sz="2000" dirty="0"/>
              <a:t>Use </a:t>
            </a:r>
            <a:r>
              <a:rPr lang="en-US" sz="2000" dirty="0" err="1"/>
              <a:t>node_level</a:t>
            </a:r>
            <a:r>
              <a:rPr lang="en-US" sz="2000" dirty="0"/>
              <a:t> (0-4: site, area, cell, unit, </a:t>
            </a:r>
            <a:r>
              <a:rPr lang="en-US" sz="2000" dirty="0" err="1"/>
              <a:t>emodule</a:t>
            </a:r>
            <a:r>
              <a:rPr lang="en-US" sz="2000" dirty="0"/>
              <a:t>) for groups or set </a:t>
            </a:r>
            <a:r>
              <a:rPr lang="en-US" sz="2000" dirty="0" err="1"/>
              <a:t>shapeName</a:t>
            </a:r>
            <a:r>
              <a:rPr lang="en-US" sz="2000" dirty="0"/>
              <a:t> also for these instances in </a:t>
            </a:r>
            <a:r>
              <a:rPr lang="en-US" sz="2000" dirty="0" err="1"/>
              <a:t>l_nodes</a:t>
            </a:r>
            <a:r>
              <a:rPr lang="en-US" sz="2000" dirty="0"/>
              <a:t> (for example: </a:t>
            </a:r>
            <a:r>
              <a:rPr lang="en-US" sz="2000" dirty="0" err="1"/>
              <a:t>shapeName</a:t>
            </a:r>
            <a:r>
              <a:rPr lang="en-US" sz="2000" dirty="0"/>
              <a:t> = </a:t>
            </a:r>
            <a:r>
              <a:rPr lang="en-US" sz="2000" dirty="0" err="1"/>
              <a:t>site_group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 err="1"/>
              <a:t>Instrumet</a:t>
            </a:r>
            <a:r>
              <a:rPr lang="en-US" sz="2000" dirty="0"/>
              <a:t> is </a:t>
            </a:r>
            <a:r>
              <a:rPr lang="en-US" sz="2000" dirty="0" err="1"/>
              <a:t>CModule</a:t>
            </a:r>
            <a:r>
              <a:rPr lang="en-US" sz="2000" dirty="0"/>
              <a:t>. But is its </a:t>
            </a:r>
            <a:r>
              <a:rPr lang="en-US" sz="2000" dirty="0" err="1"/>
              <a:t>node_level</a:t>
            </a:r>
            <a:r>
              <a:rPr lang="en-US" sz="2000" dirty="0"/>
              <a:t> the same as his parent’s (for example tank), or one less?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3870D8-E8AA-4129-A0A2-D088B4BC1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/>
          <a:stretch/>
        </p:blipFill>
        <p:spPr>
          <a:xfrm>
            <a:off x="621245" y="1010194"/>
            <a:ext cx="6015560" cy="5554243"/>
          </a:xfrm>
          <a:prstGeom prst="rect">
            <a:avLst/>
          </a:prstGeom>
        </p:spPr>
      </p:pic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9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2DD02-64ED-4737-8284-81BEB8074EC5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362200"/>
              <a:ext cx="6015560" cy="4191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8263D504-D9AF-421A-B3C5-F5110142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EA9025-88F0-4316-A114-FEA69B2B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559" y="1023938"/>
            <a:ext cx="4010026" cy="5548309"/>
          </a:xfrm>
        </p:spPr>
        <p:txBody>
          <a:bodyPr/>
          <a:lstStyle/>
          <a:p>
            <a:pPr algn="just"/>
            <a:r>
              <a:rPr lang="en-US" sz="1600" dirty="0"/>
              <a:t>Changes to equipment</a:t>
            </a:r>
          </a:p>
          <a:p>
            <a:pPr algn="just"/>
            <a:r>
              <a:rPr lang="en-US" sz="1600" dirty="0"/>
              <a:t>Size modifications to be made (defaults left for now)</a:t>
            </a:r>
          </a:p>
          <a:p>
            <a:pPr algn="just"/>
            <a:r>
              <a:rPr lang="en-US" sz="1600" dirty="0"/>
              <a:t>Arrows and groups defined in library but won’t be implemented for now</a:t>
            </a:r>
          </a:p>
          <a:p>
            <a:pPr algn="just"/>
            <a:r>
              <a:rPr lang="en-US" sz="1600" dirty="0"/>
              <a:t>Groups are defined in </a:t>
            </a:r>
            <a:r>
              <a:rPr lang="en-US" sz="1600" dirty="0" err="1"/>
              <a:t>l_nodes</a:t>
            </a:r>
            <a:r>
              <a:rPr lang="en-US" sz="1600" dirty="0"/>
              <a:t>, they will serve for inclusion graphing algorithm</a:t>
            </a:r>
          </a:p>
          <a:p>
            <a:pPr algn="just"/>
            <a:r>
              <a:rPr lang="en-US" sz="1600" dirty="0"/>
              <a:t>4 shape types defined. </a:t>
            </a:r>
            <a:r>
              <a:rPr lang="en-US" sz="1600" dirty="0" err="1"/>
              <a:t>shapeName</a:t>
            </a:r>
            <a:r>
              <a:rPr lang="en-US" sz="1600" dirty="0"/>
              <a:t> defines line type: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Shapes Library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E9F1-CC35-4D6D-A56B-CC5689353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/>
          <a:stretch/>
        </p:blipFill>
        <p:spPr>
          <a:xfrm>
            <a:off x="430415" y="1023938"/>
            <a:ext cx="6606730" cy="3356260"/>
          </a:xfrm>
          <a:prstGeom prst="rect">
            <a:avLst/>
          </a:prstGeom>
        </p:spPr>
      </p:pic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06AD4CE7-DC97-41BB-83A9-16CFB38A3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06892"/>
              </p:ext>
            </p:extLst>
          </p:nvPr>
        </p:nvGraphicFramePr>
        <p:xfrm>
          <a:off x="8771370" y="3674926"/>
          <a:ext cx="1105624" cy="705272"/>
        </p:xfrm>
        <a:graphic>
          <a:graphicData uri="http://schemas.openxmlformats.org/drawingml/2006/table">
            <a:tbl>
              <a:tblPr firstRow="1" bandRow="1"/>
              <a:tblGrid>
                <a:gridCol w="65852">
                  <a:extLst>
                    <a:ext uri="{9D8B030D-6E8A-4147-A177-3AD203B41FA5}">
                      <a16:colId xmlns:a16="http://schemas.microsoft.com/office/drawing/2014/main" val="110055496"/>
                    </a:ext>
                  </a:extLst>
                </a:gridCol>
                <a:gridCol w="147185">
                  <a:extLst>
                    <a:ext uri="{9D8B030D-6E8A-4147-A177-3AD203B41FA5}">
                      <a16:colId xmlns:a16="http://schemas.microsoft.com/office/drawing/2014/main" val="1474027392"/>
                    </a:ext>
                  </a:extLst>
                </a:gridCol>
                <a:gridCol w="892587">
                  <a:extLst>
                    <a:ext uri="{9D8B030D-6E8A-4147-A177-3AD203B41FA5}">
                      <a16:colId xmlns:a16="http://schemas.microsoft.com/office/drawing/2014/main" val="2494506641"/>
                    </a:ext>
                  </a:extLst>
                </a:gridCol>
              </a:tblGrid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pipe_line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29982909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connection_line</a:t>
                      </a:r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993230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signal_line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17509344"/>
                  </a:ext>
                </a:extLst>
              </a:tr>
              <a:tr h="176318">
                <a:tc>
                  <a:txBody>
                    <a:bodyPr/>
                    <a:lstStyle/>
                    <a:p>
                      <a:pPr rtl="0" fontAlgn="b"/>
                      <a:endParaRPr lang="de-DE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data_line</a:t>
                      </a:r>
                      <a:endParaRPr lang="de-DE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545184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F4D3BC5-00F0-4333-82CF-B0BB7F104AF0}"/>
              </a:ext>
            </a:extLst>
          </p:cNvPr>
          <p:cNvGrpSpPr/>
          <p:nvPr/>
        </p:nvGrpSpPr>
        <p:grpSpPr>
          <a:xfrm>
            <a:off x="9982262" y="3764866"/>
            <a:ext cx="451104" cy="539392"/>
            <a:chOff x="11332464" y="3691128"/>
            <a:chExt cx="451104" cy="53939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C3EA28-2A65-4618-A1BE-98E33F09A3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464" y="3691128"/>
              <a:ext cx="4511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622E0-D8AF-4595-A405-B5627FB17B2A}"/>
                </a:ext>
              </a:extLst>
            </p:cNvPr>
            <p:cNvCxnSpPr/>
            <p:nvPr/>
          </p:nvCxnSpPr>
          <p:spPr>
            <a:xfrm>
              <a:off x="11332464" y="3870925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375113-02C2-4C96-AD81-505671B40817}"/>
                </a:ext>
              </a:extLst>
            </p:cNvPr>
            <p:cNvCxnSpPr/>
            <p:nvPr/>
          </p:nvCxnSpPr>
          <p:spPr>
            <a:xfrm>
              <a:off x="11332464" y="4050722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9717A9-04E8-4844-BD96-0A182C6B5B04}"/>
                </a:ext>
              </a:extLst>
            </p:cNvPr>
            <p:cNvCxnSpPr/>
            <p:nvPr/>
          </p:nvCxnSpPr>
          <p:spPr>
            <a:xfrm>
              <a:off x="11332464" y="4230520"/>
              <a:ext cx="43472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Image result for gefasoft logo svg">
            <a:extLst>
              <a:ext uri="{FF2B5EF4-FFF2-40B4-BE49-F238E27FC236}">
                <a16:creationId xmlns:a16="http://schemas.microsoft.com/office/drawing/2014/main" id="{5D3538C7-16CB-4CE2-8A2A-709F949E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1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>
                <a:solidFill>
                  <a:prstClr val="white">
                    <a:lumMod val="50000"/>
                  </a:prstClr>
                </a:solidFill>
              </a:rPr>
              <a:t>Overview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</a:rPr>
              <a:t> of tasks: Week 9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2FBB54-FD15-4D38-AAA1-006F47815CD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3870D8-E8AA-4129-A0A2-D088B4BC1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"/>
            <a:stretch/>
          </p:blipFill>
          <p:spPr>
            <a:xfrm>
              <a:off x="621245" y="1010194"/>
              <a:ext cx="6015560" cy="555424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2762250"/>
              <a:ext cx="6015560" cy="9715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3F896EA-C477-4764-BAA0-D16D62B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75E3B58E-2C2C-4550-B476-658939F0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/>
          <a:stretch/>
        </p:blipFill>
        <p:spPr>
          <a:xfrm>
            <a:off x="477739" y="2070100"/>
            <a:ext cx="5094658" cy="3451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Testing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731CC-AC70-4672-87B4-A38517AB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5" y="1010194"/>
            <a:ext cx="5377963" cy="5527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5587367" y="2364580"/>
            <a:ext cx="45719" cy="81676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5587294" y="3780384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F9AD47CA-B238-44C4-9B2B-E3D9EA0DBD04}"/>
              </a:ext>
            </a:extLst>
          </p:cNvPr>
          <p:cNvSpPr/>
          <p:nvPr/>
        </p:nvSpPr>
        <p:spPr>
          <a:xfrm rot="10800000">
            <a:off x="6745528" y="1722985"/>
            <a:ext cx="45719" cy="64159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1DEA0A5-0E5A-4257-9141-F16CC1FA0B43}"/>
              </a:ext>
            </a:extLst>
          </p:cNvPr>
          <p:cNvCxnSpPr/>
          <p:nvPr/>
        </p:nvCxnSpPr>
        <p:spPr>
          <a:xfrm flipV="1">
            <a:off x="5654675" y="2016125"/>
            <a:ext cx="1078153" cy="7302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5602805" y="4443347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0529CF3-0EA6-4DF9-93BB-8FCAA10FC106}"/>
              </a:ext>
            </a:extLst>
          </p:cNvPr>
          <p:cNvCxnSpPr>
            <a:cxnSpLocks/>
          </p:cNvCxnSpPr>
          <p:nvPr/>
        </p:nvCxnSpPr>
        <p:spPr>
          <a:xfrm>
            <a:off x="5563309" y="3396254"/>
            <a:ext cx="5578437" cy="29143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B35E7C4-8FD2-4FA0-A237-0F70DCC86FC9}"/>
              </a:ext>
            </a:extLst>
          </p:cNvPr>
          <p:cNvCxnSpPr>
            <a:cxnSpLocks/>
          </p:cNvCxnSpPr>
          <p:nvPr/>
        </p:nvCxnSpPr>
        <p:spPr>
          <a:xfrm flipV="1">
            <a:off x="5563309" y="2522712"/>
            <a:ext cx="2597711" cy="719924"/>
          </a:xfrm>
          <a:prstGeom prst="curvedConnector3">
            <a:avLst>
              <a:gd name="adj1" fmla="val 46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>
            <a:extLst>
              <a:ext uri="{FF2B5EF4-FFF2-40B4-BE49-F238E27FC236}">
                <a16:creationId xmlns:a16="http://schemas.microsoft.com/office/drawing/2014/main" id="{D9F7DCB4-F796-4206-AEDF-67AA8D98C509}"/>
              </a:ext>
            </a:extLst>
          </p:cNvPr>
          <p:cNvSpPr/>
          <p:nvPr/>
        </p:nvSpPr>
        <p:spPr>
          <a:xfrm>
            <a:off x="4241644" y="3557588"/>
            <a:ext cx="2643329" cy="249078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DAD1D024-B971-491B-9831-9FC133CDB897}"/>
              </a:ext>
            </a:extLst>
          </p:cNvPr>
          <p:cNvCxnSpPr/>
          <p:nvPr/>
        </p:nvCxnSpPr>
        <p:spPr>
          <a:xfrm rot="16200000" flipH="1">
            <a:off x="6351873" y="5340195"/>
            <a:ext cx="1409700" cy="3434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gefasoft logo svg">
            <a:extLst>
              <a:ext uri="{FF2B5EF4-FFF2-40B4-BE49-F238E27FC236}">
                <a16:creationId xmlns:a16="http://schemas.microsoft.com/office/drawing/2014/main" id="{4E0EFFFC-9F6B-4017-841B-A61961FD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7840E9DC-BFE7-48F6-8EAC-9233704C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44" y="5818873"/>
            <a:ext cx="6547371" cy="8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Allows work during weekend</a:t>
            </a:r>
          </a:p>
          <a:p>
            <a:pPr algn="just"/>
            <a:r>
              <a:rPr lang="en-US" sz="1600" dirty="0"/>
              <a:t>Allows testing with json data 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 (instead of database fetches)</a:t>
            </a:r>
          </a:p>
          <a:p>
            <a:pPr algn="just"/>
            <a:r>
              <a:rPr lang="en-US" sz="1600" dirty="0"/>
              <a:t>Separation of concerns. 3 DB fetches </a:t>
            </a:r>
            <a:r>
              <a:rPr lang="en-US" sz="1600" dirty="0">
                <a:sym typeface="Wingdings" panose="05000000000000000000" pitchFamily="2" charset="2"/>
              </a:rPr>
              <a:t> 3 separate json file inputs for model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0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9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AB8CB-794D-4078-B667-ED59A9550133}"/>
              </a:ext>
            </a:extLst>
          </p:cNvPr>
          <p:cNvGrpSpPr/>
          <p:nvPr/>
        </p:nvGrpSpPr>
        <p:grpSpPr>
          <a:xfrm>
            <a:off x="611720" y="1010194"/>
            <a:ext cx="6025085" cy="5554243"/>
            <a:chOff x="611720" y="1010194"/>
            <a:chExt cx="6025085" cy="55542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DBC9FF-E3A3-4375-8F4F-14C696C90F64}"/>
                </a:ext>
              </a:extLst>
            </p:cNvPr>
            <p:cNvGrpSpPr/>
            <p:nvPr/>
          </p:nvGrpSpPr>
          <p:grpSpPr>
            <a:xfrm>
              <a:off x="621245" y="1010194"/>
              <a:ext cx="6015560" cy="5554243"/>
              <a:chOff x="621245" y="1010194"/>
              <a:chExt cx="6015560" cy="555424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3870D8-E8AA-4129-A0A2-D088B4BC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"/>
              <a:stretch/>
            </p:blipFill>
            <p:spPr>
              <a:xfrm>
                <a:off x="621245" y="1010194"/>
                <a:ext cx="6015560" cy="555424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631BF7-9094-4F85-8563-2AA956409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419" y="4112723"/>
                <a:ext cx="944788" cy="185207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33D53D-CEA6-4793-AA59-162439CE6782}"/>
                </a:ext>
              </a:extLst>
            </p:cNvPr>
            <p:cNvSpPr/>
            <p:nvPr/>
          </p:nvSpPr>
          <p:spPr>
            <a:xfrm>
              <a:off x="611720" y="3705225"/>
              <a:ext cx="6015560" cy="18859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515BD-8B1A-4330-8534-9E2E4662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660167" y="4859532"/>
              <a:ext cx="938277" cy="179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nhaltsplatzhalt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8" y="1332411"/>
            <a:ext cx="4599625" cy="47359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9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ket 35">
            <a:extLst>
              <a:ext uri="{FF2B5EF4-FFF2-40B4-BE49-F238E27FC236}">
                <a16:creationId xmlns:a16="http://schemas.microsoft.com/office/drawing/2014/main" id="{CAAE665C-FA15-4AB5-B2E9-48AC00666170}"/>
              </a:ext>
            </a:extLst>
          </p:cNvPr>
          <p:cNvSpPr/>
          <p:nvPr/>
        </p:nvSpPr>
        <p:spPr>
          <a:xfrm>
            <a:off x="6288694" y="2057288"/>
            <a:ext cx="45719" cy="59080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9966"/>
              </a:solidFill>
            </a:endParaRPr>
          </a:p>
        </p:txBody>
      </p:sp>
      <p:sp>
        <p:nvSpPr>
          <p:cNvPr id="12" name="Right Bracket 36">
            <a:extLst>
              <a:ext uri="{FF2B5EF4-FFF2-40B4-BE49-F238E27FC236}">
                <a16:creationId xmlns:a16="http://schemas.microsoft.com/office/drawing/2014/main" id="{C74632AD-604D-40CC-92E7-8B6AF971D9CA}"/>
              </a:ext>
            </a:extLst>
          </p:cNvPr>
          <p:cNvSpPr/>
          <p:nvPr/>
        </p:nvSpPr>
        <p:spPr>
          <a:xfrm>
            <a:off x="6288621" y="3695186"/>
            <a:ext cx="45719" cy="175681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04132" y="4358149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311480" y="2157258"/>
            <a:ext cx="97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client- background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30415" y="1332411"/>
            <a:ext cx="5827510" cy="4739187"/>
            <a:chOff x="430415" y="1332411"/>
            <a:chExt cx="5827510" cy="47391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81954-080C-4557-AE15-EDA943CED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"/>
            <a:stretch/>
          </p:blipFill>
          <p:spPr>
            <a:xfrm>
              <a:off x="430415" y="1332411"/>
              <a:ext cx="5827510" cy="47391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6A323-56B0-4E2B-B967-EF66BDAAA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0" r="796" b="5034"/>
            <a:stretch/>
          </p:blipFill>
          <p:spPr>
            <a:xfrm>
              <a:off x="5302979" y="3169446"/>
              <a:ext cx="938277" cy="179567"/>
            </a:xfrm>
            <a:prstGeom prst="rect">
              <a:avLst/>
            </a:prstGeom>
          </p:spPr>
        </p:pic>
      </p:grpSp>
      <p:sp>
        <p:nvSpPr>
          <p:cNvPr id="2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1673157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31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265001" y="1593863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endParaRPr lang="en-US" sz="1400" b="1" dirty="0"/>
          </a:p>
        </p:txBody>
      </p:sp>
      <p:sp>
        <p:nvSpPr>
          <p:cNvPr id="3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609562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2769478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3080" y="294516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6192310" y="3135684"/>
            <a:ext cx="23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1906" y="1960822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endParaRPr lang="en-US" sz="1400" b="1" dirty="0"/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13322" y="213010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endParaRPr lang="en-US" sz="1400" b="1" dirty="0"/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3065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  <p:sp>
        <p:nvSpPr>
          <p:cNvPr id="39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7429888" y="5671690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endParaRPr lang="en-US" sz="1400" b="1" dirty="0"/>
          </a:p>
        </p:txBody>
      </p:sp>
      <p:sp>
        <p:nvSpPr>
          <p:cNvPr id="42" name="TextBox 65">
            <a:extLst>
              <a:ext uri="{FF2B5EF4-FFF2-40B4-BE49-F238E27FC236}">
                <a16:creationId xmlns:a16="http://schemas.microsoft.com/office/drawing/2014/main" id="{78975B84-9F14-4273-97A7-41079DFED422}"/>
              </a:ext>
            </a:extLst>
          </p:cNvPr>
          <p:cNvSpPr txBox="1"/>
          <p:nvPr/>
        </p:nvSpPr>
        <p:spPr>
          <a:xfrm>
            <a:off x="9632838" y="5444524"/>
            <a:ext cx="23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3474" y="5044077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16</a:t>
              </a:r>
              <a:endParaRPr lang="en-GB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3.4.8 – Vertex Layout Algorithm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5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904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/>
              <a:t>Instance Hierarchy Traversal</a:t>
            </a:r>
          </a:p>
          <a:p>
            <a:pPr algn="just"/>
            <a:r>
              <a:rPr lang="en-GB" sz="1400" b="1" dirty="0"/>
              <a:t>Instance Hierarchy </a:t>
            </a:r>
            <a:r>
              <a:rPr lang="en-GB" sz="1400" dirty="0"/>
              <a:t>in model </a:t>
            </a:r>
            <a:r>
              <a:rPr lang="en-GB" sz="1400" b="1" dirty="0"/>
              <a:t>via parent </a:t>
            </a:r>
            <a:r>
              <a:rPr lang="en-GB" sz="1400" dirty="0"/>
              <a:t>attribute.</a:t>
            </a:r>
          </a:p>
          <a:p>
            <a:pPr algn="just"/>
            <a:r>
              <a:rPr lang="en-GB" sz="1400" dirty="0"/>
              <a:t>Once </a:t>
            </a:r>
            <a:r>
              <a:rPr lang="en-GB" sz="1400" dirty="0" err="1"/>
              <a:t>cModule</a:t>
            </a:r>
            <a:r>
              <a:rPr lang="en-GB" sz="1400" dirty="0"/>
              <a:t> layer reached, work with place all inside parent.</a:t>
            </a:r>
          </a:p>
          <a:p>
            <a:pPr algn="just"/>
            <a:r>
              <a:rPr lang="en-GB" sz="1400" dirty="0"/>
              <a:t>When done, move to parent’s next children.</a:t>
            </a:r>
          </a:p>
          <a:p>
            <a:pPr algn="just"/>
            <a:r>
              <a:rPr lang="en-GB" sz="1400" dirty="0"/>
              <a:t>Repeat.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7030A0"/>
                </a:solidFill>
              </a:rPr>
              <a:t>Brewhouse</a:t>
            </a:r>
            <a:r>
              <a:rPr lang="en-GB" sz="1050" b="1" dirty="0"/>
              <a:t> : </a:t>
            </a:r>
            <a:r>
              <a:rPr lang="en-GB" sz="1050" dirty="0"/>
              <a:t>Process Cell</a:t>
            </a:r>
            <a:endParaRPr lang="en-GB" sz="105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rgbClr val="0000FF"/>
                </a:solidFill>
              </a:rPr>
              <a:t>Unit</a:t>
            </a:r>
            <a:r>
              <a:rPr lang="en-GB" sz="1050" b="1" dirty="0"/>
              <a:t> : </a:t>
            </a:r>
            <a:r>
              <a:rPr lang="en-GB" sz="1050" dirty="0"/>
              <a:t>U_L2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C90E2-A160-4F9C-8F01-9CE3B9AC1FF6}"/>
              </a:ext>
            </a:extLst>
          </p:cNvPr>
          <p:cNvSpPr txBox="1"/>
          <p:nvPr/>
        </p:nvSpPr>
        <p:spPr>
          <a:xfrm>
            <a:off x="9023159" y="3986986"/>
            <a:ext cx="55516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U_W3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F0"/>
                </a:solidFill>
              </a:rPr>
              <a:t>EModule</a:t>
            </a:r>
            <a:r>
              <a:rPr lang="en-GB" sz="1050" b="1" dirty="0"/>
              <a:t> :   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7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6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9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9450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8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227103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>
                <a:solidFill>
                  <a:srgbClr val="00B050"/>
                </a:solidFill>
              </a:rPr>
              <a:t>CModule</a:t>
            </a:r>
            <a:r>
              <a:rPr lang="en-GB" sz="1050" b="1" dirty="0"/>
              <a:t> : </a:t>
            </a:r>
            <a:endParaRPr lang="en-GB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5784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5784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5784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5784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2874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8282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97C3403-3BE4-419F-B37E-BB1D4E5D406F}"/>
              </a:ext>
            </a:extLst>
          </p:cNvPr>
          <p:cNvSpPr txBox="1"/>
          <p:nvPr/>
        </p:nvSpPr>
        <p:spPr>
          <a:xfrm>
            <a:off x="4732569" y="6320452"/>
            <a:ext cx="389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/>
              <a:t>10</a:t>
            </a:r>
            <a:endParaRPr lang="en-GB" b="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3E1B0-4143-47E6-8A5F-FB87A2B321AA}"/>
              </a:ext>
            </a:extLst>
          </p:cNvPr>
          <p:cNvGrpSpPr/>
          <p:nvPr/>
        </p:nvGrpSpPr>
        <p:grpSpPr>
          <a:xfrm>
            <a:off x="5357223" y="6294503"/>
            <a:ext cx="389499" cy="313509"/>
            <a:chOff x="6044911" y="6257834"/>
            <a:chExt cx="389499" cy="3135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4D4DD5-651B-4695-9B1D-22921F20F2F7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DA9C78-E820-4BF9-BF7C-047FA16C8F89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12</a:t>
              </a:r>
              <a:endParaRPr lang="en-GB" b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BD710FF-29F0-4056-B16E-70086BD19603}"/>
              </a:ext>
            </a:extLst>
          </p:cNvPr>
          <p:cNvGrpSpPr/>
          <p:nvPr/>
        </p:nvGrpSpPr>
        <p:grpSpPr>
          <a:xfrm>
            <a:off x="5929073" y="6294503"/>
            <a:ext cx="389499" cy="313509"/>
            <a:chOff x="6044911" y="6257834"/>
            <a:chExt cx="389499" cy="313509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D49016E-0B74-45BF-96A6-9A0167A9F4A1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567F7E-66D2-47A2-9BF9-D7CA91D61D5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13</a:t>
              </a:r>
              <a:endParaRPr lang="en-GB" b="1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C1BA2FB-A44B-46FF-87D4-F3932BAEB375}"/>
              </a:ext>
            </a:extLst>
          </p:cNvPr>
          <p:cNvGrpSpPr/>
          <p:nvPr/>
        </p:nvGrpSpPr>
        <p:grpSpPr>
          <a:xfrm>
            <a:off x="6500923" y="6294503"/>
            <a:ext cx="389499" cy="313509"/>
            <a:chOff x="6044911" y="6257834"/>
            <a:chExt cx="389499" cy="31350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1B681-EA9E-4BFA-A4B3-7BA5943C035C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65B81A1-875C-47CC-B2C7-7B100B73327B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14</a:t>
              </a:r>
              <a:endParaRPr lang="en-GB" b="1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94503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15</a:t>
              </a:r>
              <a:endParaRPr lang="en-GB" b="1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  <a:endCxn id="129" idx="0"/>
          </p:cNvCxnSpPr>
          <p:nvPr/>
        </p:nvCxnSpPr>
        <p:spPr>
          <a:xfrm flipH="1">
            <a:off x="6095201" y="5357587"/>
            <a:ext cx="201593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3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/>
                <a:t>11</a:t>
              </a:r>
              <a:endParaRPr lang="en-GB" b="1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</p:cNvCxnSpPr>
          <p:nvPr/>
        </p:nvCxnSpPr>
        <p:spPr>
          <a:xfrm flipH="1">
            <a:off x="3183775" y="3336248"/>
            <a:ext cx="3550667" cy="74283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FAF1732-E50A-411A-8140-BDD4AE3AAC72}"/>
              </a:ext>
            </a:extLst>
          </p:cNvPr>
          <p:cNvSpPr/>
          <p:nvPr/>
        </p:nvSpPr>
        <p:spPr>
          <a:xfrm>
            <a:off x="764654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94503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879591" y="6135329"/>
            <a:ext cx="3411015" cy="632394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uppieren 112"/>
          <p:cNvGrpSpPr/>
          <p:nvPr/>
        </p:nvGrpSpPr>
        <p:grpSpPr>
          <a:xfrm>
            <a:off x="227017" y="2961232"/>
            <a:ext cx="2916571" cy="2251480"/>
            <a:chOff x="8859483" y="3864543"/>
            <a:chExt cx="2916571" cy="2251480"/>
          </a:xfrm>
        </p:grpSpPr>
        <p:pic>
          <p:nvPicPr>
            <p:cNvPr id="114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15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2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155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Task Backlog – Overview Overview of tasks: Week 9</vt:lpstr>
      <vt:lpstr>Task Backlog – Overview Overview of tasks: Week 9</vt:lpstr>
      <vt:lpstr>P&amp;ID Shapes Library Weekly Sprint 9</vt:lpstr>
      <vt:lpstr>Task Backlog – Overview Overview of tasks: Week 9</vt:lpstr>
      <vt:lpstr>Testing Boardlet Weekly Sprint 9</vt:lpstr>
      <vt:lpstr>Task Backlog – Overview Overview of tasks: Week 9</vt:lpstr>
      <vt:lpstr>Sapient Boardlet Weekly Sprint 9</vt:lpstr>
      <vt:lpstr>3.4.8 – Vertex Layout Algorithm Concept</vt:lpstr>
      <vt:lpstr>3.4.8 – Vertex Layout Algorithm Concept</vt:lpstr>
      <vt:lpstr>3.4.8 – Vertex Layout Algorithm Concept</vt:lpstr>
      <vt:lpstr>Issues and challenges Weekly Sprint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72</cp:revision>
  <dcterms:created xsi:type="dcterms:W3CDTF">2018-06-10T12:02:46Z</dcterms:created>
  <dcterms:modified xsi:type="dcterms:W3CDTF">2018-07-13T12:02:24Z</dcterms:modified>
</cp:coreProperties>
</file>