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p/dashboards/7291b8b9-1ce8-48c4-8401-69d2ee5db03e?profile=41ee368e-5ac5-4f99-b567-48bd90ff902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  <a:uFillTx/>
              </a:rPr>
              <a:t>Dynamic Generation of Modular Industrial Plant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uFillTx/>
              </a:rPr>
              <a:t>Weekly Meeting 11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uFillTx/>
              </a:rPr>
              <a:t>Miguel Romero Karam</a:t>
            </a:r>
          </a:p>
        </p:txBody>
      </p:sp>
      <p:pic>
        <p:nvPicPr>
          <p:cNvPr id="4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Nodes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err="1">
                <a:solidFill>
                  <a:schemeClr val="bg1">
                    <a:lumMod val="50000"/>
                  </a:schemeClr>
                </a:solidFill>
                <a:uFillTx/>
              </a:rPr>
              <a:t>buildHierarchy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()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29" name="Grafik 3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70" y="2098996"/>
            <a:ext cx="4873399" cy="3236775"/>
          </a:xfrm>
          <a:prstGeom prst="rect">
            <a:avLst/>
          </a:prstGeom>
        </p:spPr>
      </p:pic>
      <p:graphicFrame>
        <p:nvGraphicFramePr>
          <p:cNvPr id="330" name="Tabelle 329"/>
          <p:cNvGraphicFramePr>
            <a:graphicFrameLocks noGrp="1"/>
          </p:cNvGraphicFramePr>
          <p:nvPr/>
        </p:nvGraphicFramePr>
        <p:xfrm>
          <a:off x="1114066" y="6328109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uFillTx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  <a:uFillTx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1" name="TextBox 62"/>
          <p:cNvSpPr txBox="1">
            <a:spLocks/>
          </p:cNvSpPr>
          <p:nvPr/>
        </p:nvSpPr>
        <p:spPr>
          <a:xfrm>
            <a:off x="1007464" y="6097012"/>
            <a:ext cx="39750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uFillTx/>
              </a:rPr>
              <a:t>Flat Array (hierarchical relations via parent attribute):</a:t>
            </a:r>
            <a:endParaRPr lang="en-GB" sz="1050" dirty="0">
              <a:uFillTx/>
            </a:endParaRPr>
          </a:p>
        </p:txBody>
      </p:sp>
      <p:sp>
        <p:nvSpPr>
          <p:cNvPr id="333" name="TextBox 62"/>
          <p:cNvSpPr txBox="1">
            <a:spLocks/>
          </p:cNvSpPr>
          <p:nvPr/>
        </p:nvSpPr>
        <p:spPr>
          <a:xfrm>
            <a:off x="6856158" y="6097679"/>
            <a:ext cx="3434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uFillTx/>
              </a:rPr>
              <a:t>Tree Array (nested hierarchy via children attribute):</a:t>
            </a:r>
            <a:endParaRPr lang="en-GB" sz="1050" dirty="0">
              <a:uFillTx/>
            </a:endParaRPr>
          </a:p>
        </p:txBody>
      </p:sp>
      <p:sp>
        <p:nvSpPr>
          <p:cNvPr id="334" name="TextBox 62"/>
          <p:cNvSpPr txBox="1">
            <a:spLocks/>
          </p:cNvSpPr>
          <p:nvPr/>
        </p:nvSpPr>
        <p:spPr>
          <a:xfrm>
            <a:off x="2089079" y="1509847"/>
            <a:ext cx="21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>
                <a:uFillTx/>
              </a:rPr>
              <a:t>flatArray</a:t>
            </a:r>
            <a:endParaRPr lang="en-GB" i="1" dirty="0">
              <a:uFillTx/>
            </a:endParaRPr>
          </a:p>
        </p:txBody>
      </p:sp>
      <p:sp>
        <p:nvSpPr>
          <p:cNvPr id="335" name="TextBox 62"/>
          <p:cNvSpPr txBox="1">
            <a:spLocks/>
          </p:cNvSpPr>
          <p:nvPr/>
        </p:nvSpPr>
        <p:spPr>
          <a:xfrm>
            <a:off x="7531332" y="1570294"/>
            <a:ext cx="275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>
                <a:uFillTx/>
              </a:rPr>
              <a:t>treeArray</a:t>
            </a:r>
            <a:r>
              <a:rPr lang="en-GB" dirty="0">
                <a:uFillTx/>
              </a:rPr>
              <a:t> </a:t>
            </a:r>
          </a:p>
        </p:txBody>
      </p:sp>
      <p:sp>
        <p:nvSpPr>
          <p:cNvPr id="336" name="Pfeil nach rechts 335"/>
          <p:cNvSpPr>
            <a:spLocks/>
          </p:cNvSpPr>
          <p:nvPr/>
        </p:nvSpPr>
        <p:spPr>
          <a:xfrm>
            <a:off x="5801759" y="3607723"/>
            <a:ext cx="422779" cy="3823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0000"/>
                </a:solidFill>
              </a:ln>
              <a:solidFill>
                <a:schemeClr val="tx1"/>
              </a:solidFill>
              <a:uFillTx/>
            </a:endParaRPr>
          </a:p>
        </p:txBody>
      </p:sp>
      <p:graphicFrame>
        <p:nvGraphicFramePr>
          <p:cNvPr id="338" name="Tabelle 337"/>
          <p:cNvGraphicFramePr>
            <a:graphicFrameLocks noGrp="1"/>
          </p:cNvGraphicFramePr>
          <p:nvPr/>
        </p:nvGraphicFramePr>
        <p:xfrm>
          <a:off x="6924249" y="6328776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62"/>
          <p:cNvSpPr txBox="1">
            <a:spLocks/>
          </p:cNvSpPr>
          <p:nvPr/>
        </p:nvSpPr>
        <p:spPr>
          <a:xfrm>
            <a:off x="4366109" y="3238391"/>
            <a:ext cx="29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>
                <a:uFillTx/>
              </a:rPr>
              <a:t>buildHierarchy</a:t>
            </a:r>
            <a:r>
              <a:rPr lang="en-GB" b="1" i="1" dirty="0">
                <a:uFillTx/>
              </a:rPr>
              <a:t>(</a:t>
            </a:r>
            <a:r>
              <a:rPr lang="en-GB" i="1" dirty="0" err="1">
                <a:uFillTx/>
              </a:rPr>
              <a:t>flatArray</a:t>
            </a:r>
            <a:r>
              <a:rPr lang="en-GB" b="1" i="1" dirty="0">
                <a:uFillTx/>
              </a:rPr>
              <a:t>)</a:t>
            </a:r>
          </a:p>
        </p:txBody>
      </p:sp>
      <p:sp>
        <p:nvSpPr>
          <p:cNvPr id="14" name="TextBox 62"/>
          <p:cNvSpPr txBox="1">
            <a:spLocks/>
          </p:cNvSpPr>
          <p:nvPr/>
        </p:nvSpPr>
        <p:spPr>
          <a:xfrm>
            <a:off x="852068" y="5740254"/>
            <a:ext cx="7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uFillTx/>
              </a:rPr>
              <a:t>Input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  <p:sp>
        <p:nvSpPr>
          <p:cNvPr id="15" name="TextBox 62"/>
          <p:cNvSpPr txBox="1">
            <a:spLocks/>
          </p:cNvSpPr>
          <p:nvPr/>
        </p:nvSpPr>
        <p:spPr>
          <a:xfrm>
            <a:off x="6686137" y="5740254"/>
            <a:ext cx="9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uFillTx/>
              </a:rPr>
              <a:t>Output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Nodes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err="1">
                <a:solidFill>
                  <a:schemeClr val="bg1">
                    <a:lumMod val="50000"/>
                  </a:schemeClr>
                </a:solidFill>
                <a:uFillTx/>
              </a:rPr>
              <a:t>traverseAndSort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()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28" name="Grafik 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82" y="2828410"/>
            <a:ext cx="4873399" cy="2507361"/>
          </a:xfrm>
          <a:prstGeom prst="rect">
            <a:avLst/>
          </a:prstGeom>
        </p:spPr>
      </p:pic>
      <p:pic>
        <p:nvPicPr>
          <p:cNvPr id="329" name="Grafik 3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16" y="2098996"/>
            <a:ext cx="4873399" cy="3236775"/>
          </a:xfrm>
          <a:prstGeom prst="rect">
            <a:avLst/>
          </a:prstGeom>
        </p:spPr>
      </p:pic>
      <p:graphicFrame>
        <p:nvGraphicFramePr>
          <p:cNvPr id="330" name="Tabelle 329"/>
          <p:cNvGraphicFramePr>
            <a:graphicFrameLocks noGrp="1"/>
          </p:cNvGraphicFramePr>
          <p:nvPr/>
        </p:nvGraphicFramePr>
        <p:xfrm>
          <a:off x="1114066" y="6328109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uFillTx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  <a:uFillTx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1" name="TextBox 62"/>
          <p:cNvSpPr txBox="1">
            <a:spLocks/>
          </p:cNvSpPr>
          <p:nvPr/>
        </p:nvSpPr>
        <p:spPr>
          <a:xfrm>
            <a:off x="1007465" y="6097012"/>
            <a:ext cx="21172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uFillTx/>
              </a:rPr>
              <a:t>Tree Array (nested hierarchy):</a:t>
            </a:r>
            <a:endParaRPr lang="en-GB" sz="1050" dirty="0">
              <a:uFillTx/>
            </a:endParaRPr>
          </a:p>
        </p:txBody>
      </p:sp>
      <p:sp>
        <p:nvSpPr>
          <p:cNvPr id="333" name="TextBox 62"/>
          <p:cNvSpPr txBox="1">
            <a:spLocks/>
          </p:cNvSpPr>
          <p:nvPr/>
        </p:nvSpPr>
        <p:spPr>
          <a:xfrm>
            <a:off x="6856158" y="6097679"/>
            <a:ext cx="837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uFillTx/>
              </a:rPr>
              <a:t>Path Array:</a:t>
            </a:r>
            <a:endParaRPr lang="en-GB" sz="1050" dirty="0">
              <a:uFillTx/>
            </a:endParaRPr>
          </a:p>
        </p:txBody>
      </p:sp>
      <p:sp>
        <p:nvSpPr>
          <p:cNvPr id="334" name="TextBox 62"/>
          <p:cNvSpPr txBox="1">
            <a:spLocks/>
          </p:cNvSpPr>
          <p:nvPr/>
        </p:nvSpPr>
        <p:spPr>
          <a:xfrm>
            <a:off x="2089079" y="1509847"/>
            <a:ext cx="21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>
                <a:uFillTx/>
              </a:rPr>
              <a:t>nodeTree</a:t>
            </a:r>
            <a:endParaRPr lang="en-GB" i="1" dirty="0">
              <a:uFillTx/>
            </a:endParaRPr>
          </a:p>
        </p:txBody>
      </p:sp>
      <p:sp>
        <p:nvSpPr>
          <p:cNvPr id="335" name="TextBox 62"/>
          <p:cNvSpPr txBox="1">
            <a:spLocks/>
          </p:cNvSpPr>
          <p:nvPr/>
        </p:nvSpPr>
        <p:spPr>
          <a:xfrm>
            <a:off x="7531332" y="1570294"/>
            <a:ext cx="275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uFillTx/>
              </a:rPr>
              <a:t>path</a:t>
            </a:r>
            <a:r>
              <a:rPr lang="en-GB" dirty="0">
                <a:uFillTx/>
              </a:rPr>
              <a:t> </a:t>
            </a:r>
          </a:p>
          <a:p>
            <a:pPr algn="ctr"/>
            <a:r>
              <a:rPr lang="en-GB" dirty="0">
                <a:uFillTx/>
              </a:rPr>
              <a:t>(for vertex placement)</a:t>
            </a:r>
          </a:p>
        </p:txBody>
      </p:sp>
      <p:sp>
        <p:nvSpPr>
          <p:cNvPr id="336" name="Pfeil nach rechts 335"/>
          <p:cNvSpPr>
            <a:spLocks/>
          </p:cNvSpPr>
          <p:nvPr/>
        </p:nvSpPr>
        <p:spPr>
          <a:xfrm>
            <a:off x="5801759" y="3607723"/>
            <a:ext cx="422779" cy="3823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0000"/>
                </a:solidFill>
              </a:ln>
              <a:solidFill>
                <a:schemeClr val="tx1"/>
              </a:solidFill>
              <a:uFillTx/>
            </a:endParaRPr>
          </a:p>
        </p:txBody>
      </p:sp>
      <p:graphicFrame>
        <p:nvGraphicFramePr>
          <p:cNvPr id="338" name="Tabelle 337"/>
          <p:cNvGraphicFramePr>
            <a:graphicFrameLocks noGrp="1"/>
          </p:cNvGraphicFramePr>
          <p:nvPr/>
        </p:nvGraphicFramePr>
        <p:xfrm>
          <a:off x="6924249" y="6328776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62"/>
          <p:cNvSpPr txBox="1">
            <a:spLocks/>
          </p:cNvSpPr>
          <p:nvPr/>
        </p:nvSpPr>
        <p:spPr>
          <a:xfrm>
            <a:off x="4366109" y="3238391"/>
            <a:ext cx="29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>
                <a:uFillTx/>
              </a:rPr>
              <a:t>traverseAndSort</a:t>
            </a:r>
            <a:r>
              <a:rPr lang="en-GB" b="1" i="1" dirty="0">
                <a:uFillTx/>
              </a:rPr>
              <a:t>(</a:t>
            </a:r>
            <a:r>
              <a:rPr lang="en-GB" i="1" dirty="0" err="1">
                <a:uFillTx/>
              </a:rPr>
              <a:t>nodeTree</a:t>
            </a:r>
            <a:r>
              <a:rPr lang="en-GB" b="1" i="1" dirty="0">
                <a:uFillTx/>
              </a:rPr>
              <a:t>)</a:t>
            </a:r>
          </a:p>
        </p:txBody>
      </p:sp>
      <p:sp>
        <p:nvSpPr>
          <p:cNvPr id="14" name="TextBox 62"/>
          <p:cNvSpPr txBox="1">
            <a:spLocks/>
          </p:cNvSpPr>
          <p:nvPr/>
        </p:nvSpPr>
        <p:spPr>
          <a:xfrm>
            <a:off x="852068" y="5740254"/>
            <a:ext cx="7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uFillTx/>
              </a:rPr>
              <a:t>Input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  <p:sp>
        <p:nvSpPr>
          <p:cNvPr id="15" name="TextBox 62"/>
          <p:cNvSpPr txBox="1">
            <a:spLocks/>
          </p:cNvSpPr>
          <p:nvPr/>
        </p:nvSpPr>
        <p:spPr>
          <a:xfrm>
            <a:off x="6686137" y="5740254"/>
            <a:ext cx="9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uFillTx/>
              </a:rPr>
              <a:t>Output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Connections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uFillTx/>
              </a:rPr>
              <a:t>mapConnectionsToShapes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()</a:t>
            </a: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6440" y="1118945"/>
            <a:ext cx="4729138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000" dirty="0">
                <a:uFillTx/>
              </a:rPr>
              <a:t>P&amp;ID Rules to determine </a:t>
            </a:r>
            <a:r>
              <a:rPr lang="en-GB" sz="2000" dirty="0" err="1">
                <a:uFillTx/>
              </a:rPr>
              <a:t>shapeName</a:t>
            </a:r>
            <a:r>
              <a:rPr lang="en-GB" sz="2000" dirty="0">
                <a:uFillTx/>
              </a:rPr>
              <a:t> according to </a:t>
            </a:r>
            <a:r>
              <a:rPr lang="en-GB" sz="2000" dirty="0" err="1">
                <a:uFillTx/>
              </a:rPr>
              <a:t>pidClass</a:t>
            </a:r>
            <a:r>
              <a:rPr lang="en-GB" sz="2000" dirty="0">
                <a:uFillTx/>
              </a:rPr>
              <a:t> of source and target shapes of connection. </a:t>
            </a:r>
          </a:p>
          <a:p>
            <a:pPr algn="just"/>
            <a:r>
              <a:rPr lang="en-GB" sz="2000" dirty="0">
                <a:uFillTx/>
              </a:rPr>
              <a:t>Rules as Adjacency Matrix:</a:t>
            </a:r>
            <a:endParaRPr lang="en-GB" sz="1600" dirty="0">
              <a:uFillTx/>
            </a:endParaRPr>
          </a:p>
          <a:p>
            <a:pPr algn="just"/>
            <a:endParaRPr lang="en-GB" sz="2000" dirty="0">
              <a:uFillTx/>
            </a:endParaRPr>
          </a:p>
          <a:p>
            <a:pPr algn="just"/>
            <a:endParaRPr lang="en-GB" sz="1400" dirty="0">
              <a:uFillTx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025" y="621991"/>
            <a:ext cx="6664201" cy="608638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40" y="2582928"/>
            <a:ext cx="4657975" cy="28134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/>
          <p:cNvGrpSpPr/>
          <p:nvPr/>
        </p:nvGrpSpPr>
        <p:grpSpPr>
          <a:xfrm>
            <a:off x="6781093" y="5041696"/>
            <a:ext cx="389499" cy="313509"/>
            <a:chOff x="6783474" y="5044077"/>
            <a:chExt cx="389499" cy="313509"/>
          </a:xfrm>
        </p:grpSpPr>
        <p:sp>
          <p:nvSpPr>
            <p:cNvPr id="173" name="Oval 172"/>
            <p:cNvSpPr>
              <a:spLocks/>
            </p:cNvSpPr>
            <p:nvPr/>
          </p:nvSpPr>
          <p:spPr>
            <a:xfrm>
              <a:off x="6789781" y="5044077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74" name="TextBox 173"/>
            <p:cNvSpPr txBox="1">
              <a:spLocks/>
            </p:cNvSpPr>
            <p:nvPr/>
          </p:nvSpPr>
          <p:spPr>
            <a:xfrm>
              <a:off x="6783474" y="5074758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>
                  <a:uFillTx/>
                </a:rPr>
                <a:t>14</a:t>
              </a:r>
              <a:endParaRPr lang="en-GB" b="1" dirty="0">
                <a:uFillTx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  <a:uFillTx/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Oval 4"/>
          <p:cNvSpPr>
            <a:spLocks/>
          </p:cNvSpPr>
          <p:nvPr/>
        </p:nvSpPr>
        <p:spPr>
          <a:xfrm>
            <a:off x="8351523" y="3178624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>
                <a:solidFill>
                  <a:schemeClr val="tx1"/>
                </a:solidFill>
                <a:uFillTx/>
              </a:rPr>
              <a:t>…</a:t>
            </a:r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7983222" y="3953694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  <a:uFillTx/>
            </a:endParaRPr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7224858" y="395369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  <a:uFillTx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8351523" y="2563222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uFillTx/>
              </a:rPr>
              <a:t>…</a:t>
            </a:r>
            <a:endParaRPr lang="en-GB" b="1" dirty="0">
              <a:solidFill>
                <a:schemeClr val="tx1"/>
              </a:solidFill>
              <a:uFillTx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8351523" y="1947819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uFillTx/>
              </a:rPr>
              <a:t>…</a:t>
            </a:r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8351523" y="1332416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uFillTx/>
              </a:rPr>
              <a:t>…</a:t>
            </a:r>
            <a:endParaRPr lang="en-GB" b="1" dirty="0">
              <a:solidFill>
                <a:schemeClr val="tx1"/>
              </a:solidFill>
              <a:uFillTx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9499950" y="3944986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uFillTx/>
              </a:rPr>
              <a:t>…</a:t>
            </a:r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8741586" y="3944985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uFillTx/>
              </a:rPr>
              <a:t>…</a:t>
            </a:r>
          </a:p>
        </p:txBody>
      </p:sp>
      <p:sp>
        <p:nvSpPr>
          <p:cNvPr id="22" name="Oval 21"/>
          <p:cNvSpPr>
            <a:spLocks/>
          </p:cNvSpPr>
          <p:nvPr/>
        </p:nvSpPr>
        <p:spPr>
          <a:xfrm>
            <a:off x="5450493" y="504407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uFillTx/>
              </a:rPr>
              <a:t>6</a:t>
            </a:r>
            <a:endParaRPr lang="en-GB" b="1" dirty="0">
              <a:solidFill>
                <a:schemeClr val="tx1"/>
              </a:solidFill>
              <a:uFillTx/>
            </a:endParaRPr>
          </a:p>
        </p:txBody>
      </p:sp>
      <p:sp>
        <p:nvSpPr>
          <p:cNvPr id="23" name="Oval 22"/>
          <p:cNvSpPr>
            <a:spLocks/>
          </p:cNvSpPr>
          <p:nvPr/>
        </p:nvSpPr>
        <p:spPr>
          <a:xfrm>
            <a:off x="7427691" y="5035370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  <a:uFillTx/>
            </a:endParaRPr>
          </a:p>
        </p:txBody>
      </p:sp>
      <p:sp>
        <p:nvSpPr>
          <p:cNvPr id="25" name="Oval 24"/>
          <p:cNvSpPr>
            <a:spLocks/>
          </p:cNvSpPr>
          <p:nvPr/>
        </p:nvSpPr>
        <p:spPr>
          <a:xfrm>
            <a:off x="8745823" y="5039728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uFillTx/>
              </a:rPr>
              <a:t>…</a:t>
            </a:r>
            <a:endParaRPr lang="en-GB" b="1">
              <a:solidFill>
                <a:schemeClr val="tx1"/>
              </a:solidFill>
              <a:uFillTx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8086757" y="503972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  <a:uFillTx/>
            </a:endParaRPr>
          </a:p>
        </p:txBody>
      </p:sp>
      <p:sp>
        <p:nvSpPr>
          <p:cNvPr id="27" name="Oval 26"/>
          <p:cNvSpPr>
            <a:spLocks/>
          </p:cNvSpPr>
          <p:nvPr/>
        </p:nvSpPr>
        <p:spPr>
          <a:xfrm>
            <a:off x="10063955" y="5031020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uFillTx/>
              </a:rPr>
              <a:t>…</a:t>
            </a:r>
            <a:endParaRPr lang="en-GB" b="1">
              <a:solidFill>
                <a:schemeClr val="tx1"/>
              </a:solidFill>
              <a:uFillTx/>
            </a:endParaRPr>
          </a:p>
        </p:txBody>
      </p:sp>
      <p:sp>
        <p:nvSpPr>
          <p:cNvPr id="28" name="Oval 27"/>
          <p:cNvSpPr>
            <a:spLocks/>
          </p:cNvSpPr>
          <p:nvPr/>
        </p:nvSpPr>
        <p:spPr>
          <a:xfrm>
            <a:off x="9404889" y="5031019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uFillTx/>
              </a:rPr>
              <a:t>…</a:t>
            </a:r>
            <a:endParaRPr lang="en-GB" b="1">
              <a:solidFill>
                <a:schemeClr val="tx1"/>
              </a:solidFill>
              <a:uFillTx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11382085" y="5035378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uFillTx/>
              </a:rPr>
              <a:t>…</a:t>
            </a:r>
            <a:endParaRPr lang="en-GB" b="1">
              <a:solidFill>
                <a:schemeClr val="tx1"/>
              </a:solidFill>
              <a:uFillTx/>
            </a:endParaRPr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10723021" y="503537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uFillTx/>
              </a:rPr>
              <a:t>…</a:t>
            </a:r>
            <a:endParaRPr lang="en-GB" b="1">
              <a:solidFill>
                <a:schemeClr val="tx1"/>
              </a:solidFill>
              <a:uFillTx/>
            </a:endParaRPr>
          </a:p>
        </p:txBody>
      </p:sp>
      <p:cxnSp>
        <p:nvCxnSpPr>
          <p:cNvPr id="33" name="Straight Arrow Connector 32"/>
          <p:cNvCxnSpPr>
            <a:stCxn id="18" idx="4"/>
            <a:endCxn id="17" idx="0"/>
          </p:cNvCxnSpPr>
          <p:nvPr/>
        </p:nvCxnSpPr>
        <p:spPr>
          <a:xfrm>
            <a:off x="8508278" y="1645925"/>
            <a:ext cx="0" cy="30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4"/>
            <a:endCxn id="16" idx="0"/>
          </p:cNvCxnSpPr>
          <p:nvPr/>
        </p:nvCxnSpPr>
        <p:spPr>
          <a:xfrm>
            <a:off x="8508278" y="2261328"/>
            <a:ext cx="0" cy="30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4"/>
            <a:endCxn id="5" idx="0"/>
          </p:cNvCxnSpPr>
          <p:nvPr/>
        </p:nvCxnSpPr>
        <p:spPr>
          <a:xfrm>
            <a:off x="8508278" y="2876731"/>
            <a:ext cx="0" cy="301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3"/>
            <a:endCxn id="14" idx="7"/>
          </p:cNvCxnSpPr>
          <p:nvPr/>
        </p:nvCxnSpPr>
        <p:spPr>
          <a:xfrm flipH="1">
            <a:off x="7492455" y="3446221"/>
            <a:ext cx="904980" cy="553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4"/>
            <a:endCxn id="13" idx="0"/>
          </p:cNvCxnSpPr>
          <p:nvPr/>
        </p:nvCxnSpPr>
        <p:spPr>
          <a:xfrm flipH="1">
            <a:off x="8139977" y="3492133"/>
            <a:ext cx="368301" cy="46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4"/>
            <a:endCxn id="20" idx="0"/>
          </p:cNvCxnSpPr>
          <p:nvPr/>
        </p:nvCxnSpPr>
        <p:spPr>
          <a:xfrm>
            <a:off x="8508278" y="3492133"/>
            <a:ext cx="39006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5"/>
            <a:endCxn id="19" idx="1"/>
          </p:cNvCxnSpPr>
          <p:nvPr/>
        </p:nvCxnSpPr>
        <p:spPr>
          <a:xfrm>
            <a:off x="8619120" y="3446221"/>
            <a:ext cx="926742" cy="544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216935" y="1177135"/>
            <a:ext cx="5879064" cy="1674859"/>
          </a:xfrm>
        </p:spPr>
        <p:txBody>
          <a:bodyPr>
            <a:normAutofit/>
          </a:bodyPr>
          <a:lstStyle/>
          <a:p>
            <a:pPr algn="just"/>
            <a:r>
              <a:rPr lang="en-GB" sz="1400" b="1" dirty="0">
                <a:uFillTx/>
              </a:rPr>
              <a:t>DFS Pathfinder </a:t>
            </a:r>
            <a:r>
              <a:rPr lang="en-GB" sz="1400" dirty="0">
                <a:uFillTx/>
              </a:rPr>
              <a:t>traversal returns traversal path (ordered array of vertices)</a:t>
            </a:r>
          </a:p>
          <a:p>
            <a:pPr algn="just"/>
            <a:r>
              <a:rPr lang="en-GB" sz="1400" dirty="0">
                <a:uFillTx/>
              </a:rPr>
              <a:t>Count units to construct </a:t>
            </a:r>
            <a:r>
              <a:rPr lang="en-GB" sz="1400" b="1" dirty="0">
                <a:solidFill>
                  <a:srgbClr val="00B050"/>
                </a:solidFill>
                <a:uFillTx/>
              </a:rPr>
              <a:t>general grid layout</a:t>
            </a:r>
            <a:r>
              <a:rPr lang="en-GB" sz="1400" dirty="0">
                <a:uFillTx/>
              </a:rPr>
              <a:t>.</a:t>
            </a:r>
          </a:p>
          <a:p>
            <a:pPr algn="just"/>
            <a:r>
              <a:rPr lang="en-GB" sz="1400" dirty="0">
                <a:uFillTx/>
              </a:rPr>
              <a:t>Implement </a:t>
            </a:r>
            <a:r>
              <a:rPr lang="en-GB" sz="1400" b="1" dirty="0">
                <a:solidFill>
                  <a:srgbClr val="0000FF"/>
                </a:solidFill>
                <a:uFillTx/>
              </a:rPr>
              <a:t>Units</a:t>
            </a:r>
            <a:r>
              <a:rPr lang="en-GB" sz="1400" dirty="0">
                <a:uFillTx/>
              </a:rPr>
              <a:t> and </a:t>
            </a:r>
            <a:r>
              <a:rPr lang="en-GB" sz="1400" b="1" dirty="0" err="1">
                <a:solidFill>
                  <a:srgbClr val="00B0F0"/>
                </a:solidFill>
                <a:uFillTx/>
              </a:rPr>
              <a:t>CModules</a:t>
            </a:r>
            <a:r>
              <a:rPr lang="en-GB" sz="1400" dirty="0">
                <a:uFillTx/>
              </a:rPr>
              <a:t> as groups (containers) with </a:t>
            </a:r>
            <a:r>
              <a:rPr lang="en-GB" sz="1400" dirty="0" err="1">
                <a:uFillTx/>
              </a:rPr>
              <a:t>mxGraph</a:t>
            </a:r>
            <a:r>
              <a:rPr lang="en-GB" sz="1400" dirty="0">
                <a:uFillTx/>
              </a:rPr>
              <a:t> API.</a:t>
            </a:r>
          </a:p>
          <a:p>
            <a:pPr algn="just"/>
            <a:r>
              <a:rPr lang="en-GB" sz="1400" dirty="0">
                <a:uFillTx/>
              </a:rPr>
              <a:t>Vertex placement inside group: </a:t>
            </a:r>
            <a:r>
              <a:rPr lang="en-GB" sz="1400" b="1" dirty="0">
                <a:uFillTx/>
              </a:rPr>
              <a:t>square grid algorithm</a:t>
            </a:r>
            <a:r>
              <a:rPr lang="en-GB" sz="1400" dirty="0">
                <a:uFillTx/>
              </a:rPr>
              <a:t> places nodes inside</a:t>
            </a:r>
          </a:p>
          <a:p>
            <a:pPr algn="just"/>
            <a:r>
              <a:rPr lang="en-GB" sz="1400" dirty="0">
                <a:uFillTx/>
              </a:rPr>
              <a:t>Rules for example: if (valve to instrument) : instrument above valve</a:t>
            </a:r>
          </a:p>
          <a:p>
            <a:pPr algn="just"/>
            <a:endParaRPr lang="en-GB" sz="1400" dirty="0">
              <a:uFillTx/>
            </a:endParaRPr>
          </a:p>
        </p:txBody>
      </p:sp>
      <p:sp>
        <p:nvSpPr>
          <p:cNvPr id="49" name="TextBox 48"/>
          <p:cNvSpPr txBox="1">
            <a:spLocks/>
          </p:cNvSpPr>
          <p:nvPr/>
        </p:nvSpPr>
        <p:spPr>
          <a:xfrm>
            <a:off x="6692545" y="1360757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>
                <a:uFillTx/>
              </a:rPr>
              <a:t>Enterprise : </a:t>
            </a:r>
            <a:r>
              <a:rPr lang="en-GB" sz="1050">
                <a:uFillTx/>
              </a:rPr>
              <a:t>AIDA Cruises</a:t>
            </a:r>
            <a:endParaRPr lang="en-GB" sz="1050" b="1">
              <a:uFillTx/>
            </a:endParaRPr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>
            <a:off x="6692545" y="1974941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>
                <a:uFillTx/>
              </a:rPr>
              <a:t>Site : </a:t>
            </a:r>
            <a:r>
              <a:rPr lang="en-GB" sz="1050">
                <a:uFillTx/>
              </a:rPr>
              <a:t>AIDA</a:t>
            </a:r>
            <a:endParaRPr lang="en-GB" sz="1050" b="1">
              <a:uFillTx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6692545" y="2589125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>
                <a:uFillTx/>
              </a:rPr>
              <a:t>Area : </a:t>
            </a:r>
            <a:r>
              <a:rPr lang="en-GB" sz="1050">
                <a:uFillTx/>
              </a:rPr>
              <a:t>Brewery</a:t>
            </a:r>
            <a:endParaRPr lang="en-GB" sz="1050" b="1">
              <a:uFillTx/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>
            <a:off x="6327262" y="3990379"/>
            <a:ext cx="952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>
                <a:uFillTx/>
              </a:rPr>
              <a:t>Unit : </a:t>
            </a:r>
            <a:r>
              <a:rPr lang="en-GB" sz="1050">
                <a:uFillTx/>
              </a:rPr>
              <a:t>U_L2</a:t>
            </a:r>
            <a:endParaRPr lang="en-GB" sz="1050" b="1">
              <a:uFillTx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>
            <a:off x="7505692" y="3986986"/>
            <a:ext cx="555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>
                <a:uFillTx/>
              </a:rPr>
              <a:t>U_M5</a:t>
            </a:r>
            <a:endParaRPr lang="en-GB" sz="1050" b="1">
              <a:uFillTx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8260380" y="3974781"/>
            <a:ext cx="555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>
                <a:uFillTx/>
              </a:rPr>
              <a:t>U_P3</a:t>
            </a:r>
            <a:endParaRPr lang="en-GB" sz="1050" b="1">
              <a:uFillTx/>
            </a:endParaRPr>
          </a:p>
        </p:txBody>
      </p:sp>
      <p:sp>
        <p:nvSpPr>
          <p:cNvPr id="63" name="TextBox 62"/>
          <p:cNvSpPr txBox="1">
            <a:spLocks/>
          </p:cNvSpPr>
          <p:nvPr/>
        </p:nvSpPr>
        <p:spPr>
          <a:xfrm>
            <a:off x="3636359" y="5082992"/>
            <a:ext cx="1841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uFillTx/>
              </a:rPr>
              <a:t>EModule</a:t>
            </a:r>
            <a:r>
              <a:rPr lang="en-GB" sz="1050" b="1" dirty="0">
                <a:uFillTx/>
              </a:rPr>
              <a:t> : </a:t>
            </a:r>
            <a:r>
              <a:rPr lang="en-GB" sz="800" dirty="0" err="1">
                <a:uFillTx/>
              </a:rPr>
              <a:t>Water_injection</a:t>
            </a:r>
            <a:endParaRPr lang="en-GB" sz="1050" dirty="0">
              <a:uFillTx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5680821" y="5051517"/>
            <a:ext cx="52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>
                <a:uFillTx/>
              </a:rPr>
              <a:t>Stem_ heating</a:t>
            </a:r>
            <a:endParaRPr lang="en-GB" sz="1050">
              <a:uFillTx/>
            </a:endParaRPr>
          </a:p>
        </p:txBody>
      </p:sp>
      <p:cxnSp>
        <p:nvCxnSpPr>
          <p:cNvPr id="68" name="Straight Arrow Connector 67"/>
          <p:cNvCxnSpPr>
            <a:stCxn id="14" idx="3"/>
            <a:endCxn id="22" idx="7"/>
          </p:cNvCxnSpPr>
          <p:nvPr/>
        </p:nvCxnSpPr>
        <p:spPr>
          <a:xfrm flipH="1">
            <a:off x="5718090" y="4221290"/>
            <a:ext cx="1552680" cy="868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4" idx="3"/>
            <a:endCxn id="21" idx="7"/>
          </p:cNvCxnSpPr>
          <p:nvPr/>
        </p:nvCxnSpPr>
        <p:spPr>
          <a:xfrm flipH="1">
            <a:off x="6407636" y="4221290"/>
            <a:ext cx="863134" cy="86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>
            <a:spLocks/>
          </p:cNvSpPr>
          <p:nvPr/>
        </p:nvSpPr>
        <p:spPr>
          <a:xfrm>
            <a:off x="2789434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uFillTx/>
              </a:rPr>
              <a:t>2</a:t>
            </a:r>
            <a:endParaRPr lang="en-GB" b="1" dirty="0">
              <a:solidFill>
                <a:schemeClr val="tx1"/>
              </a:solidFill>
              <a:uFillTx/>
            </a:endParaRPr>
          </a:p>
        </p:txBody>
      </p:sp>
      <p:sp>
        <p:nvSpPr>
          <p:cNvPr id="72" name="Oval 71"/>
          <p:cNvSpPr>
            <a:spLocks/>
          </p:cNvSpPr>
          <p:nvPr/>
        </p:nvSpPr>
        <p:spPr>
          <a:xfrm>
            <a:off x="2099888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uFillTx/>
              </a:rPr>
              <a:t>1</a:t>
            </a:r>
            <a:endParaRPr lang="en-GB" b="1" dirty="0">
              <a:solidFill>
                <a:schemeClr val="tx1"/>
              </a:solidFill>
              <a:uFillTx/>
            </a:endParaRPr>
          </a:p>
        </p:txBody>
      </p:sp>
      <p:sp>
        <p:nvSpPr>
          <p:cNvPr id="73" name="Oval 72"/>
          <p:cNvSpPr>
            <a:spLocks/>
          </p:cNvSpPr>
          <p:nvPr/>
        </p:nvSpPr>
        <p:spPr>
          <a:xfrm>
            <a:off x="407708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uFillTx/>
              </a:rPr>
              <a:t>4</a:t>
            </a:r>
            <a:endParaRPr lang="en-GB" b="1" dirty="0">
              <a:solidFill>
                <a:schemeClr val="tx1"/>
              </a:solidFill>
              <a:uFillTx/>
            </a:endParaRPr>
          </a:p>
        </p:txBody>
      </p:sp>
      <p:sp>
        <p:nvSpPr>
          <p:cNvPr id="74" name="Oval 73"/>
          <p:cNvSpPr>
            <a:spLocks/>
          </p:cNvSpPr>
          <p:nvPr/>
        </p:nvSpPr>
        <p:spPr>
          <a:xfrm>
            <a:off x="3418020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uFillTx/>
              </a:rPr>
              <a:t>3</a:t>
            </a:r>
            <a:endParaRPr lang="en-GB" b="1" dirty="0">
              <a:solidFill>
                <a:schemeClr val="tx1"/>
              </a:solidFill>
              <a:uFillTx/>
            </a:endParaRPr>
          </a:p>
        </p:txBody>
      </p:sp>
      <p:sp>
        <p:nvSpPr>
          <p:cNvPr id="76" name="Oval 75"/>
          <p:cNvSpPr>
            <a:spLocks/>
          </p:cNvSpPr>
          <p:nvPr/>
        </p:nvSpPr>
        <p:spPr>
          <a:xfrm>
            <a:off x="4736152" y="626654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uFillTx/>
              </a:rPr>
              <a:t>5</a:t>
            </a:r>
            <a:endParaRPr lang="en-GB" sz="300" b="1" dirty="0">
              <a:solidFill>
                <a:schemeClr val="tx1"/>
              </a:solidFill>
              <a:uFillTx/>
            </a:endParaRPr>
          </a:p>
        </p:txBody>
      </p:sp>
      <p:sp>
        <p:nvSpPr>
          <p:cNvPr id="81" name="TextBox 80"/>
          <p:cNvSpPr txBox="1">
            <a:spLocks/>
          </p:cNvSpPr>
          <p:nvPr/>
        </p:nvSpPr>
        <p:spPr>
          <a:xfrm>
            <a:off x="-44222" y="6309807"/>
            <a:ext cx="2071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>
                <a:uFillTx/>
              </a:rPr>
              <a:t>CModule : </a:t>
            </a:r>
            <a:endParaRPr lang="en-GB" sz="1050">
              <a:uFillTx/>
            </a:endParaRPr>
          </a:p>
        </p:txBody>
      </p:sp>
      <p:sp>
        <p:nvSpPr>
          <p:cNvPr id="82" name="TextBox 81"/>
          <p:cNvSpPr txBox="1">
            <a:spLocks/>
          </p:cNvSpPr>
          <p:nvPr/>
        </p:nvSpPr>
        <p:spPr>
          <a:xfrm>
            <a:off x="2509551" y="6616518"/>
            <a:ext cx="783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>
                <a:uFillTx/>
              </a:rPr>
              <a:t>Pump_P40</a:t>
            </a:r>
          </a:p>
        </p:txBody>
      </p:sp>
      <p:sp>
        <p:nvSpPr>
          <p:cNvPr id="83" name="TextBox 82"/>
          <p:cNvSpPr txBox="1">
            <a:spLocks/>
          </p:cNvSpPr>
          <p:nvPr/>
        </p:nvSpPr>
        <p:spPr>
          <a:xfrm>
            <a:off x="3559420" y="66165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>
                <a:uFillTx/>
              </a:rPr>
              <a:t>Kettle_sensor_Z</a:t>
            </a:r>
          </a:p>
        </p:txBody>
      </p:sp>
      <p:sp>
        <p:nvSpPr>
          <p:cNvPr id="84" name="TextBox 83"/>
          <p:cNvSpPr txBox="1">
            <a:spLocks/>
          </p:cNvSpPr>
          <p:nvPr/>
        </p:nvSpPr>
        <p:spPr>
          <a:xfrm>
            <a:off x="3272858" y="6616518"/>
            <a:ext cx="52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>
                <a:uFillTx/>
              </a:rPr>
              <a:t>Motor</a:t>
            </a:r>
            <a:endParaRPr lang="en-GB" sz="1050">
              <a:uFillTx/>
            </a:endParaRPr>
          </a:p>
        </p:txBody>
      </p:sp>
      <p:sp>
        <p:nvSpPr>
          <p:cNvPr id="85" name="TextBox 84"/>
          <p:cNvSpPr txBox="1">
            <a:spLocks/>
          </p:cNvSpPr>
          <p:nvPr/>
        </p:nvSpPr>
        <p:spPr>
          <a:xfrm>
            <a:off x="4283266" y="66165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>
                <a:uFillTx/>
              </a:rPr>
              <a:t>Kettle_sensor_T</a:t>
            </a:r>
          </a:p>
        </p:txBody>
      </p:sp>
      <p:sp>
        <p:nvSpPr>
          <p:cNvPr id="86" name="TextBox 85"/>
          <p:cNvSpPr txBox="1">
            <a:spLocks/>
          </p:cNvSpPr>
          <p:nvPr/>
        </p:nvSpPr>
        <p:spPr>
          <a:xfrm>
            <a:off x="1508574" y="6616518"/>
            <a:ext cx="124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uFillTx/>
              </a:rPr>
              <a:t>Control_valve_440</a:t>
            </a:r>
          </a:p>
        </p:txBody>
      </p:sp>
      <p:cxnSp>
        <p:nvCxnSpPr>
          <p:cNvPr id="88" name="Straight Arrow Connector 87"/>
          <p:cNvCxnSpPr>
            <a:stCxn id="22" idx="3"/>
            <a:endCxn id="72" idx="7"/>
          </p:cNvCxnSpPr>
          <p:nvPr/>
        </p:nvCxnSpPr>
        <p:spPr>
          <a:xfrm flipH="1">
            <a:off x="2367485" y="5311674"/>
            <a:ext cx="3128920" cy="1005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3"/>
            <a:endCxn id="71" idx="7"/>
          </p:cNvCxnSpPr>
          <p:nvPr/>
        </p:nvCxnSpPr>
        <p:spPr>
          <a:xfrm flipH="1">
            <a:off x="3057031" y="5311674"/>
            <a:ext cx="2439374" cy="1005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2" idx="3"/>
            <a:endCxn id="74" idx="0"/>
          </p:cNvCxnSpPr>
          <p:nvPr/>
        </p:nvCxnSpPr>
        <p:spPr>
          <a:xfrm flipH="1">
            <a:off x="3574775" y="5311674"/>
            <a:ext cx="1921630" cy="950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2" idx="3"/>
            <a:endCxn id="73" idx="0"/>
          </p:cNvCxnSpPr>
          <p:nvPr/>
        </p:nvCxnSpPr>
        <p:spPr>
          <a:xfrm flipH="1">
            <a:off x="4233841" y="5311674"/>
            <a:ext cx="1262564" cy="950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22" idx="3"/>
            <a:endCxn id="76" idx="0"/>
          </p:cNvCxnSpPr>
          <p:nvPr/>
        </p:nvCxnSpPr>
        <p:spPr>
          <a:xfrm flipH="1">
            <a:off x="4892907" y="5311674"/>
            <a:ext cx="603498" cy="954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>
            <a:spLocks/>
          </p:cNvSpPr>
          <p:nvPr/>
        </p:nvSpPr>
        <p:spPr>
          <a:xfrm>
            <a:off x="536659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uFillTx/>
              </a:rPr>
              <a:t>7</a:t>
            </a:r>
            <a:endParaRPr lang="en-GB" b="1" dirty="0">
              <a:solidFill>
                <a:schemeClr val="tx1"/>
              </a:solidFill>
              <a:uFillTx/>
            </a:endParaRPr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593844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uFillTx/>
              </a:rPr>
              <a:t>8</a:t>
            </a:r>
            <a:endParaRPr lang="en-GB" b="1" dirty="0">
              <a:solidFill>
                <a:schemeClr val="tx1"/>
              </a:solidFill>
              <a:uFillTx/>
            </a:endParaRPr>
          </a:p>
        </p:txBody>
      </p:sp>
      <p:sp>
        <p:nvSpPr>
          <p:cNvPr id="132" name="Oval 131"/>
          <p:cNvSpPr>
            <a:spLocks/>
          </p:cNvSpPr>
          <p:nvPr/>
        </p:nvSpPr>
        <p:spPr>
          <a:xfrm>
            <a:off x="651029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uFillTx/>
              </a:rPr>
              <a:t>9</a:t>
            </a:r>
            <a:endParaRPr lang="en-GB" b="1" dirty="0">
              <a:solidFill>
                <a:schemeClr val="tx1"/>
              </a:solidFill>
              <a:uFillTx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7072773" y="6285522"/>
            <a:ext cx="389499" cy="313509"/>
            <a:chOff x="6044911" y="6257834"/>
            <a:chExt cx="389499" cy="313509"/>
          </a:xfrm>
        </p:grpSpPr>
        <p:sp>
          <p:nvSpPr>
            <p:cNvPr id="135" name="Oval 134"/>
            <p:cNvSpPr>
              <a:spLocks/>
            </p:cNvSpPr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36" name="TextBox 135"/>
            <p:cNvSpPr txBox="1">
              <a:spLocks/>
            </p:cNvSpPr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>
                  <a:uFillTx/>
                </a:rPr>
                <a:t>10</a:t>
              </a:r>
              <a:endParaRPr lang="en-GB" b="1" dirty="0">
                <a:uFillTx/>
              </a:endParaRPr>
            </a:p>
          </p:txBody>
        </p:sp>
      </p:grpSp>
      <p:cxnSp>
        <p:nvCxnSpPr>
          <p:cNvPr id="138" name="Straight Arrow Connector 137"/>
          <p:cNvCxnSpPr>
            <a:stCxn id="21" idx="4"/>
            <a:endCxn id="78" idx="0"/>
          </p:cNvCxnSpPr>
          <p:nvPr/>
        </p:nvCxnSpPr>
        <p:spPr>
          <a:xfrm flipH="1">
            <a:off x="5523351" y="5357587"/>
            <a:ext cx="773443" cy="904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1" idx="4"/>
          </p:cNvCxnSpPr>
          <p:nvPr/>
        </p:nvCxnSpPr>
        <p:spPr>
          <a:xfrm flipH="1">
            <a:off x="6123823" y="5357587"/>
            <a:ext cx="172971" cy="951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21" idx="4"/>
            <a:endCxn id="132" idx="0"/>
          </p:cNvCxnSpPr>
          <p:nvPr/>
        </p:nvCxnSpPr>
        <p:spPr>
          <a:xfrm>
            <a:off x="6296794" y="5357587"/>
            <a:ext cx="370257" cy="94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21" idx="4"/>
            <a:endCxn id="135" idx="0"/>
          </p:cNvCxnSpPr>
          <p:nvPr/>
        </p:nvCxnSpPr>
        <p:spPr>
          <a:xfrm>
            <a:off x="6296794" y="5357587"/>
            <a:ext cx="942107" cy="95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6133732" y="5044078"/>
            <a:ext cx="389499" cy="313509"/>
            <a:chOff x="6133732" y="5044078"/>
            <a:chExt cx="389499" cy="313509"/>
          </a:xfrm>
        </p:grpSpPr>
        <p:sp>
          <p:nvSpPr>
            <p:cNvPr id="21" name="Oval 20"/>
            <p:cNvSpPr>
              <a:spLocks/>
            </p:cNvSpPr>
            <p:nvPr/>
          </p:nvSpPr>
          <p:spPr>
            <a:xfrm>
              <a:off x="6140039" y="5044078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50" name="TextBox 149"/>
            <p:cNvSpPr txBox="1">
              <a:spLocks/>
            </p:cNvSpPr>
            <p:nvPr/>
          </p:nvSpPr>
          <p:spPr>
            <a:xfrm>
              <a:off x="6133732" y="5074759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>
                  <a:uFillTx/>
                </a:rPr>
                <a:t>12</a:t>
              </a:r>
              <a:endParaRPr lang="en-GB" b="1" dirty="0">
                <a:uFillTx/>
              </a:endParaRPr>
            </a:p>
          </p:txBody>
        </p:sp>
      </p:grpSp>
      <p:cxnSp>
        <p:nvCxnSpPr>
          <p:cNvPr id="153" name="Straight Arrow Connector 152"/>
          <p:cNvCxnSpPr>
            <a:endCxn id="155" idx="3"/>
          </p:cNvCxnSpPr>
          <p:nvPr/>
        </p:nvCxnSpPr>
        <p:spPr>
          <a:xfrm flipH="1" flipV="1">
            <a:off x="3078773" y="4111997"/>
            <a:ext cx="3271183" cy="56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>
            <a:spLocks/>
          </p:cNvSpPr>
          <p:nvPr/>
        </p:nvSpPr>
        <p:spPr>
          <a:xfrm>
            <a:off x="3620308" y="3866923"/>
            <a:ext cx="215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rgbClr val="00B050"/>
                </a:solidFill>
                <a:uFillTx/>
              </a:rPr>
              <a:t>Constructs grid layout as 2D-array</a:t>
            </a:r>
          </a:p>
          <a:p>
            <a:pPr algn="ctr"/>
            <a:endParaRPr lang="en-GB" sz="900" dirty="0">
              <a:solidFill>
                <a:srgbClr val="00B050"/>
              </a:solidFill>
              <a:uFillTx/>
            </a:endParaRPr>
          </a:p>
          <a:p>
            <a:pPr algn="ctr"/>
            <a:r>
              <a:rPr lang="en-GB" sz="900" dirty="0">
                <a:solidFill>
                  <a:srgbClr val="00B050"/>
                </a:solidFill>
                <a:uFillTx/>
              </a:rPr>
              <a:t>Units </a:t>
            </a:r>
            <a:r>
              <a:rPr lang="en-GB" sz="900" dirty="0" err="1">
                <a:solidFill>
                  <a:srgbClr val="00B050"/>
                </a:solidFill>
                <a:uFillTx/>
              </a:rPr>
              <a:t>layed</a:t>
            </a:r>
            <a:r>
              <a:rPr lang="en-GB" sz="900" dirty="0">
                <a:solidFill>
                  <a:srgbClr val="00B050"/>
                </a:solidFill>
                <a:uFillTx/>
              </a:rPr>
              <a:t> out inside each grid cell separately, units placed in grid at the end.  </a:t>
            </a:r>
          </a:p>
        </p:txBody>
      </p:sp>
      <p:sp>
        <p:nvSpPr>
          <p:cNvPr id="155" name="Rectangle 154"/>
          <p:cNvSpPr>
            <a:spLocks/>
          </p:cNvSpPr>
          <p:nvPr/>
        </p:nvSpPr>
        <p:spPr>
          <a:xfrm>
            <a:off x="162202" y="2986339"/>
            <a:ext cx="2916571" cy="225131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cxnSp>
        <p:nvCxnSpPr>
          <p:cNvPr id="161" name="Straight Connector 160"/>
          <p:cNvCxnSpPr>
            <a:stCxn id="155" idx="0"/>
            <a:endCxn id="155" idx="2"/>
          </p:cNvCxnSpPr>
          <p:nvPr/>
        </p:nvCxnSpPr>
        <p:spPr>
          <a:xfrm>
            <a:off x="1620488" y="2986339"/>
            <a:ext cx="0" cy="2251316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5" idx="1"/>
            <a:endCxn id="155" idx="3"/>
          </p:cNvCxnSpPr>
          <p:nvPr/>
        </p:nvCxnSpPr>
        <p:spPr>
          <a:xfrm>
            <a:off x="162202" y="4111997"/>
            <a:ext cx="2916571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3" idx="4"/>
          </p:cNvCxnSpPr>
          <p:nvPr/>
        </p:nvCxnSpPr>
        <p:spPr>
          <a:xfrm flipH="1">
            <a:off x="7071053" y="4267203"/>
            <a:ext cx="1068924" cy="85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3" idx="4"/>
            <a:endCxn id="23" idx="7"/>
          </p:cNvCxnSpPr>
          <p:nvPr/>
        </p:nvCxnSpPr>
        <p:spPr>
          <a:xfrm flipH="1">
            <a:off x="7695288" y="4267203"/>
            <a:ext cx="444689" cy="814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3" idx="4"/>
            <a:endCxn id="26" idx="0"/>
          </p:cNvCxnSpPr>
          <p:nvPr/>
        </p:nvCxnSpPr>
        <p:spPr>
          <a:xfrm>
            <a:off x="8139977" y="4267203"/>
            <a:ext cx="103535" cy="772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20" idx="4"/>
            <a:endCxn id="25" idx="0"/>
          </p:cNvCxnSpPr>
          <p:nvPr/>
        </p:nvCxnSpPr>
        <p:spPr>
          <a:xfrm>
            <a:off x="8898341" y="4258494"/>
            <a:ext cx="4237" cy="78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20" idx="4"/>
            <a:endCxn id="28" idx="1"/>
          </p:cNvCxnSpPr>
          <p:nvPr/>
        </p:nvCxnSpPr>
        <p:spPr>
          <a:xfrm>
            <a:off x="8898341" y="4258494"/>
            <a:ext cx="552460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9" idx="5"/>
            <a:endCxn id="27" idx="0"/>
          </p:cNvCxnSpPr>
          <p:nvPr/>
        </p:nvCxnSpPr>
        <p:spPr>
          <a:xfrm>
            <a:off x="9767547" y="4212583"/>
            <a:ext cx="453163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9" idx="5"/>
            <a:endCxn id="30" idx="1"/>
          </p:cNvCxnSpPr>
          <p:nvPr/>
        </p:nvCxnSpPr>
        <p:spPr>
          <a:xfrm>
            <a:off x="9767547" y="4212583"/>
            <a:ext cx="1001386" cy="86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9" idx="5"/>
            <a:endCxn id="29" idx="1"/>
          </p:cNvCxnSpPr>
          <p:nvPr/>
        </p:nvCxnSpPr>
        <p:spPr>
          <a:xfrm>
            <a:off x="9767547" y="4212583"/>
            <a:ext cx="1660450" cy="86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>
            <a:spLocks/>
          </p:cNvSpPr>
          <p:nvPr/>
        </p:nvSpPr>
        <p:spPr>
          <a:xfrm>
            <a:off x="8964677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uFillTx/>
              </a:rPr>
              <a:t>…</a:t>
            </a:r>
            <a:endParaRPr lang="en-GB" b="1">
              <a:solidFill>
                <a:schemeClr val="tx1"/>
              </a:solidFill>
              <a:uFillTx/>
            </a:endParaRPr>
          </a:p>
        </p:txBody>
      </p:sp>
      <p:sp>
        <p:nvSpPr>
          <p:cNvPr id="198" name="Oval 197"/>
          <p:cNvSpPr>
            <a:spLocks/>
          </p:cNvSpPr>
          <p:nvPr/>
        </p:nvSpPr>
        <p:spPr>
          <a:xfrm>
            <a:off x="8305611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uFillTx/>
              </a:rPr>
              <a:t>…</a:t>
            </a:r>
            <a:endParaRPr lang="en-GB" b="1">
              <a:solidFill>
                <a:schemeClr val="tx1"/>
              </a:solidFill>
              <a:uFillTx/>
            </a:endParaRPr>
          </a:p>
        </p:txBody>
      </p:sp>
      <p:sp>
        <p:nvSpPr>
          <p:cNvPr id="199" name="Oval 198"/>
          <p:cNvSpPr>
            <a:spLocks/>
          </p:cNvSpPr>
          <p:nvPr/>
        </p:nvSpPr>
        <p:spPr>
          <a:xfrm>
            <a:off x="10282809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uFillTx/>
              </a:rPr>
              <a:t>…</a:t>
            </a:r>
            <a:endParaRPr lang="en-GB" b="1">
              <a:solidFill>
                <a:schemeClr val="tx1"/>
              </a:solidFill>
              <a:uFillTx/>
            </a:endParaRPr>
          </a:p>
        </p:txBody>
      </p:sp>
      <p:sp>
        <p:nvSpPr>
          <p:cNvPr id="200" name="Oval 199"/>
          <p:cNvSpPr>
            <a:spLocks/>
          </p:cNvSpPr>
          <p:nvPr/>
        </p:nvSpPr>
        <p:spPr>
          <a:xfrm>
            <a:off x="9623743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uFillTx/>
              </a:rPr>
              <a:t>…</a:t>
            </a:r>
            <a:endParaRPr lang="en-GB" b="1">
              <a:solidFill>
                <a:schemeClr val="tx1"/>
              </a:solidFill>
              <a:uFillTx/>
            </a:endParaRPr>
          </a:p>
        </p:txBody>
      </p:sp>
      <p:sp>
        <p:nvSpPr>
          <p:cNvPr id="201" name="Oval 200"/>
          <p:cNvSpPr>
            <a:spLocks/>
          </p:cNvSpPr>
          <p:nvPr/>
        </p:nvSpPr>
        <p:spPr>
          <a:xfrm>
            <a:off x="11600939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uFillTx/>
              </a:rPr>
              <a:t>…</a:t>
            </a:r>
            <a:endParaRPr lang="en-GB" b="1">
              <a:solidFill>
                <a:schemeClr val="tx1"/>
              </a:solidFill>
              <a:uFillTx/>
            </a:endParaRPr>
          </a:p>
        </p:txBody>
      </p:sp>
      <p:sp>
        <p:nvSpPr>
          <p:cNvPr id="202" name="Oval 201"/>
          <p:cNvSpPr>
            <a:spLocks/>
          </p:cNvSpPr>
          <p:nvPr/>
        </p:nvSpPr>
        <p:spPr>
          <a:xfrm>
            <a:off x="10941875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  <a:uFillTx/>
              </a:rPr>
              <a:t>…</a:t>
            </a:r>
            <a:endParaRPr lang="en-GB" b="1">
              <a:solidFill>
                <a:schemeClr val="tx1"/>
              </a:solidFill>
              <a:uFillTx/>
            </a:endParaRPr>
          </a:p>
        </p:txBody>
      </p:sp>
      <p:sp>
        <p:nvSpPr>
          <p:cNvPr id="203" name="TextBox 202"/>
          <p:cNvSpPr txBox="1">
            <a:spLocks/>
          </p:cNvSpPr>
          <p:nvPr/>
        </p:nvSpPr>
        <p:spPr>
          <a:xfrm>
            <a:off x="766614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>
                <a:uFillTx/>
              </a:rPr>
              <a:t>…</a:t>
            </a:r>
            <a:endParaRPr lang="en-GB" sz="1050">
              <a:uFillTx/>
            </a:endParaRPr>
          </a:p>
        </p:txBody>
      </p:sp>
      <p:pic>
        <p:nvPicPr>
          <p:cNvPr id="205" name="Picture 2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442" y="3025806"/>
            <a:ext cx="1225002" cy="1053272"/>
          </a:xfrm>
          <a:prstGeom prst="rect">
            <a:avLst/>
          </a:prstGeom>
          <a:ln w="12700">
            <a:solidFill>
              <a:srgbClr val="0000FF"/>
            </a:solidFill>
            <a:prstDash val="dash"/>
          </a:ln>
        </p:spPr>
      </p:pic>
      <p:sp>
        <p:nvSpPr>
          <p:cNvPr id="208" name="Rectangle 207"/>
          <p:cNvSpPr>
            <a:spLocks/>
          </p:cNvSpPr>
          <p:nvPr/>
        </p:nvSpPr>
        <p:spPr>
          <a:xfrm>
            <a:off x="1935955" y="3057525"/>
            <a:ext cx="823913" cy="773905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209" name="Rectangle 208"/>
          <p:cNvSpPr>
            <a:spLocks/>
          </p:cNvSpPr>
          <p:nvPr/>
        </p:nvSpPr>
        <p:spPr>
          <a:xfrm>
            <a:off x="1733550" y="3036094"/>
            <a:ext cx="1209675" cy="103108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213" name="TextBox 212"/>
          <p:cNvSpPr txBox="1">
            <a:spLocks/>
          </p:cNvSpPr>
          <p:nvPr/>
        </p:nvSpPr>
        <p:spPr>
          <a:xfrm>
            <a:off x="8416341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>
                <a:uFillTx/>
              </a:rPr>
              <a:t>…</a:t>
            </a:r>
            <a:endParaRPr lang="en-GB" sz="1050">
              <a:uFillTx/>
            </a:endParaRPr>
          </a:p>
        </p:txBody>
      </p:sp>
      <p:sp>
        <p:nvSpPr>
          <p:cNvPr id="214" name="TextBox 213"/>
          <p:cNvSpPr txBox="1">
            <a:spLocks/>
          </p:cNvSpPr>
          <p:nvPr/>
        </p:nvSpPr>
        <p:spPr>
          <a:xfrm>
            <a:off x="9139084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>
                <a:uFillTx/>
              </a:rPr>
              <a:t>…</a:t>
            </a:r>
            <a:endParaRPr lang="en-GB" sz="1050">
              <a:uFillTx/>
            </a:endParaRPr>
          </a:p>
        </p:txBody>
      </p:sp>
      <p:sp>
        <p:nvSpPr>
          <p:cNvPr id="215" name="TextBox 214"/>
          <p:cNvSpPr txBox="1">
            <a:spLocks/>
          </p:cNvSpPr>
          <p:nvPr/>
        </p:nvSpPr>
        <p:spPr>
          <a:xfrm>
            <a:off x="9889282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>
                <a:uFillTx/>
              </a:rPr>
              <a:t>…</a:t>
            </a:r>
            <a:endParaRPr lang="en-GB" sz="1050">
              <a:uFillTx/>
            </a:endParaRPr>
          </a:p>
        </p:txBody>
      </p:sp>
      <p:sp>
        <p:nvSpPr>
          <p:cNvPr id="216" name="TextBox 215"/>
          <p:cNvSpPr txBox="1">
            <a:spLocks/>
          </p:cNvSpPr>
          <p:nvPr/>
        </p:nvSpPr>
        <p:spPr>
          <a:xfrm>
            <a:off x="10612025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>
                <a:uFillTx/>
              </a:rPr>
              <a:t>…</a:t>
            </a:r>
            <a:endParaRPr lang="en-GB" sz="1050">
              <a:uFillTx/>
            </a:endParaRPr>
          </a:p>
        </p:txBody>
      </p:sp>
      <p:sp>
        <p:nvSpPr>
          <p:cNvPr id="217" name="TextBox 216"/>
          <p:cNvSpPr txBox="1">
            <a:spLocks/>
          </p:cNvSpPr>
          <p:nvPr/>
        </p:nvSpPr>
        <p:spPr>
          <a:xfrm>
            <a:off x="1136222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>
                <a:uFillTx/>
              </a:rPr>
              <a:t>…</a:t>
            </a:r>
            <a:endParaRPr lang="en-GB" sz="1050">
              <a:uFillTx/>
            </a:endParaRPr>
          </a:p>
        </p:txBody>
      </p:sp>
      <p:sp>
        <p:nvSpPr>
          <p:cNvPr id="110" name="TextBox 173"/>
          <p:cNvSpPr txBox="1">
            <a:spLocks/>
          </p:cNvSpPr>
          <p:nvPr/>
        </p:nvSpPr>
        <p:spPr>
          <a:xfrm>
            <a:off x="7216188" y="3971959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uFillTx/>
              </a:rPr>
              <a:t>13</a:t>
            </a:r>
            <a:endParaRPr lang="en-GB" b="1" dirty="0">
              <a:uFillTx/>
            </a:endParaRPr>
          </a:p>
        </p:txBody>
      </p:sp>
      <p:sp>
        <p:nvSpPr>
          <p:cNvPr id="119" name="TextBox 173"/>
          <p:cNvSpPr txBox="1">
            <a:spLocks/>
          </p:cNvSpPr>
          <p:nvPr/>
        </p:nvSpPr>
        <p:spPr>
          <a:xfrm>
            <a:off x="7973627" y="3971959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uFillTx/>
              </a:rPr>
              <a:t>17</a:t>
            </a:r>
            <a:endParaRPr lang="en-GB" b="1" dirty="0">
              <a:uFillTx/>
            </a:endParaRPr>
          </a:p>
        </p:txBody>
      </p:sp>
      <p:sp>
        <p:nvSpPr>
          <p:cNvPr id="122" name="TextBox 173"/>
          <p:cNvSpPr txBox="1">
            <a:spLocks/>
          </p:cNvSpPr>
          <p:nvPr/>
        </p:nvSpPr>
        <p:spPr>
          <a:xfrm>
            <a:off x="7418188" y="5067645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uFillTx/>
              </a:rPr>
              <a:t>15</a:t>
            </a:r>
            <a:endParaRPr lang="en-GB" b="1" dirty="0">
              <a:uFillTx/>
            </a:endParaRPr>
          </a:p>
        </p:txBody>
      </p:sp>
      <p:sp>
        <p:nvSpPr>
          <p:cNvPr id="123" name="TextBox 173"/>
          <p:cNvSpPr txBox="1">
            <a:spLocks/>
          </p:cNvSpPr>
          <p:nvPr/>
        </p:nvSpPr>
        <p:spPr>
          <a:xfrm>
            <a:off x="8076014" y="5067645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uFillTx/>
              </a:rPr>
              <a:t>16</a:t>
            </a:r>
            <a:endParaRPr lang="en-GB" b="1" dirty="0">
              <a:uFillTx/>
            </a:endParaRPr>
          </a:p>
        </p:txBody>
      </p:sp>
      <p:grpSp>
        <p:nvGrpSpPr>
          <p:cNvPr id="141" name="Group 133"/>
          <p:cNvGrpSpPr/>
          <p:nvPr/>
        </p:nvGrpSpPr>
        <p:grpSpPr>
          <a:xfrm>
            <a:off x="7689192" y="6518453"/>
            <a:ext cx="389499" cy="313509"/>
            <a:chOff x="6044911" y="6257834"/>
            <a:chExt cx="389499" cy="313509"/>
          </a:xfrm>
        </p:grpSpPr>
        <p:sp>
          <p:nvSpPr>
            <p:cNvPr id="143" name="Oval 134"/>
            <p:cNvSpPr>
              <a:spLocks/>
            </p:cNvSpPr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44" name="TextBox 135"/>
            <p:cNvSpPr txBox="1">
              <a:spLocks/>
            </p:cNvSpPr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>
                  <a:uFillTx/>
                </a:rPr>
                <a:t>11</a:t>
              </a:r>
              <a:endParaRPr lang="en-GB" b="1" dirty="0">
                <a:uFillTx/>
              </a:endParaRPr>
            </a:p>
          </p:txBody>
        </p:sp>
      </p:grpSp>
      <p:cxnSp>
        <p:nvCxnSpPr>
          <p:cNvPr id="145" name="Straight Arrow Connector 145"/>
          <p:cNvCxnSpPr/>
          <p:nvPr/>
        </p:nvCxnSpPr>
        <p:spPr>
          <a:xfrm>
            <a:off x="7379580" y="6518452"/>
            <a:ext cx="325688" cy="111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54"/>
          <p:cNvSpPr>
            <a:spLocks/>
          </p:cNvSpPr>
          <p:nvPr/>
        </p:nvSpPr>
        <p:spPr>
          <a:xfrm>
            <a:off x="2000501" y="6156006"/>
            <a:ext cx="3152593" cy="502019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uFillTx/>
            </a:endParaRPr>
          </a:p>
        </p:txBody>
      </p:sp>
      <p:sp>
        <p:nvSpPr>
          <p:cNvPr id="148" name="TextBox 153"/>
          <p:cNvSpPr txBox="1">
            <a:spLocks/>
          </p:cNvSpPr>
          <p:nvPr/>
        </p:nvSpPr>
        <p:spPr>
          <a:xfrm>
            <a:off x="1934591" y="5920659"/>
            <a:ext cx="100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rgbClr val="00B0F0"/>
                </a:solidFill>
                <a:uFillTx/>
              </a:rPr>
              <a:t>Siblings (in level)</a:t>
            </a:r>
          </a:p>
        </p:txBody>
      </p:sp>
      <p:sp>
        <p:nvSpPr>
          <p:cNvPr id="159" name="TextBox 51"/>
          <p:cNvSpPr txBox="1">
            <a:spLocks/>
          </p:cNvSpPr>
          <p:nvPr/>
        </p:nvSpPr>
        <p:spPr>
          <a:xfrm>
            <a:off x="6692545" y="3208420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>
                <a:uFillTx/>
              </a:rPr>
              <a:t>Process Cell : </a:t>
            </a:r>
            <a:r>
              <a:rPr lang="en-GB" sz="1050" dirty="0" err="1">
                <a:uFillTx/>
              </a:rPr>
              <a:t>Brewhouse</a:t>
            </a:r>
            <a:endParaRPr lang="en-GB" sz="1050" b="1" dirty="0">
              <a:uFillTx/>
            </a:endParaRPr>
          </a:p>
        </p:txBody>
      </p:sp>
      <p:sp>
        <p:nvSpPr>
          <p:cNvPr id="113" name="Textfeld 112"/>
          <p:cNvSpPr txBox="1">
            <a:spLocks/>
          </p:cNvSpPr>
          <p:nvPr/>
        </p:nvSpPr>
        <p:spPr>
          <a:xfrm>
            <a:off x="9499951" y="1232086"/>
            <a:ext cx="2555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uFillTx/>
              </a:rPr>
              <a:t>pidLevel</a:t>
            </a:r>
            <a:r>
              <a:rPr lang="en-US" sz="1200" b="1" dirty="0">
                <a:uFillTx/>
              </a:rPr>
              <a:t> to </a:t>
            </a:r>
            <a:r>
              <a:rPr lang="en-US" sz="1200" b="1" dirty="0" err="1">
                <a:uFillTx/>
              </a:rPr>
              <a:t>isaLevel</a:t>
            </a:r>
            <a:r>
              <a:rPr lang="en-US" sz="1200" b="1" dirty="0">
                <a:uFillTx/>
              </a:rPr>
              <a:t> map:</a:t>
            </a:r>
          </a:p>
          <a:p>
            <a:r>
              <a:rPr lang="en-US" sz="1200" b="1" dirty="0">
                <a:uFillTx/>
              </a:rPr>
              <a:t>    1 : Enterprise</a:t>
            </a:r>
          </a:p>
          <a:p>
            <a:r>
              <a:rPr lang="en-US" sz="1200" b="1" dirty="0">
                <a:uFillTx/>
              </a:rPr>
              <a:t>    2 : Site</a:t>
            </a:r>
          </a:p>
          <a:p>
            <a:r>
              <a:rPr lang="en-US" sz="1200" b="1" dirty="0">
                <a:uFillTx/>
              </a:rPr>
              <a:t>    3 : Area</a:t>
            </a:r>
          </a:p>
          <a:p>
            <a:r>
              <a:rPr lang="en-US" sz="1200" b="1" dirty="0">
                <a:uFillTx/>
              </a:rPr>
              <a:t>    4 : Process Cell</a:t>
            </a:r>
          </a:p>
          <a:p>
            <a:r>
              <a:rPr lang="en-US" sz="1200" b="1" dirty="0">
                <a:solidFill>
                  <a:srgbClr val="00B050"/>
                </a:solidFill>
                <a:uFillTx/>
              </a:rPr>
              <a:t>    5 : Unit</a:t>
            </a:r>
          </a:p>
          <a:p>
            <a:r>
              <a:rPr lang="en-US" sz="1200" b="1" dirty="0">
                <a:solidFill>
                  <a:srgbClr val="0000FF"/>
                </a:solidFill>
                <a:uFillTx/>
              </a:rPr>
              <a:t>    6 : </a:t>
            </a:r>
            <a:r>
              <a:rPr lang="en-US" sz="1200" b="1" dirty="0" err="1">
                <a:solidFill>
                  <a:srgbClr val="0000FF"/>
                </a:solidFill>
                <a:uFillTx/>
              </a:rPr>
              <a:t>Emodule</a:t>
            </a:r>
            <a:endParaRPr lang="en-US" sz="1200" b="1" dirty="0">
              <a:solidFill>
                <a:srgbClr val="0000FF"/>
              </a:solidFill>
              <a:uFillTx/>
            </a:endParaRPr>
          </a:p>
          <a:p>
            <a:r>
              <a:rPr lang="en-US" sz="1200" b="1" dirty="0">
                <a:solidFill>
                  <a:srgbClr val="0000FF"/>
                </a:solidFill>
                <a:uFillTx/>
              </a:rPr>
              <a:t>    …</a:t>
            </a:r>
          </a:p>
          <a:p>
            <a:r>
              <a:rPr lang="en-US" sz="1200" b="1" dirty="0">
                <a:solidFill>
                  <a:srgbClr val="0000FF"/>
                </a:solidFill>
                <a:uFillTx/>
              </a:rPr>
              <a:t>    </a:t>
            </a:r>
            <a:r>
              <a:rPr lang="en-US" sz="1200" b="1" dirty="0">
                <a:solidFill>
                  <a:srgbClr val="00B0F0"/>
                </a:solidFill>
                <a:uFillTx/>
              </a:rPr>
              <a:t>n : </a:t>
            </a:r>
            <a:r>
              <a:rPr lang="en-US" sz="1200" b="1" dirty="0" err="1">
                <a:solidFill>
                  <a:srgbClr val="00B0F0"/>
                </a:solidFill>
                <a:uFillTx/>
              </a:rPr>
              <a:t>Cmodule</a:t>
            </a:r>
            <a:endParaRPr lang="en-US" sz="1200" b="1" dirty="0">
              <a:solidFill>
                <a:srgbClr val="00B0F0"/>
              </a:solidFill>
              <a:uFillTx/>
            </a:endParaRPr>
          </a:p>
          <a:p>
            <a:endParaRPr lang="en-US" sz="1200" b="1" dirty="0">
              <a:solidFill>
                <a:srgbClr val="00B0F0"/>
              </a:solidFill>
              <a:uFillTx/>
            </a:endParaRPr>
          </a:p>
          <a:p>
            <a:r>
              <a:rPr lang="en-US" sz="1200" dirty="0">
                <a:solidFill>
                  <a:srgbClr val="00B0F0"/>
                </a:solidFill>
                <a:uFillTx/>
              </a:rPr>
              <a:t>(only last level labelled as </a:t>
            </a:r>
            <a:r>
              <a:rPr lang="en-US" sz="1200" dirty="0" err="1">
                <a:solidFill>
                  <a:srgbClr val="00B0F0"/>
                </a:solidFill>
                <a:uFillTx/>
              </a:rPr>
              <a:t>Cmodule</a:t>
            </a:r>
            <a:r>
              <a:rPr lang="en-US" sz="1200" dirty="0">
                <a:solidFill>
                  <a:srgbClr val="00B0F0"/>
                </a:solidFill>
                <a:uFillTx/>
              </a:rPr>
              <a:t>)</a:t>
            </a:r>
          </a:p>
          <a:p>
            <a:endParaRPr lang="en-US" sz="1200" dirty="0">
              <a:uFillTx/>
            </a:endParaRPr>
          </a:p>
        </p:txBody>
      </p:sp>
      <p:sp>
        <p:nvSpPr>
          <p:cNvPr id="114" name="TextBox 62"/>
          <p:cNvSpPr txBox="1">
            <a:spLocks/>
          </p:cNvSpPr>
          <p:nvPr/>
        </p:nvSpPr>
        <p:spPr>
          <a:xfrm rot="2605939">
            <a:off x="5119958" y="3487989"/>
            <a:ext cx="6347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400" b="1" dirty="0">
                <a:solidFill>
                  <a:srgbClr val="FF0000"/>
                </a:solidFill>
                <a:uFillTx/>
              </a:rPr>
              <a:t>REMAKE WITH DRAW IO</a:t>
            </a:r>
            <a:endParaRPr lang="en-GB" sz="4400" dirty="0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  <a:uFillTx/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3 – </a:t>
            </a:r>
            <a:r>
              <a:rPr lang="en-GB" sz="1600" b="1" dirty="0" err="1">
                <a:solidFill>
                  <a:schemeClr val="bg1">
                    <a:lumMod val="50000"/>
                  </a:schemeClr>
                </a:solidFill>
                <a:uFillTx/>
              </a:rPr>
              <a:t>placeVertices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()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28" name="Grafik 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1" y="2828410"/>
            <a:ext cx="4873399" cy="2507361"/>
          </a:xfrm>
          <a:prstGeom prst="rect">
            <a:avLst/>
          </a:prstGeom>
        </p:spPr>
      </p:pic>
      <p:graphicFrame>
        <p:nvGraphicFramePr>
          <p:cNvPr id="330" name="Tabelle 329"/>
          <p:cNvGraphicFramePr>
            <a:graphicFrameLocks noGrp="1"/>
          </p:cNvGraphicFramePr>
          <p:nvPr/>
        </p:nvGraphicFramePr>
        <p:xfrm>
          <a:off x="1114066" y="6328109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uFillTx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  <a:uFillTx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1" name="TextBox 62"/>
          <p:cNvSpPr txBox="1">
            <a:spLocks/>
          </p:cNvSpPr>
          <p:nvPr/>
        </p:nvSpPr>
        <p:spPr>
          <a:xfrm>
            <a:off x="1007465" y="6097012"/>
            <a:ext cx="21172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uFillTx/>
              </a:rPr>
              <a:t>Tree Array (nested hierarchy):</a:t>
            </a:r>
            <a:endParaRPr lang="en-GB" sz="1050" dirty="0">
              <a:uFillTx/>
            </a:endParaRPr>
          </a:p>
        </p:txBody>
      </p:sp>
      <p:sp>
        <p:nvSpPr>
          <p:cNvPr id="333" name="TextBox 62"/>
          <p:cNvSpPr txBox="1">
            <a:spLocks/>
          </p:cNvSpPr>
          <p:nvPr/>
        </p:nvSpPr>
        <p:spPr>
          <a:xfrm>
            <a:off x="6856158" y="6097679"/>
            <a:ext cx="837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uFillTx/>
              </a:rPr>
              <a:t>Path Array:</a:t>
            </a:r>
            <a:endParaRPr lang="en-GB" sz="1050" dirty="0">
              <a:uFillTx/>
            </a:endParaRPr>
          </a:p>
        </p:txBody>
      </p:sp>
      <p:sp>
        <p:nvSpPr>
          <p:cNvPr id="334" name="TextBox 62"/>
          <p:cNvSpPr txBox="1">
            <a:spLocks/>
          </p:cNvSpPr>
          <p:nvPr/>
        </p:nvSpPr>
        <p:spPr>
          <a:xfrm>
            <a:off x="2089079" y="1509847"/>
            <a:ext cx="21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>
                <a:uFillTx/>
              </a:rPr>
              <a:t>nodeTree</a:t>
            </a:r>
            <a:endParaRPr lang="en-GB" i="1" dirty="0">
              <a:uFillTx/>
            </a:endParaRPr>
          </a:p>
        </p:txBody>
      </p:sp>
      <p:sp>
        <p:nvSpPr>
          <p:cNvPr id="335" name="TextBox 62"/>
          <p:cNvSpPr txBox="1">
            <a:spLocks/>
          </p:cNvSpPr>
          <p:nvPr/>
        </p:nvSpPr>
        <p:spPr>
          <a:xfrm>
            <a:off x="7531332" y="1570294"/>
            <a:ext cx="275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uFillTx/>
              </a:rPr>
              <a:t>path</a:t>
            </a:r>
            <a:r>
              <a:rPr lang="en-GB" dirty="0">
                <a:uFillTx/>
              </a:rPr>
              <a:t> </a:t>
            </a:r>
          </a:p>
          <a:p>
            <a:pPr algn="ctr"/>
            <a:r>
              <a:rPr lang="en-GB" dirty="0">
                <a:uFillTx/>
              </a:rPr>
              <a:t>(for vertex placement)</a:t>
            </a:r>
          </a:p>
        </p:txBody>
      </p:sp>
      <p:sp>
        <p:nvSpPr>
          <p:cNvPr id="336" name="Pfeil nach rechts 335"/>
          <p:cNvSpPr>
            <a:spLocks/>
          </p:cNvSpPr>
          <p:nvPr/>
        </p:nvSpPr>
        <p:spPr>
          <a:xfrm>
            <a:off x="5801759" y="3607723"/>
            <a:ext cx="422779" cy="3823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0000"/>
                </a:solidFill>
              </a:ln>
              <a:solidFill>
                <a:schemeClr val="tx1"/>
              </a:solidFill>
              <a:uFillTx/>
            </a:endParaRPr>
          </a:p>
        </p:txBody>
      </p:sp>
      <p:graphicFrame>
        <p:nvGraphicFramePr>
          <p:cNvPr id="338" name="Tabelle 337"/>
          <p:cNvGraphicFramePr>
            <a:graphicFrameLocks noGrp="1"/>
          </p:cNvGraphicFramePr>
          <p:nvPr/>
        </p:nvGraphicFramePr>
        <p:xfrm>
          <a:off x="6924249" y="6328776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  <a:uFillTx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62"/>
          <p:cNvSpPr txBox="1">
            <a:spLocks/>
          </p:cNvSpPr>
          <p:nvPr/>
        </p:nvSpPr>
        <p:spPr>
          <a:xfrm>
            <a:off x="4366109" y="3238391"/>
            <a:ext cx="29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>
                <a:uFillTx/>
              </a:rPr>
              <a:t>placeVertices</a:t>
            </a:r>
            <a:r>
              <a:rPr lang="en-GB" b="1" i="1">
                <a:uFillTx/>
              </a:rPr>
              <a:t>(</a:t>
            </a:r>
            <a:r>
              <a:rPr lang="en-GB" i="1">
                <a:uFillTx/>
              </a:rPr>
              <a:t>path</a:t>
            </a:r>
            <a:r>
              <a:rPr lang="en-GB" b="1" i="1">
                <a:uFillTx/>
              </a:rPr>
              <a:t>)</a:t>
            </a:r>
            <a:endParaRPr lang="en-GB" b="1" i="1" dirty="0">
              <a:uFillTx/>
            </a:endParaRPr>
          </a:p>
        </p:txBody>
      </p:sp>
      <p:sp>
        <p:nvSpPr>
          <p:cNvPr id="14" name="TextBox 62"/>
          <p:cNvSpPr txBox="1">
            <a:spLocks/>
          </p:cNvSpPr>
          <p:nvPr/>
        </p:nvSpPr>
        <p:spPr>
          <a:xfrm>
            <a:off x="852068" y="5740254"/>
            <a:ext cx="7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uFillTx/>
              </a:rPr>
              <a:t>Input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  <p:sp>
        <p:nvSpPr>
          <p:cNvPr id="15" name="TextBox 62"/>
          <p:cNvSpPr txBox="1">
            <a:spLocks/>
          </p:cNvSpPr>
          <p:nvPr/>
        </p:nvSpPr>
        <p:spPr>
          <a:xfrm>
            <a:off x="6686137" y="5740254"/>
            <a:ext cx="9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uFillTx/>
              </a:rPr>
              <a:t>Output</a:t>
            </a:r>
            <a:endParaRPr lang="en-GB" dirty="0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  <a:uFillTx/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Family Tree Analogy - Terminology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aphicFrame>
        <p:nvGraphicFramePr>
          <p:cNvPr id="120" name="Tabelle 119"/>
          <p:cNvGraphicFramePr>
            <a:graphicFrameLocks noGrp="1"/>
          </p:cNvGraphicFramePr>
          <p:nvPr/>
        </p:nvGraphicFramePr>
        <p:xfrm>
          <a:off x="279576" y="1623106"/>
          <a:ext cx="2538050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  <a:uFillTx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TextBox 62"/>
          <p:cNvSpPr txBox="1">
            <a:spLocks/>
          </p:cNvSpPr>
          <p:nvPr/>
        </p:nvSpPr>
        <p:spPr>
          <a:xfrm>
            <a:off x="172970" y="1392009"/>
            <a:ext cx="837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uFillTx/>
              </a:rPr>
              <a:t>Path Array:</a:t>
            </a:r>
            <a:endParaRPr lang="en-GB" sz="1050" dirty="0">
              <a:uFillTx/>
            </a:endParaRPr>
          </a:p>
        </p:txBody>
      </p:sp>
      <p:sp>
        <p:nvSpPr>
          <p:cNvPr id="124" name="TextBox 62"/>
          <p:cNvSpPr txBox="1">
            <a:spLocks/>
          </p:cNvSpPr>
          <p:nvPr/>
        </p:nvSpPr>
        <p:spPr>
          <a:xfrm>
            <a:off x="168573" y="2045813"/>
            <a:ext cx="1021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uFillTx/>
              </a:rPr>
              <a:t>Areas Array:</a:t>
            </a:r>
            <a:endParaRPr lang="en-GB" sz="1050" dirty="0">
              <a:uFillTx/>
            </a:endParaRPr>
          </a:p>
        </p:txBody>
      </p:sp>
      <p:graphicFrame>
        <p:nvGraphicFramePr>
          <p:cNvPr id="125" name="Tabelle 124"/>
          <p:cNvGraphicFramePr>
            <a:graphicFrameLocks noGrp="1"/>
          </p:cNvGraphicFramePr>
          <p:nvPr/>
        </p:nvGraphicFramePr>
        <p:xfrm>
          <a:off x="279575" y="2275412"/>
          <a:ext cx="507610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2" name="Grafik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318" y="1787236"/>
            <a:ext cx="6897063" cy="3548535"/>
          </a:xfrm>
          <a:prstGeom prst="rect">
            <a:avLst/>
          </a:prstGeom>
        </p:spPr>
      </p:pic>
      <p:graphicFrame>
        <p:nvGraphicFramePr>
          <p:cNvPr id="10" name="Tabelle 124"/>
          <p:cNvGraphicFramePr>
            <a:graphicFrameLocks noGrp="1"/>
          </p:cNvGraphicFramePr>
          <p:nvPr/>
        </p:nvGraphicFramePr>
        <p:xfrm>
          <a:off x="279575" y="2658725"/>
          <a:ext cx="507610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  <a:uFillTx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elle 124"/>
          <p:cNvGraphicFramePr>
            <a:graphicFrameLocks noGrp="1"/>
          </p:cNvGraphicFramePr>
          <p:nvPr/>
        </p:nvGraphicFramePr>
        <p:xfrm>
          <a:off x="279575" y="3042038"/>
          <a:ext cx="253805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elle 124"/>
          <p:cNvGraphicFramePr>
            <a:graphicFrameLocks noGrp="1"/>
          </p:cNvGraphicFramePr>
          <p:nvPr/>
        </p:nvGraphicFramePr>
        <p:xfrm>
          <a:off x="279575" y="3425351"/>
          <a:ext cx="1269025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elle 124"/>
          <p:cNvGraphicFramePr>
            <a:graphicFrameLocks noGrp="1"/>
          </p:cNvGraphicFramePr>
          <p:nvPr/>
        </p:nvGraphicFramePr>
        <p:xfrm>
          <a:off x="279575" y="3813900"/>
          <a:ext cx="1269025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elle 124"/>
          <p:cNvGraphicFramePr>
            <a:graphicFrameLocks noGrp="1"/>
          </p:cNvGraphicFramePr>
          <p:nvPr/>
        </p:nvGraphicFramePr>
        <p:xfrm>
          <a:off x="279575" y="4197213"/>
          <a:ext cx="1269025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elle 124"/>
          <p:cNvGraphicFramePr>
            <a:graphicFrameLocks noGrp="1"/>
          </p:cNvGraphicFramePr>
          <p:nvPr/>
        </p:nvGraphicFramePr>
        <p:xfrm>
          <a:off x="279575" y="4580526"/>
          <a:ext cx="1269025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elle 124"/>
          <p:cNvGraphicFramePr>
            <a:graphicFrameLocks noGrp="1"/>
          </p:cNvGraphicFramePr>
          <p:nvPr/>
        </p:nvGraphicFramePr>
        <p:xfrm>
          <a:off x="279575" y="4963839"/>
          <a:ext cx="1269025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elle 124"/>
          <p:cNvGraphicFramePr>
            <a:graphicFrameLocks noGrp="1"/>
          </p:cNvGraphicFramePr>
          <p:nvPr/>
        </p:nvGraphicFramePr>
        <p:xfrm>
          <a:off x="279575" y="5329688"/>
          <a:ext cx="1269025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elle 124"/>
          <p:cNvGraphicFramePr>
            <a:graphicFrameLocks noGrp="1"/>
          </p:cNvGraphicFramePr>
          <p:nvPr/>
        </p:nvGraphicFramePr>
        <p:xfrm>
          <a:off x="279575" y="5713001"/>
          <a:ext cx="1269025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elle 124"/>
          <p:cNvGraphicFramePr>
            <a:graphicFrameLocks noGrp="1"/>
          </p:cNvGraphicFramePr>
          <p:nvPr/>
        </p:nvGraphicFramePr>
        <p:xfrm>
          <a:off x="279575" y="6096314"/>
          <a:ext cx="1269025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elle 124"/>
          <p:cNvGraphicFramePr>
            <a:graphicFrameLocks noGrp="1"/>
          </p:cNvGraphicFramePr>
          <p:nvPr/>
        </p:nvGraphicFramePr>
        <p:xfrm>
          <a:off x="279575" y="6479627"/>
          <a:ext cx="1269025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  <a:uFillTx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Vertex Placement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Constraints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876" y="1136484"/>
            <a:ext cx="11371007" cy="580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b="1" dirty="0">
                <a:uFillTx/>
              </a:rPr>
              <a:t>Constraints</a:t>
            </a:r>
            <a:r>
              <a:rPr lang="en-GB" sz="1900" dirty="0">
                <a:uFillTx/>
              </a:rPr>
              <a:t>: provided as additional inputs to graphing algorithm</a:t>
            </a:r>
          </a:p>
          <a:p>
            <a:pPr lvl="1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500" dirty="0">
                <a:uFillTx/>
              </a:rPr>
              <a:t>Knowledge about graph semantics required for example: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uFillTx/>
              </a:rPr>
              <a:t>place a given vertex in the “middle” of the drawing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uFillTx/>
              </a:rPr>
              <a:t>place a given vertex on the external boundary of the drawing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uFillTx/>
              </a:rPr>
              <a:t>draw a subgraph with a prescribed “shape”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uFillTx/>
              </a:rPr>
              <a:t>keep a group of vertices “close” together</a:t>
            </a:r>
          </a:p>
          <a:p>
            <a:pPr lvl="1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500" dirty="0">
                <a:uFillTx/>
              </a:rPr>
              <a:t>1. Algorithmic Approach     </a:t>
            </a:r>
            <a:r>
              <a:rPr lang="en-US" sz="1500" dirty="0">
                <a:solidFill>
                  <a:srgbClr val="FFC000"/>
                </a:solidFill>
                <a:uFillTx/>
                <a:sym typeface="Wingdings" panose="05000000000000000000" pitchFamily="2" charset="2"/>
              </a:rPr>
              <a:t>     For minimizing area</a:t>
            </a:r>
            <a:endParaRPr lang="en-US" sz="1500" dirty="0">
              <a:solidFill>
                <a:srgbClr val="FFC000"/>
              </a:solidFill>
              <a:uFillTx/>
            </a:endParaRP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uFillTx/>
              </a:rPr>
              <a:t>Graph layout generated according to a </a:t>
            </a:r>
            <a:r>
              <a:rPr lang="en-US" sz="1100" b="1" dirty="0">
                <a:uFillTx/>
              </a:rPr>
              <a:t>prescribed set of aesthetic criteria</a:t>
            </a:r>
            <a:r>
              <a:rPr lang="en-US" sz="1100" dirty="0">
                <a:uFillTx/>
              </a:rPr>
              <a:t>.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uFillTx/>
              </a:rPr>
              <a:t>Aesthetic criteria in algorithm as </a:t>
            </a:r>
            <a:r>
              <a:rPr lang="en-US" sz="1100" b="1" dirty="0" err="1">
                <a:uFillTx/>
              </a:rPr>
              <a:t>optimizatioin</a:t>
            </a:r>
            <a:r>
              <a:rPr lang="en-US" sz="1100" b="1" dirty="0">
                <a:uFillTx/>
              </a:rPr>
              <a:t> goals </a:t>
            </a:r>
            <a:r>
              <a:rPr lang="en-US" sz="1100" dirty="0">
                <a:uFillTx/>
              </a:rPr>
              <a:t>(minimize crossings, minimize area …)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u="sng" dirty="0">
                <a:uFillTx/>
              </a:rPr>
              <a:t>Advantages</a:t>
            </a:r>
            <a:r>
              <a:rPr lang="en-US" sz="1100" dirty="0">
                <a:uFillTx/>
              </a:rPr>
              <a:t>: computational efficiency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u="sng" dirty="0">
                <a:uFillTx/>
              </a:rPr>
              <a:t>Disadvantages</a:t>
            </a:r>
            <a:r>
              <a:rPr lang="en-US" sz="1100" dirty="0">
                <a:uFillTx/>
              </a:rPr>
              <a:t>: user-defined constraints not naturally supported.</a:t>
            </a:r>
          </a:p>
          <a:p>
            <a:pPr lvl="1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500" dirty="0">
                <a:uFillTx/>
              </a:rPr>
              <a:t>2. Declarative Approach     </a:t>
            </a:r>
            <a:r>
              <a:rPr lang="en-US" sz="1500" dirty="0">
                <a:solidFill>
                  <a:srgbClr val="FFC000"/>
                </a:solidFill>
                <a:uFillTx/>
                <a:sym typeface="Wingdings" panose="05000000000000000000" pitchFamily="2" charset="2"/>
              </a:rPr>
              <a:t>     For vertex positioning</a:t>
            </a:r>
            <a:endParaRPr lang="en-US" sz="1500" dirty="0">
              <a:solidFill>
                <a:srgbClr val="FFC000"/>
              </a:solidFill>
              <a:uFillTx/>
            </a:endParaRP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uFillTx/>
              </a:rPr>
              <a:t>Graph layout specified by </a:t>
            </a:r>
            <a:r>
              <a:rPr lang="en-US" sz="1100" b="1" dirty="0">
                <a:uFillTx/>
              </a:rPr>
              <a:t>user-defined set of constraints</a:t>
            </a:r>
            <a:r>
              <a:rPr lang="en-US" sz="1100" dirty="0">
                <a:uFillTx/>
              </a:rPr>
              <a:t>.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uFillTx/>
              </a:rPr>
              <a:t>Layout generated by the solution of a </a:t>
            </a:r>
            <a:r>
              <a:rPr lang="en-US" sz="1100" b="1" dirty="0">
                <a:uFillTx/>
              </a:rPr>
              <a:t>system of constraints</a:t>
            </a:r>
            <a:r>
              <a:rPr lang="en-US" sz="1100" dirty="0">
                <a:uFillTx/>
              </a:rPr>
              <a:t>.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u="sng" dirty="0">
                <a:uFillTx/>
              </a:rPr>
              <a:t>Advantages</a:t>
            </a:r>
            <a:r>
              <a:rPr lang="en-US" sz="1100" dirty="0">
                <a:uFillTx/>
              </a:rPr>
              <a:t>: expressive power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100" u="sng" dirty="0">
                <a:uFillTx/>
              </a:rPr>
              <a:t>Disadvantages</a:t>
            </a:r>
            <a:r>
              <a:rPr lang="en-US" sz="1100" dirty="0">
                <a:uFillTx/>
              </a:rPr>
              <a:t>: some natural aesthetics (e.g. planarity) need </a:t>
            </a:r>
            <a:r>
              <a:rPr lang="en-US" sz="1100" b="1" dirty="0">
                <a:uFillTx/>
              </a:rPr>
              <a:t>complex constraints</a:t>
            </a:r>
            <a:r>
              <a:rPr lang="en-US" sz="1100" dirty="0">
                <a:uFillTx/>
              </a:rPr>
              <a:t>, general constraint solving systems are computationally </a:t>
            </a:r>
            <a:r>
              <a:rPr lang="en-US" sz="1100" dirty="0" err="1">
                <a:uFillTx/>
              </a:rPr>
              <a:t>inneficient</a:t>
            </a:r>
            <a:r>
              <a:rPr lang="en-US" sz="1100" dirty="0">
                <a:uFillTx/>
              </a:rPr>
              <a:t> (think of </a:t>
            </a:r>
            <a:r>
              <a:rPr lang="en-US" sz="1100" b="1" dirty="0">
                <a:uFillTx/>
              </a:rPr>
              <a:t>many if-</a:t>
            </a:r>
            <a:r>
              <a:rPr lang="en-US" sz="1100" b="1" dirty="0" err="1">
                <a:uFillTx/>
              </a:rPr>
              <a:t>thens</a:t>
            </a:r>
            <a:r>
              <a:rPr lang="en-US" sz="1100" dirty="0">
                <a:uFillTx/>
              </a:rPr>
              <a:t>), lack of powerful </a:t>
            </a:r>
            <a:r>
              <a:rPr lang="en-US" sz="1100" b="1" dirty="0">
                <a:uFillTx/>
              </a:rPr>
              <a:t>language for constraint specification</a:t>
            </a:r>
            <a:r>
              <a:rPr lang="en-US" sz="1100" dirty="0">
                <a:uFillTx/>
              </a:rPr>
              <a:t>.</a:t>
            </a: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100" dirty="0">
              <a:uFillTx/>
            </a:endParaRP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100" dirty="0">
              <a:uFillTx/>
            </a:endParaRP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100" dirty="0">
              <a:uFillTx/>
            </a:endParaRPr>
          </a:p>
          <a:p>
            <a:pPr lvl="2" algn="just"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100" dirty="0">
              <a:uFillTx/>
            </a:endParaRPr>
          </a:p>
          <a:p>
            <a:pPr marL="914400" lvl="2" indent="0" algn="r">
              <a:lnSpc>
                <a:spcPct val="110000"/>
              </a:lnSpc>
              <a:buClr>
                <a:srgbClr val="FFC000"/>
              </a:buClr>
              <a:buNone/>
            </a:pPr>
            <a:r>
              <a:rPr lang="en-GB" sz="1100" dirty="0">
                <a:solidFill>
                  <a:schemeClr val="bg1">
                    <a:lumMod val="50000"/>
                  </a:schemeClr>
                </a:solidFill>
                <a:uFillTx/>
              </a:rPr>
              <a:t>http://cs.brown.edu/people/rtamassi/papers/gd-tutorial/gd-constraints.pdf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400" dirty="0">
              <a:uFillTx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Vertex Positioning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Rules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0065" y="1201938"/>
            <a:ext cx="11371007" cy="69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Positioning Rules based on </a:t>
            </a:r>
            <a:r>
              <a:rPr lang="en-GB" sz="1900" dirty="0" err="1">
                <a:uFillTx/>
              </a:rPr>
              <a:t>shapeCategory</a:t>
            </a:r>
            <a:r>
              <a:rPr lang="en-GB" sz="1900" dirty="0">
                <a:uFillTx/>
              </a:rPr>
              <a:t>: (inline/block/</a:t>
            </a:r>
            <a:r>
              <a:rPr lang="en-GB" sz="1900" dirty="0" err="1">
                <a:uFillTx/>
              </a:rPr>
              <a:t>center</a:t>
            </a:r>
            <a:r>
              <a:rPr lang="en-GB" sz="1900" dirty="0">
                <a:uFillTx/>
              </a:rPr>
              <a:t>/nucleus tags. tiles system, declarative </a:t>
            </a:r>
          </a:p>
          <a:p>
            <a:pPr marL="0" indent="0">
              <a:buNone/>
            </a:pPr>
            <a:endParaRPr lang="en-GB" sz="1400" dirty="0">
              <a:uFillTx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008808" y="1814285"/>
          <a:ext cx="8434131" cy="4700813"/>
        </p:xfrm>
        <a:graphic>
          <a:graphicData uri="http://schemas.openxmlformats.org/drawingml/2006/table">
            <a:tbl>
              <a:tblPr firstRow="1" bandRow="1"/>
              <a:tblGrid>
                <a:gridCol w="90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2877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800" b="1" u="none" strike="noStrike" dirty="0">
                          <a:effectLst/>
                          <a:uFillTx/>
                        </a:rPr>
                        <a:t>               current previous  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 dirty="0" err="1">
                          <a:effectLst/>
                          <a:uFillTx/>
                        </a:rPr>
                        <a:t>agitators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  <a:uFillTx/>
                        </a:rPr>
                        <a:t>arrows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  <a:uFillTx/>
                        </a:rPr>
                        <a:t>compressors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 dirty="0" err="1">
                          <a:effectLst/>
                          <a:uFillTx/>
                        </a:rPr>
                        <a:t>heat</a:t>
                      </a:r>
                      <a:endParaRPr lang="de-DE" sz="800" b="1" u="none" strike="noStrike" dirty="0">
                        <a:effectLst/>
                        <a:uFillTx/>
                      </a:endParaRPr>
                    </a:p>
                    <a:p>
                      <a:pPr algn="ctr" rtl="0" fontAlgn="ctr"/>
                      <a:r>
                        <a:rPr lang="de-DE" sz="800" b="1" u="none" strike="noStrike" dirty="0" err="1">
                          <a:effectLst/>
                          <a:uFillTx/>
                        </a:rPr>
                        <a:t>exchangers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  <a:uFillTx/>
                        </a:rPr>
                        <a:t>engines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 dirty="0" err="1">
                          <a:effectLst/>
                          <a:uFillTx/>
                        </a:rPr>
                        <a:t>flow</a:t>
                      </a:r>
                      <a:endParaRPr lang="de-DE" sz="800" b="1" u="none" strike="noStrike" dirty="0">
                        <a:effectLst/>
                        <a:uFillTx/>
                      </a:endParaRPr>
                    </a:p>
                    <a:p>
                      <a:pPr algn="ctr" rtl="0" fontAlgn="ctr"/>
                      <a:r>
                        <a:rPr lang="de-DE" sz="800" b="1" u="none" strike="noStrike" dirty="0" err="1">
                          <a:effectLst/>
                          <a:uFillTx/>
                        </a:rPr>
                        <a:t>sensors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  <a:uFillTx/>
                        </a:rPr>
                        <a:t>filters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  <a:uFillTx/>
                        </a:rPr>
                        <a:t>pumps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  <a:uFillTx/>
                        </a:rPr>
                        <a:t>valve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  <a:uFillTx/>
                        </a:rPr>
                        <a:t>group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  <a:uFillTx/>
                        </a:rPr>
                        <a:t>instrument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 dirty="0" err="1">
                          <a:effectLst/>
                          <a:uFillTx/>
                        </a:rPr>
                        <a:t>vessel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  <a:uFillTx/>
                        </a:rPr>
                        <a:t>agitators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-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-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-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 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b="0" i="0" u="none" strike="noStrike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</a:rPr>
                        <a:t>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  <a:uFillTx/>
                        </a:rPr>
                        <a:t>arrows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 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  <a:uFillTx/>
                        </a:rPr>
                        <a:t>compressors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 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 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 dirty="0" err="1">
                          <a:effectLst/>
                          <a:uFillTx/>
                        </a:rPr>
                        <a:t>heat</a:t>
                      </a:r>
                      <a:r>
                        <a:rPr lang="de-DE" sz="800" b="1" u="none" strike="noStrike" baseline="0" dirty="0">
                          <a:effectLst/>
                          <a:uFillTx/>
                        </a:rPr>
                        <a:t> </a:t>
                      </a:r>
                      <a:r>
                        <a:rPr lang="de-DE" sz="800" b="1" u="none" strike="noStrike" dirty="0" err="1">
                          <a:effectLst/>
                          <a:uFillTx/>
                        </a:rPr>
                        <a:t>exchangers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  <a:uFillTx/>
                        </a:rPr>
                        <a:t>engines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 dirty="0" err="1">
                          <a:effectLst/>
                          <a:uFillTx/>
                        </a:rPr>
                        <a:t>flow</a:t>
                      </a:r>
                      <a:r>
                        <a:rPr lang="de-DE" sz="800" b="1" u="none" strike="noStrike" dirty="0">
                          <a:effectLst/>
                          <a:uFillTx/>
                        </a:rPr>
                        <a:t> </a:t>
                      </a:r>
                      <a:r>
                        <a:rPr lang="de-DE" sz="800" b="1" u="none" strike="noStrike" dirty="0" err="1">
                          <a:effectLst/>
                          <a:uFillTx/>
                        </a:rPr>
                        <a:t>sensors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  <a:uFillTx/>
                        </a:rPr>
                        <a:t>filters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  <a:uFillTx/>
                        </a:rPr>
                        <a:t>pumps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  <a:uFillTx/>
                        </a:rPr>
                        <a:t>valve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  <a:uFillTx/>
                        </a:rPr>
                        <a:t>group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  <a:uFillTx/>
                        </a:rPr>
                        <a:t>instrument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 dirty="0" err="1">
                          <a:effectLst/>
                          <a:uFillTx/>
                        </a:rPr>
                        <a:t>vessel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  <a:uFillTx/>
                        </a:rPr>
                        <a:t> 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  <a:uFillTx/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Algorithm Overview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Textfeld 3"/>
          <p:cNvSpPr txBox="1">
            <a:spLocks/>
          </p:cNvSpPr>
          <p:nvPr/>
        </p:nvSpPr>
        <p:spPr>
          <a:xfrm>
            <a:off x="561960" y="1470706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vertex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>
                <a:uFillTx/>
              </a:rPr>
              <a:t>pidVertices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(not 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Data Bindings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User objects and metadata:</a:t>
            </a:r>
          </a:p>
          <a:p>
            <a:pPr lvl="1" algn="just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uFillTx/>
              </a:rPr>
              <a:t>The User object is what gives </a:t>
            </a:r>
            <a:r>
              <a:rPr lang="en-US" sz="1600" dirty="0" err="1">
                <a:uFillTx/>
              </a:rPr>
              <a:t>mxGraph</a:t>
            </a:r>
            <a:r>
              <a:rPr lang="en-US" sz="1600" dirty="0">
                <a:uFillTx/>
              </a:rPr>
              <a:t> diagrams a context, it stores the business logic associated with a visual cell.</a:t>
            </a:r>
          </a:p>
          <a:p>
            <a:pPr lvl="1" algn="just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uFillTx/>
              </a:rPr>
              <a:t>Can be simply a string or value and even an object.</a:t>
            </a:r>
          </a:p>
          <a:p>
            <a:pPr lvl="1" algn="just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 err="1">
                <a:uFillTx/>
              </a:rPr>
              <a:t>mxGraph</a:t>
            </a:r>
            <a:r>
              <a:rPr lang="en-US" sz="1600" dirty="0">
                <a:uFillTx/>
              </a:rPr>
              <a:t> supports the process of populating the model on the server-side and transmitting to the client, and back again. See the later chapter on “I/O and Server Communication”.</a:t>
            </a:r>
          </a:p>
          <a:p>
            <a:pPr lvl="1" algn="just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uFillTx/>
              </a:rPr>
              <a:t>The data transmitted will be both the visual model (the diagram) as well as the business logic (mostly contained in the user objects).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PID metadata of the cell (non </a:t>
            </a:r>
            <a:r>
              <a:rPr lang="en-GB" sz="1600" dirty="0" err="1">
                <a:uFillTx/>
              </a:rPr>
              <a:t>mxGraph</a:t>
            </a:r>
            <a:r>
              <a:rPr lang="en-GB" sz="1600" dirty="0">
                <a:uFillTx/>
              </a:rPr>
              <a:t> data) can be included here as key-value pairs.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Values are then accessible through the key via placeholders.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value: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Removed value attribute from </a:t>
            </a:r>
            <a:r>
              <a:rPr lang="en-GB" sz="1600" dirty="0" err="1">
                <a:uFillTx/>
              </a:rPr>
              <a:t>mxCell</a:t>
            </a:r>
            <a:r>
              <a:rPr lang="en-GB" sz="1600" dirty="0">
                <a:uFillTx/>
              </a:rPr>
              <a:t> (default is null) because it would override the </a:t>
            </a:r>
            <a:r>
              <a:rPr lang="en-GB" sz="1600" dirty="0" err="1">
                <a:uFillTx/>
              </a:rPr>
              <a:t>binded</a:t>
            </a:r>
            <a:r>
              <a:rPr lang="en-GB" sz="1600" dirty="0">
                <a:uFillTx/>
              </a:rPr>
              <a:t> object surrounding the </a:t>
            </a:r>
            <a:r>
              <a:rPr lang="en-GB" sz="1600" dirty="0" err="1">
                <a:uFillTx/>
              </a:rPr>
              <a:t>mxCell</a:t>
            </a:r>
            <a:r>
              <a:rPr lang="en-GB" sz="1600" dirty="0">
                <a:uFillTx/>
              </a:rPr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When value attribute is omitted in </a:t>
            </a:r>
            <a:r>
              <a:rPr lang="en-GB" sz="1600" dirty="0" err="1">
                <a:uFillTx/>
              </a:rPr>
              <a:t>mxCell</a:t>
            </a:r>
            <a:r>
              <a:rPr lang="en-GB" sz="1600" dirty="0">
                <a:uFillTx/>
              </a:rPr>
              <a:t>, the object surrounding the </a:t>
            </a:r>
            <a:r>
              <a:rPr lang="en-GB" sz="1600" dirty="0" err="1">
                <a:uFillTx/>
              </a:rPr>
              <a:t>mxCell</a:t>
            </a:r>
            <a:r>
              <a:rPr lang="en-GB" sz="1600" dirty="0">
                <a:uFillTx/>
              </a:rPr>
              <a:t> is enabled.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placeholders: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uFillTx/>
              </a:rPr>
              <a:t>Placeholders can be used in labels and tooltips to reference properties of cells or ancestors, including the properties of the diagram.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uFillTx/>
              </a:rPr>
              <a:t>Must be enabled for all objects: set ‘placeholders’ attribute to ‘1’ or check the Placeholders option in the metadata dialog.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uFillTx/>
              </a:rPr>
              <a:t>To reference a property in a label or tooltip, place the name of the property between % signs. 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uFillTx/>
              </a:rPr>
              <a:t>placeholder: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uFillTx/>
              </a:rPr>
              <a:t>A special field called in the metadata of the cell that can be used to reference the value under the given name in the cell's or an ancestor's metadata.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600" dirty="0">
              <a:uFillTx/>
            </a:endParaRPr>
          </a:p>
          <a:p>
            <a:pPr algn="just"/>
            <a:endParaRPr lang="en-GB" sz="1400" dirty="0"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 of tasks: Week 11 </a:t>
            </a:r>
          </a:p>
        </p:txBody>
      </p:sp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4" name="Gruppieren 3"/>
          <p:cNvGrpSpPr/>
          <p:nvPr/>
        </p:nvGrpSpPr>
        <p:grpSpPr>
          <a:xfrm>
            <a:off x="686534" y="1010194"/>
            <a:ext cx="6613491" cy="5468849"/>
            <a:chOff x="686534" y="1010194"/>
            <a:chExt cx="6613491" cy="5468849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534" y="1010194"/>
              <a:ext cx="6613491" cy="5468849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5674" y="4384598"/>
              <a:ext cx="1046275" cy="232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Next Sprint –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ToDos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>
                <a:uFillTx/>
              </a:rPr>
              <a:t>Boardlet</a:t>
            </a:r>
            <a:r>
              <a:rPr lang="en-GB" sz="2000" dirty="0">
                <a:uFillTx/>
              </a:rPr>
              <a:t> Design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Fix floating buttons (side-by-side)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  <a:uFillTx/>
              </a:rPr>
              <a:t>Design of root-node-selection input field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Fix query of siblings when selecting one root node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Build Hierarchy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Fix to start from selected root node (to work out for multiple)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Database queries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  <a:uFillTx/>
              </a:rPr>
              <a:t>Connect remaining tables to repository with LC2 (instructions in daily-routine notes)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  <a:uFillTx/>
              </a:rPr>
              <a:t>getData</a:t>
            </a:r>
            <a:r>
              <a:rPr lang="en-GB" sz="1600" dirty="0">
                <a:solidFill>
                  <a:srgbClr val="00B050"/>
                </a:solidFill>
                <a:uFillTx/>
              </a:rPr>
              <a:t>() generic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  <a:uFillTx/>
              </a:rPr>
              <a:t>pidRootNode</a:t>
            </a:r>
            <a:r>
              <a:rPr lang="en-GB" sz="1600" dirty="0">
                <a:solidFill>
                  <a:srgbClr val="00B050"/>
                </a:solidFill>
                <a:uFillTx/>
              </a:rPr>
              <a:t> name query (to display in input field on </a:t>
            </a:r>
            <a:r>
              <a:rPr lang="en-GB" sz="1600" dirty="0" err="1">
                <a:solidFill>
                  <a:srgbClr val="00B050"/>
                </a:solidFill>
                <a:uFillTx/>
              </a:rPr>
              <a:t>updateInput</a:t>
            </a:r>
            <a:r>
              <a:rPr lang="en-GB" sz="1600" dirty="0">
                <a:solidFill>
                  <a:srgbClr val="00B050"/>
                </a:solidFill>
                <a:uFillTx/>
              </a:rPr>
              <a:t>())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  <a:uFillTx/>
              </a:rPr>
              <a:t>pidNodes</a:t>
            </a:r>
            <a:r>
              <a:rPr lang="en-GB" sz="1600" dirty="0">
                <a:solidFill>
                  <a:srgbClr val="00B050"/>
                </a:solidFill>
                <a:uFillTx/>
              </a:rPr>
              <a:t> query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  <a:uFillTx/>
              </a:rPr>
              <a:t>pidConnections</a:t>
            </a:r>
            <a:r>
              <a:rPr lang="en-GB" sz="1600" dirty="0">
                <a:solidFill>
                  <a:srgbClr val="00B050"/>
                </a:solidFill>
                <a:uFillTx/>
              </a:rPr>
              <a:t> query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Process Variables query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Animations via sapient-bind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Documentation and Commenting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  <a:uFillTx/>
              </a:rPr>
              <a:t>Modularization of code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uFillTx/>
              </a:rPr>
              <a:t>JsDocs</a:t>
            </a:r>
            <a:endParaRPr lang="en-GB" sz="1600" dirty="0">
              <a:uFillTx/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Testing</a:t>
            </a:r>
          </a:p>
          <a:p>
            <a:pPr algn="just"/>
            <a:endParaRPr lang="en-GB" sz="1400" dirty="0">
              <a:uFillTx/>
            </a:endParaRPr>
          </a:p>
          <a:p>
            <a:pPr algn="just"/>
            <a:endParaRPr lang="en-GB" sz="1400" dirty="0">
              <a:uFillTx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 of tasks: Week 10</a:t>
            </a:r>
          </a:p>
        </p:txBody>
      </p:sp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44" y="1787237"/>
            <a:ext cx="11920744" cy="31536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703161" y="1010194"/>
            <a:ext cx="6613491" cy="5468849"/>
            <a:chOff x="686534" y="1010194"/>
            <a:chExt cx="6613491" cy="546884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534" y="1010194"/>
              <a:ext cx="6613491" cy="5468849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5674" y="4384598"/>
              <a:ext cx="1046275" cy="23250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 of tasks: Week 10 </a:t>
            </a:r>
          </a:p>
        </p:txBody>
      </p:sp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/>
          </p:cNvSpPr>
          <p:nvPr/>
        </p:nvSpPr>
        <p:spPr>
          <a:xfrm>
            <a:off x="686533" y="3944007"/>
            <a:ext cx="6613491" cy="14758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Boardlet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" y="1120930"/>
            <a:ext cx="4675846" cy="537260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340" y="1454229"/>
            <a:ext cx="5915851" cy="47060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P&amp;ID Viewer - Dashboard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pic>
        <p:nvPicPr>
          <p:cNvPr id="8" name="Inhaltsplatzhalter 7">
            <a:hlinkClick r:id="rId3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470"/>
          <a:stretch/>
        </p:blipFill>
        <p:spPr>
          <a:xfrm>
            <a:off x="302859" y="902126"/>
            <a:ext cx="11586282" cy="571480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Database Queries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Overview: Data Map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122" name="Gruppieren 121"/>
          <p:cNvGrpSpPr/>
          <p:nvPr/>
        </p:nvGrpSpPr>
        <p:grpSpPr>
          <a:xfrm>
            <a:off x="9835496" y="1290457"/>
            <a:ext cx="1744133" cy="2701517"/>
            <a:chOff x="9958647" y="157942"/>
            <a:chExt cx="1853738" cy="2701517"/>
          </a:xfrm>
        </p:grpSpPr>
        <p:sp>
          <p:nvSpPr>
            <p:cNvPr id="224" name="Rechteck 223"/>
            <p:cNvSpPr>
              <a:spLocks/>
            </p:cNvSpPr>
            <p:nvPr/>
          </p:nvSpPr>
          <p:spPr>
            <a:xfrm>
              <a:off x="9958647" y="157942"/>
              <a:ext cx="1853738" cy="243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p_values_current</a:t>
              </a:r>
              <a:endParaRPr lang="de-DE" sz="1400" b="1" dirty="0">
                <a:uFillTx/>
              </a:endParaRPr>
            </a:p>
          </p:txBody>
        </p:sp>
        <p:sp>
          <p:nvSpPr>
            <p:cNvPr id="225" name="Rechteck 224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26" name="Rechteck 225"/>
            <p:cNvSpPr>
              <a:spLocks/>
            </p:cNvSpPr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value_bool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27" name="Rechteck 226"/>
            <p:cNvSpPr>
              <a:spLocks/>
            </p:cNvSpPr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value_num</a:t>
              </a:r>
              <a:r>
                <a:rPr lang="de-DE" sz="1200" dirty="0">
                  <a:uFillTx/>
                </a:rPr>
                <a:t> : Double</a:t>
              </a:r>
            </a:p>
          </p:txBody>
        </p:sp>
        <p:sp>
          <p:nvSpPr>
            <p:cNvPr id="228" name="Rechteck 227"/>
            <p:cNvSpPr>
              <a:spLocks/>
            </p:cNvSpPr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value_str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29" name="Rechteck 228"/>
            <p:cNvSpPr>
              <a:spLocks/>
            </p:cNvSpPr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30" name="Rechteck 229"/>
            <p:cNvSpPr>
              <a:spLocks/>
            </p:cNvSpPr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time_stamp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31" name="Rechteck 230"/>
            <p:cNvSpPr>
              <a:spLocks/>
            </p:cNvSpPr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last_archive_id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32" name="Rechteck 231"/>
            <p:cNvSpPr>
              <a:spLocks/>
            </p:cNvSpPr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last_update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48" name="Rechteck 247"/>
            <p:cNvSpPr>
              <a:spLocks/>
            </p:cNvSpPr>
            <p:nvPr/>
          </p:nvSpPr>
          <p:spPr>
            <a:xfrm>
              <a:off x="9958647" y="260176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6998333" y="2803850"/>
            <a:ext cx="1605340" cy="2438928"/>
            <a:chOff x="9958647" y="157942"/>
            <a:chExt cx="1856481" cy="2438928"/>
          </a:xfrm>
        </p:grpSpPr>
        <p:sp>
          <p:nvSpPr>
            <p:cNvPr id="202" name="Rechteck 201"/>
            <p:cNvSpPr>
              <a:spLocks/>
            </p:cNvSpPr>
            <p:nvPr/>
          </p:nvSpPr>
          <p:spPr>
            <a:xfrm>
              <a:off x="9958647" y="157942"/>
              <a:ext cx="1853738" cy="21947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p_values_config</a:t>
              </a:r>
              <a:endParaRPr lang="de-DE" sz="1400" b="1" dirty="0">
                <a:uFillTx/>
              </a:endParaRPr>
            </a:p>
          </p:txBody>
        </p:sp>
        <p:sp>
          <p:nvSpPr>
            <p:cNvPr id="203" name="Rechteck 202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4" name="Rechteck 203"/>
            <p:cNvSpPr>
              <a:spLocks/>
            </p:cNvSpPr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connection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5" name="Rechteck 204"/>
            <p:cNvSpPr>
              <a:spLocks/>
            </p:cNvSpPr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6" name="Rechteck 205"/>
            <p:cNvSpPr>
              <a:spLocks/>
            </p:cNvSpPr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value_format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7" name="Rechteck 206"/>
            <p:cNvSpPr>
              <a:spLocks/>
            </p:cNvSpPr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value_symbol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208" name="Rechteck 207"/>
            <p:cNvSpPr>
              <a:spLocks/>
            </p:cNvSpPr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245" name="Rechteck 244"/>
            <p:cNvSpPr>
              <a:spLocks/>
            </p:cNvSpPr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258" name="Rechteck 257"/>
            <p:cNvSpPr>
              <a:spLocks/>
            </p:cNvSpPr>
            <p:nvPr/>
          </p:nvSpPr>
          <p:spPr>
            <a:xfrm>
              <a:off x="9961390" y="233917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9835496" y="4347545"/>
            <a:ext cx="1744133" cy="1915848"/>
            <a:chOff x="6968836" y="521661"/>
            <a:chExt cx="1853738" cy="1915848"/>
          </a:xfrm>
        </p:grpSpPr>
        <p:sp>
          <p:nvSpPr>
            <p:cNvPr id="128" name="Rechteck 127"/>
            <p:cNvSpPr>
              <a:spLocks/>
            </p:cNvSpPr>
            <p:nvPr/>
          </p:nvSpPr>
          <p:spPr>
            <a:xfrm>
              <a:off x="6968836" y="521661"/>
              <a:ext cx="1853738" cy="1915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p_value_types</a:t>
              </a:r>
              <a:endParaRPr lang="de-DE" sz="1400" b="1" dirty="0">
                <a:uFillTx/>
              </a:endParaRPr>
            </a:p>
          </p:txBody>
        </p:sp>
        <p:sp>
          <p:nvSpPr>
            <p:cNvPr id="129" name="Rechteck 128"/>
            <p:cNvSpPr>
              <a:spLocks/>
            </p:cNvSpPr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30" name="Rechteck 129"/>
            <p:cNvSpPr>
              <a:spLocks/>
            </p:cNvSpPr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1" name="Rechteck 130"/>
            <p:cNvSpPr>
              <a:spLocks/>
            </p:cNvSpPr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2" name="Rechteck 131"/>
            <p:cNvSpPr>
              <a:spLocks/>
            </p:cNvSpPr>
            <p:nvPr/>
          </p:nvSpPr>
          <p:spPr>
            <a:xfrm>
              <a:off x="6968836" y="16749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description_0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3" name="Rechteck 132"/>
            <p:cNvSpPr>
              <a:spLocks/>
            </p:cNvSpPr>
            <p:nvPr/>
          </p:nvSpPr>
          <p:spPr>
            <a:xfrm>
              <a:off x="6968836" y="193261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description_1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47" name="Rechteck 146"/>
            <p:cNvSpPr>
              <a:spLocks/>
            </p:cNvSpPr>
            <p:nvPr/>
          </p:nvSpPr>
          <p:spPr>
            <a:xfrm>
              <a:off x="6968836" y="21798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268" name="Gruppieren 267"/>
          <p:cNvGrpSpPr/>
          <p:nvPr/>
        </p:nvGrpSpPr>
        <p:grpSpPr>
          <a:xfrm>
            <a:off x="4082494" y="4368347"/>
            <a:ext cx="1853738" cy="2177903"/>
            <a:chOff x="9958647" y="157946"/>
            <a:chExt cx="1853738" cy="2177903"/>
          </a:xfrm>
        </p:grpSpPr>
        <p:sp>
          <p:nvSpPr>
            <p:cNvPr id="269" name="Rechteck 268"/>
            <p:cNvSpPr>
              <a:spLocks/>
            </p:cNvSpPr>
            <p:nvPr/>
          </p:nvSpPr>
          <p:spPr>
            <a:xfrm>
              <a:off x="9958647" y="157946"/>
              <a:ext cx="1853738" cy="2177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prj_prc_visu_vertices</a:t>
              </a:r>
              <a:endParaRPr lang="de-DE" sz="1400" b="1" dirty="0">
                <a:uFillTx/>
              </a:endParaRPr>
            </a:p>
          </p:txBody>
        </p:sp>
        <p:sp>
          <p:nvSpPr>
            <p:cNvPr id="270" name="Rechteck 269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71" name="Rechteck 270"/>
            <p:cNvSpPr>
              <a:spLocks/>
            </p:cNvSpPr>
            <p:nvPr/>
          </p:nvSpPr>
          <p:spPr>
            <a:xfrm>
              <a:off x="9958647" y="130507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is_instrument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272" name="Rechteck 271"/>
            <p:cNvSpPr>
              <a:spLocks/>
            </p:cNvSpPr>
            <p:nvPr/>
          </p:nvSpPr>
          <p:spPr>
            <a:xfrm>
              <a:off x="9958647" y="79385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r>
                <a:rPr lang="de-DE" sz="1200" dirty="0">
                  <a:uFillTx/>
                </a:rPr>
                <a:t> </a:t>
              </a:r>
            </a:p>
          </p:txBody>
        </p:sp>
        <p:sp>
          <p:nvSpPr>
            <p:cNvPr id="273" name="Rechteck 272"/>
            <p:cNvSpPr>
              <a:spLocks/>
            </p:cNvSpPr>
            <p:nvPr/>
          </p:nvSpPr>
          <p:spPr>
            <a:xfrm>
              <a:off x="9958647" y="105154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shape_name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4" name="Rechteck 273"/>
            <p:cNvSpPr>
              <a:spLocks/>
            </p:cNvSpPr>
            <p:nvPr/>
          </p:nvSpPr>
          <p:spPr>
            <a:xfrm>
              <a:off x="9958647" y="156276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pid_label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5" name="Rechteck 274"/>
            <p:cNvSpPr>
              <a:spLocks/>
            </p:cNvSpPr>
            <p:nvPr/>
          </p:nvSpPr>
          <p:spPr>
            <a:xfrm>
              <a:off x="9958647" y="182046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pid_function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6" name="Rechteck 275"/>
            <p:cNvSpPr>
              <a:spLocks/>
            </p:cNvSpPr>
            <p:nvPr/>
          </p:nvSpPr>
          <p:spPr>
            <a:xfrm>
              <a:off x="9958647" y="207815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pid_number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grpSp>
        <p:nvGrpSpPr>
          <p:cNvPr id="277" name="Gruppieren 276"/>
          <p:cNvGrpSpPr/>
          <p:nvPr/>
        </p:nvGrpSpPr>
        <p:grpSpPr>
          <a:xfrm>
            <a:off x="595627" y="1264435"/>
            <a:ext cx="2566083" cy="5247497"/>
            <a:chOff x="9954513" y="157942"/>
            <a:chExt cx="1858595" cy="5247497"/>
          </a:xfrm>
        </p:grpSpPr>
        <p:sp>
          <p:nvSpPr>
            <p:cNvPr id="278" name="Rechteck 277"/>
            <p:cNvSpPr>
              <a:spLocks/>
            </p:cNvSpPr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l_nodes</a:t>
              </a:r>
              <a:endParaRPr lang="de-DE" sz="1400" b="1" dirty="0">
                <a:uFillTx/>
              </a:endParaRPr>
            </a:p>
          </p:txBody>
        </p:sp>
        <p:sp>
          <p:nvSpPr>
            <p:cNvPr id="279" name="Rechteck 278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80" name="Rechteck 279"/>
            <p:cNvSpPr>
              <a:spLocks/>
            </p:cNvSpPr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parent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81" name="Rechteck 280"/>
            <p:cNvSpPr>
              <a:spLocks/>
            </p:cNvSpPr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short_name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2" name="Rechteck 281"/>
            <p:cNvSpPr>
              <a:spLocks/>
            </p:cNvSpPr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3" name="Rechteck 282"/>
            <p:cNvSpPr>
              <a:spLocks/>
            </p:cNvSpPr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description_0 : String</a:t>
              </a:r>
            </a:p>
          </p:txBody>
        </p:sp>
        <p:sp>
          <p:nvSpPr>
            <p:cNvPr id="284" name="Rechteck 283"/>
            <p:cNvSpPr>
              <a:spLocks/>
            </p:cNvSpPr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5" name="Rechteck 284"/>
            <p:cNvSpPr>
              <a:spLocks/>
            </p:cNvSpPr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description_1 : String</a:t>
              </a:r>
            </a:p>
          </p:txBody>
        </p:sp>
        <p:sp>
          <p:nvSpPr>
            <p:cNvPr id="288" name="Rechteck 287"/>
            <p:cNvSpPr>
              <a:spLocks/>
            </p:cNvSpPr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90" name="Rechteck 289"/>
            <p:cNvSpPr>
              <a:spLocks/>
            </p:cNvSpPr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97" name="Rechteck 296"/>
            <p:cNvSpPr>
              <a:spLocks/>
            </p:cNvSpPr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attr_jsonb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Jsonb</a:t>
              </a:r>
              <a:endParaRPr lang="de-DE" sz="1200" dirty="0">
                <a:uFillTx/>
              </a:endParaRPr>
            </a:p>
          </p:txBody>
        </p:sp>
        <p:sp>
          <p:nvSpPr>
            <p:cNvPr id="298" name="Rechteck 297"/>
            <p:cNvSpPr>
              <a:spLocks/>
            </p:cNvSpPr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isaLevel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99" name="Rechteck 298"/>
            <p:cNvSpPr>
              <a:spLocks/>
            </p:cNvSpPr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modelId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1" name="Rechteck 300"/>
            <p:cNvSpPr>
              <a:spLocks/>
            </p:cNvSpPr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2" name="Rechteck 301"/>
            <p:cNvSpPr>
              <a:spLocks/>
            </p:cNvSpPr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standingData</a:t>
              </a:r>
              <a:r>
                <a:rPr lang="de-DE" sz="1200" dirty="0">
                  <a:uFillTx/>
                </a:rPr>
                <a:t>: Array</a:t>
              </a:r>
            </a:p>
          </p:txBody>
        </p:sp>
        <p:sp>
          <p:nvSpPr>
            <p:cNvPr id="303" name="Rechteck 302"/>
            <p:cNvSpPr>
              <a:spLocks/>
            </p:cNvSpPr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4" name="Rechteck 303"/>
            <p:cNvSpPr>
              <a:spLocks/>
            </p:cNvSpPr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opcUANamespaceName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5" name="Rechteck 304"/>
            <p:cNvSpPr>
              <a:spLocks/>
            </p:cNvSpPr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opcUAAddressPrefix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6" name="Rechteck 305"/>
            <p:cNvSpPr>
              <a:spLocks/>
            </p:cNvSpPr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permissions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8" name="Rechteck 307"/>
            <p:cNvSpPr>
              <a:spLocks/>
            </p:cNvSpPr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cxnSp>
        <p:nvCxnSpPr>
          <p:cNvPr id="300" name="Gewinkelter Verbinder 99"/>
          <p:cNvCxnSpPr>
            <a:stCxn id="272" idx="1"/>
            <a:endCxn id="279" idx="3"/>
          </p:cNvCxnSpPr>
          <p:nvPr/>
        </p:nvCxnSpPr>
        <p:spPr>
          <a:xfrm rot="10800000">
            <a:off x="3160712" y="1775669"/>
            <a:ext cx="921782" cy="33574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winkelter Verbinder 99"/>
          <p:cNvCxnSpPr>
            <a:stCxn id="205" idx="3"/>
            <a:endCxn id="129" idx="1"/>
          </p:cNvCxnSpPr>
          <p:nvPr/>
        </p:nvCxnSpPr>
        <p:spPr>
          <a:xfrm>
            <a:off x="8601301" y="3830470"/>
            <a:ext cx="1234195" cy="1026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winkelter Verbinder 99"/>
          <p:cNvCxnSpPr>
            <a:stCxn id="206" idx="3"/>
            <a:endCxn id="129" idx="1"/>
          </p:cNvCxnSpPr>
          <p:nvPr/>
        </p:nvCxnSpPr>
        <p:spPr>
          <a:xfrm>
            <a:off x="8601301" y="4088166"/>
            <a:ext cx="1234195" cy="7685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0" name="Gruppieren 419"/>
          <p:cNvGrpSpPr/>
          <p:nvPr/>
        </p:nvGrpSpPr>
        <p:grpSpPr>
          <a:xfrm>
            <a:off x="4077408" y="1264484"/>
            <a:ext cx="1858824" cy="2671893"/>
            <a:chOff x="3480717" y="591995"/>
            <a:chExt cx="1858824" cy="2671893"/>
          </a:xfrm>
        </p:grpSpPr>
        <p:sp>
          <p:nvSpPr>
            <p:cNvPr id="421" name="Rechteck 420"/>
            <p:cNvSpPr>
              <a:spLocks/>
            </p:cNvSpPr>
            <p:nvPr/>
          </p:nvSpPr>
          <p:spPr>
            <a:xfrm>
              <a:off x="3485803" y="591995"/>
              <a:ext cx="1853738" cy="24212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prj_prc_pro_flows</a:t>
              </a:r>
              <a:endParaRPr lang="de-DE" sz="1400" b="1" dirty="0">
                <a:uFillTx/>
              </a:endParaRPr>
            </a:p>
          </p:txBody>
        </p:sp>
        <p:sp>
          <p:nvSpPr>
            <p:cNvPr id="422" name="Rechteck 421"/>
            <p:cNvSpPr>
              <a:spLocks/>
            </p:cNvSpPr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23" name="Rechteck 422"/>
            <p:cNvSpPr>
              <a:spLocks/>
            </p:cNvSpPr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node0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4" name="Rechteck 423"/>
            <p:cNvSpPr>
              <a:spLocks/>
            </p:cNvSpPr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node1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5" name="Rechteck 424"/>
            <p:cNvSpPr>
              <a:spLocks/>
            </p:cNvSpPr>
            <p:nvPr/>
          </p:nvSpPr>
          <p:spPr>
            <a:xfrm>
              <a:off x="3485803" y="173913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port0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6" name="Rechteck 425"/>
            <p:cNvSpPr>
              <a:spLocks/>
            </p:cNvSpPr>
            <p:nvPr/>
          </p:nvSpPr>
          <p:spPr>
            <a:xfrm>
              <a:off x="3485803" y="19968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port1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7" name="Rechteck 426"/>
            <p:cNvSpPr>
              <a:spLocks/>
            </p:cNvSpPr>
            <p:nvPr/>
          </p:nvSpPr>
          <p:spPr>
            <a:xfrm>
              <a:off x="3485803" y="24991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is_continuous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428" name="Rechteck 427"/>
            <p:cNvSpPr>
              <a:spLocks/>
            </p:cNvSpPr>
            <p:nvPr/>
          </p:nvSpPr>
          <p:spPr>
            <a:xfrm>
              <a:off x="3485803" y="22438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product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29" name="Rechteck 428"/>
            <p:cNvSpPr>
              <a:spLocks/>
            </p:cNvSpPr>
            <p:nvPr/>
          </p:nvSpPr>
          <p:spPr>
            <a:xfrm>
              <a:off x="3485803" y="275558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rate_value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42" name="Rechteck 441"/>
            <p:cNvSpPr>
              <a:spLocks/>
            </p:cNvSpPr>
            <p:nvPr/>
          </p:nvSpPr>
          <p:spPr>
            <a:xfrm>
              <a:off x="3480717" y="3006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flow_type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cxnSp>
        <p:nvCxnSpPr>
          <p:cNvPr id="430" name="Gewinkelter Verbinder 99"/>
          <p:cNvCxnSpPr>
            <a:stCxn id="429" idx="3"/>
            <a:endCxn id="203" idx="1"/>
          </p:cNvCxnSpPr>
          <p:nvPr/>
        </p:nvCxnSpPr>
        <p:spPr>
          <a:xfrm flipV="1">
            <a:off x="5936232" y="3315084"/>
            <a:ext cx="1062101" cy="2418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winkelter Verbinder 99"/>
          <p:cNvCxnSpPr>
            <a:stCxn id="424" idx="1"/>
            <a:endCxn id="279" idx="3"/>
          </p:cNvCxnSpPr>
          <p:nvPr/>
        </p:nvCxnSpPr>
        <p:spPr>
          <a:xfrm rot="10800000">
            <a:off x="3160712" y="1775669"/>
            <a:ext cx="921782" cy="5071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Gewinkelter Verbinder 99"/>
          <p:cNvCxnSpPr>
            <a:stCxn id="423" idx="1"/>
            <a:endCxn id="279" idx="3"/>
          </p:cNvCxnSpPr>
          <p:nvPr/>
        </p:nvCxnSpPr>
        <p:spPr>
          <a:xfrm rot="10800000">
            <a:off x="3160712" y="1775669"/>
            <a:ext cx="921782" cy="257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krümmter Verbinder 6"/>
          <p:cNvCxnSpPr>
            <a:stCxn id="203" idx="3"/>
            <a:endCxn id="225" idx="1"/>
          </p:cNvCxnSpPr>
          <p:nvPr/>
        </p:nvCxnSpPr>
        <p:spPr>
          <a:xfrm flipV="1">
            <a:off x="8601301" y="1801691"/>
            <a:ext cx="1234195" cy="1513393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 rot="17019564">
            <a:off x="8748729" y="2130015"/>
            <a:ext cx="806334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</a:rPr>
              <a:t>copies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Database Queries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Nodes Query - Problem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6440" y="1118945"/>
            <a:ext cx="4280633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SQL- Query:</a:t>
            </a: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Complex SQL Query with LEFT JOIN not possible with </a:t>
            </a:r>
            <a:r>
              <a:rPr lang="en-GB" sz="1900" dirty="0" err="1">
                <a:uFillTx/>
              </a:rPr>
              <a:t>getRecords</a:t>
            </a:r>
            <a:r>
              <a:rPr lang="en-GB" sz="1900" dirty="0">
                <a:uFillTx/>
              </a:rPr>
              <a:t> options</a:t>
            </a: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Workaround with </a:t>
            </a:r>
            <a:r>
              <a:rPr lang="en-GB" sz="2000" dirty="0" err="1">
                <a:uFillTx/>
              </a:rPr>
              <a:t>javascript</a:t>
            </a:r>
            <a:r>
              <a:rPr lang="en-GB" sz="2000" dirty="0">
                <a:uFillTx/>
              </a:rPr>
              <a:t>:</a:t>
            </a:r>
          </a:p>
          <a:p>
            <a:pPr lvl="1"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2 distinct queries</a:t>
            </a:r>
          </a:p>
          <a:p>
            <a:pPr lvl="1"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Left Join Function in </a:t>
            </a:r>
            <a:r>
              <a:rPr lang="en-GB" sz="1600" dirty="0" err="1">
                <a:uFillTx/>
              </a:rPr>
              <a:t>javascript</a:t>
            </a:r>
            <a:r>
              <a:rPr lang="en-GB" sz="1600" dirty="0">
                <a:uFillTx/>
              </a:rPr>
              <a:t> on common attribute.</a:t>
            </a:r>
            <a:endParaRPr lang="en-GB" sz="2000" dirty="0">
              <a:uFillTx/>
            </a:endParaRPr>
          </a:p>
          <a:p>
            <a:endParaRPr lang="en-GB" sz="1400" dirty="0">
              <a:uFillTx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74" y="1664997"/>
            <a:ext cx="4322197" cy="2424528"/>
          </a:xfrm>
          <a:prstGeom prst="rect">
            <a:avLst/>
          </a:prstGeom>
        </p:spPr>
      </p:pic>
      <p:sp>
        <p:nvSpPr>
          <p:cNvPr id="8" name="Rechteck 7"/>
          <p:cNvSpPr>
            <a:spLocks/>
          </p:cNvSpPr>
          <p:nvPr/>
        </p:nvSpPr>
        <p:spPr>
          <a:xfrm>
            <a:off x="9898664" y="3434632"/>
            <a:ext cx="2083733" cy="2596574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FF0000"/>
                </a:solidFill>
                <a:uFillTx/>
              </a:rPr>
              <a:t>l_nodes</a:t>
            </a:r>
            <a:endParaRPr lang="de-DE" dirty="0">
              <a:solidFill>
                <a:srgbClr val="FF0000"/>
              </a:solidFill>
              <a:uFillTx/>
            </a:endParaRPr>
          </a:p>
        </p:txBody>
      </p:sp>
      <p:sp>
        <p:nvSpPr>
          <p:cNvPr id="10" name="Textfeld 9"/>
          <p:cNvSpPr txBox="1">
            <a:spLocks/>
          </p:cNvSpPr>
          <p:nvPr/>
        </p:nvSpPr>
        <p:spPr>
          <a:xfrm>
            <a:off x="9014755" y="6284844"/>
            <a:ext cx="214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uFillTx/>
              </a:rPr>
              <a:t>LEFT</a:t>
            </a:r>
            <a:r>
              <a:rPr lang="de-DE" sz="1400" dirty="0">
                <a:uFillTx/>
              </a:rPr>
              <a:t> </a:t>
            </a:r>
            <a:r>
              <a:rPr lang="de-DE" sz="1400" b="1" dirty="0">
                <a:uFillTx/>
              </a:rPr>
              <a:t>JOIN</a:t>
            </a:r>
            <a:r>
              <a:rPr lang="de-DE" sz="1400" dirty="0">
                <a:uFillTx/>
              </a:rPr>
              <a:t> </a:t>
            </a:r>
          </a:p>
          <a:p>
            <a:pPr algn="ctr"/>
            <a:r>
              <a:rPr lang="de-DE" sz="1400" b="1" dirty="0">
                <a:uFillTx/>
              </a:rPr>
              <a:t>ON</a:t>
            </a:r>
            <a:r>
              <a:rPr lang="de-DE" sz="1400" dirty="0">
                <a:uFillTx/>
              </a:rPr>
              <a:t>  tree.id = </a:t>
            </a:r>
            <a:r>
              <a:rPr lang="de-DE" sz="1400" dirty="0" err="1">
                <a:uFillTx/>
              </a:rPr>
              <a:t>vertex.node</a:t>
            </a:r>
            <a:endParaRPr lang="de-DE" sz="1400" dirty="0">
              <a:uFillTx/>
            </a:endParaRPr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8072512" y="3815614"/>
            <a:ext cx="3909883" cy="2007777"/>
          </a:xfrm>
          <a:prstGeom prst="rect">
            <a:avLst/>
          </a:prstGeom>
          <a:solidFill>
            <a:srgbClr val="00B050">
              <a:alpha val="30196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B050"/>
                </a:solidFill>
                <a:uFillTx/>
              </a:rPr>
              <a:t>Wanted</a:t>
            </a:r>
            <a:r>
              <a:rPr lang="de-DE" dirty="0">
                <a:solidFill>
                  <a:srgbClr val="00B050"/>
                </a:solidFill>
                <a:uFillTx/>
              </a:rPr>
              <a:t> Query Data</a:t>
            </a:r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</p:txBody>
      </p:sp>
      <p:sp>
        <p:nvSpPr>
          <p:cNvPr id="4" name="Pfeil nach unten 3"/>
          <p:cNvSpPr>
            <a:spLocks/>
          </p:cNvSpPr>
          <p:nvPr/>
        </p:nvSpPr>
        <p:spPr>
          <a:xfrm>
            <a:off x="9912415" y="5719478"/>
            <a:ext cx="159440" cy="50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uFillTx/>
            </a:endParaRPr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8072512" y="4174416"/>
            <a:ext cx="2014584" cy="164897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00FF"/>
                </a:solidFill>
                <a:uFillTx/>
              </a:rPr>
              <a:t>visu_vertices</a:t>
            </a:r>
            <a:endParaRPr lang="de-DE" dirty="0">
              <a:solidFill>
                <a:srgbClr val="0000FF"/>
              </a:solidFill>
              <a:uFillTx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8326581" y="1010194"/>
            <a:ext cx="1853738" cy="2177903"/>
            <a:chOff x="9958647" y="157946"/>
            <a:chExt cx="1853738" cy="2177903"/>
          </a:xfrm>
        </p:grpSpPr>
        <p:sp>
          <p:nvSpPr>
            <p:cNvPr id="13" name="Rechteck 12"/>
            <p:cNvSpPr>
              <a:spLocks/>
            </p:cNvSpPr>
            <p:nvPr/>
          </p:nvSpPr>
          <p:spPr>
            <a:xfrm>
              <a:off x="9958647" y="157946"/>
              <a:ext cx="1853738" cy="2177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prj_prc_visu_vertices</a:t>
              </a:r>
              <a:endParaRPr lang="de-DE" sz="1400" b="1" dirty="0">
                <a:uFillTx/>
              </a:endParaRPr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9958647" y="130507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is_instrument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9958647" y="79385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r>
                <a:rPr lang="de-DE" sz="1200" dirty="0">
                  <a:uFillTx/>
                </a:rPr>
                <a:t> </a:t>
              </a:r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9958647" y="105154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shape_name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8" name="Rechteck 17"/>
            <p:cNvSpPr>
              <a:spLocks/>
            </p:cNvSpPr>
            <p:nvPr/>
          </p:nvSpPr>
          <p:spPr>
            <a:xfrm>
              <a:off x="9958647" y="156276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pid_label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9" name="Rechteck 18"/>
            <p:cNvSpPr>
              <a:spLocks/>
            </p:cNvSpPr>
            <p:nvPr/>
          </p:nvSpPr>
          <p:spPr>
            <a:xfrm>
              <a:off x="9958647" y="182046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pid_function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9958647" y="207815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pid_number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21753" y="1263832"/>
            <a:ext cx="2587709" cy="5247497"/>
            <a:chOff x="9954513" y="157942"/>
            <a:chExt cx="1858595" cy="5247497"/>
          </a:xfrm>
        </p:grpSpPr>
        <p:sp>
          <p:nvSpPr>
            <p:cNvPr id="22" name="Rechteck 21"/>
            <p:cNvSpPr>
              <a:spLocks/>
            </p:cNvSpPr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l_nodes</a:t>
              </a:r>
              <a:endParaRPr lang="de-DE" sz="1400" b="1" dirty="0">
                <a:uFillTx/>
              </a:endParaRPr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4" name="Rechteck 23"/>
            <p:cNvSpPr>
              <a:spLocks/>
            </p:cNvSpPr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parent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5" name="Rechteck 24"/>
            <p:cNvSpPr>
              <a:spLocks/>
            </p:cNvSpPr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short_name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description_0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description_1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node_level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attr_jsonb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Jsonb</a:t>
              </a:r>
              <a:endParaRPr lang="de-DE" sz="1200" dirty="0">
                <a:uFillTx/>
              </a:endParaRPr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isaLevel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modelId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5" name="Rechteck 34"/>
            <p:cNvSpPr>
              <a:spLocks/>
            </p:cNvSpPr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6" name="Rechteck 35"/>
            <p:cNvSpPr>
              <a:spLocks/>
            </p:cNvSpPr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standingData</a:t>
              </a:r>
              <a:r>
                <a:rPr lang="de-DE" sz="1200" dirty="0">
                  <a:uFillTx/>
                </a:rPr>
                <a:t>: Array</a:t>
              </a:r>
            </a:p>
          </p:txBody>
        </p:sp>
        <p:sp>
          <p:nvSpPr>
            <p:cNvPr id="37" name="Rechteck 36"/>
            <p:cNvSpPr>
              <a:spLocks/>
            </p:cNvSpPr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8" name="Rechteck 37"/>
            <p:cNvSpPr>
              <a:spLocks/>
            </p:cNvSpPr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opcUANamespaceName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9" name="Rechteck 38"/>
            <p:cNvSpPr>
              <a:spLocks/>
            </p:cNvSpPr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opcUAAddressPrefix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40" name="Rechteck 39"/>
            <p:cNvSpPr>
              <a:spLocks/>
            </p:cNvSpPr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permissions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1" name="Rechteck 40"/>
            <p:cNvSpPr>
              <a:spLocks/>
            </p:cNvSpPr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cxnSp>
        <p:nvCxnSpPr>
          <p:cNvPr id="42" name="Gewinkelter Verbinder 99"/>
          <p:cNvCxnSpPr>
            <a:stCxn id="16" idx="1"/>
            <a:endCxn id="23" idx="3"/>
          </p:cNvCxnSpPr>
          <p:nvPr/>
        </p:nvCxnSpPr>
        <p:spPr>
          <a:xfrm rot="10800000" flipV="1">
            <a:off x="7808457" y="1774948"/>
            <a:ext cx="518125" cy="1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feil nach unten 42"/>
          <p:cNvSpPr>
            <a:spLocks/>
          </p:cNvSpPr>
          <p:nvPr/>
        </p:nvSpPr>
        <p:spPr>
          <a:xfrm>
            <a:off x="2144684" y="5048141"/>
            <a:ext cx="274320" cy="37796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Database Queries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Nodes Query - Solution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5" name="Grafik 44"/>
          <p:cNvPicPr>
            <a:picLocks noChangeAspect="1"/>
          </p:cNvPicPr>
          <p:nvPr/>
        </p:nvPicPr>
        <p:blipFill rotWithShape="1">
          <a:blip r:embed="rId3"/>
          <a:srcRect t="44363" r="61477"/>
          <a:stretch/>
        </p:blipFill>
        <p:spPr>
          <a:xfrm>
            <a:off x="9591611" y="3171995"/>
            <a:ext cx="1510866" cy="1449268"/>
          </a:xfrm>
          <a:prstGeom prst="rect">
            <a:avLst/>
          </a:prstGeom>
        </p:spPr>
      </p:pic>
      <p:sp>
        <p:nvSpPr>
          <p:cNvPr id="51" name="Textfeld 50"/>
          <p:cNvSpPr txBox="1">
            <a:spLocks/>
          </p:cNvSpPr>
          <p:nvPr/>
        </p:nvSpPr>
        <p:spPr>
          <a:xfrm>
            <a:off x="1211798" y="2369743"/>
            <a:ext cx="128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uFillTx/>
              </a:rPr>
              <a:t>Selection</a:t>
            </a:r>
            <a:endParaRPr lang="de-DE" b="1" dirty="0">
              <a:uFillTx/>
            </a:endParaRPr>
          </a:p>
        </p:txBody>
      </p:sp>
      <p:sp>
        <p:nvSpPr>
          <p:cNvPr id="52" name="Textfeld 51"/>
          <p:cNvSpPr txBox="1">
            <a:spLocks/>
          </p:cNvSpPr>
          <p:nvPr/>
        </p:nvSpPr>
        <p:spPr>
          <a:xfrm>
            <a:off x="5454019" y="2369743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uFillTx/>
              </a:rPr>
              <a:t>DB-Query</a:t>
            </a:r>
          </a:p>
        </p:txBody>
      </p:sp>
      <p:sp>
        <p:nvSpPr>
          <p:cNvPr id="53" name="Textfeld 52"/>
          <p:cNvSpPr txBox="1">
            <a:spLocks/>
          </p:cNvSpPr>
          <p:nvPr/>
        </p:nvSpPr>
        <p:spPr>
          <a:xfrm>
            <a:off x="9519928" y="2360819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uFillTx/>
              </a:rPr>
              <a:t>buildHierarchy</a:t>
            </a:r>
            <a:endParaRPr lang="de-DE" b="1" dirty="0">
              <a:uFillTx/>
            </a:endParaRPr>
          </a:p>
        </p:txBody>
      </p:sp>
      <p:sp>
        <p:nvSpPr>
          <p:cNvPr id="58" name="Pfeil nach rechts 57"/>
          <p:cNvSpPr>
            <a:spLocks/>
          </p:cNvSpPr>
          <p:nvPr/>
        </p:nvSpPr>
        <p:spPr>
          <a:xfrm>
            <a:off x="3806031" y="3577562"/>
            <a:ext cx="455725" cy="372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uFillTx/>
            </a:endParaRPr>
          </a:p>
        </p:txBody>
      </p:sp>
      <p:sp>
        <p:nvSpPr>
          <p:cNvPr id="59" name="Pfeil nach rechts 58"/>
          <p:cNvSpPr>
            <a:spLocks/>
          </p:cNvSpPr>
          <p:nvPr/>
        </p:nvSpPr>
        <p:spPr>
          <a:xfrm>
            <a:off x="8275526" y="3568635"/>
            <a:ext cx="455725" cy="372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uFillTx/>
            </a:endParaRPr>
          </a:p>
        </p:txBody>
      </p:sp>
      <p:sp>
        <p:nvSpPr>
          <p:cNvPr id="64" name="Rechteck 63"/>
          <p:cNvSpPr>
            <a:spLocks/>
          </p:cNvSpPr>
          <p:nvPr/>
        </p:nvSpPr>
        <p:spPr>
          <a:xfrm>
            <a:off x="499136" y="3568635"/>
            <a:ext cx="2699193" cy="1095772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uFillTx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499136" y="4905164"/>
            <a:ext cx="3183401" cy="1952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If ‘Legato’ root node selected, ask for another selection. If not, record </a:t>
            </a:r>
            <a:r>
              <a:rPr lang="en-GB" sz="1600" dirty="0" err="1">
                <a:uFillTx/>
              </a:rPr>
              <a:t>rootId</a:t>
            </a:r>
            <a:endParaRPr lang="en-GB" sz="1600" dirty="0">
              <a:uFillTx/>
            </a:endParaRPr>
          </a:p>
          <a:p>
            <a:pPr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4355869" y="4905165"/>
            <a:ext cx="3566160" cy="1952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700" dirty="0">
                <a:uFillTx/>
              </a:rPr>
              <a:t>Query all after selected root node id:</a:t>
            </a:r>
          </a:p>
          <a:p>
            <a:pPr marL="0" indent="0">
              <a:lnSpc>
                <a:spcPct val="70000"/>
              </a:lnSpc>
              <a:buClr>
                <a:srgbClr val="FFC000"/>
              </a:buClr>
              <a:buNone/>
            </a:pPr>
            <a:endParaRPr lang="en-GB" sz="1900" dirty="0">
              <a:uFillTx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None/>
            </a:pPr>
            <a:r>
              <a:rPr lang="en-GB" sz="1500" b="1" dirty="0">
                <a:uFillTx/>
              </a:rPr>
              <a:t>SELECT</a:t>
            </a:r>
            <a:r>
              <a:rPr lang="en-GB" sz="1500" dirty="0">
                <a:uFillTx/>
              </a:rPr>
              <a:t> * </a:t>
            </a:r>
            <a:r>
              <a:rPr lang="en-GB" sz="1500" b="1" dirty="0">
                <a:uFillTx/>
              </a:rPr>
              <a:t>FROM   </a:t>
            </a:r>
            <a:r>
              <a:rPr lang="en-GB" sz="1500" dirty="0">
                <a:uFillTx/>
              </a:rPr>
              <a:t> </a:t>
            </a:r>
            <a:r>
              <a:rPr lang="en-GB" sz="1500" dirty="0" err="1">
                <a:uFillTx/>
              </a:rPr>
              <a:t>l_nodes</a:t>
            </a:r>
            <a:r>
              <a:rPr lang="en-GB" sz="1500" dirty="0">
                <a:uFillTx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None/>
            </a:pPr>
            <a:r>
              <a:rPr lang="en-GB" sz="1500" b="1" dirty="0">
                <a:uFillTx/>
              </a:rPr>
              <a:t>LEFT JOIN    </a:t>
            </a:r>
            <a:r>
              <a:rPr lang="en-GB" sz="1500" dirty="0" err="1">
                <a:uFillTx/>
              </a:rPr>
              <a:t>prj_prc_visu_vertices</a:t>
            </a:r>
            <a:r>
              <a:rPr lang="en-GB" sz="1500" dirty="0">
                <a:uFillTx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None/>
            </a:pPr>
            <a:r>
              <a:rPr lang="en-GB" sz="1500" b="1" dirty="0">
                <a:uFillTx/>
              </a:rPr>
              <a:t>ON</a:t>
            </a:r>
            <a:r>
              <a:rPr lang="en-GB" sz="1500" dirty="0">
                <a:uFillTx/>
              </a:rPr>
              <a:t>    node = parent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None/>
            </a:pPr>
            <a:r>
              <a:rPr lang="en-GB" sz="1500" b="1" dirty="0">
                <a:uFillTx/>
              </a:rPr>
              <a:t>WHERE    </a:t>
            </a:r>
            <a:r>
              <a:rPr lang="en-GB" sz="1500" dirty="0">
                <a:uFillTx/>
              </a:rPr>
              <a:t>l_nodes.id &gt;= </a:t>
            </a:r>
            <a:r>
              <a:rPr lang="en-GB" sz="1500" dirty="0" err="1">
                <a:uFillTx/>
              </a:rPr>
              <a:t>rootId</a:t>
            </a:r>
            <a:r>
              <a:rPr lang="en-GB" sz="1500" dirty="0">
                <a:uFillTx/>
              </a:rPr>
              <a:t>;</a:t>
            </a:r>
          </a:p>
          <a:p>
            <a:pPr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8803178" y="4905166"/>
            <a:ext cx="3388822" cy="1952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700" dirty="0">
                <a:uFillTx/>
              </a:rPr>
              <a:t>Starting from root node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500" dirty="0">
                <a:uFillTx/>
              </a:rPr>
              <a:t>Filter out non descendants of selected root node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500" dirty="0">
                <a:uFillTx/>
              </a:rPr>
              <a:t>Extract children of descendants via parent attributes.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500" dirty="0">
                <a:uFillTx/>
              </a:rPr>
              <a:t>Build hierarchy for root node and descendants.</a:t>
            </a:r>
            <a:endParaRPr lang="en-GB" sz="1500" dirty="0">
              <a:uFillTx/>
            </a:endParaRPr>
          </a:p>
          <a:p>
            <a:pPr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</p:txBody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380065" y="1201938"/>
            <a:ext cx="11371007" cy="69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Query all after selection and filter afterwards in </a:t>
            </a:r>
            <a:r>
              <a:rPr lang="en-GB" sz="1900" dirty="0" err="1">
                <a:uFillTx/>
              </a:rPr>
              <a:t>buildHierarchy</a:t>
            </a:r>
            <a:r>
              <a:rPr lang="en-GB" sz="1900" dirty="0">
                <a:uFillTx/>
              </a:rPr>
              <a:t> function.</a:t>
            </a:r>
          </a:p>
          <a:p>
            <a:pPr marL="0" indent="0">
              <a:buNone/>
            </a:pPr>
            <a:endParaRPr lang="en-GB" sz="1400" dirty="0">
              <a:uFillTx/>
            </a:endParaRPr>
          </a:p>
        </p:txBody>
      </p:sp>
      <p:pic>
        <p:nvPicPr>
          <p:cNvPr id="71" name="Grafik 70"/>
          <p:cNvPicPr>
            <a:picLocks noChangeAspect="1"/>
          </p:cNvPicPr>
          <p:nvPr/>
        </p:nvPicPr>
        <p:blipFill>
          <a:blip r:embed="rId4" cstate="hqprint"/>
          <a:stretch>
            <a:fillRect/>
          </a:stretch>
        </p:blipFill>
        <p:spPr>
          <a:xfrm>
            <a:off x="9085811" y="64850"/>
            <a:ext cx="2969177" cy="2226883"/>
          </a:xfrm>
          <a:prstGeom prst="rect">
            <a:avLst/>
          </a:prstGeom>
        </p:spPr>
      </p:pic>
      <p:grpSp>
        <p:nvGrpSpPr>
          <p:cNvPr id="77" name="Gruppieren 76"/>
          <p:cNvGrpSpPr/>
          <p:nvPr/>
        </p:nvGrpSpPr>
        <p:grpSpPr>
          <a:xfrm>
            <a:off x="4640150" y="2926200"/>
            <a:ext cx="2775016" cy="1350491"/>
            <a:chOff x="4640150" y="2926200"/>
            <a:chExt cx="2775016" cy="1350491"/>
          </a:xfrm>
        </p:grpSpPr>
        <p:pic>
          <p:nvPicPr>
            <p:cNvPr id="46" name="Grafik 45"/>
            <p:cNvPicPr>
              <a:picLocks noChangeAspect="1"/>
            </p:cNvPicPr>
            <p:nvPr/>
          </p:nvPicPr>
          <p:blipFill rotWithShape="1">
            <a:blip r:embed="rId3" cstate="hqprint"/>
            <a:srcRect t="44843"/>
            <a:stretch/>
          </p:blipFill>
          <p:spPr>
            <a:xfrm>
              <a:off x="4760810" y="3285621"/>
              <a:ext cx="2609521" cy="955962"/>
            </a:xfrm>
            <a:prstGeom prst="rect">
              <a:avLst/>
            </a:prstGeom>
          </p:spPr>
        </p:pic>
        <p:sp>
          <p:nvSpPr>
            <p:cNvPr id="65" name="Rechteck 64"/>
            <p:cNvSpPr>
              <a:spLocks/>
            </p:cNvSpPr>
            <p:nvPr/>
          </p:nvSpPr>
          <p:spPr>
            <a:xfrm>
              <a:off x="4715973" y="3180919"/>
              <a:ext cx="2699193" cy="109577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uFillTx/>
              </a:endParaRPr>
            </a:p>
          </p:txBody>
        </p:sp>
        <p:sp>
          <p:nvSpPr>
            <p:cNvPr id="73" name="Textfeld 72"/>
            <p:cNvSpPr txBox="1">
              <a:spLocks/>
            </p:cNvSpPr>
            <p:nvPr/>
          </p:nvSpPr>
          <p:spPr>
            <a:xfrm>
              <a:off x="4640150" y="2926200"/>
              <a:ext cx="841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rgbClr val="FF0000"/>
                  </a:solidFill>
                  <a:uFillTx/>
                </a:rPr>
                <a:t>&gt;= </a:t>
              </a:r>
              <a:r>
                <a:rPr lang="de-DE" sz="1200" dirty="0" err="1">
                  <a:solidFill>
                    <a:srgbClr val="FF0000"/>
                  </a:solidFill>
                  <a:uFillTx/>
                </a:rPr>
                <a:t>rootId</a:t>
              </a:r>
              <a:r>
                <a:rPr lang="de-DE" sz="1200" dirty="0">
                  <a:solidFill>
                    <a:srgbClr val="FF0000"/>
                  </a:solidFill>
                  <a:uFillTx/>
                </a:rPr>
                <a:t> </a:t>
              </a:r>
            </a:p>
          </p:txBody>
        </p:sp>
        <p:sp>
          <p:nvSpPr>
            <p:cNvPr id="74" name="Ellipse 73"/>
            <p:cNvSpPr>
              <a:spLocks/>
            </p:cNvSpPr>
            <p:nvPr/>
          </p:nvSpPr>
          <p:spPr>
            <a:xfrm>
              <a:off x="5562601" y="3298831"/>
              <a:ext cx="194180" cy="19418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uFillTx/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546245" y="2888092"/>
            <a:ext cx="2609521" cy="1733171"/>
            <a:chOff x="546245" y="2888092"/>
            <a:chExt cx="2609521" cy="1733171"/>
          </a:xfrm>
        </p:grpSpPr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3" cstate="hqprint"/>
            <a:stretch>
              <a:fillRect/>
            </a:stretch>
          </p:blipFill>
          <p:spPr>
            <a:xfrm>
              <a:off x="546245" y="2888092"/>
              <a:ext cx="2609521" cy="1733171"/>
            </a:xfrm>
            <a:prstGeom prst="rect">
              <a:avLst/>
            </a:prstGeom>
          </p:spPr>
        </p:pic>
        <p:sp>
          <p:nvSpPr>
            <p:cNvPr id="50" name="Pfeil nach rechts 49"/>
            <p:cNvSpPr>
              <a:spLocks/>
            </p:cNvSpPr>
            <p:nvPr/>
          </p:nvSpPr>
          <p:spPr>
            <a:xfrm rot="2996597">
              <a:off x="1177338" y="3502536"/>
              <a:ext cx="239301" cy="19537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uFillTx/>
              </a:endParaRPr>
            </a:p>
          </p:txBody>
        </p:sp>
        <p:sp>
          <p:nvSpPr>
            <p:cNvPr id="72" name="Textfeld 71"/>
            <p:cNvSpPr txBox="1">
              <a:spLocks/>
            </p:cNvSpPr>
            <p:nvPr/>
          </p:nvSpPr>
          <p:spPr>
            <a:xfrm>
              <a:off x="551630" y="3114121"/>
              <a:ext cx="841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>
                  <a:solidFill>
                    <a:srgbClr val="FF0000"/>
                  </a:solidFill>
                  <a:uFillTx/>
                </a:rPr>
                <a:t>selected</a:t>
              </a:r>
              <a:r>
                <a:rPr lang="de-DE" sz="1200" dirty="0">
                  <a:solidFill>
                    <a:srgbClr val="FF0000"/>
                  </a:solidFill>
                  <a:uFillTx/>
                </a:rPr>
                <a:t> </a:t>
              </a:r>
              <a:r>
                <a:rPr lang="de-DE" sz="1200" dirty="0" err="1">
                  <a:solidFill>
                    <a:srgbClr val="FF0000"/>
                  </a:solidFill>
                  <a:uFillTx/>
                </a:rPr>
                <a:t>root</a:t>
              </a:r>
              <a:endParaRPr lang="de-DE" sz="1200" dirty="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75" name="Ellipse 74"/>
            <p:cNvSpPr>
              <a:spLocks/>
            </p:cNvSpPr>
            <p:nvPr/>
          </p:nvSpPr>
          <p:spPr>
            <a:xfrm>
              <a:off x="1351672" y="3679157"/>
              <a:ext cx="194180" cy="19418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uFillTx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Database Queries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Connections Query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6440" y="1118945"/>
            <a:ext cx="4280633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uFillTx/>
              </a:rPr>
              <a:t>Complex SQL Query with LEFT JOIN</a:t>
            </a:r>
          </a:p>
          <a:p>
            <a:r>
              <a:rPr lang="en-GB" sz="2000" dirty="0">
                <a:uFillTx/>
              </a:rPr>
              <a:t>Workaround with </a:t>
            </a:r>
            <a:r>
              <a:rPr lang="en-GB" sz="2000" dirty="0" err="1">
                <a:uFillTx/>
              </a:rPr>
              <a:t>javascript</a:t>
            </a:r>
            <a:r>
              <a:rPr lang="en-GB" sz="2000" dirty="0">
                <a:uFillTx/>
              </a:rPr>
              <a:t>:</a:t>
            </a:r>
          </a:p>
          <a:p>
            <a:pPr lvl="1"/>
            <a:r>
              <a:rPr lang="en-GB" sz="1600" dirty="0">
                <a:uFillTx/>
              </a:rPr>
              <a:t>2 distinct queries</a:t>
            </a:r>
          </a:p>
          <a:p>
            <a:pPr lvl="1"/>
            <a:r>
              <a:rPr lang="en-GB" sz="1600" dirty="0">
                <a:uFillTx/>
              </a:rPr>
              <a:t>Left Join Function in </a:t>
            </a:r>
            <a:r>
              <a:rPr lang="en-GB" sz="1600" dirty="0" err="1">
                <a:uFillTx/>
              </a:rPr>
              <a:t>javascript</a:t>
            </a:r>
            <a:r>
              <a:rPr lang="en-GB" sz="1600" dirty="0">
                <a:uFillTx/>
              </a:rPr>
              <a:t> on common attribute </a:t>
            </a:r>
          </a:p>
          <a:p>
            <a:endParaRPr lang="en-GB" sz="2000" dirty="0">
              <a:uFillTx/>
            </a:endParaRPr>
          </a:p>
          <a:p>
            <a:endParaRPr lang="en-GB" sz="1400" dirty="0">
              <a:uFillTx/>
            </a:endParaRPr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9574468" y="2947395"/>
            <a:ext cx="2083733" cy="2596574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FF0000"/>
                </a:solidFill>
                <a:uFillTx/>
              </a:rPr>
              <a:t>l_nodes</a:t>
            </a:r>
            <a:endParaRPr lang="de-DE" dirty="0">
              <a:solidFill>
                <a:srgbClr val="FF0000"/>
              </a:solidFill>
              <a:uFillTx/>
            </a:endParaRPr>
          </a:p>
        </p:txBody>
      </p:sp>
      <p:sp>
        <p:nvSpPr>
          <p:cNvPr id="10" name="Textfeld 9"/>
          <p:cNvSpPr txBox="1">
            <a:spLocks/>
          </p:cNvSpPr>
          <p:nvPr/>
        </p:nvSpPr>
        <p:spPr>
          <a:xfrm>
            <a:off x="8690559" y="5797607"/>
            <a:ext cx="214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uFillTx/>
              </a:rPr>
              <a:t>LEFT</a:t>
            </a:r>
            <a:r>
              <a:rPr lang="de-DE" sz="1400" dirty="0">
                <a:uFillTx/>
              </a:rPr>
              <a:t> </a:t>
            </a:r>
            <a:r>
              <a:rPr lang="de-DE" sz="1400" b="1" dirty="0">
                <a:uFillTx/>
              </a:rPr>
              <a:t>JOIN</a:t>
            </a:r>
            <a:r>
              <a:rPr lang="de-DE" sz="1400" dirty="0">
                <a:uFillTx/>
              </a:rPr>
              <a:t> </a:t>
            </a:r>
          </a:p>
          <a:p>
            <a:pPr algn="ctr"/>
            <a:r>
              <a:rPr lang="de-DE" sz="1400" b="1" dirty="0">
                <a:uFillTx/>
              </a:rPr>
              <a:t>ON</a:t>
            </a:r>
            <a:r>
              <a:rPr lang="de-DE" sz="1400" dirty="0">
                <a:uFillTx/>
              </a:rPr>
              <a:t>  tree.id = </a:t>
            </a:r>
            <a:r>
              <a:rPr lang="de-DE" sz="1400" dirty="0" err="1">
                <a:uFillTx/>
              </a:rPr>
              <a:t>vertex.node</a:t>
            </a:r>
            <a:endParaRPr lang="de-DE" sz="1400" dirty="0">
              <a:uFillTx/>
            </a:endParaRPr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7748316" y="3328377"/>
            <a:ext cx="3909883" cy="2007777"/>
          </a:xfrm>
          <a:prstGeom prst="rect">
            <a:avLst/>
          </a:prstGeom>
          <a:solidFill>
            <a:srgbClr val="00B050">
              <a:alpha val="30196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B050"/>
                </a:solidFill>
                <a:uFillTx/>
              </a:rPr>
              <a:t>Wanted</a:t>
            </a:r>
            <a:r>
              <a:rPr lang="de-DE" dirty="0">
                <a:solidFill>
                  <a:srgbClr val="00B050"/>
                </a:solidFill>
                <a:uFillTx/>
              </a:rPr>
              <a:t> Query Data</a:t>
            </a:r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</p:txBody>
      </p:sp>
      <p:sp>
        <p:nvSpPr>
          <p:cNvPr id="4" name="Pfeil nach unten 3"/>
          <p:cNvSpPr>
            <a:spLocks/>
          </p:cNvSpPr>
          <p:nvPr/>
        </p:nvSpPr>
        <p:spPr>
          <a:xfrm>
            <a:off x="9588219" y="5232241"/>
            <a:ext cx="159440" cy="50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uFillTx/>
            </a:endParaRPr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7748316" y="3687179"/>
            <a:ext cx="2014584" cy="164897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00FF"/>
                </a:solidFill>
                <a:uFillTx/>
              </a:rPr>
              <a:t>visu_vertices</a:t>
            </a:r>
            <a:endParaRPr lang="de-DE" dirty="0">
              <a:solidFill>
                <a:srgbClr val="0000FF"/>
              </a:solidFill>
              <a:uFillTx/>
            </a:endParaRPr>
          </a:p>
        </p:txBody>
      </p:sp>
      <p:grpSp>
        <p:nvGrpSpPr>
          <p:cNvPr id="83" name="Gruppieren 82"/>
          <p:cNvGrpSpPr/>
          <p:nvPr/>
        </p:nvGrpSpPr>
        <p:grpSpPr>
          <a:xfrm>
            <a:off x="5195715" y="1810802"/>
            <a:ext cx="1744133" cy="2701517"/>
            <a:chOff x="9958647" y="157942"/>
            <a:chExt cx="1853738" cy="2701517"/>
          </a:xfrm>
        </p:grpSpPr>
        <p:sp>
          <p:nvSpPr>
            <p:cNvPr id="84" name="Rechteck 83"/>
            <p:cNvSpPr>
              <a:spLocks/>
            </p:cNvSpPr>
            <p:nvPr/>
          </p:nvSpPr>
          <p:spPr>
            <a:xfrm>
              <a:off x="9958647" y="157942"/>
              <a:ext cx="1853738" cy="243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p_values_current</a:t>
              </a:r>
              <a:endParaRPr lang="de-DE" sz="1400" b="1" dirty="0">
                <a:uFillTx/>
              </a:endParaRPr>
            </a:p>
          </p:txBody>
        </p:sp>
        <p:sp>
          <p:nvSpPr>
            <p:cNvPr id="85" name="Rechteck 84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86" name="Rechteck 85"/>
            <p:cNvSpPr>
              <a:spLocks/>
            </p:cNvSpPr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value_bool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87" name="Rechteck 86"/>
            <p:cNvSpPr>
              <a:spLocks/>
            </p:cNvSpPr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value_num</a:t>
              </a:r>
              <a:r>
                <a:rPr lang="de-DE" sz="1200" dirty="0">
                  <a:uFillTx/>
                </a:rPr>
                <a:t> : Double</a:t>
              </a:r>
            </a:p>
          </p:txBody>
        </p:sp>
        <p:sp>
          <p:nvSpPr>
            <p:cNvPr id="88" name="Rechteck 87"/>
            <p:cNvSpPr>
              <a:spLocks/>
            </p:cNvSpPr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value_str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89" name="Rechteck 88"/>
            <p:cNvSpPr>
              <a:spLocks/>
            </p:cNvSpPr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90" name="Rechteck 89"/>
            <p:cNvSpPr>
              <a:spLocks/>
            </p:cNvSpPr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time_stamp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91" name="Rechteck 90"/>
            <p:cNvSpPr>
              <a:spLocks/>
            </p:cNvSpPr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last_archive_id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92" name="Rechteck 91"/>
            <p:cNvSpPr>
              <a:spLocks/>
            </p:cNvSpPr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last_update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93" name="Rechteck 92"/>
            <p:cNvSpPr>
              <a:spLocks/>
            </p:cNvSpPr>
            <p:nvPr/>
          </p:nvSpPr>
          <p:spPr>
            <a:xfrm>
              <a:off x="9958647" y="260176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2603090" y="3266109"/>
            <a:ext cx="1605340" cy="2438928"/>
            <a:chOff x="9958647" y="157942"/>
            <a:chExt cx="1856481" cy="2438928"/>
          </a:xfrm>
        </p:grpSpPr>
        <p:sp>
          <p:nvSpPr>
            <p:cNvPr id="95" name="Rechteck 94"/>
            <p:cNvSpPr>
              <a:spLocks/>
            </p:cNvSpPr>
            <p:nvPr/>
          </p:nvSpPr>
          <p:spPr>
            <a:xfrm>
              <a:off x="9958647" y="157942"/>
              <a:ext cx="1853738" cy="21947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p_values_config</a:t>
              </a:r>
              <a:endParaRPr lang="de-DE" sz="1400" b="1" dirty="0">
                <a:uFillTx/>
              </a:endParaRPr>
            </a:p>
          </p:txBody>
        </p:sp>
        <p:sp>
          <p:nvSpPr>
            <p:cNvPr id="96" name="Rechteck 95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97" name="Rechteck 96"/>
            <p:cNvSpPr>
              <a:spLocks/>
            </p:cNvSpPr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connection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98" name="Rechteck 97"/>
            <p:cNvSpPr>
              <a:spLocks/>
            </p:cNvSpPr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99" name="Rechteck 98"/>
            <p:cNvSpPr>
              <a:spLocks/>
            </p:cNvSpPr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value_format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00" name="Rechteck 99"/>
            <p:cNvSpPr>
              <a:spLocks/>
            </p:cNvSpPr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value_symbol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101" name="Rechteck 100"/>
            <p:cNvSpPr>
              <a:spLocks/>
            </p:cNvSpPr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102" name="Rechteck 101"/>
            <p:cNvSpPr>
              <a:spLocks/>
            </p:cNvSpPr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103" name="Rechteck 102"/>
            <p:cNvSpPr>
              <a:spLocks/>
            </p:cNvSpPr>
            <p:nvPr/>
          </p:nvSpPr>
          <p:spPr>
            <a:xfrm>
              <a:off x="9961390" y="233917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5195716" y="4676145"/>
            <a:ext cx="1744133" cy="1915848"/>
            <a:chOff x="6968836" y="521661"/>
            <a:chExt cx="1853738" cy="1915848"/>
          </a:xfrm>
        </p:grpSpPr>
        <p:sp>
          <p:nvSpPr>
            <p:cNvPr id="105" name="Rechteck 104"/>
            <p:cNvSpPr>
              <a:spLocks/>
            </p:cNvSpPr>
            <p:nvPr/>
          </p:nvSpPr>
          <p:spPr>
            <a:xfrm>
              <a:off x="6968836" y="521661"/>
              <a:ext cx="1853738" cy="1915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p_value_types</a:t>
              </a:r>
              <a:endParaRPr lang="de-DE" sz="1400" b="1" dirty="0">
                <a:uFillTx/>
              </a:endParaRPr>
            </a:p>
          </p:txBody>
        </p:sp>
        <p:sp>
          <p:nvSpPr>
            <p:cNvPr id="106" name="Rechteck 105"/>
            <p:cNvSpPr>
              <a:spLocks/>
            </p:cNvSpPr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07" name="Rechteck 106"/>
            <p:cNvSpPr>
              <a:spLocks/>
            </p:cNvSpPr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08" name="Rechteck 107"/>
            <p:cNvSpPr>
              <a:spLocks/>
            </p:cNvSpPr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09" name="Rechteck 108"/>
            <p:cNvSpPr>
              <a:spLocks/>
            </p:cNvSpPr>
            <p:nvPr/>
          </p:nvSpPr>
          <p:spPr>
            <a:xfrm>
              <a:off x="6968836" y="16749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description_0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10" name="Rechteck 109"/>
            <p:cNvSpPr>
              <a:spLocks/>
            </p:cNvSpPr>
            <p:nvPr/>
          </p:nvSpPr>
          <p:spPr>
            <a:xfrm>
              <a:off x="6968836" y="193261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description_1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11" name="Rechteck 110"/>
            <p:cNvSpPr>
              <a:spLocks/>
            </p:cNvSpPr>
            <p:nvPr/>
          </p:nvSpPr>
          <p:spPr>
            <a:xfrm>
              <a:off x="6968836" y="21798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cxnSp>
        <p:nvCxnSpPr>
          <p:cNvPr id="112" name="Gewinkelter Verbinder 99"/>
          <p:cNvCxnSpPr>
            <a:stCxn id="97" idx="3"/>
            <a:endCxn id="85" idx="1"/>
          </p:cNvCxnSpPr>
          <p:nvPr/>
        </p:nvCxnSpPr>
        <p:spPr>
          <a:xfrm flipV="1">
            <a:off x="4206058" y="2322036"/>
            <a:ext cx="989657" cy="1713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r Verbinder 99"/>
          <p:cNvCxnSpPr>
            <a:stCxn id="98" idx="3"/>
            <a:endCxn id="106" idx="1"/>
          </p:cNvCxnSpPr>
          <p:nvPr/>
        </p:nvCxnSpPr>
        <p:spPr>
          <a:xfrm>
            <a:off x="4206058" y="4292729"/>
            <a:ext cx="989658" cy="8925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winkelter Verbinder 99"/>
          <p:cNvCxnSpPr>
            <a:stCxn id="99" idx="3"/>
            <a:endCxn id="106" idx="1"/>
          </p:cNvCxnSpPr>
          <p:nvPr/>
        </p:nvCxnSpPr>
        <p:spPr>
          <a:xfrm>
            <a:off x="4206058" y="4550425"/>
            <a:ext cx="989658" cy="6348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uppieren 114"/>
          <p:cNvGrpSpPr/>
          <p:nvPr/>
        </p:nvGrpSpPr>
        <p:grpSpPr>
          <a:xfrm>
            <a:off x="272328" y="3151498"/>
            <a:ext cx="1858824" cy="2671893"/>
            <a:chOff x="3480717" y="591995"/>
            <a:chExt cx="1858824" cy="2671893"/>
          </a:xfrm>
        </p:grpSpPr>
        <p:sp>
          <p:nvSpPr>
            <p:cNvPr id="116" name="Rechteck 115"/>
            <p:cNvSpPr>
              <a:spLocks/>
            </p:cNvSpPr>
            <p:nvPr/>
          </p:nvSpPr>
          <p:spPr>
            <a:xfrm>
              <a:off x="3485803" y="591995"/>
              <a:ext cx="1853738" cy="24212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prj_prc_pro_flows</a:t>
              </a:r>
              <a:endParaRPr lang="de-DE" sz="1400" b="1" dirty="0">
                <a:uFillTx/>
              </a:endParaRPr>
            </a:p>
          </p:txBody>
        </p:sp>
        <p:sp>
          <p:nvSpPr>
            <p:cNvPr id="117" name="Rechteck 116"/>
            <p:cNvSpPr>
              <a:spLocks/>
            </p:cNvSpPr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18" name="Rechteck 117"/>
            <p:cNvSpPr>
              <a:spLocks/>
            </p:cNvSpPr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node0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119" name="Rechteck 118"/>
            <p:cNvSpPr>
              <a:spLocks/>
            </p:cNvSpPr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node1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120" name="Rechteck 119"/>
            <p:cNvSpPr>
              <a:spLocks/>
            </p:cNvSpPr>
            <p:nvPr/>
          </p:nvSpPr>
          <p:spPr>
            <a:xfrm>
              <a:off x="3485803" y="173913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port0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121" name="Rechteck 120"/>
            <p:cNvSpPr>
              <a:spLocks/>
            </p:cNvSpPr>
            <p:nvPr/>
          </p:nvSpPr>
          <p:spPr>
            <a:xfrm>
              <a:off x="3485803" y="19968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port1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122" name="Rechteck 121"/>
            <p:cNvSpPr>
              <a:spLocks/>
            </p:cNvSpPr>
            <p:nvPr/>
          </p:nvSpPr>
          <p:spPr>
            <a:xfrm>
              <a:off x="3485803" y="24991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is_continuous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123" name="Rechteck 122"/>
            <p:cNvSpPr>
              <a:spLocks/>
            </p:cNvSpPr>
            <p:nvPr/>
          </p:nvSpPr>
          <p:spPr>
            <a:xfrm>
              <a:off x="3485803" y="22438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product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24" name="Rechteck 123"/>
            <p:cNvSpPr>
              <a:spLocks/>
            </p:cNvSpPr>
            <p:nvPr/>
          </p:nvSpPr>
          <p:spPr>
            <a:xfrm>
              <a:off x="3485803" y="275558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rate_value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25" name="Rechteck 124"/>
            <p:cNvSpPr>
              <a:spLocks/>
            </p:cNvSpPr>
            <p:nvPr/>
          </p:nvSpPr>
          <p:spPr>
            <a:xfrm>
              <a:off x="3480717" y="3006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flow_type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cxnSp>
        <p:nvCxnSpPr>
          <p:cNvPr id="126" name="Gewinkelter Verbinder 99"/>
          <p:cNvCxnSpPr>
            <a:stCxn id="124" idx="3"/>
            <a:endCxn id="96" idx="1"/>
          </p:cNvCxnSpPr>
          <p:nvPr/>
        </p:nvCxnSpPr>
        <p:spPr>
          <a:xfrm flipV="1">
            <a:off x="2131152" y="3777343"/>
            <a:ext cx="471938" cy="16665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1731</Words>
  <Application>Microsoft Office PowerPoint</Application>
  <PresentationFormat>Breitbild</PresentationFormat>
  <Paragraphs>710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Dynamic Generation of Modular Industrial Plant Visualizations</vt:lpstr>
      <vt:lpstr>Task Backlog – Overview Overview of tasks: Week 11 </vt:lpstr>
      <vt:lpstr>Task Backlog – Overview Overview of tasks: Week 10 </vt:lpstr>
      <vt:lpstr>Sapient Boardlet Weekly Sprint 10</vt:lpstr>
      <vt:lpstr>P&amp;ID Viewer - Dashboard</vt:lpstr>
      <vt:lpstr>Database Queries Overview: Data Map</vt:lpstr>
      <vt:lpstr>Database Queries Nodes Query - Problem</vt:lpstr>
      <vt:lpstr>Database Queries Nodes Query - Solution</vt:lpstr>
      <vt:lpstr>Database Queries Connections Query</vt:lpstr>
      <vt:lpstr>Nodes buildHierarchy()</vt:lpstr>
      <vt:lpstr>Nodes traverseAndSort()</vt:lpstr>
      <vt:lpstr>Connections mapConnectionsToShapes()</vt:lpstr>
      <vt:lpstr>vertexPlacement() Concept</vt:lpstr>
      <vt:lpstr>vertexPlacement() 3 – placeVertices()</vt:lpstr>
      <vt:lpstr>vertexPlacement() Family Tree Analogy - Terminology</vt:lpstr>
      <vt:lpstr>Vertex Placement Constraints</vt:lpstr>
      <vt:lpstr>Vertex Positioning Rules</vt:lpstr>
      <vt:lpstr>vertexPlacement() Algorithm Overview</vt:lpstr>
      <vt:lpstr>Data Bindings Overview</vt:lpstr>
      <vt:lpstr>Next Sprint – ToDos Weekly Sprint 10</vt:lpstr>
      <vt:lpstr>Project – Overview Overview of tasks: Week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152</cp:revision>
  <dcterms:created xsi:type="dcterms:W3CDTF">2018-06-10T12:02:46Z</dcterms:created>
  <dcterms:modified xsi:type="dcterms:W3CDTF">2018-07-17T15:05:54Z</dcterms:modified>
</cp:coreProperties>
</file>