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8" r:id="rId15"/>
    <p:sldId id="274" r:id="rId16"/>
    <p:sldId id="275" r:id="rId17"/>
    <p:sldId id="277" r:id="rId18"/>
    <p:sldId id="276" r:id="rId19"/>
    <p:sldId id="273" r:id="rId20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13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Nodes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/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TextBox 62"/>
          <p:cNvSpPr txBox="1">
            <a:spLocks/>
          </p:cNvSpPr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Flat Array (hierarchical relations via parent attribute):</a:t>
            </a:r>
            <a:endParaRPr lang="en-GB" sz="1050" dirty="0">
              <a:uFillTx/>
            </a:endParaRPr>
          </a:p>
        </p:txBody>
      </p:sp>
      <p:sp>
        <p:nvSpPr>
          <p:cNvPr id="333" name="TextBox 62"/>
          <p:cNvSpPr txBox="1">
            <a:spLocks/>
          </p:cNvSpPr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Tree Array (nested hierarchy via children attribute):</a:t>
            </a:r>
            <a:endParaRPr lang="en-GB" sz="1050" dirty="0">
              <a:uFillTx/>
            </a:endParaRPr>
          </a:p>
        </p:txBody>
      </p:sp>
      <p:sp>
        <p:nvSpPr>
          <p:cNvPr id="334" name="TextBox 62"/>
          <p:cNvSpPr txBox="1">
            <a:spLocks/>
          </p:cNvSpPr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flatArray</a:t>
            </a:r>
            <a:endParaRPr lang="en-GB" i="1" dirty="0">
              <a:uFillTx/>
            </a:endParaRPr>
          </a:p>
        </p:txBody>
      </p:sp>
      <p:sp>
        <p:nvSpPr>
          <p:cNvPr id="335" name="TextBox 62"/>
          <p:cNvSpPr txBox="1">
            <a:spLocks/>
          </p:cNvSpPr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treeArray</a:t>
            </a:r>
            <a:r>
              <a:rPr lang="en-GB" dirty="0">
                <a:uFillTx/>
              </a:rPr>
              <a:t> </a:t>
            </a:r>
          </a:p>
        </p:txBody>
      </p:sp>
      <p:sp>
        <p:nvSpPr>
          <p:cNvPr id="336" name="Pfeil nach rechts 335"/>
          <p:cNvSpPr>
            <a:spLocks/>
          </p:cNvSpPr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/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2"/>
          <p:cNvSpPr txBox="1">
            <a:spLocks/>
          </p:cNvSpPr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uFillTx/>
              </a:rPr>
              <a:t>buildHierarchy</a:t>
            </a:r>
            <a:r>
              <a:rPr lang="en-GB" b="1" i="1" dirty="0">
                <a:uFillTx/>
              </a:rPr>
              <a:t>(</a:t>
            </a:r>
            <a:r>
              <a:rPr lang="en-GB" i="1" dirty="0" err="1">
                <a:uFillTx/>
              </a:rPr>
              <a:t>flatArray</a:t>
            </a:r>
            <a:r>
              <a:rPr lang="en-GB" b="1" i="1" dirty="0">
                <a:uFillTx/>
              </a:rPr>
              <a:t>)</a:t>
            </a:r>
          </a:p>
        </p:txBody>
      </p:sp>
      <p:sp>
        <p:nvSpPr>
          <p:cNvPr id="14" name="TextBox 62"/>
          <p:cNvSpPr txBox="1">
            <a:spLocks/>
          </p:cNvSpPr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Input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5" name="TextBox 62"/>
          <p:cNvSpPr txBox="1">
            <a:spLocks/>
          </p:cNvSpPr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Output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Nodes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/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TextBox 62"/>
          <p:cNvSpPr txBox="1">
            <a:spLocks/>
          </p:cNvSpPr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Tree Array (nested hierarchy):</a:t>
            </a:r>
            <a:endParaRPr lang="en-GB" sz="1050" dirty="0">
              <a:uFillTx/>
            </a:endParaRPr>
          </a:p>
        </p:txBody>
      </p:sp>
      <p:sp>
        <p:nvSpPr>
          <p:cNvPr id="333" name="TextBox 62"/>
          <p:cNvSpPr txBox="1">
            <a:spLocks/>
          </p:cNvSpPr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Path Array:</a:t>
            </a:r>
            <a:endParaRPr lang="en-GB" sz="1050" dirty="0">
              <a:uFillTx/>
            </a:endParaRPr>
          </a:p>
        </p:txBody>
      </p:sp>
      <p:sp>
        <p:nvSpPr>
          <p:cNvPr id="334" name="TextBox 62"/>
          <p:cNvSpPr txBox="1">
            <a:spLocks/>
          </p:cNvSpPr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nodeTree</a:t>
            </a:r>
            <a:endParaRPr lang="en-GB" i="1" dirty="0">
              <a:uFillTx/>
            </a:endParaRPr>
          </a:p>
        </p:txBody>
      </p:sp>
      <p:sp>
        <p:nvSpPr>
          <p:cNvPr id="335" name="TextBox 62"/>
          <p:cNvSpPr txBox="1">
            <a:spLocks/>
          </p:cNvSpPr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uFillTx/>
              </a:rPr>
              <a:t>path</a:t>
            </a:r>
            <a:r>
              <a:rPr lang="en-GB" dirty="0">
                <a:uFillTx/>
              </a:rPr>
              <a:t> </a:t>
            </a:r>
          </a:p>
          <a:p>
            <a:pPr algn="ctr"/>
            <a:r>
              <a:rPr lang="en-GB" dirty="0">
                <a:uFillTx/>
              </a:rPr>
              <a:t>(for vertex placement)</a:t>
            </a:r>
          </a:p>
        </p:txBody>
      </p:sp>
      <p:sp>
        <p:nvSpPr>
          <p:cNvPr id="336" name="Pfeil nach rechts 335"/>
          <p:cNvSpPr>
            <a:spLocks/>
          </p:cNvSpPr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/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2"/>
          <p:cNvSpPr txBox="1">
            <a:spLocks/>
          </p:cNvSpPr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uFillTx/>
              </a:rPr>
              <a:t>traverseAndSort</a:t>
            </a:r>
            <a:r>
              <a:rPr lang="en-GB" b="1" i="1" dirty="0">
                <a:uFillTx/>
              </a:rPr>
              <a:t>(</a:t>
            </a:r>
            <a:r>
              <a:rPr lang="en-GB" i="1" dirty="0" err="1">
                <a:uFillTx/>
              </a:rPr>
              <a:t>nodeTree</a:t>
            </a:r>
            <a:r>
              <a:rPr lang="en-GB" b="1" i="1" dirty="0">
                <a:uFillTx/>
              </a:rPr>
              <a:t>)</a:t>
            </a:r>
          </a:p>
        </p:txBody>
      </p:sp>
      <p:sp>
        <p:nvSpPr>
          <p:cNvPr id="14" name="TextBox 62"/>
          <p:cNvSpPr txBox="1">
            <a:spLocks/>
          </p:cNvSpPr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Input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5" name="TextBox 62"/>
          <p:cNvSpPr txBox="1">
            <a:spLocks/>
          </p:cNvSpPr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Output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Vertex Placement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Constraints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136484"/>
            <a:ext cx="11371007" cy="5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b="1" dirty="0">
                <a:uFillTx/>
              </a:rPr>
              <a:t>Constraints</a:t>
            </a:r>
            <a:r>
              <a:rPr lang="en-GB" sz="1900" dirty="0">
                <a:uFillTx/>
              </a:rPr>
              <a:t>: provided as additional inputs to graphing algorithm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500" dirty="0">
                <a:uFillTx/>
              </a:rPr>
              <a:t>Knowledge about graph semantics required for example: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place a given vertex in the “middle”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place a given vertex on the external boundary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draw a subgraph with a prescribed “shape”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keep a group of vertices “close” together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1. Algorithmic Approach     </a:t>
            </a:r>
            <a:r>
              <a:rPr lang="en-US" sz="1500" dirty="0">
                <a:solidFill>
                  <a:srgbClr val="FFC000"/>
                </a:solidFill>
                <a:uFillTx/>
                <a:sym typeface="Wingdings" panose="05000000000000000000" pitchFamily="2" charset="2"/>
              </a:rPr>
              <a:t>     For minimizing area</a:t>
            </a:r>
            <a:endParaRPr lang="en-US" sz="1500" dirty="0">
              <a:solidFill>
                <a:srgbClr val="FFC000"/>
              </a:solidFill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Graph layout generated according to a </a:t>
            </a:r>
            <a:r>
              <a:rPr lang="en-US" sz="1100" b="1" dirty="0">
                <a:uFillTx/>
              </a:rPr>
              <a:t>prescribed set of aesthetic criteria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Aesthetic criteria in algorithm as </a:t>
            </a:r>
            <a:r>
              <a:rPr lang="en-US" sz="1100" b="1" dirty="0" err="1">
                <a:uFillTx/>
              </a:rPr>
              <a:t>optimizatioin</a:t>
            </a:r>
            <a:r>
              <a:rPr lang="en-US" sz="1100" b="1" dirty="0">
                <a:uFillTx/>
              </a:rPr>
              <a:t> goals </a:t>
            </a:r>
            <a:r>
              <a:rPr lang="en-US" sz="1100" dirty="0">
                <a:uFillTx/>
              </a:rPr>
              <a:t>(minimize crossings, minimize area …)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Advantages</a:t>
            </a:r>
            <a:r>
              <a:rPr lang="en-US" sz="1100" dirty="0">
                <a:uFillTx/>
              </a:rPr>
              <a:t>: computational efficiency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Disadvantages</a:t>
            </a:r>
            <a:r>
              <a:rPr lang="en-US" sz="1100" dirty="0">
                <a:uFillTx/>
              </a:rPr>
              <a:t>: user-defined constraints not naturally supported.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2. Declarative Approach     </a:t>
            </a:r>
            <a:r>
              <a:rPr lang="en-US" sz="1500" dirty="0">
                <a:solidFill>
                  <a:srgbClr val="FFC000"/>
                </a:solidFill>
                <a:uFillTx/>
                <a:sym typeface="Wingdings" panose="05000000000000000000" pitchFamily="2" charset="2"/>
              </a:rPr>
              <a:t>     For vertex positioning</a:t>
            </a:r>
            <a:endParaRPr lang="en-US" sz="1500" dirty="0">
              <a:solidFill>
                <a:srgbClr val="FFC000"/>
              </a:solidFill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Graph layout specified by </a:t>
            </a:r>
            <a:r>
              <a:rPr lang="en-US" sz="1100" b="1" dirty="0">
                <a:uFillTx/>
              </a:rPr>
              <a:t>user-defined set of constraints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Layout generated by the solution of a </a:t>
            </a:r>
            <a:r>
              <a:rPr lang="en-US" sz="1100" b="1" dirty="0">
                <a:uFillTx/>
              </a:rPr>
              <a:t>system of constraints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Advantages</a:t>
            </a:r>
            <a:r>
              <a:rPr lang="en-US" sz="1100" dirty="0">
                <a:uFillTx/>
              </a:rPr>
              <a:t>: expressive power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Disadvantages</a:t>
            </a:r>
            <a:r>
              <a:rPr lang="en-US" sz="1100" dirty="0">
                <a:uFillTx/>
              </a:rPr>
              <a:t>: some natural aesthetics (e.g. planarity) need </a:t>
            </a:r>
            <a:r>
              <a:rPr lang="en-US" sz="1100" b="1" dirty="0">
                <a:uFillTx/>
              </a:rPr>
              <a:t>complex constraints</a:t>
            </a:r>
            <a:r>
              <a:rPr lang="en-US" sz="1100" dirty="0">
                <a:uFillTx/>
              </a:rPr>
              <a:t>, general constraint solving systems are computationally </a:t>
            </a:r>
            <a:r>
              <a:rPr lang="en-US" sz="1100" dirty="0" err="1">
                <a:uFillTx/>
              </a:rPr>
              <a:t>inneficient</a:t>
            </a:r>
            <a:r>
              <a:rPr lang="en-US" sz="1100" dirty="0">
                <a:uFillTx/>
              </a:rPr>
              <a:t> (think of </a:t>
            </a:r>
            <a:r>
              <a:rPr lang="en-US" sz="1100" b="1" dirty="0">
                <a:uFillTx/>
              </a:rPr>
              <a:t>many if-</a:t>
            </a:r>
            <a:r>
              <a:rPr lang="en-US" sz="1100" b="1" dirty="0" err="1">
                <a:uFillTx/>
              </a:rPr>
              <a:t>thens</a:t>
            </a:r>
            <a:r>
              <a:rPr lang="en-US" sz="1100" dirty="0">
                <a:uFillTx/>
              </a:rPr>
              <a:t>), lack of powerful </a:t>
            </a:r>
            <a:r>
              <a:rPr lang="en-US" sz="1100" b="1" dirty="0">
                <a:uFillTx/>
              </a:rPr>
              <a:t>language for constraint specification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marL="914400" lvl="2" indent="0" algn="r">
              <a:lnSpc>
                <a:spcPct val="110000"/>
              </a:lnSpc>
              <a:buClr>
                <a:srgbClr val="FFC000"/>
              </a:buClr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  <a:uFillTx/>
              </a:rPr>
              <a:t>http://cs.brown.edu/people/rtamassi/papers/gd-tutorial/gd-constraints.pdf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Vertex Positioning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Rules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006058"/>
            <a:ext cx="5128954" cy="4021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 err="1">
                <a:uFillTx/>
              </a:rPr>
              <a:t>shapeCategory</a:t>
            </a:r>
            <a:r>
              <a:rPr lang="en-GB" sz="1900" dirty="0" smtClean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81" y="1010194"/>
            <a:ext cx="4423237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 Bindings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User objects and metadata: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The User object is what gives </a:t>
            </a:r>
            <a:r>
              <a:rPr lang="en-US" sz="1600" dirty="0" err="1">
                <a:uFillTx/>
              </a:rPr>
              <a:t>mxGraph</a:t>
            </a:r>
            <a:r>
              <a:rPr lang="en-US" sz="1600" dirty="0">
                <a:uFillTx/>
              </a:rPr>
              <a:t> diagrams a context, it stores the business logic associated with a visual cell.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Can be simply a string or value and even an object.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uFillTx/>
              </a:rPr>
              <a:t>mxGraph</a:t>
            </a:r>
            <a:r>
              <a:rPr lang="en-US" sz="1600" dirty="0">
                <a:uFillTx/>
              </a:rPr>
              <a:t> supports the process of populating the model on the server-side and transmitting to the client, and back again. See the later chapter on “I/O and Server Communication”.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The data transmitted will be both the visual model (the diagram) as well as the business logic (mostly contained in the user objects).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PID metadata of the cell (non </a:t>
            </a:r>
            <a:r>
              <a:rPr lang="en-GB" sz="1600" dirty="0" err="1">
                <a:uFillTx/>
              </a:rPr>
              <a:t>mxGraph</a:t>
            </a:r>
            <a:r>
              <a:rPr lang="en-GB" sz="1600" dirty="0">
                <a:uFillTx/>
              </a:rPr>
              <a:t> data) can be included here as key-value pairs.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value: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Removed value attribute from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 (default is null) because it would override the </a:t>
            </a:r>
            <a:r>
              <a:rPr lang="en-GB" sz="1600" dirty="0" err="1">
                <a:uFillTx/>
              </a:rPr>
              <a:t>binded</a:t>
            </a:r>
            <a:r>
              <a:rPr lang="en-GB" sz="1600" dirty="0">
                <a:uFillTx/>
              </a:rPr>
              <a:t> object surrounding the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When value attribute is omitted in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, the object surrounding the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 is enabled.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placeholders: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Placeholders can be used in labels and tooltips to reference properties of cells or ancestors, including the properties of the diagram.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Must be enabled for all objects: set ‘placeholders’ attribute to ‘1’ or check the Placeholders option in the metadata dialog.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To reference a property in a label or tooltip, place the name of the property between % signs.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uFillTx/>
              </a:rPr>
              <a:t>placeholder: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A special field called in the metadata of the cell that can be used to reference the value under the given name in the cell's or an ancestor's metadata.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Previous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>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rgbClr val="00B050"/>
                </a:solidFill>
                <a:uFillTx/>
              </a:rPr>
              <a:t>Boardlet</a:t>
            </a:r>
            <a:r>
              <a:rPr lang="en-GB" sz="2000" dirty="0">
                <a:solidFill>
                  <a:srgbClr val="00B050"/>
                </a:solidFill>
                <a:uFillTx/>
              </a:rPr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B050"/>
                </a:solidFill>
                <a:uFillTx/>
              </a:rPr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getData</a:t>
            </a:r>
            <a:r>
              <a:rPr lang="en-GB" sz="1600" dirty="0">
                <a:solidFill>
                  <a:srgbClr val="00B050"/>
                </a:solidFill>
                <a:uFillTx/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pidRootNode</a:t>
            </a:r>
            <a:r>
              <a:rPr lang="en-GB" sz="1600" dirty="0">
                <a:solidFill>
                  <a:srgbClr val="00B050"/>
                </a:solidFill>
                <a:uFillTx/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  <a:uFillTx/>
              </a:rPr>
              <a:t>updateInput</a:t>
            </a:r>
            <a:r>
              <a:rPr lang="en-GB" sz="1600" dirty="0">
                <a:solidFill>
                  <a:srgbClr val="00B050"/>
                </a:solidFill>
                <a:uFillTx/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pidNodes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pidConnections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JsDocs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Graphing </a:t>
            </a:r>
            <a:r>
              <a:rPr lang="en-GB" sz="2000" dirty="0" smtClean="0"/>
              <a:t>Algorithm</a:t>
            </a:r>
            <a:endParaRPr lang="en-GB" sz="2000" dirty="0">
              <a:uFillTx/>
            </a:endParaRPr>
          </a:p>
          <a:p>
            <a:pPr algn="just"/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Vertex </a:t>
            </a:r>
            <a:r>
              <a:rPr lang="en-GB" sz="2000" dirty="0"/>
              <a:t>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Continuous improvement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Until now, no way of uploading files from client to the file system found (because of security issues</a:t>
            </a:r>
            <a:r>
              <a:rPr lang="en-GB" sz="1600" dirty="0" smtClean="0">
                <a:uFillTx/>
              </a:rPr>
              <a:t>)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" y="2111433"/>
            <a:ext cx="12095588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1286171" y="2011032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</a:t>
            </a:r>
            <a:r>
              <a:rPr lang="en-US" sz="1200" dirty="0" smtClean="0">
                <a:uFillTx/>
              </a:rPr>
              <a:t>area</a:t>
            </a:r>
            <a:endParaRPr lang="en-US" sz="1200" dirty="0">
              <a:uFillTx/>
            </a:endParaRP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11 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 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/>
          </p:cNvSpPr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4" name="Rechteck 203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6" name="Rechteck 205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value_format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45" name="Rechteck 244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58" name="Rechteck 257"/>
            <p:cNvSpPr>
              <a:spLocks/>
            </p:cNvSpPr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3160712" y="1775669"/>
            <a:ext cx="921782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winkelter Verbinder 99"/>
          <p:cNvCxnSpPr>
            <a:stCxn id="204" idx="3"/>
            <a:endCxn id="225" idx="1"/>
          </p:cNvCxnSpPr>
          <p:nvPr/>
        </p:nvCxnSpPr>
        <p:spPr>
          <a:xfrm flipV="1">
            <a:off x="8601301" y="1801691"/>
            <a:ext cx="1234195" cy="1771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601301" y="3830470"/>
            <a:ext cx="1234195" cy="102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601301" y="4088166"/>
            <a:ext cx="1234195" cy="768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3160712" y="1775669"/>
            <a:ext cx="921782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3160712" y="1775669"/>
            <a:ext cx="921782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Solution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3"/>
          <a:srcRect t="44363" r="61477"/>
          <a:stretch/>
        </p:blipFill>
        <p:spPr>
          <a:xfrm>
            <a:off x="9699676" y="3171995"/>
            <a:ext cx="1510866" cy="1449268"/>
          </a:xfrm>
          <a:prstGeom prst="rect">
            <a:avLst/>
          </a:prstGeom>
        </p:spPr>
      </p:pic>
      <p:sp>
        <p:nvSpPr>
          <p:cNvPr id="51" name="Textfeld 50"/>
          <p:cNvSpPr txBox="1">
            <a:spLocks/>
          </p:cNvSpPr>
          <p:nvPr/>
        </p:nvSpPr>
        <p:spPr>
          <a:xfrm>
            <a:off x="1211798" y="2369743"/>
            <a:ext cx="12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uFillTx/>
              </a:rPr>
              <a:t>Selection</a:t>
            </a:r>
            <a:endParaRPr lang="de-DE" b="1" dirty="0">
              <a:uFillTx/>
            </a:endParaRPr>
          </a:p>
        </p:txBody>
      </p:sp>
      <p:sp>
        <p:nvSpPr>
          <p:cNvPr id="52" name="Textfeld 51"/>
          <p:cNvSpPr txBox="1">
            <a:spLocks/>
          </p:cNvSpPr>
          <p:nvPr/>
        </p:nvSpPr>
        <p:spPr>
          <a:xfrm>
            <a:off x="5454019" y="236974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uFillTx/>
              </a:rPr>
              <a:t>DB-Query</a:t>
            </a:r>
          </a:p>
        </p:txBody>
      </p:sp>
      <p:sp>
        <p:nvSpPr>
          <p:cNvPr id="53" name="Textfeld 52"/>
          <p:cNvSpPr txBox="1">
            <a:spLocks/>
          </p:cNvSpPr>
          <p:nvPr/>
        </p:nvSpPr>
        <p:spPr>
          <a:xfrm>
            <a:off x="9519928" y="23608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uFillTx/>
              </a:rPr>
              <a:t>buildHierarchy</a:t>
            </a:r>
            <a:endParaRPr lang="de-DE" b="1" dirty="0">
              <a:uFillTx/>
            </a:endParaRPr>
          </a:p>
        </p:txBody>
      </p:sp>
      <p:sp>
        <p:nvSpPr>
          <p:cNvPr id="58" name="Pfeil nach rechts 57"/>
          <p:cNvSpPr>
            <a:spLocks/>
          </p:cNvSpPr>
          <p:nvPr/>
        </p:nvSpPr>
        <p:spPr>
          <a:xfrm>
            <a:off x="3806031" y="3577562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59" name="Pfeil nach rechts 58"/>
          <p:cNvSpPr>
            <a:spLocks/>
          </p:cNvSpPr>
          <p:nvPr/>
        </p:nvSpPr>
        <p:spPr>
          <a:xfrm>
            <a:off x="8275526" y="3568635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99136" y="4905164"/>
            <a:ext cx="3183401" cy="195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If ‘Legato’ root node selected, ask for another selection. If not, record </a:t>
            </a:r>
            <a:r>
              <a:rPr lang="en-GB" sz="1600" dirty="0" err="1">
                <a:uFillTx/>
              </a:rPr>
              <a:t>rootId</a:t>
            </a:r>
            <a:endParaRPr lang="en-GB" sz="16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4355869" y="4905165"/>
            <a:ext cx="3566160" cy="195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>
                <a:uFillTx/>
              </a:rPr>
              <a:t>Query all </a:t>
            </a:r>
            <a:r>
              <a:rPr lang="en-GB" sz="1700" dirty="0" smtClean="0">
                <a:uFillTx/>
              </a:rPr>
              <a:t>instance hierarchy:</a:t>
            </a:r>
            <a:endParaRPr lang="en-GB" sz="1700" dirty="0">
              <a:uFillTx/>
            </a:endParaRPr>
          </a:p>
          <a:p>
            <a:pPr marL="0" indent="0">
              <a:lnSpc>
                <a:spcPct val="7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SELECT</a:t>
            </a:r>
            <a:r>
              <a:rPr lang="en-GB" sz="1500" dirty="0">
                <a:uFillTx/>
              </a:rPr>
              <a:t> * </a:t>
            </a:r>
            <a:r>
              <a:rPr lang="en-GB" sz="1500" b="1" dirty="0">
                <a:uFillTx/>
              </a:rPr>
              <a:t>FROM   </a:t>
            </a:r>
            <a:r>
              <a:rPr lang="en-GB" sz="1500" dirty="0">
                <a:uFillTx/>
              </a:rPr>
              <a:t> </a:t>
            </a:r>
            <a:r>
              <a:rPr lang="en-GB" sz="1500" dirty="0" err="1">
                <a:uFillTx/>
              </a:rPr>
              <a:t>l_nodes</a:t>
            </a:r>
            <a:r>
              <a:rPr lang="en-GB" sz="1500" dirty="0">
                <a:uFillTx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LEFT JOIN    </a:t>
            </a:r>
            <a:r>
              <a:rPr lang="en-GB" sz="1500" dirty="0" err="1">
                <a:uFillTx/>
              </a:rPr>
              <a:t>prj_prc_visu_vertices</a:t>
            </a:r>
            <a:r>
              <a:rPr lang="en-GB" sz="1500" dirty="0">
                <a:uFillTx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ON</a:t>
            </a:r>
            <a:r>
              <a:rPr lang="en-GB" sz="1500" dirty="0">
                <a:uFillTx/>
              </a:rPr>
              <a:t>    node = </a:t>
            </a:r>
            <a:r>
              <a:rPr lang="en-GB" sz="1500" dirty="0" smtClean="0">
                <a:uFillTx/>
              </a:rPr>
              <a:t>parent</a:t>
            </a:r>
            <a:endParaRPr lang="en-GB" sz="19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8803178" y="4905166"/>
            <a:ext cx="3388822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>
                <a:uFillTx/>
              </a:rPr>
              <a:t>Starting from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Filter out non descendants of selected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Extract children of descendants via parent attributes.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Build hierarchy for root node and descendants.</a:t>
            </a:r>
            <a:endParaRPr lang="en-GB" sz="15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b="1" dirty="0">
                <a:uFillTx/>
              </a:rPr>
              <a:t>Query all </a:t>
            </a:r>
            <a:r>
              <a:rPr lang="en-GB" sz="1900" dirty="0">
                <a:uFillTx/>
              </a:rPr>
              <a:t>after selection and </a:t>
            </a:r>
            <a:r>
              <a:rPr lang="en-GB" sz="1900" b="1" dirty="0">
                <a:uFillTx/>
              </a:rPr>
              <a:t>filter afterwards </a:t>
            </a:r>
            <a:r>
              <a:rPr lang="en-GB" sz="1900" dirty="0">
                <a:uFillTx/>
              </a:rPr>
              <a:t>in </a:t>
            </a:r>
            <a:r>
              <a:rPr lang="en-GB" sz="1900" dirty="0" err="1">
                <a:uFillTx/>
              </a:rPr>
              <a:t>buildHierarchy</a:t>
            </a:r>
            <a:r>
              <a:rPr lang="en-GB" sz="1900" dirty="0">
                <a:uFillTx/>
              </a:rPr>
              <a:t> function.</a:t>
            </a:r>
          </a:p>
          <a:p>
            <a:pPr marL="0" indent="0">
              <a:buNone/>
            </a:pPr>
            <a:endParaRPr lang="en-GB" sz="1400" dirty="0">
              <a:uFillTx/>
            </a:endParaRP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4" cstate="hqprint"/>
          <a:stretch>
            <a:fillRect/>
          </a:stretch>
        </p:blipFill>
        <p:spPr>
          <a:xfrm>
            <a:off x="9085811" y="64850"/>
            <a:ext cx="2969177" cy="2226883"/>
          </a:xfrm>
          <a:prstGeom prst="rect">
            <a:avLst/>
          </a:prstGeom>
        </p:spPr>
      </p:pic>
      <p:grpSp>
        <p:nvGrpSpPr>
          <p:cNvPr id="76" name="Gruppieren 75"/>
          <p:cNvGrpSpPr/>
          <p:nvPr/>
        </p:nvGrpSpPr>
        <p:grpSpPr>
          <a:xfrm>
            <a:off x="546245" y="2888092"/>
            <a:ext cx="2609521" cy="1733171"/>
            <a:chOff x="546245" y="2888092"/>
            <a:chExt cx="2609521" cy="1733171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3" cstate="hqprint"/>
            <a:stretch>
              <a:fillRect/>
            </a:stretch>
          </p:blipFill>
          <p:spPr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id="50" name="Pfeil nach rechts 49"/>
            <p:cNvSpPr>
              <a:spLocks/>
            </p:cNvSpPr>
            <p:nvPr/>
          </p:nvSpPr>
          <p:spPr>
            <a:xfrm rot="2996597">
              <a:off x="1177338" y="3502536"/>
              <a:ext cx="239301" cy="1953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sp>
          <p:nvSpPr>
            <p:cNvPr id="72" name="Textfeld 71"/>
            <p:cNvSpPr txBox="1">
              <a:spLocks/>
            </p:cNvSpPr>
            <p:nvPr/>
          </p:nvSpPr>
          <p:spPr>
            <a:xfrm>
              <a:off x="551630" y="3114121"/>
              <a:ext cx="84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rgbClr val="FF0000"/>
                  </a:solidFill>
                  <a:uFillTx/>
                </a:rPr>
                <a:t>selected</a:t>
              </a:r>
              <a:r>
                <a:rPr lang="de-DE" sz="1200" dirty="0" smtClean="0">
                  <a:solidFill>
                    <a:srgbClr val="FF0000"/>
                  </a:solidFill>
                  <a:uFillTx/>
                </a:rPr>
                <a:t> </a:t>
              </a:r>
              <a:r>
                <a:rPr lang="de-DE" sz="1200" dirty="0" err="1" smtClean="0">
                  <a:solidFill>
                    <a:srgbClr val="FF0000"/>
                  </a:solidFill>
                  <a:uFillTx/>
                </a:rPr>
                <a:t>root</a:t>
              </a:r>
              <a:endParaRPr lang="de-DE" sz="1200" dirty="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75" name="Ellipse 74"/>
            <p:cNvSpPr>
              <a:spLocks/>
            </p:cNvSpPr>
            <p:nvPr/>
          </p:nvSpPr>
          <p:spPr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</p:grpSp>
      <p:sp>
        <p:nvSpPr>
          <p:cNvPr id="33" name="Ellipse 32"/>
          <p:cNvSpPr>
            <a:spLocks/>
          </p:cNvSpPr>
          <p:nvPr/>
        </p:nvSpPr>
        <p:spPr>
          <a:xfrm>
            <a:off x="10904243" y="3204036"/>
            <a:ext cx="297986" cy="297986"/>
          </a:xfrm>
          <a:prstGeom prst="ellipse">
            <a:avLst/>
          </a:prstGeom>
          <a:solidFill>
            <a:srgbClr val="FF0000">
              <a:alpha val="2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34" name="Rechteck 33"/>
          <p:cNvSpPr>
            <a:spLocks/>
          </p:cNvSpPr>
          <p:nvPr/>
        </p:nvSpPr>
        <p:spPr>
          <a:xfrm>
            <a:off x="4715973" y="2818015"/>
            <a:ext cx="2699193" cy="184639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4763082" y="2888092"/>
            <a:ext cx="2609521" cy="1733171"/>
            <a:chOff x="546245" y="2888092"/>
            <a:chExt cx="2609521" cy="1733171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3" cstate="hqprint"/>
            <a:stretch>
              <a:fillRect/>
            </a:stretch>
          </p:blipFill>
          <p:spPr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id="39" name="Ellipse 38"/>
            <p:cNvSpPr>
              <a:spLocks/>
            </p:cNvSpPr>
            <p:nvPr/>
          </p:nvSpPr>
          <p:spPr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</p:grpSp>
      <p:sp>
        <p:nvSpPr>
          <p:cNvPr id="42" name="Rechteck 41"/>
          <p:cNvSpPr>
            <a:spLocks/>
          </p:cNvSpPr>
          <p:nvPr/>
        </p:nvSpPr>
        <p:spPr>
          <a:xfrm>
            <a:off x="9509760" y="3014053"/>
            <a:ext cx="1855828" cy="165035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Connections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Standard</a:t>
            </a:r>
            <a:r>
              <a:rPr lang="en-GB" sz="2000" dirty="0">
                <a:uFillTx/>
              </a:rPr>
              <a:t> SQL Query </a:t>
            </a:r>
            <a:r>
              <a:rPr lang="en-GB" sz="2000" dirty="0"/>
              <a:t>from a single DB </a:t>
            </a:r>
            <a:r>
              <a:rPr lang="en-GB" sz="2000" dirty="0" smtClean="0"/>
              <a:t>Table (</a:t>
            </a:r>
            <a:r>
              <a:rPr lang="en-GB" sz="2000" dirty="0" err="1" smtClean="0"/>
              <a:t>prj_prc_pro_flows</a:t>
            </a:r>
            <a:r>
              <a:rPr lang="en-GB" sz="2000" dirty="0" smtClean="0"/>
              <a:t>)</a:t>
            </a:r>
            <a:endParaRPr lang="en-GB" sz="2000" dirty="0">
              <a:uFillTx/>
            </a:endParaRPr>
          </a:p>
          <a:p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id="84" name="Rechteck 8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7" name="Rechteck 8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89" name="Rechteck 8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0" name="Rechteck 8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1" name="Rechteck 9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2" name="Rechteck 9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3" name="Rechteck 92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id="95" name="Rechteck 94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96" name="Rechteck 95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7" name="Rechteck 96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8" name="Rechteck 97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9" name="Rechteck 98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value_format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00" name="Rechteck 99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1" name="Rechteck 100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2" name="Rechteck 101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3" name="Rechteck 102"/>
            <p:cNvSpPr>
              <a:spLocks/>
            </p:cNvSpPr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id="105" name="Rechteck 104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06" name="Rechteck 105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07" name="Rechteck 106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08" name="Rechteck 107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09" name="Rechteck 108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0" name="Rechteck 109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1" name="Rechteck 110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112" name="Gewinkelter Verbinder 99"/>
          <p:cNvCxnSpPr>
            <a:stCxn id="97" idx="3"/>
            <a:endCxn id="85" idx="1"/>
          </p:cNvCxnSpPr>
          <p:nvPr/>
        </p:nvCxnSpPr>
        <p:spPr>
          <a:xfrm flipV="1">
            <a:off x="4206058" y="2322036"/>
            <a:ext cx="989657" cy="1713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r Verbinder 99"/>
          <p:cNvCxnSpPr>
            <a:stCxn id="98" idx="3"/>
            <a:endCxn id="106" idx="1"/>
          </p:cNvCxnSpPr>
          <p:nvPr/>
        </p:nvCxnSpPr>
        <p:spPr>
          <a:xfrm>
            <a:off x="4206058" y="4292729"/>
            <a:ext cx="989658" cy="89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r Verbinder 99"/>
          <p:cNvCxnSpPr>
            <a:stCxn id="99" idx="3"/>
            <a:endCxn id="106" idx="1"/>
          </p:cNvCxnSpPr>
          <p:nvPr/>
        </p:nvCxnSpPr>
        <p:spPr>
          <a:xfrm>
            <a:off x="4206058" y="4550425"/>
            <a:ext cx="989658" cy="634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id="116" name="Rechteck 115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8" name="Rechteck 117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19" name="Rechteck 118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0" name="Rechteck 119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1" name="Rechteck 120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2" name="Rechteck 121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23" name="Rechteck 122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4" name="Rechteck 123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5" name="Rechteck 124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126" name="Gewinkelter Verbinder 99"/>
          <p:cNvCxnSpPr>
            <a:stCxn id="124" idx="3"/>
            <a:endCxn id="96" idx="1"/>
          </p:cNvCxnSpPr>
          <p:nvPr/>
        </p:nvCxnSpPr>
        <p:spPr>
          <a:xfrm flipV="1">
            <a:off x="2131152" y="3777343"/>
            <a:ext cx="471938" cy="1666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Breitbild</PresentationFormat>
  <Paragraphs>358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 - Problem</vt:lpstr>
      <vt:lpstr>Database Queries Nodes Query - Solution</vt:lpstr>
      <vt:lpstr>Database Queries Connections Query</vt:lpstr>
      <vt:lpstr>Nodes buildHierarchy()</vt:lpstr>
      <vt:lpstr>Nodes traverseAndSort()</vt:lpstr>
      <vt:lpstr>Vertex Placement Constraints</vt:lpstr>
      <vt:lpstr>Vertex Positioning Rules</vt:lpstr>
      <vt:lpstr>vertexPlacement() Example: </vt:lpstr>
      <vt:lpstr>Data Bindings Overview</vt:lpstr>
      <vt:lpstr>Previous Sprint – ToDos Weekly Sprint 10</vt:lpstr>
      <vt:lpstr>Next Sprint – ToDos Weekly Sprint 10</vt:lpstr>
      <vt:lpstr>Project – Overview Overview of tasks: Week 10</vt:lpstr>
      <vt:lpstr>vertexPlacement() Example: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161</cp:revision>
  <dcterms:created xsi:type="dcterms:W3CDTF">2018-06-10T12:02:46Z</dcterms:created>
  <dcterms:modified xsi:type="dcterms:W3CDTF">2018-07-10T15:58:25Z</dcterms:modified>
</cp:coreProperties>
</file>