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3" r:id="rId5"/>
    <p:sldId id="289" r:id="rId6"/>
    <p:sldId id="291" r:id="rId7"/>
    <p:sldId id="293" r:id="rId8"/>
    <p:sldId id="292" r:id="rId9"/>
    <p:sldId id="288" r:id="rId10"/>
    <p:sldId id="280" r:id="rId11"/>
    <p:sldId id="283" r:id="rId12"/>
    <p:sldId id="272" r:id="rId13"/>
    <p:sldId id="285" r:id="rId14"/>
    <p:sldId id="278" r:id="rId15"/>
    <p:sldId id="281" r:id="rId16"/>
    <p:sldId id="286" r:id="rId17"/>
    <p:sldId id="287" r:id="rId18"/>
    <p:sldId id="274" r:id="rId19"/>
    <p:sldId id="279" r:id="rId20"/>
    <p:sldId id="282" r:id="rId21"/>
    <p:sldId id="276" r:id="rId22"/>
    <p:sldId id="290" r:id="rId23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75" d="100"/>
          <a:sy n="75" d="100"/>
        </p:scale>
        <p:origin x="466" y="-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uFillTx/>
              </a:rPr>
              <a:t>Weekly Meeting 14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1. Simplification of Edges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949F1-DB88-4802-B658-66699ED6B4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8"/>
          <a:stretch/>
        </p:blipFill>
        <p:spPr>
          <a:xfrm>
            <a:off x="4887459" y="1010194"/>
            <a:ext cx="5526087" cy="5358953"/>
          </a:xfrm>
          <a:prstGeom prst="rect">
            <a:avLst/>
          </a:prstGeom>
        </p:spPr>
      </p:pic>
      <p:sp>
        <p:nvSpPr>
          <p:cNvPr id="7" name="Textfeld 3">
            <a:extLst>
              <a:ext uri="{FF2B5EF4-FFF2-40B4-BE49-F238E27FC236}">
                <a16:creationId xmlns:a16="http://schemas.microsoft.com/office/drawing/2014/main" id="{88D8B0E1-6B36-4A43-BA91-5A7D055BE119}"/>
              </a:ext>
            </a:extLst>
          </p:cNvPr>
          <p:cNvSpPr txBox="1">
            <a:spLocks/>
          </p:cNvSpPr>
          <p:nvPr/>
        </p:nvSpPr>
        <p:spPr>
          <a:xfrm>
            <a:off x="783314" y="1470721"/>
            <a:ext cx="3385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edge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 err="1">
                <a:uFillTx/>
              </a:rPr>
              <a:t>pidEdges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</a:t>
            </a:r>
            <a:r>
              <a:rPr lang="en-US" sz="1200" dirty="0"/>
              <a:t>already simplified</a:t>
            </a:r>
            <a:r>
              <a:rPr lang="en-US" sz="1200" dirty="0">
                <a:uFillTx/>
              </a:rPr>
              <a:t>): 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skip</a:t>
            </a:r>
          </a:p>
          <a:p>
            <a:r>
              <a:rPr lang="en-US" sz="1200" b="1" dirty="0">
                <a:uFillTx/>
              </a:rPr>
              <a:t>     else if ()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473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L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ine Jumps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25" y="1719869"/>
            <a:ext cx="5657850" cy="47815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9E4CE-5164-41C9-8781-6DBD5B2F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2" y="1305007"/>
            <a:ext cx="5820853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Problem: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gehen</a:t>
            </a:r>
            <a:r>
              <a:rPr lang="en-GB" sz="1800" dirty="0"/>
              <a:t> </a:t>
            </a:r>
            <a:r>
              <a:rPr lang="en-GB" sz="1800" dirty="0" err="1"/>
              <a:t>vom</a:t>
            </a:r>
            <a:r>
              <a:rPr lang="en-GB" sz="1800" dirty="0"/>
              <a:t> </a:t>
            </a:r>
            <a:r>
              <a:rPr lang="en-GB" sz="1800" b="1" dirty="0" err="1"/>
              <a:t>Vertexmittelpunk</a:t>
            </a:r>
            <a:r>
              <a:rPr lang="en-GB" sz="1800" b="1" dirty="0"/>
              <a:t> </a:t>
            </a:r>
            <a:r>
              <a:rPr lang="en-GB" sz="1800" b="1" dirty="0" err="1"/>
              <a:t>zum</a:t>
            </a:r>
            <a:r>
              <a:rPr lang="en-GB" sz="1800" b="1" dirty="0"/>
              <a:t> </a:t>
            </a:r>
            <a:r>
              <a:rPr lang="en-GB" sz="1800" b="1" dirty="0" err="1"/>
              <a:t>Vertexmittelpunk</a:t>
            </a:r>
            <a:endParaRPr lang="en-GB" sz="1800" b="1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werden</a:t>
            </a:r>
            <a:r>
              <a:rPr lang="en-GB" sz="1800" dirty="0"/>
              <a:t> </a:t>
            </a:r>
            <a:r>
              <a:rPr lang="en-GB" sz="1800" b="1" dirty="0" err="1"/>
              <a:t>automatisch</a:t>
            </a:r>
            <a:r>
              <a:rPr lang="en-GB" sz="1800" b="1" dirty="0"/>
              <a:t> </a:t>
            </a:r>
            <a:r>
              <a:rPr lang="en-GB" sz="1800" b="1" dirty="0" err="1"/>
              <a:t>optimiert</a:t>
            </a:r>
            <a:r>
              <a:rPr lang="en-GB" sz="1800" b="1" dirty="0"/>
              <a:t> um </a:t>
            </a:r>
            <a:r>
              <a:rPr lang="en-GB" sz="1800" b="1" dirty="0" err="1"/>
              <a:t>Kreuzungen</a:t>
            </a:r>
            <a:r>
              <a:rPr lang="en-GB" sz="1800" b="1" dirty="0"/>
              <a:t> </a:t>
            </a:r>
            <a:r>
              <a:rPr lang="en-GB" sz="1800" b="1" dirty="0" err="1"/>
              <a:t>zu</a:t>
            </a:r>
            <a:r>
              <a:rPr lang="en-GB" sz="1800" b="1" dirty="0"/>
              <a:t> </a:t>
            </a:r>
            <a:r>
              <a:rPr lang="en-GB" sz="1800" b="1" dirty="0" err="1"/>
              <a:t>vermindern</a:t>
            </a:r>
            <a:r>
              <a:rPr lang="en-GB" sz="1800" b="1" dirty="0"/>
              <a:t> </a:t>
            </a:r>
            <a:r>
              <a:rPr lang="en-GB" sz="1800" dirty="0" err="1"/>
              <a:t>aber</a:t>
            </a:r>
            <a:r>
              <a:rPr lang="en-GB" sz="1800" dirty="0"/>
              <a:t> </a:t>
            </a:r>
            <a:r>
              <a:rPr lang="en-GB" sz="1800" dirty="0" err="1"/>
              <a:t>unmöglich</a:t>
            </a:r>
            <a:r>
              <a:rPr lang="en-GB" sz="1800" dirty="0"/>
              <a:t> </a:t>
            </a:r>
            <a:r>
              <a:rPr lang="en-GB" sz="1800" dirty="0" err="1"/>
              <a:t>alle</a:t>
            </a:r>
            <a:r>
              <a:rPr lang="en-GB" sz="1800" dirty="0"/>
              <a:t> </a:t>
            </a:r>
            <a:r>
              <a:rPr lang="en-GB" sz="1800" dirty="0" err="1"/>
              <a:t>zu</a:t>
            </a:r>
            <a:r>
              <a:rPr lang="en-GB" sz="1800" dirty="0"/>
              <a:t> </a:t>
            </a:r>
            <a:r>
              <a:rPr lang="en-GB" sz="1800" dirty="0" err="1"/>
              <a:t>vermeiden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Dies </a:t>
            </a:r>
            <a:r>
              <a:rPr lang="en-GB" sz="1800" dirty="0" err="1"/>
              <a:t>führt</a:t>
            </a:r>
            <a:r>
              <a:rPr lang="en-GB" sz="1800" dirty="0"/>
              <a:t> </a:t>
            </a:r>
            <a:r>
              <a:rPr lang="en-GB" sz="1800" dirty="0" err="1"/>
              <a:t>zum</a:t>
            </a:r>
            <a:r>
              <a:rPr lang="en-GB" sz="1800" dirty="0"/>
              <a:t> </a:t>
            </a:r>
            <a:r>
              <a:rPr lang="en-GB" sz="1800" dirty="0" err="1"/>
              <a:t>Zusammenklappen</a:t>
            </a:r>
            <a:r>
              <a:rPr lang="en-GB" sz="1800" dirty="0"/>
              <a:t> </a:t>
            </a:r>
            <a:r>
              <a:rPr lang="en-GB" sz="1800" dirty="0" err="1"/>
              <a:t>verschiedene</a:t>
            </a:r>
            <a:r>
              <a:rPr lang="en-GB" sz="1800" dirty="0"/>
              <a:t> linen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 err="1"/>
              <a:t>Unübersichtlich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Lösung</a:t>
            </a:r>
            <a:r>
              <a:rPr lang="en-GB" sz="2400" dirty="0"/>
              <a:t>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Line jumps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Arc form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radius 20pt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12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2. Constraint Specification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76" y="1325880"/>
            <a:ext cx="5128954" cy="370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Positioning Rules based on </a:t>
            </a:r>
            <a:r>
              <a:rPr lang="en-GB" sz="1900" dirty="0"/>
              <a:t>shape attributes</a:t>
            </a:r>
            <a:r>
              <a:rPr lang="en-GB" sz="1900" dirty="0">
                <a:uFillTx/>
              </a:rPr>
              <a:t>: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marL="0" indent="0">
              <a:lnSpc>
                <a:spcPct val="100000"/>
              </a:lnSpc>
              <a:buClr>
                <a:srgbClr val="FFC000"/>
              </a:buClr>
              <a:buNone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Tags:</a:t>
            </a:r>
            <a:endParaRPr lang="en-GB" sz="1400" dirty="0">
              <a:uFillTx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65" y="747549"/>
            <a:ext cx="6981547" cy="5943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10151" r="10207"/>
          <a:stretch/>
        </p:blipFill>
        <p:spPr>
          <a:xfrm>
            <a:off x="155481" y="5029200"/>
            <a:ext cx="5348349" cy="16640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3467477" y="5062323"/>
            <a:ext cx="2036353" cy="1690478"/>
          </a:xfrm>
          <a:prstGeom prst="rect">
            <a:avLst/>
          </a:prstGeom>
          <a:solidFill>
            <a:srgbClr val="FFFF00">
              <a:alpha val="10196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 Vertex 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53B754C4-0702-416C-A74A-75567E78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/>
              <a:t>Probleme: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Inkonsistenzen in das Model (Instance </a:t>
            </a:r>
            <a:r>
              <a:rPr lang="de-DE" sz="2000" dirty="0" err="1"/>
              <a:t>Hierarchy</a:t>
            </a:r>
            <a:r>
              <a:rPr lang="de-DE" sz="2000" dirty="0"/>
              <a:t>) wie z.B. Gruppen die Gruppen aber auch Shapes enthalten.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Führt zu Irreguläre Platzierung in die Mehrheit der Fälle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braucht zu viel Logik.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Relative </a:t>
            </a:r>
            <a:r>
              <a:rPr lang="de-DE" sz="2000" dirty="0" err="1"/>
              <a:t>positionierung</a:t>
            </a:r>
            <a:r>
              <a:rPr lang="de-DE" sz="2000" dirty="0"/>
              <a:t> deswegen manchmal suboptimal, aber trotzdem die beste Alternative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Viel Aufwand und wenig Fortschritt bei der Verbesserung des Algorithmus.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/>
              <a:t>Lösungen (zum Teil):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/>
              <a:t>Specification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Constraints</a:t>
            </a:r>
            <a:r>
              <a:rPr lang="de-DE" sz="2000" dirty="0"/>
              <a:t> erlaubt Logik gezielt zu programmieren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/>
              <a:t>Constraints</a:t>
            </a:r>
            <a:r>
              <a:rPr lang="de-DE" sz="2000" dirty="0"/>
              <a:t> erlauben auch das progressive </a:t>
            </a:r>
            <a:r>
              <a:rPr lang="de-DE" sz="2000" dirty="0" err="1"/>
              <a:t>Enhancement</a:t>
            </a:r>
            <a:endParaRPr lang="de-DE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Block </a:t>
            </a:r>
            <a:r>
              <a:rPr lang="de-DE" sz="2000" dirty="0" err="1"/>
              <a:t>packing</a:t>
            </a:r>
            <a:r>
              <a:rPr lang="de-DE" sz="2000" dirty="0"/>
              <a:t> </a:t>
            </a:r>
            <a:r>
              <a:rPr lang="de-DE" sz="2000" dirty="0" err="1"/>
              <a:t>algorithm</a:t>
            </a:r>
            <a:r>
              <a:rPr lang="de-DE" sz="2000" dirty="0"/>
              <a:t> ist eine optimale Lösung für P&amp;ID Diagramme falls alle </a:t>
            </a:r>
            <a:r>
              <a:rPr lang="de-DE" sz="2000" dirty="0" err="1"/>
              <a:t>children</a:t>
            </a:r>
            <a:r>
              <a:rPr lang="de-DE" sz="2000" dirty="0"/>
              <a:t> Gruppen sind (rechteckige Blocks). Nicht aber für </a:t>
            </a:r>
            <a:r>
              <a:rPr lang="de-DE" sz="2000" dirty="0" err="1"/>
              <a:t>shapes</a:t>
            </a:r>
            <a:r>
              <a:rPr lang="de-DE" sz="2000" dirty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1868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3.1 Placement Logic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21" y="927066"/>
            <a:ext cx="4423237" cy="57894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BD580-820E-404F-9CBF-D668F1B6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6024890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Kleine</a:t>
            </a:r>
            <a:r>
              <a:rPr lang="en-GB" sz="2400" dirty="0"/>
              <a:t> </a:t>
            </a:r>
            <a:r>
              <a:rPr lang="en-GB" sz="2400" dirty="0" err="1"/>
              <a:t>Modifikationen</a:t>
            </a:r>
            <a:r>
              <a:rPr lang="en-GB" sz="2400" dirty="0"/>
              <a:t> </a:t>
            </a:r>
            <a:r>
              <a:rPr lang="en-GB" sz="2400" dirty="0" err="1"/>
              <a:t>zum</a:t>
            </a:r>
            <a:r>
              <a:rPr lang="en-GB" sz="2400" dirty="0"/>
              <a:t> </a:t>
            </a:r>
            <a:r>
              <a:rPr lang="en-GB" sz="2400" dirty="0" err="1"/>
              <a:t>vorherigen</a:t>
            </a:r>
            <a:r>
              <a:rPr lang="en-GB" sz="2400" dirty="0"/>
              <a:t> </a:t>
            </a:r>
            <a:r>
              <a:rPr lang="en-GB" sz="2400" dirty="0" err="1"/>
              <a:t>Logik</a:t>
            </a:r>
            <a:endParaRPr lang="en-GB" sz="24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Sonst</a:t>
            </a:r>
            <a:r>
              <a:rPr lang="en-GB" sz="2400" dirty="0"/>
              <a:t> </a:t>
            </a:r>
            <a:r>
              <a:rPr lang="en-GB" sz="2400" dirty="0" err="1"/>
              <a:t>gleich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7079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3.2 </a:t>
            </a:r>
            <a:r>
              <a:rPr lang="en-GB" sz="3200" b="1" dirty="0" err="1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4933325" cy="5412189"/>
          </a:xfrm>
        </p:spPr>
        <p:txBody>
          <a:bodyPr>
            <a:normAutofit fontScale="92500"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Binary tree block packing algorithm (for groups):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Sort blocks </a:t>
            </a:r>
            <a:r>
              <a:rPr lang="en-GB" sz="2400" dirty="0"/>
              <a:t>(clones) based on selected </a:t>
            </a:r>
            <a:r>
              <a:rPr lang="en-GB" sz="2400" dirty="0" err="1"/>
              <a:t>sortOrder</a:t>
            </a:r>
            <a:r>
              <a:rPr lang="en-GB" sz="2400" dirty="0"/>
              <a:t> option (none, width, height, area, </a:t>
            </a:r>
            <a:r>
              <a:rPr lang="en-GB" sz="2400" b="1" dirty="0" err="1"/>
              <a:t>maxSide</a:t>
            </a:r>
            <a:r>
              <a:rPr lang="en-GB" sz="2400" b="1" dirty="0"/>
              <a:t>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first </a:t>
            </a:r>
            <a:r>
              <a:rPr lang="en-GB" sz="2400" dirty="0"/>
              <a:t>(root) </a:t>
            </a:r>
            <a:r>
              <a:rPr lang="en-GB" sz="2400" b="1" dirty="0"/>
              <a:t>block</a:t>
            </a:r>
            <a:r>
              <a:rPr lang="en-GB" sz="2400" dirty="0"/>
              <a:t> at (0, 0).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next block </a:t>
            </a:r>
            <a:r>
              <a:rPr lang="en-GB" sz="2400" dirty="0"/>
              <a:t>either right or bellow of previous (minimize area)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Repeat</a:t>
            </a:r>
            <a:r>
              <a:rPr lang="en-GB" sz="2400" dirty="0"/>
              <a:t> 3 until all blocks placed.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Update properties </a:t>
            </a:r>
            <a:r>
              <a:rPr lang="en-GB" sz="2400" dirty="0"/>
              <a:t>in original objects.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  <a:p>
            <a:pPr>
              <a:buClr>
                <a:srgbClr val="FFC000"/>
              </a:buClr>
            </a:pPr>
            <a:r>
              <a:rPr lang="en-GB" sz="2400" dirty="0"/>
              <a:t>Sehr </a:t>
            </a:r>
            <a:r>
              <a:rPr lang="en-GB" sz="2400" dirty="0" err="1"/>
              <a:t>gute</a:t>
            </a:r>
            <a:r>
              <a:rPr lang="en-GB" sz="2400" dirty="0"/>
              <a:t> </a:t>
            </a:r>
            <a:r>
              <a:rPr lang="en-GB" sz="2400" dirty="0" err="1"/>
              <a:t>Ergebnisse</a:t>
            </a:r>
            <a:r>
              <a:rPr lang="en-GB" sz="2400" dirty="0"/>
              <a:t> für Blocks die </a:t>
            </a:r>
            <a:r>
              <a:rPr lang="en-GB" sz="2400" dirty="0" err="1"/>
              <a:t>nur</a:t>
            </a:r>
            <a:r>
              <a:rPr lang="en-GB" sz="2400" dirty="0"/>
              <a:t> </a:t>
            </a:r>
            <a:r>
              <a:rPr lang="en-GB" sz="2400" dirty="0" err="1"/>
              <a:t>Groupen</a:t>
            </a:r>
            <a:r>
              <a:rPr lang="en-GB" sz="2400" dirty="0"/>
              <a:t> </a:t>
            </a:r>
            <a:r>
              <a:rPr lang="en-GB" sz="2400" dirty="0" err="1"/>
              <a:t>sind</a:t>
            </a:r>
            <a:r>
              <a:rPr lang="en-GB" sz="2400" dirty="0"/>
              <a:t> (</a:t>
            </a:r>
            <a:r>
              <a:rPr lang="en-GB" sz="2400" dirty="0" err="1"/>
              <a:t>ohne</a:t>
            </a:r>
            <a:r>
              <a:rPr lang="en-GB" sz="2400" dirty="0"/>
              <a:t> Shapes)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26" y="1641973"/>
            <a:ext cx="5980262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3.2 </a:t>
            </a:r>
            <a:r>
              <a:rPr lang="en-GB" sz="3200" b="1" dirty="0" err="1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9" name="Gruppieren 18"/>
          <p:cNvGrpSpPr/>
          <p:nvPr/>
        </p:nvGrpSpPr>
        <p:grpSpPr>
          <a:xfrm>
            <a:off x="357569" y="2351701"/>
            <a:ext cx="2140410" cy="2406451"/>
            <a:chOff x="266700" y="3022601"/>
            <a:chExt cx="2140410" cy="2406451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92" t="15205" b="6558"/>
            <a:stretch/>
          </p:blipFill>
          <p:spPr>
            <a:xfrm>
              <a:off x="266700" y="3022601"/>
              <a:ext cx="2140410" cy="2098674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763326" y="512127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width</a:t>
              </a:r>
              <a:endParaRPr lang="de-DE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704968" y="2983808"/>
            <a:ext cx="2103120" cy="1542494"/>
            <a:chOff x="8534401" y="4190999"/>
            <a:chExt cx="2103120" cy="154249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5" t="15221" r="892" b="45466"/>
            <a:stretch/>
          </p:blipFill>
          <p:spPr>
            <a:xfrm>
              <a:off x="8534401" y="4190999"/>
              <a:ext cx="2103120" cy="1051561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9012382" y="5210273"/>
              <a:ext cx="1147157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none</a:t>
              </a:r>
              <a:r>
                <a:rPr lang="de-DE" sz="1400" dirty="0"/>
                <a:t> (</a:t>
              </a:r>
              <a:r>
                <a:rPr lang="de-DE" sz="1400" dirty="0" err="1"/>
                <a:t>default</a:t>
              </a:r>
              <a:r>
                <a:rPr lang="de-DE" sz="1400" dirty="0"/>
                <a:t>)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023850" y="2878433"/>
            <a:ext cx="2133600" cy="1571942"/>
            <a:chOff x="5356860" y="2484120"/>
            <a:chExt cx="2133600" cy="15719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3" t="14876" r="876" b="37253"/>
            <a:stretch/>
          </p:blipFill>
          <p:spPr>
            <a:xfrm>
              <a:off x="5356860" y="2484120"/>
              <a:ext cx="2133600" cy="1287780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5850081" y="374828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area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681703" y="2983808"/>
            <a:ext cx="2128838" cy="1385176"/>
            <a:chOff x="5500688" y="2652713"/>
            <a:chExt cx="2128838" cy="138517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9" t="15172" r="1328" b="42508"/>
            <a:stretch/>
          </p:blipFill>
          <p:spPr>
            <a:xfrm>
              <a:off x="5500688" y="2652713"/>
              <a:ext cx="2128838" cy="112553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5991528" y="3730112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height</a:t>
              </a:r>
              <a:endParaRPr lang="de-DE" sz="14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7370759" y="2434878"/>
            <a:ext cx="2120900" cy="2369986"/>
            <a:chOff x="3362202" y="4340225"/>
            <a:chExt cx="2120900" cy="2369986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4" t="15779" r="842" b="7442"/>
            <a:stretch/>
          </p:blipFill>
          <p:spPr>
            <a:xfrm>
              <a:off x="3362202" y="4340225"/>
              <a:ext cx="2120900" cy="20478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3849073" y="6402434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/>
                <a:t>by</a:t>
              </a:r>
              <a:r>
                <a:rPr lang="de-DE" sz="1400" b="1" dirty="0"/>
                <a:t> </a:t>
              </a:r>
              <a:r>
                <a:rPr lang="de-DE" sz="1400" b="1" dirty="0" err="1"/>
                <a:t>maxSide</a:t>
              </a:r>
              <a:endParaRPr lang="de-DE" sz="1400" b="1" dirty="0"/>
            </a:p>
          </p:txBody>
        </p:sp>
      </p:grpSp>
      <p:sp>
        <p:nvSpPr>
          <p:cNvPr id="25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7257143" y="2264229"/>
            <a:ext cx="2336725" cy="2584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291771"/>
            <a:ext cx="10768975" cy="5425425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Beispiel</a:t>
            </a:r>
            <a:r>
              <a:rPr lang="en-GB" sz="2400" dirty="0"/>
              <a:t> </a:t>
            </a:r>
            <a:r>
              <a:rPr lang="en-GB" sz="2400" dirty="0" err="1"/>
              <a:t>mit</a:t>
            </a:r>
            <a:r>
              <a:rPr lang="en-GB" sz="2400" dirty="0"/>
              <a:t> 4 Units in Brewery (block dimensions to scale)</a:t>
            </a:r>
          </a:p>
          <a:p>
            <a:pPr marL="0" indent="0">
              <a:buClr>
                <a:srgbClr val="FFC000"/>
              </a:buClr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680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3.2 Bugs in </a:t>
            </a:r>
            <a:r>
              <a:rPr lang="en-GB" sz="3200" b="1" dirty="0" err="1">
                <a:solidFill>
                  <a:srgbClr val="339966"/>
                </a:solidFill>
              </a:rPr>
              <a:t>Boardlet</a:t>
            </a:r>
            <a:r>
              <a:rPr lang="en-GB" sz="3200" b="1" dirty="0">
                <a:solidFill>
                  <a:srgbClr val="339966"/>
                </a:solidFill>
              </a:rPr>
              <a:t> </a:t>
            </a:r>
            <a:r>
              <a:rPr lang="en-GB" sz="3200" b="1" dirty="0" err="1">
                <a:solidFill>
                  <a:srgbClr val="339966"/>
                </a:solidFill>
              </a:rPr>
              <a:t>Algorithmus</a:t>
            </a:r>
            <a:r>
              <a:rPr lang="en-GB" sz="3200" b="1" dirty="0">
                <a:solidFill>
                  <a:srgbClr val="339966"/>
                </a:solidFill>
              </a:rPr>
              <a:t> 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132743"/>
            <a:ext cx="10768975" cy="5584453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Obwohl</a:t>
            </a:r>
            <a:r>
              <a:rPr lang="en-GB" sz="2400" dirty="0"/>
              <a:t> </a:t>
            </a:r>
            <a:r>
              <a:rPr lang="en-GB" sz="2400" dirty="0" err="1"/>
              <a:t>praktish</a:t>
            </a:r>
            <a:r>
              <a:rPr lang="en-GB" sz="2400" dirty="0"/>
              <a:t> </a:t>
            </a:r>
            <a:r>
              <a:rPr lang="en-GB" sz="2400" dirty="0" err="1"/>
              <a:t>identische</a:t>
            </a:r>
            <a:r>
              <a:rPr lang="en-GB" sz="2400" dirty="0"/>
              <a:t> Code,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gleiche</a:t>
            </a:r>
            <a:r>
              <a:rPr lang="en-GB" sz="2400" dirty="0"/>
              <a:t> </a:t>
            </a:r>
            <a:r>
              <a:rPr lang="en-GB" sz="2400" dirty="0" err="1"/>
              <a:t>Visu</a:t>
            </a:r>
            <a:r>
              <a:rPr lang="en-GB" sz="2400" dirty="0"/>
              <a:t> Output.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0" indent="0">
              <a:buClr>
                <a:srgbClr val="FFC000"/>
              </a:buClr>
              <a:buNone/>
            </a:pPr>
            <a:r>
              <a:rPr lang="en-GB" sz="2400" b="1" dirty="0"/>
              <a:t>	Testing </a:t>
            </a:r>
            <a:r>
              <a:rPr lang="en-GB" sz="2400" b="1" dirty="0" err="1"/>
              <a:t>Boardlet</a:t>
            </a:r>
            <a:r>
              <a:rPr lang="en-GB" sz="2400" b="1" dirty="0"/>
              <a:t>				         Sapient </a:t>
            </a:r>
            <a:r>
              <a:rPr lang="en-GB" sz="2400" b="1" dirty="0" err="1"/>
              <a:t>Boardlet</a:t>
            </a:r>
            <a:endParaRPr lang="en-GB" sz="2400" b="1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17" y="2389318"/>
            <a:ext cx="6197600" cy="3238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2389318"/>
            <a:ext cx="4159041" cy="4371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21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17490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3576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1979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Vertex 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17137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5572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0197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17137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5966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5572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4490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6615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19979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17137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0197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5572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0197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7996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245" name="Ellipse 244"/>
          <p:cNvSpPr/>
          <p:nvPr/>
        </p:nvSpPr>
        <p:spPr>
          <a:xfrm>
            <a:off x="7918884" y="16897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5361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6831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5364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5572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27173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18927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3257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4822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4822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5572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6801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AB368F11-1E3F-4FEC-90AA-7D9BCE7F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Optimal Fall (</a:t>
            </a:r>
            <a:r>
              <a:rPr lang="en-GB" sz="2400" dirty="0" err="1"/>
              <a:t>vor</a:t>
            </a:r>
            <a:r>
              <a:rPr lang="en-GB" sz="2400" dirty="0"/>
              <a:t> </a:t>
            </a:r>
            <a:r>
              <a:rPr lang="en-GB" sz="2400" dirty="0" err="1"/>
              <a:t>ein</a:t>
            </a:r>
            <a:r>
              <a:rPr lang="en-GB" sz="2400" dirty="0"/>
              <a:t> </a:t>
            </a:r>
            <a:r>
              <a:rPr lang="en-GB" sz="2400" dirty="0" err="1"/>
              <a:t>Paar</a:t>
            </a:r>
            <a:r>
              <a:rPr lang="en-GB" sz="2400" dirty="0"/>
              <a:t> </a:t>
            </a:r>
            <a:r>
              <a:rPr lang="en-GB" sz="2400" dirty="0" err="1"/>
              <a:t>Wochen</a:t>
            </a:r>
            <a:r>
              <a:rPr lang="en-GB" sz="2400" dirty="0"/>
              <a:t>):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3.3 Issues and Challenges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217923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Stillstand beim </a:t>
            </a:r>
            <a:r>
              <a:rPr lang="de-DE" sz="2000" dirty="0" err="1"/>
              <a:t>vertexPlacement</a:t>
            </a:r>
            <a:r>
              <a:rPr lang="de-DE" sz="2000" dirty="0"/>
              <a:t> Algorithmus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fix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bugs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,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then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leave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as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is</a:t>
            </a:r>
            <a:endParaRPr lang="de-DE" sz="1800" dirty="0">
              <a:solidFill>
                <a:srgbClr val="FFC000"/>
              </a:solidFill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uFillTx/>
              </a:rPr>
              <a:t>Alles wofür es eine bestimmte Logik dahinter gibt, wird schon entsprechend dieser Logik platziert.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/>
              <a:t>Nich</a:t>
            </a:r>
            <a:r>
              <a:rPr lang="de-DE" sz="1600" dirty="0"/>
              <a:t> viel mehr Logik um das Platzierungsalgorithmus in wenig Zeit noch zu verbessern.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Verbesserungen machen manchmal andere Teilen von Code kaputt.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Bugs im Algorithmus in </a:t>
            </a:r>
            <a:r>
              <a:rPr lang="de-DE" sz="1600" dirty="0" err="1"/>
              <a:t>Boardlet</a:t>
            </a:r>
            <a:r>
              <a:rPr lang="de-DE" sz="1600" dirty="0"/>
              <a:t> Script (nicht im </a:t>
            </a:r>
            <a:r>
              <a:rPr lang="de-DE" sz="1600" dirty="0" err="1"/>
              <a:t>Testing</a:t>
            </a:r>
            <a:r>
              <a:rPr lang="de-DE" sz="1600" dirty="0"/>
              <a:t> </a:t>
            </a:r>
            <a:r>
              <a:rPr lang="de-DE" sz="1600" dirty="0" err="1"/>
              <a:t>Boardlet</a:t>
            </a:r>
            <a:r>
              <a:rPr lang="de-DE" sz="1600" dirty="0"/>
              <a:t>).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/>
              <a:t>Vorteile</a:t>
            </a:r>
            <a:r>
              <a:rPr lang="de-DE" sz="1600" dirty="0"/>
              <a:t>: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Konzentration auf Data-</a:t>
            </a:r>
            <a:r>
              <a:rPr lang="de-DE" sz="1600" dirty="0" err="1"/>
              <a:t>bindings</a:t>
            </a:r>
            <a:r>
              <a:rPr lang="de-DE" sz="1600" dirty="0"/>
              <a:t> (</a:t>
            </a:r>
            <a:r>
              <a:rPr lang="de-DE" sz="1600" dirty="0" err="1"/>
              <a:t>dynamisierung</a:t>
            </a:r>
            <a:r>
              <a:rPr lang="de-DE" sz="1600" dirty="0"/>
              <a:t>)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/>
              <a:t>Verteci</a:t>
            </a:r>
            <a:r>
              <a:rPr lang="de-DE" sz="1600" dirty="0"/>
              <a:t> schon ziemlich gut platziert und </a:t>
            </a:r>
            <a:r>
              <a:rPr lang="de-DE" sz="1600" dirty="0" err="1"/>
              <a:t>edges</a:t>
            </a:r>
            <a:r>
              <a:rPr lang="de-DE" sz="1600" dirty="0"/>
              <a:t> vereinfacht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Verbesserungsmöglichkeiten direkt im draw.io (</a:t>
            </a:r>
            <a:r>
              <a:rPr lang="de-DE" sz="1600" dirty="0" err="1"/>
              <a:t>Drag&amp;Drop</a:t>
            </a:r>
            <a:r>
              <a:rPr lang="de-DE" sz="16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>
                <a:uFillTx/>
              </a:rPr>
              <a:t>Nachteile</a:t>
            </a:r>
            <a:r>
              <a:rPr lang="de-DE" sz="1600" dirty="0">
                <a:uFillTx/>
              </a:rPr>
              <a:t>: 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Platzierung ist das </a:t>
            </a:r>
            <a:r>
              <a:rPr lang="de-DE" sz="1600" dirty="0" err="1"/>
              <a:t>Endergebniss</a:t>
            </a:r>
            <a:r>
              <a:rPr lang="de-DE" sz="1600" dirty="0"/>
              <a:t> und alles was man am Ende sieht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Arbeit und Aufwand die hinter die Visualisierung sieht man nicht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Kann zu enttäuschenden Schlussfolgerungen bezüglich des Projekts führen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Bug wenn </a:t>
            </a:r>
            <a:r>
              <a:rPr lang="de-DE" sz="2000" dirty="0" err="1"/>
              <a:t>selectierte</a:t>
            </a:r>
            <a:r>
              <a:rPr lang="de-DE" sz="2000" dirty="0"/>
              <a:t> </a:t>
            </a:r>
            <a:r>
              <a:rPr lang="de-DE" sz="2000" dirty="0" err="1"/>
              <a:t>rootNode</a:t>
            </a:r>
            <a:r>
              <a:rPr lang="de-DE" sz="2000" dirty="0"/>
              <a:t> nicht </a:t>
            </a:r>
            <a:r>
              <a:rPr lang="de-DE" sz="2000" dirty="0" err="1"/>
              <a:t>AidaCruises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rgbClr val="FFC000"/>
                </a:solidFill>
                <a:sym typeface="Wingdings" panose="05000000000000000000" pitchFamily="2" charset="2"/>
              </a:rPr>
              <a:t>fix</a:t>
            </a:r>
            <a:endParaRPr lang="de-DE" sz="2000" dirty="0">
              <a:solidFill>
                <a:srgbClr val="FFC000"/>
              </a:solidFill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>
                <a:uFillTx/>
              </a:rPr>
              <a:t>Animations</a:t>
            </a:r>
            <a:r>
              <a:rPr lang="de-DE" sz="2000" dirty="0">
                <a:uFillTx/>
              </a:rPr>
              <a:t> und Data </a:t>
            </a:r>
            <a:r>
              <a:rPr lang="de-DE" sz="2000" dirty="0" err="1">
                <a:uFillTx/>
              </a:rPr>
              <a:t>Bindings</a:t>
            </a:r>
            <a:endParaRPr lang="de-DE" sz="2000" dirty="0">
              <a:uFillTx/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/>
              <a:t>Process</a:t>
            </a:r>
            <a:r>
              <a:rPr lang="de-DE" sz="1600" dirty="0"/>
              <a:t> Variables noch nicht im Datenbank vorhanden </a:t>
            </a:r>
            <a:r>
              <a:rPr lang="de-DE" sz="1600" dirty="0">
                <a:sym typeface="Wingdings" panose="05000000000000000000" pitchFamily="2" charset="2"/>
              </a:rPr>
              <a:t> Animationen nur als Konzept</a:t>
            </a:r>
            <a:endParaRPr lang="de-DE" sz="16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Model wird sowieso nur </a:t>
            </a:r>
            <a:r>
              <a:rPr lang="de-DE" sz="1600" dirty="0" err="1"/>
              <a:t>booleans</a:t>
            </a:r>
            <a:r>
              <a:rPr lang="de-DE" sz="1600" dirty="0"/>
              <a:t> enthalten </a:t>
            </a:r>
            <a:r>
              <a:rPr lang="de-DE" sz="1600" dirty="0">
                <a:sym typeface="Wingdings" panose="05000000000000000000" pitchFamily="2" charset="2"/>
              </a:rPr>
              <a:t> Konzept für andere Data </a:t>
            </a:r>
            <a:r>
              <a:rPr lang="de-DE" sz="1600" dirty="0" err="1">
                <a:sym typeface="Wingdings" panose="05000000000000000000" pitchFamily="2" charset="2"/>
              </a:rPr>
              <a:t>Types</a:t>
            </a:r>
            <a:r>
              <a:rPr lang="de-DE" sz="1600" dirty="0">
                <a:sym typeface="Wingdings" panose="05000000000000000000" pitchFamily="2" charset="2"/>
              </a:rPr>
              <a:t> oder nicht 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9096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905908"/>
            <a:ext cx="10896600" cy="56412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Vorläufige</a:t>
            </a:r>
            <a:r>
              <a:rPr lang="en-US" sz="3200" b="1" dirty="0">
                <a:solidFill>
                  <a:srgbClr val="339966"/>
                </a:solidFill>
              </a:rPr>
              <a:t> </a:t>
            </a:r>
            <a:r>
              <a:rPr lang="en-US" sz="3200" b="1" dirty="0" err="1">
                <a:solidFill>
                  <a:srgbClr val="339966"/>
                </a:solidFill>
              </a:rPr>
              <a:t>Inhaltsverzeichnis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Bachelorarbeit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In Word…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7665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4" y="2022935"/>
            <a:ext cx="11872552" cy="33038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7" name="Textfeld 6"/>
          <p:cNvSpPr txBox="1">
            <a:spLocks/>
          </p:cNvSpPr>
          <p:nvPr/>
        </p:nvSpPr>
        <p:spPr>
          <a:xfrm>
            <a:off x="3865069" y="286727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3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0B3E05D1-8641-4E63-A24B-63D0CE92B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3119357"/>
            <a:ext cx="923000" cy="183832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48AD599D-A35A-4B5E-9E2D-C77EC9E58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2223741"/>
            <a:ext cx="923000" cy="183832"/>
          </a:xfrm>
          <a:prstGeom prst="rect">
            <a:avLst/>
          </a:prstGeom>
        </p:spPr>
      </p:pic>
      <p:pic>
        <p:nvPicPr>
          <p:cNvPr id="11" name="Grafik 2">
            <a:extLst>
              <a:ext uri="{FF2B5EF4-FFF2-40B4-BE49-F238E27FC236}">
                <a16:creationId xmlns:a16="http://schemas.microsoft.com/office/drawing/2014/main" id="{1553DFAF-EAF4-4905-8057-3C86C024C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4164290"/>
            <a:ext cx="923000" cy="183832"/>
          </a:xfrm>
          <a:prstGeom prst="rect">
            <a:avLst/>
          </a:prstGeom>
        </p:spPr>
      </p:pic>
      <p:pic>
        <p:nvPicPr>
          <p:cNvPr id="12" name="Grafik 2">
            <a:extLst>
              <a:ext uri="{FF2B5EF4-FFF2-40B4-BE49-F238E27FC236}">
                <a16:creationId xmlns:a16="http://schemas.microsoft.com/office/drawing/2014/main" id="{8AAC5402-AFFB-406E-A908-CC348B6BA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6035" y="6272490"/>
            <a:ext cx="923000" cy="1838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39" y="1258736"/>
            <a:ext cx="4214328" cy="5105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Boardlet</a:t>
            </a:r>
            <a:r>
              <a:rPr lang="en-GB" sz="3200" b="1" dirty="0">
                <a:solidFill>
                  <a:srgbClr val="339966"/>
                </a:solidFill>
              </a:rPr>
              <a:t> Design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Updates &amp; Fixes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485640" y="1305374"/>
            <a:ext cx="11426497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Implemented progress bar for vertex placement algorithm (can change to any function with iteration)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Fixed responsive layout of buttons when wrapped (narrow mobile screens)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30" y="3211937"/>
            <a:ext cx="2653402" cy="32146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12" y="3221783"/>
            <a:ext cx="2052817" cy="319491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69" y="3180201"/>
            <a:ext cx="2673813" cy="33269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9" y="3131200"/>
            <a:ext cx="2653402" cy="332185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2129" y="2761868"/>
            <a:ext cx="11656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/>
              <a:t>1) on </a:t>
            </a:r>
            <a:r>
              <a:rPr lang="de-DE" dirty="0" err="1"/>
              <a:t>start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190678" y="2761868"/>
            <a:ext cx="14983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/>
              <a:t>2) in </a:t>
            </a:r>
            <a:r>
              <a:rPr lang="de-DE" dirty="0" err="1"/>
              <a:t>progress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8796866" y="2761868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3) </a:t>
            </a:r>
            <a:r>
              <a:rPr lang="de-DE" dirty="0" err="1"/>
              <a:t>done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749116" y="641669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desktop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0276205" y="641669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mobile</a:t>
            </a:r>
          </a:p>
        </p:txBody>
      </p:sp>
      <p:sp>
        <p:nvSpPr>
          <p:cNvPr id="15" name="Pfeil nach rechts 14"/>
          <p:cNvSpPr/>
          <p:nvPr/>
        </p:nvSpPr>
        <p:spPr>
          <a:xfrm>
            <a:off x="3054995" y="4705567"/>
            <a:ext cx="304800" cy="276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6513057" y="4705567"/>
            <a:ext cx="304800" cy="276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links gekrümmter Pfeil 16"/>
          <p:cNvSpPr/>
          <p:nvPr/>
        </p:nvSpPr>
        <p:spPr>
          <a:xfrm>
            <a:off x="11883034" y="5841441"/>
            <a:ext cx="222737" cy="2667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Data Bindings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495276" y="1160422"/>
            <a:ext cx="11559712" cy="3295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IDs of current values (primary key of </a:t>
            </a:r>
            <a:r>
              <a:rPr lang="en-GB" sz="1900" i="1" dirty="0" err="1"/>
              <a:t>p_values_current</a:t>
            </a:r>
            <a:r>
              <a:rPr lang="en-GB" sz="1900" dirty="0"/>
              <a:t>) stored in </a:t>
            </a:r>
            <a:r>
              <a:rPr lang="en-GB" sz="1900" i="1" dirty="0" err="1"/>
              <a:t>prj_prc_pro_flows</a:t>
            </a:r>
            <a:r>
              <a:rPr lang="en-GB" sz="1900" dirty="0"/>
              <a:t> under </a:t>
            </a:r>
            <a:r>
              <a:rPr lang="en-GB" sz="1900" dirty="0" err="1"/>
              <a:t>rate_value</a:t>
            </a: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Why are there only current values for flows ??? 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Only nodes with process variables have entry in </a:t>
            </a:r>
            <a:r>
              <a:rPr lang="en-GB" sz="1900" i="1" dirty="0" err="1"/>
              <a:t>p_values_current</a:t>
            </a:r>
            <a:r>
              <a:rPr lang="en-GB" sz="1900" dirty="0"/>
              <a:t> ???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b="1" dirty="0"/>
              <a:t>Concept (</a:t>
            </a:r>
            <a:r>
              <a:rPr lang="en-GB" sz="1900" b="1" dirty="0" err="1"/>
              <a:t>getDataBindings</a:t>
            </a:r>
            <a:r>
              <a:rPr lang="en-GB" sz="1900" b="1" dirty="0"/>
              <a:t>): </a:t>
            </a: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800" dirty="0"/>
              <a:t>Fetch IDs under </a:t>
            </a:r>
            <a:r>
              <a:rPr lang="en-GB" sz="1800" dirty="0" err="1"/>
              <a:t>rate_value</a:t>
            </a:r>
            <a:r>
              <a:rPr lang="en-GB" sz="1800" dirty="0"/>
              <a:t> along with query for </a:t>
            </a:r>
            <a:r>
              <a:rPr lang="de-DE" sz="1800" dirty="0" err="1"/>
              <a:t>pidConnections</a:t>
            </a:r>
            <a:r>
              <a:rPr lang="de-DE" sz="1800" dirty="0"/>
              <a:t>  </a:t>
            </a:r>
            <a:r>
              <a:rPr lang="de-DE" sz="1800" dirty="0">
                <a:solidFill>
                  <a:srgbClr val="00B050"/>
                </a:solidFill>
              </a:rPr>
              <a:t>– </a:t>
            </a:r>
            <a:r>
              <a:rPr lang="de-DE" sz="1800" dirty="0" err="1">
                <a:solidFill>
                  <a:srgbClr val="00B050"/>
                </a:solidFill>
              </a:rPr>
              <a:t>done</a:t>
            </a:r>
            <a:endParaRPr lang="de-DE" sz="1800" dirty="0">
              <a:solidFill>
                <a:srgbClr val="00B050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ID: </a:t>
            </a:r>
            <a:r>
              <a:rPr lang="de-DE" sz="1800" dirty="0" err="1"/>
              <a:t>fetch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join</a:t>
            </a:r>
            <a:r>
              <a:rPr lang="de-DE" sz="1800" dirty="0"/>
              <a:t> </a:t>
            </a:r>
            <a:r>
              <a:rPr lang="en-GB" sz="1800" i="1" dirty="0" err="1"/>
              <a:t>p_values_config</a:t>
            </a:r>
            <a:r>
              <a:rPr lang="en-GB" sz="1800" dirty="0"/>
              <a:t> and </a:t>
            </a:r>
            <a:r>
              <a:rPr lang="en-GB" sz="1800" i="1" dirty="0" err="1"/>
              <a:t>p_values_current</a:t>
            </a:r>
            <a:r>
              <a:rPr lang="en-GB" sz="1800" i="1" dirty="0"/>
              <a:t> 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00B050"/>
                </a:solidFill>
              </a:rPr>
              <a:t>– </a:t>
            </a:r>
            <a:r>
              <a:rPr lang="de-DE" sz="1800" dirty="0" err="1">
                <a:solidFill>
                  <a:srgbClr val="00B050"/>
                </a:solidFill>
              </a:rPr>
              <a:t>done</a:t>
            </a:r>
            <a:endParaRPr lang="de-DE" sz="1800" i="1" dirty="0"/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800" dirty="0"/>
              <a:t>Construct a </a:t>
            </a:r>
            <a:r>
              <a:rPr lang="en-GB" sz="1800" dirty="0" err="1"/>
              <a:t>sapientBind</a:t>
            </a:r>
            <a:r>
              <a:rPr lang="en-GB" sz="1800" dirty="0"/>
              <a:t> object for each </a:t>
            </a:r>
            <a:r>
              <a:rPr lang="en-GB" sz="1800" dirty="0" err="1"/>
              <a:t>rate_value</a:t>
            </a:r>
            <a:r>
              <a:rPr lang="en-GB" sz="1800" dirty="0"/>
              <a:t> depending on value type</a:t>
            </a: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de-DE" sz="1800" dirty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b="1" dirty="0" err="1"/>
              <a:t>ToDo</a:t>
            </a:r>
            <a:r>
              <a:rPr lang="en-GB" sz="1900" dirty="0"/>
              <a:t>: 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</a:pPr>
            <a:r>
              <a:rPr lang="en-GB" sz="1800" dirty="0"/>
              <a:t>Define data types: each data type (bool/</a:t>
            </a:r>
            <a:r>
              <a:rPr lang="en-GB" sz="1800" dirty="0" err="1"/>
              <a:t>int</a:t>
            </a:r>
            <a:r>
              <a:rPr lang="en-GB" sz="1800" dirty="0"/>
              <a:t>/float/string…) will have own </a:t>
            </a:r>
            <a:r>
              <a:rPr lang="en-GB" sz="1800" dirty="0" err="1"/>
              <a:t>sapientBind</a:t>
            </a:r>
            <a:r>
              <a:rPr lang="en-GB" sz="1800" dirty="0"/>
              <a:t> object for Example: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87" y="5483149"/>
            <a:ext cx="2847975" cy="1323975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493504" y="4824370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boolean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fillColor</a:t>
            </a:r>
            <a:r>
              <a:rPr lang="de-DE" dirty="0"/>
              <a:t>)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5236403"/>
            <a:ext cx="4669011" cy="1570721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597221" y="4782022"/>
            <a:ext cx="540444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) – </a:t>
            </a:r>
            <a:r>
              <a:rPr lang="de-DE" sz="1400" dirty="0" err="1"/>
              <a:t>concept</a:t>
            </a:r>
            <a:r>
              <a:rPr lang="de-DE" sz="1400" dirty="0"/>
              <a:t> </a:t>
            </a:r>
            <a:r>
              <a:rPr lang="de-DE" sz="1400" dirty="0" err="1"/>
              <a:t>because</a:t>
            </a:r>
            <a:r>
              <a:rPr lang="de-DE" sz="1400" dirty="0"/>
              <a:t> </a:t>
            </a:r>
            <a:r>
              <a:rPr lang="de-DE" sz="1400" dirty="0" err="1"/>
              <a:t>currently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bools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9141950" y="5722018"/>
            <a:ext cx="4420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4726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Queries for Current Values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Overview: Data Map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22" name="Gruppieren 121"/>
          <p:cNvGrpSpPr/>
          <p:nvPr/>
        </p:nvGrpSpPr>
        <p:grpSpPr>
          <a:xfrm>
            <a:off x="9835496" y="1290457"/>
            <a:ext cx="1744133" cy="2701517"/>
            <a:chOff x="9958647" y="157942"/>
            <a:chExt cx="1853738" cy="2701517"/>
          </a:xfrm>
        </p:grpSpPr>
        <p:sp>
          <p:nvSpPr>
            <p:cNvPr id="224" name="Rechteck 223"/>
            <p:cNvSpPr>
              <a:spLocks/>
            </p:cNvSpPr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p_values_current</a:t>
              </a:r>
              <a:endParaRPr lang="de-DE" sz="1400" b="1" dirty="0">
                <a:uFillTx/>
              </a:endParaRPr>
            </a:p>
          </p:txBody>
        </p:sp>
        <p:sp>
          <p:nvSpPr>
            <p:cNvPr id="225" name="Rechteck 22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6" name="Rechteck 225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value_bool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7" name="Rechteck 226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value_num</a:t>
              </a:r>
              <a:r>
                <a:rPr lang="de-DE" sz="1200" dirty="0">
                  <a:uFillTx/>
                </a:rPr>
                <a:t> : Double</a:t>
              </a:r>
            </a:p>
          </p:txBody>
        </p:sp>
        <p:sp>
          <p:nvSpPr>
            <p:cNvPr id="228" name="Rechteck 227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value_str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29" name="Rechteck 228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0" name="Rechteck 229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time_stamp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1" name="Rechteck 230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last_archive_id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32" name="Rechteck 231"/>
            <p:cNvSpPr>
              <a:spLocks/>
            </p:cNvSpPr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last_update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48" name="Rechteck 247"/>
            <p:cNvSpPr>
              <a:spLocks/>
            </p:cNvSpPr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6779672" y="2012561"/>
            <a:ext cx="1602968" cy="2459502"/>
            <a:chOff x="9958647" y="157942"/>
            <a:chExt cx="1853738" cy="2459502"/>
          </a:xfrm>
        </p:grpSpPr>
        <p:sp>
          <p:nvSpPr>
            <p:cNvPr id="202" name="Rechteck 201"/>
            <p:cNvSpPr>
              <a:spLocks/>
            </p:cNvSpPr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p_values_config</a:t>
              </a:r>
              <a:endParaRPr lang="de-DE" sz="1400" b="1" dirty="0">
                <a:uFillTx/>
              </a:endParaRPr>
            </a:p>
          </p:txBody>
        </p:sp>
        <p:sp>
          <p:nvSpPr>
            <p:cNvPr id="203" name="Rechteck 20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4" name="Rechteck 203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connection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5" name="Rechteck 204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</a:t>
              </a:r>
              <a:r>
                <a:rPr lang="de-DE" sz="1200" b="1" dirty="0" err="1">
                  <a:uFillTx/>
                </a:rPr>
                <a:t>alue_type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7" name="Rechteck 206"/>
            <p:cNvSpPr>
              <a:spLocks/>
            </p:cNvSpPr>
            <p:nvPr/>
          </p:nvSpPr>
          <p:spPr>
            <a:xfrm>
              <a:off x="9958647" y="18403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value_symbol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08" name="Rechteck 207"/>
            <p:cNvSpPr>
              <a:spLocks/>
            </p:cNvSpPr>
            <p:nvPr/>
          </p:nvSpPr>
          <p:spPr>
            <a:xfrm>
              <a:off x="9958647" y="209803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58" name="Rechteck 257"/>
            <p:cNvSpPr>
              <a:spLocks/>
            </p:cNvSpPr>
            <p:nvPr/>
          </p:nvSpPr>
          <p:spPr>
            <a:xfrm>
              <a:off x="9958647" y="235974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9835496" y="4347545"/>
            <a:ext cx="1744133" cy="1915848"/>
            <a:chOff x="6968836" y="521661"/>
            <a:chExt cx="1853738" cy="1915848"/>
          </a:xfrm>
        </p:grpSpPr>
        <p:sp>
          <p:nvSpPr>
            <p:cNvPr id="128" name="Rechteck 127"/>
            <p:cNvSpPr>
              <a:spLocks/>
            </p:cNvSpPr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p_value_types</a:t>
              </a:r>
              <a:endParaRPr lang="de-DE" sz="1400" b="1" dirty="0">
                <a:uFillTx/>
              </a:endParaRPr>
            </a:p>
          </p:txBody>
        </p:sp>
        <p:sp>
          <p:nvSpPr>
            <p:cNvPr id="129" name="Rechteck 128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0" name="Rechteck 129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1" name="Rechteck 130"/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2" name="Rechteck 131"/>
            <p:cNvSpPr>
              <a:spLocks/>
            </p:cNvSpPr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description_0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3" name="Rechteck 132"/>
            <p:cNvSpPr>
              <a:spLocks/>
            </p:cNvSpPr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description_1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47" name="Rechteck 146"/>
            <p:cNvSpPr>
              <a:spLocks/>
            </p:cNvSpPr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268" name="Gruppieren 267"/>
          <p:cNvGrpSpPr/>
          <p:nvPr/>
        </p:nvGrpSpPr>
        <p:grpSpPr>
          <a:xfrm>
            <a:off x="3579118" y="5314054"/>
            <a:ext cx="1853738" cy="2177903"/>
            <a:chOff x="9958647" y="157946"/>
            <a:chExt cx="1853738" cy="2177903"/>
          </a:xfrm>
        </p:grpSpPr>
        <p:sp>
          <p:nvSpPr>
            <p:cNvPr id="269" name="Rechteck 268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270" name="Rechteck 269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71" name="Rechteck 270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272" name="Rechteck 271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273" name="Rechteck 272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4" name="Rechteck 273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5" name="Rechteck 274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6" name="Rechteck 275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207641" y="1243633"/>
            <a:ext cx="2312733" cy="5247497"/>
            <a:chOff x="9954513" y="157942"/>
            <a:chExt cx="1858595" cy="5247497"/>
          </a:xfrm>
        </p:grpSpPr>
        <p:sp>
          <p:nvSpPr>
            <p:cNvPr id="278" name="Rechteck 277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79" name="Rechteck 278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0" name="Rechteck 279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1" name="Rechteck 280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2" name="Rechteck 281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3" name="Rechteck 282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284" name="Rechteck 283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5" name="Rechteck 284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288" name="Rechteck 287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0" name="Rechteck 289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7" name="Rechteck 296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298" name="Rechteck 297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9" name="Rechteck 298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1" name="Rechteck 300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2" name="Rechteck 301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03" name="Rechteck 302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4" name="Rechteck 303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5" name="Rechteck 304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6" name="Rechteck 305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8" name="Rechteck 307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300" name="Gewinkelter Verbinder 99"/>
          <p:cNvCxnSpPr>
            <a:stCxn id="272" idx="1"/>
            <a:endCxn id="279" idx="3"/>
          </p:cNvCxnSpPr>
          <p:nvPr/>
        </p:nvCxnSpPr>
        <p:spPr>
          <a:xfrm rot="10800000">
            <a:off x="2519474" y="1754868"/>
            <a:ext cx="1059644" cy="43239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winkelter Verbinder 99"/>
          <p:cNvCxnSpPr>
            <a:stCxn id="205" idx="3"/>
            <a:endCxn id="129" idx="1"/>
          </p:cNvCxnSpPr>
          <p:nvPr/>
        </p:nvCxnSpPr>
        <p:spPr>
          <a:xfrm>
            <a:off x="8382640" y="3039181"/>
            <a:ext cx="1452856" cy="18175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Gruppieren 419"/>
          <p:cNvGrpSpPr/>
          <p:nvPr/>
        </p:nvGrpSpPr>
        <p:grpSpPr>
          <a:xfrm>
            <a:off x="3574032" y="2469271"/>
            <a:ext cx="1858824" cy="2671893"/>
            <a:chOff x="3480717" y="591995"/>
            <a:chExt cx="1858824" cy="2671893"/>
          </a:xfrm>
        </p:grpSpPr>
        <p:sp>
          <p:nvSpPr>
            <p:cNvPr id="421" name="Rechteck 420"/>
            <p:cNvSpPr>
              <a:spLocks/>
            </p:cNvSpPr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prj_prc_pro_flows</a:t>
              </a:r>
              <a:endParaRPr lang="de-DE" sz="1400" b="1" dirty="0">
                <a:uFillTx/>
              </a:endParaRPr>
            </a:p>
          </p:txBody>
        </p:sp>
        <p:sp>
          <p:nvSpPr>
            <p:cNvPr id="422" name="Rechteck 421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3" name="Rechteck 422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4" name="Rechteck 423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node1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5" name="Rechteck 424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6" name="Rechteck 425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port1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7" name="Rechteck 426"/>
            <p:cNvSpPr>
              <a:spLocks/>
            </p:cNvSpPr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is_continuous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428" name="Rechteck 427"/>
            <p:cNvSpPr>
              <a:spLocks/>
            </p:cNvSpPr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product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9" name="Rechteck 428"/>
            <p:cNvSpPr>
              <a:spLocks/>
            </p:cNvSpPr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rate_value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42" name="Rechteck 441"/>
            <p:cNvSpPr>
              <a:spLocks/>
            </p:cNvSpPr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flow_type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cxnSp>
        <p:nvCxnSpPr>
          <p:cNvPr id="430" name="Gewinkelter Verbinder 99"/>
          <p:cNvCxnSpPr>
            <a:stCxn id="429" idx="3"/>
            <a:endCxn id="203" idx="1"/>
          </p:cNvCxnSpPr>
          <p:nvPr/>
        </p:nvCxnSpPr>
        <p:spPr>
          <a:xfrm flipV="1">
            <a:off x="5432856" y="2523795"/>
            <a:ext cx="1346816" cy="2237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winkelter Verbinder 99"/>
          <p:cNvCxnSpPr>
            <a:stCxn id="424" idx="1"/>
            <a:endCxn id="279" idx="3"/>
          </p:cNvCxnSpPr>
          <p:nvPr/>
        </p:nvCxnSpPr>
        <p:spPr>
          <a:xfrm rot="10800000">
            <a:off x="2519474" y="1754868"/>
            <a:ext cx="1059644" cy="1732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winkelter Verbinder 99"/>
          <p:cNvCxnSpPr>
            <a:stCxn id="423" idx="1"/>
            <a:endCxn id="279" idx="3"/>
          </p:cNvCxnSpPr>
          <p:nvPr/>
        </p:nvCxnSpPr>
        <p:spPr>
          <a:xfrm rot="10800000">
            <a:off x="2519474" y="1754868"/>
            <a:ext cx="1059644" cy="1483331"/>
          </a:xfrm>
          <a:prstGeom prst="curvedConnector3">
            <a:avLst>
              <a:gd name="adj1" fmla="val 38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krümmter Verbinder 6"/>
          <p:cNvCxnSpPr>
            <a:cxnSpLocks/>
            <a:stCxn id="203" idx="3"/>
            <a:endCxn id="225" idx="1"/>
          </p:cNvCxnSpPr>
          <p:nvPr/>
        </p:nvCxnSpPr>
        <p:spPr>
          <a:xfrm flipV="1">
            <a:off x="8382640" y="1801691"/>
            <a:ext cx="1452856" cy="722104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799210" y="1787478"/>
            <a:ext cx="6197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Maps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82" name="Gruppieren 81"/>
          <p:cNvGrpSpPr/>
          <p:nvPr/>
        </p:nvGrpSpPr>
        <p:grpSpPr>
          <a:xfrm>
            <a:off x="3601777" y="715464"/>
            <a:ext cx="1853738" cy="1662527"/>
            <a:chOff x="3485803" y="591995"/>
            <a:chExt cx="1853738" cy="1662527"/>
          </a:xfrm>
        </p:grpSpPr>
        <p:sp>
          <p:nvSpPr>
            <p:cNvPr id="83" name="Rechteck 82"/>
            <p:cNvSpPr>
              <a:spLocks/>
            </p:cNvSpPr>
            <p:nvPr/>
          </p:nvSpPr>
          <p:spPr>
            <a:xfrm>
              <a:off x="3485803" y="591995"/>
              <a:ext cx="1853738" cy="1662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p_value_relations</a:t>
              </a:r>
              <a:endParaRPr lang="de-DE" sz="1400" b="1" dirty="0">
                <a:uFillTx/>
              </a:endParaRPr>
            </a:p>
          </p:txBody>
        </p:sp>
        <p:sp>
          <p:nvSpPr>
            <p:cNvPr id="84" name="Rechteck 83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85" name="Rechteck 84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6" name="Rechteck 85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value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7" name="Rechteck 86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attr_jsonb</a:t>
              </a:r>
              <a:r>
                <a:rPr lang="de-DE" sz="1200" dirty="0"/>
                <a:t> : </a:t>
              </a:r>
              <a:r>
                <a:rPr lang="de-DE" sz="1200" dirty="0" err="1"/>
                <a:t>Jsonb</a:t>
              </a:r>
              <a:endParaRPr lang="de-DE" sz="1200" dirty="0"/>
            </a:p>
            <a:p>
              <a:endParaRPr lang="de-DE" sz="1200" dirty="0">
                <a:uFillTx/>
              </a:endParaRPr>
            </a:p>
          </p:txBody>
        </p:sp>
        <p:sp>
          <p:nvSpPr>
            <p:cNvPr id="88" name="Rechteck 87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  </a:t>
              </a:r>
              <a:r>
                <a:rPr lang="de-DE" sz="1200" dirty="0">
                  <a:uFillTx/>
                </a:rPr>
                <a:t>  …</a:t>
              </a:r>
            </a:p>
            <a:p>
              <a:endParaRPr lang="de-DE" sz="1200" dirty="0">
                <a:uFillTx/>
              </a:endParaRPr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943209D-B439-4F2D-A000-22D5B4C6BC97}"/>
              </a:ext>
            </a:extLst>
          </p:cNvPr>
          <p:cNvCxnSpPr>
            <a:stCxn id="85" idx="1"/>
            <a:endCxn id="279" idx="3"/>
          </p:cNvCxnSpPr>
          <p:nvPr/>
        </p:nvCxnSpPr>
        <p:spPr>
          <a:xfrm rot="10800000" flipV="1">
            <a:off x="2519475" y="1484391"/>
            <a:ext cx="1082303" cy="2704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865903F-E060-4A63-A5BD-7453BA1BC8EF}"/>
              </a:ext>
            </a:extLst>
          </p:cNvPr>
          <p:cNvCxnSpPr>
            <a:stCxn id="86" idx="3"/>
            <a:endCxn id="203" idx="1"/>
          </p:cNvCxnSpPr>
          <p:nvPr/>
        </p:nvCxnSpPr>
        <p:spPr>
          <a:xfrm>
            <a:off x="5455515" y="1733755"/>
            <a:ext cx="1324157" cy="790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149D288-0F02-4EB8-8C23-EEB55AB1AFC0}"/>
              </a:ext>
            </a:extLst>
          </p:cNvPr>
          <p:cNvCxnSpPr>
            <a:stCxn id="85" idx="3"/>
            <a:endCxn id="204" idx="1"/>
          </p:cNvCxnSpPr>
          <p:nvPr/>
        </p:nvCxnSpPr>
        <p:spPr>
          <a:xfrm>
            <a:off x="5455515" y="1484391"/>
            <a:ext cx="1324157" cy="1297097"/>
          </a:xfrm>
          <a:prstGeom prst="curvedConnector3">
            <a:avLst>
              <a:gd name="adj1" fmla="val 59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hteck 206">
            <a:extLst>
              <a:ext uri="{FF2B5EF4-FFF2-40B4-BE49-F238E27FC236}">
                <a16:creationId xmlns:a16="http://schemas.microsoft.com/office/drawing/2014/main" id="{B287A521-13A2-4EC6-A07D-5CF8AAA66605}"/>
              </a:ext>
            </a:extLst>
          </p:cNvPr>
          <p:cNvSpPr>
            <a:spLocks/>
          </p:cNvSpPr>
          <p:nvPr/>
        </p:nvSpPr>
        <p:spPr>
          <a:xfrm>
            <a:off x="6779404" y="3170327"/>
            <a:ext cx="160296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>
                <a:uFillTx/>
              </a:rPr>
              <a:t>value_format</a:t>
            </a:r>
            <a:r>
              <a:rPr lang="de-DE" sz="1200" dirty="0">
                <a:uFillTx/>
              </a:rPr>
              <a:t>: String</a:t>
            </a:r>
          </a:p>
        </p:txBody>
      </p:sp>
      <p:sp>
        <p:nvSpPr>
          <p:cNvPr id="100" name="Rechteck 206">
            <a:extLst>
              <a:ext uri="{FF2B5EF4-FFF2-40B4-BE49-F238E27FC236}">
                <a16:creationId xmlns:a16="http://schemas.microsoft.com/office/drawing/2014/main" id="{F49FD2EF-F04A-4C2D-831C-A26092C1EA64}"/>
              </a:ext>
            </a:extLst>
          </p:cNvPr>
          <p:cNvSpPr>
            <a:spLocks/>
          </p:cNvSpPr>
          <p:nvPr/>
        </p:nvSpPr>
        <p:spPr>
          <a:xfrm>
            <a:off x="6779404" y="3429407"/>
            <a:ext cx="160296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>
                <a:uFillTx/>
              </a:rPr>
              <a:t>value_symbol</a:t>
            </a:r>
            <a:r>
              <a:rPr lang="de-DE" sz="1200" dirty="0">
                <a:uFillTx/>
              </a:rPr>
              <a:t>: String</a:t>
            </a:r>
          </a:p>
        </p:txBody>
      </p:sp>
      <p:grpSp>
        <p:nvGrpSpPr>
          <p:cNvPr id="101" name="Gruppieren 126">
            <a:extLst>
              <a:ext uri="{FF2B5EF4-FFF2-40B4-BE49-F238E27FC236}">
                <a16:creationId xmlns:a16="http://schemas.microsoft.com/office/drawing/2014/main" id="{BE91FFE7-FB98-467C-B3EA-755E5BF6D615}"/>
              </a:ext>
            </a:extLst>
          </p:cNvPr>
          <p:cNvGrpSpPr/>
          <p:nvPr/>
        </p:nvGrpSpPr>
        <p:grpSpPr>
          <a:xfrm>
            <a:off x="8534581" y="4906693"/>
            <a:ext cx="925583" cy="1915848"/>
            <a:chOff x="6968836" y="521661"/>
            <a:chExt cx="1853738" cy="1915848"/>
          </a:xfrm>
        </p:grpSpPr>
        <p:sp>
          <p:nvSpPr>
            <p:cNvPr id="102" name="Rechteck 127">
              <a:extLst>
                <a:ext uri="{FF2B5EF4-FFF2-40B4-BE49-F238E27FC236}">
                  <a16:creationId xmlns:a16="http://schemas.microsoft.com/office/drawing/2014/main" id="{559987A2-7F20-4D38-B3DC-13CEFF71DB6B}"/>
                </a:ext>
              </a:extLst>
            </p:cNvPr>
            <p:cNvSpPr>
              <a:spLocks/>
            </p:cNvSpPr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/>
                <a:t>n</a:t>
              </a:r>
              <a:r>
                <a:rPr lang="de-DE" sz="1400" b="1" dirty="0">
                  <a:uFillTx/>
                </a:rPr>
                <a:t>ame_0</a:t>
              </a:r>
            </a:p>
          </p:txBody>
        </p:sp>
        <p:sp>
          <p:nvSpPr>
            <p:cNvPr id="103" name="Rechteck 128">
              <a:extLst>
                <a:ext uri="{FF2B5EF4-FFF2-40B4-BE49-F238E27FC236}">
                  <a16:creationId xmlns:a16="http://schemas.microsoft.com/office/drawing/2014/main" id="{24AA7ADA-61F5-4A97-8CF4-DCCAD97C1E10}"/>
                </a:ext>
              </a:extLst>
            </p:cNvPr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uFillTx/>
                </a:rPr>
                <a:t>DoState</a:t>
              </a:r>
              <a:endParaRPr lang="de-DE" sz="1200" dirty="0">
                <a:uFillTx/>
              </a:endParaRPr>
            </a:p>
          </p:txBody>
        </p:sp>
        <p:sp>
          <p:nvSpPr>
            <p:cNvPr id="104" name="Rechteck 129">
              <a:extLst>
                <a:ext uri="{FF2B5EF4-FFF2-40B4-BE49-F238E27FC236}">
                  <a16:creationId xmlns:a16="http://schemas.microsoft.com/office/drawing/2014/main" id="{7CD25E13-B4AA-4A24-9CC2-33D4F286B210}"/>
                </a:ext>
              </a:extLst>
            </p:cNvPr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AoState</a:t>
              </a:r>
              <a:endParaRPr lang="de-DE" sz="1200" dirty="0"/>
            </a:p>
          </p:txBody>
        </p:sp>
        <p:sp>
          <p:nvSpPr>
            <p:cNvPr id="105" name="Rechteck 130">
              <a:extLst>
                <a:ext uri="{FF2B5EF4-FFF2-40B4-BE49-F238E27FC236}">
                  <a16:creationId xmlns:a16="http://schemas.microsoft.com/office/drawing/2014/main" id="{A2B00586-9F09-4E4A-BC64-097DE7D5EFD2}"/>
                </a:ext>
              </a:extLst>
            </p:cNvPr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DiSens</a:t>
              </a:r>
              <a:endParaRPr lang="de-DE" sz="1200" dirty="0"/>
            </a:p>
          </p:txBody>
        </p:sp>
        <p:sp>
          <p:nvSpPr>
            <p:cNvPr id="106" name="Rechteck 131">
              <a:extLst>
                <a:ext uri="{FF2B5EF4-FFF2-40B4-BE49-F238E27FC236}">
                  <a16:creationId xmlns:a16="http://schemas.microsoft.com/office/drawing/2014/main" id="{4BCEEF13-390F-4136-A63E-FA36A3445B4C}"/>
                </a:ext>
              </a:extLst>
            </p:cNvPr>
            <p:cNvSpPr>
              <a:spLocks/>
            </p:cNvSpPr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AiSens</a:t>
              </a:r>
              <a:endParaRPr lang="de-DE" sz="1200" dirty="0"/>
            </a:p>
          </p:txBody>
        </p:sp>
        <p:sp>
          <p:nvSpPr>
            <p:cNvPr id="107" name="Rechteck 132">
              <a:extLst>
                <a:ext uri="{FF2B5EF4-FFF2-40B4-BE49-F238E27FC236}">
                  <a16:creationId xmlns:a16="http://schemas.microsoft.com/office/drawing/2014/main" id="{C8F96B48-AA4D-4B45-8F75-73F08A12BC85}"/>
                </a:ext>
              </a:extLst>
            </p:cNvPr>
            <p:cNvSpPr>
              <a:spLocks/>
            </p:cNvSpPr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AiValue</a:t>
              </a:r>
              <a:endParaRPr lang="de-DE" sz="1200" dirty="0"/>
            </a:p>
          </p:txBody>
        </p:sp>
        <p:sp>
          <p:nvSpPr>
            <p:cNvPr id="108" name="Rechteck 146">
              <a:extLst>
                <a:ext uri="{FF2B5EF4-FFF2-40B4-BE49-F238E27FC236}">
                  <a16:creationId xmlns:a16="http://schemas.microsoft.com/office/drawing/2014/main" id="{4411D2BE-8ED6-473F-99F1-EB432D0E594E}"/>
                </a:ext>
              </a:extLst>
            </p:cNvPr>
            <p:cNvSpPr>
              <a:spLocks/>
            </p:cNvSpPr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AiTemp</a:t>
              </a:r>
              <a:endParaRPr lang="de-DE" sz="1200" dirty="0">
                <a:uFillTx/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662947C-8756-4627-8112-F904F79ED80A}"/>
              </a:ext>
            </a:extLst>
          </p:cNvPr>
          <p:cNvCxnSpPr>
            <a:stCxn id="208" idx="3"/>
            <a:endCxn id="102" idx="0"/>
          </p:cNvCxnSpPr>
          <p:nvPr/>
        </p:nvCxnSpPr>
        <p:spPr>
          <a:xfrm>
            <a:off x="8382640" y="4081502"/>
            <a:ext cx="614733" cy="8251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8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Queries for Current Values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PostgreSQL Query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CA16F-1D04-4CC5-9AF4-E9C19D76A08D}"/>
              </a:ext>
            </a:extLst>
          </p:cNvPr>
          <p:cNvSpPr txBox="1"/>
          <p:nvPr/>
        </p:nvSpPr>
        <p:spPr>
          <a:xfrm>
            <a:off x="941561" y="1502687"/>
            <a:ext cx="10381759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1" dirty="0"/>
              <a:t>SELECT</a:t>
            </a:r>
            <a:r>
              <a:rPr lang="en-US" sz="1600" dirty="0"/>
              <a:t> * </a:t>
            </a:r>
            <a:r>
              <a:rPr lang="en-US" sz="1600" b="1" dirty="0"/>
              <a:t>FROM</a:t>
            </a:r>
            <a:r>
              <a:rPr lang="en-US" sz="1600" dirty="0"/>
              <a:t> </a:t>
            </a:r>
            <a:r>
              <a:rPr lang="en-US" sz="1600" dirty="0" err="1"/>
              <a:t>l_nodes</a:t>
            </a:r>
            <a:r>
              <a:rPr lang="en-US" sz="1600" dirty="0"/>
              <a:t> </a:t>
            </a:r>
            <a:r>
              <a:rPr lang="en-US" sz="1600" b="1" dirty="0"/>
              <a:t>AS</a:t>
            </a:r>
            <a:r>
              <a:rPr lang="en-US" sz="1600" dirty="0"/>
              <a:t> nodes</a:t>
            </a:r>
          </a:p>
          <a:p>
            <a:r>
              <a:rPr lang="en-US" sz="1600" b="1" dirty="0"/>
              <a:t>LEFT JOIN </a:t>
            </a:r>
            <a:r>
              <a:rPr lang="en-US" sz="1600" dirty="0" err="1"/>
              <a:t>p_value_relations</a:t>
            </a:r>
            <a:r>
              <a:rPr lang="en-US" sz="1600" dirty="0"/>
              <a:t> </a:t>
            </a:r>
            <a:r>
              <a:rPr lang="en-US" sz="1600" b="1" dirty="0"/>
              <a:t>AS</a:t>
            </a:r>
            <a:r>
              <a:rPr lang="en-US" sz="1600" dirty="0"/>
              <a:t> relations </a:t>
            </a:r>
            <a:r>
              <a:rPr lang="en-US" sz="1600" b="1" dirty="0"/>
              <a:t>ON</a:t>
            </a:r>
            <a:r>
              <a:rPr lang="en-US" sz="1600" dirty="0"/>
              <a:t> nodes.id = </a:t>
            </a:r>
            <a:r>
              <a:rPr lang="en-US" sz="1600" dirty="0" err="1"/>
              <a:t>relations.node</a:t>
            </a:r>
            <a:endParaRPr lang="en-US" sz="1600" dirty="0"/>
          </a:p>
          <a:p>
            <a:r>
              <a:rPr lang="en-US" sz="1600" b="1" dirty="0"/>
              <a:t>LEFT JOIN </a:t>
            </a:r>
            <a:r>
              <a:rPr lang="en-US" sz="1600" dirty="0" err="1"/>
              <a:t>p_values_config</a:t>
            </a:r>
            <a:r>
              <a:rPr lang="en-US" sz="1600" dirty="0"/>
              <a:t> </a:t>
            </a:r>
            <a:r>
              <a:rPr lang="en-US" sz="1600" b="1" dirty="0"/>
              <a:t>AS</a:t>
            </a:r>
            <a:r>
              <a:rPr lang="en-US" sz="1600" dirty="0"/>
              <a:t> config </a:t>
            </a:r>
            <a:r>
              <a:rPr lang="en-US" sz="1600" b="1" dirty="0"/>
              <a:t>ON</a:t>
            </a:r>
            <a:r>
              <a:rPr lang="en-US" sz="1600" dirty="0"/>
              <a:t> </a:t>
            </a:r>
            <a:r>
              <a:rPr lang="en-US" sz="1600" dirty="0" err="1"/>
              <a:t>relations.value</a:t>
            </a:r>
            <a:r>
              <a:rPr lang="en-US" sz="1600" dirty="0"/>
              <a:t> = config.id</a:t>
            </a:r>
          </a:p>
          <a:p>
            <a:r>
              <a:rPr lang="en-US" sz="1600" b="1" dirty="0"/>
              <a:t>LEFT JOIN </a:t>
            </a:r>
            <a:r>
              <a:rPr lang="en-US" sz="1600" dirty="0" err="1"/>
              <a:t>p_values_current</a:t>
            </a:r>
            <a:r>
              <a:rPr lang="en-US" sz="1600" dirty="0"/>
              <a:t> </a:t>
            </a:r>
            <a:r>
              <a:rPr lang="en-US" sz="1600" b="1" dirty="0"/>
              <a:t>AS</a:t>
            </a:r>
            <a:r>
              <a:rPr lang="en-US" sz="1600" dirty="0"/>
              <a:t> current </a:t>
            </a:r>
            <a:r>
              <a:rPr lang="en-US" sz="1600" b="1" dirty="0"/>
              <a:t>ON</a:t>
            </a:r>
            <a:r>
              <a:rPr lang="en-US" sz="1600" dirty="0"/>
              <a:t> config.id = current.id</a:t>
            </a:r>
          </a:p>
          <a:p>
            <a:r>
              <a:rPr lang="en-US" sz="1600" b="1" dirty="0"/>
              <a:t>WHERE</a:t>
            </a:r>
            <a:r>
              <a:rPr lang="en-US" sz="1600" dirty="0"/>
              <a:t> nodes.id &gt;= </a:t>
            </a:r>
            <a:r>
              <a:rPr lang="en-US" sz="1600" dirty="0" err="1"/>
              <a:t>selectedRootNodeId</a:t>
            </a:r>
            <a:endParaRPr lang="en-US" sz="1600" dirty="0"/>
          </a:p>
          <a:p>
            <a:r>
              <a:rPr lang="en-US" sz="1600" dirty="0"/>
              <a:t>[</a:t>
            </a:r>
            <a:r>
              <a:rPr lang="en-US" sz="1600" b="1" dirty="0"/>
              <a:t>ORDER BY </a:t>
            </a:r>
            <a:r>
              <a:rPr lang="en-US" sz="1600" dirty="0"/>
              <a:t>relations.id </a:t>
            </a:r>
            <a:r>
              <a:rPr lang="en-US" sz="1600" b="1" dirty="0"/>
              <a:t>ASC</a:t>
            </a:r>
            <a:r>
              <a:rPr lang="en-US" sz="1600" dirty="0"/>
              <a:t>]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And afterwards map to mapped and filtered </a:t>
            </a:r>
            <a:r>
              <a:rPr lang="en-US" sz="1600" dirty="0" err="1"/>
              <a:t>pidNodes</a:t>
            </a:r>
            <a:r>
              <a:rPr lang="en-US" sz="1600" dirty="0"/>
              <a:t> ON  l_nodes.id = </a:t>
            </a:r>
            <a:r>
              <a:rPr lang="en-US" sz="1600" dirty="0" err="1"/>
              <a:t>p_value_relations.node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078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Nodes Query - Problem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SQL- Query: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Complex SQL Query with LEFT JOIN not possible with </a:t>
            </a:r>
            <a:r>
              <a:rPr lang="en-GB" sz="1900" dirty="0" err="1">
                <a:uFillTx/>
              </a:rPr>
              <a:t>getRecords</a:t>
            </a:r>
            <a:r>
              <a:rPr lang="en-GB" sz="1900" dirty="0">
                <a:uFillTx/>
              </a:rPr>
              <a:t> options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Workaround with </a:t>
            </a:r>
            <a:r>
              <a:rPr lang="en-GB" sz="2000" dirty="0" err="1">
                <a:uFillTx/>
              </a:rPr>
              <a:t>javascript</a:t>
            </a:r>
            <a:r>
              <a:rPr lang="en-GB" sz="2000" dirty="0">
                <a:uFillTx/>
              </a:rPr>
              <a:t>: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2 distinct queries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Left Join Function in </a:t>
            </a:r>
            <a:r>
              <a:rPr lang="en-GB" sz="1600" dirty="0" err="1">
                <a:uFillTx/>
              </a:rPr>
              <a:t>javascript</a:t>
            </a:r>
            <a:r>
              <a:rPr lang="en-GB" sz="1600" dirty="0">
                <a:uFillTx/>
              </a:rPr>
              <a:t> on common attribute.</a:t>
            </a:r>
            <a:endParaRPr lang="en-GB" sz="2000" dirty="0">
              <a:uFillTx/>
            </a:endParaRPr>
          </a:p>
          <a:p>
            <a:endParaRPr lang="en-GB" sz="1400" dirty="0"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4" y="1664997"/>
            <a:ext cx="4322197" cy="2424528"/>
          </a:xfrm>
          <a:prstGeom prst="rect">
            <a:avLst/>
          </a:prstGeom>
        </p:spPr>
      </p:pic>
      <p:sp>
        <p:nvSpPr>
          <p:cNvPr id="8" name="Rechteck 7"/>
          <p:cNvSpPr>
            <a:spLocks/>
          </p:cNvSpPr>
          <p:nvPr/>
        </p:nvSpPr>
        <p:spPr>
          <a:xfrm>
            <a:off x="9898664" y="3434632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  <a:uFillTx/>
              </a:rPr>
              <a:t>l_nodes</a:t>
            </a:r>
            <a:endParaRPr lang="de-DE" dirty="0">
              <a:solidFill>
                <a:srgbClr val="FF0000"/>
              </a:solidFill>
              <a:uFillTx/>
            </a:endParaRPr>
          </a:p>
        </p:txBody>
      </p:sp>
      <p:sp>
        <p:nvSpPr>
          <p:cNvPr id="10" name="Textfeld 9"/>
          <p:cNvSpPr txBox="1">
            <a:spLocks/>
          </p:cNvSpPr>
          <p:nvPr/>
        </p:nvSpPr>
        <p:spPr>
          <a:xfrm>
            <a:off x="9014755" y="6284844"/>
            <a:ext cx="214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uFillTx/>
              </a:rPr>
              <a:t>LEFT</a:t>
            </a:r>
            <a:r>
              <a:rPr lang="de-DE" sz="1400" dirty="0">
                <a:uFillTx/>
              </a:rPr>
              <a:t> </a:t>
            </a:r>
            <a:r>
              <a:rPr lang="de-DE" sz="1400" b="1" dirty="0">
                <a:uFillTx/>
              </a:rPr>
              <a:t>JOIN</a:t>
            </a:r>
            <a:r>
              <a:rPr lang="de-DE" sz="1400" dirty="0">
                <a:uFillTx/>
              </a:rPr>
              <a:t> </a:t>
            </a:r>
          </a:p>
          <a:p>
            <a:pPr algn="ctr"/>
            <a:r>
              <a:rPr lang="de-DE" sz="1400" b="1" dirty="0">
                <a:uFillTx/>
              </a:rPr>
              <a:t>ON</a:t>
            </a:r>
            <a:r>
              <a:rPr lang="de-DE" sz="1400" dirty="0">
                <a:uFillTx/>
              </a:rPr>
              <a:t>  tree.id = </a:t>
            </a:r>
            <a:r>
              <a:rPr lang="de-DE" sz="1400" dirty="0" err="1">
                <a:uFillTx/>
              </a:rPr>
              <a:t>vertex.node</a:t>
            </a:r>
            <a:endParaRPr lang="de-DE" sz="1400" dirty="0">
              <a:uFillTx/>
            </a:endParaRPr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8072512" y="3815614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  <a:uFillTx/>
              </a:rPr>
              <a:t>Wanted</a:t>
            </a:r>
            <a:r>
              <a:rPr lang="de-DE" dirty="0">
                <a:solidFill>
                  <a:srgbClr val="00B050"/>
                </a:solidFill>
                <a:uFillTx/>
              </a:rPr>
              <a:t> Query Data</a:t>
            </a:r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</p:txBody>
      </p:sp>
      <p:sp>
        <p:nvSpPr>
          <p:cNvPr id="4" name="Pfeil nach unten 3"/>
          <p:cNvSpPr>
            <a:spLocks/>
          </p:cNvSpPr>
          <p:nvPr/>
        </p:nvSpPr>
        <p:spPr>
          <a:xfrm>
            <a:off x="9912415" y="5719478"/>
            <a:ext cx="159440" cy="50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8072512" y="4174416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  <a:uFillTx/>
              </a:rPr>
              <a:t>visu_vertices</a:t>
            </a:r>
            <a:endParaRPr lang="de-DE" dirty="0">
              <a:solidFill>
                <a:srgbClr val="0000FF"/>
              </a:solidFill>
              <a:uFillTx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8326581" y="1010194"/>
            <a:ext cx="1853738" cy="2177903"/>
            <a:chOff x="9958647" y="157946"/>
            <a:chExt cx="1853738" cy="2177903"/>
          </a:xfrm>
        </p:grpSpPr>
        <p:sp>
          <p:nvSpPr>
            <p:cNvPr id="13" name="Rechteck 12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21753" y="1263832"/>
            <a:ext cx="2587709" cy="5247497"/>
            <a:chOff x="9954513" y="157942"/>
            <a:chExt cx="1858595" cy="5247497"/>
          </a:xfrm>
        </p:grpSpPr>
        <p:sp>
          <p:nvSpPr>
            <p:cNvPr id="22" name="Rechteck 21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4" name="Rechteck 23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5" name="Rechteck 24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description_0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description_1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5" name="Rechteck 34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6" name="Rechteck 35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7" name="Rechteck 36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8" name="Rechteck 37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9" name="Rechteck 38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40" name="Rechteck 39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1" name="Rechteck 40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42" name="Gewinkelter Verbinder 99"/>
          <p:cNvCxnSpPr>
            <a:stCxn id="16" idx="1"/>
            <a:endCxn id="23" idx="3"/>
          </p:cNvCxnSpPr>
          <p:nvPr/>
        </p:nvCxnSpPr>
        <p:spPr>
          <a:xfrm rot="10800000" flipV="1">
            <a:off x="7808457" y="1774948"/>
            <a:ext cx="518125" cy="1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feil nach unten 42"/>
          <p:cNvSpPr>
            <a:spLocks/>
          </p:cNvSpPr>
          <p:nvPr/>
        </p:nvSpPr>
        <p:spPr>
          <a:xfrm>
            <a:off x="2144684" y="5048141"/>
            <a:ext cx="274320" cy="3779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416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Vertex Placement Algorithm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7987951" y="454967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635270" y="1496567"/>
            <a:ext cx="9186960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Simplification of edges (clear connection waypoints </a:t>
            </a:r>
            <a:r>
              <a:rPr lang="en-GB" sz="1900" dirty="0"/>
              <a:t>between various edges if any)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Jump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Constraint specification in the form of tags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/>
              <a:t>Positioning logic in the form of rules (depending on tags)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/>
              <a:t>Setting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33607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1596</Words>
  <Application>Microsoft Office PowerPoint</Application>
  <PresentationFormat>Widescreen</PresentationFormat>
  <Paragraphs>319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P&amp;ID Viewer - Dashboard</vt:lpstr>
      <vt:lpstr>Sapient Boardlet Weekly Sprint 14</vt:lpstr>
      <vt:lpstr>Boardlet Design Updates &amp; Fixes</vt:lpstr>
      <vt:lpstr>Data Bindings Overview</vt:lpstr>
      <vt:lpstr>Queries for Current Values Overview: Data Map</vt:lpstr>
      <vt:lpstr>Queries for Current Values PostgreSQL Query</vt:lpstr>
      <vt:lpstr>Database Queries Nodes Query - Problem</vt:lpstr>
      <vt:lpstr>Vertex Placement Algorithm Overview </vt:lpstr>
      <vt:lpstr>1. Simplification of Edges Overview</vt:lpstr>
      <vt:lpstr>Line Jumps Example: </vt:lpstr>
      <vt:lpstr>2. Constraint Specification Overview</vt:lpstr>
      <vt:lpstr>3. Vertex Placement Concept</vt:lpstr>
      <vt:lpstr>3.1 Placement Logic Example: </vt:lpstr>
      <vt:lpstr>3.2 packBlocks() Overview </vt:lpstr>
      <vt:lpstr>3.2 packBlocks() Sort Order Options </vt:lpstr>
      <vt:lpstr>3.2 Bugs in Boardlet Algorithmus  Sort Order Options </vt:lpstr>
      <vt:lpstr>Vertex Placement Concept</vt:lpstr>
      <vt:lpstr>3.3 Issues and Challenges Weekly Sprint 14</vt:lpstr>
      <vt:lpstr>Vorläufige Inhaltsverzeichnis Bachelorarbeit</vt:lpstr>
      <vt:lpstr>Project – Overview Overview of tasks: Week 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223</cp:revision>
  <dcterms:created xsi:type="dcterms:W3CDTF">2018-06-10T12:02:46Z</dcterms:created>
  <dcterms:modified xsi:type="dcterms:W3CDTF">2018-07-20T16:04:16Z</dcterms:modified>
</cp:coreProperties>
</file>