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1390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10"/>
          <a:sy d="100" n="110"/>
        </p:scale>
        <p:origin xmlns:c="http://schemas.openxmlformats.org/drawingml/2006/chart" xmlns:pic="http://schemas.openxmlformats.org/drawingml/2006/picture" xmlns:dgm="http://schemas.openxmlformats.org/drawingml/2006/diagram" x="840" y="114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6/30/2018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8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0.png" Type="http://schemas.openxmlformats.org/officeDocument/2006/relationships/image"></Relationship><Relationship Id="rId4" Target="../media/image8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1.PNG" Type="http://schemas.openxmlformats.org/officeDocument/2006/relationships/image"></Relationship><Relationship Id="rId4" Target="../media/image12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3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0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0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2.PN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14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Relationship Id="rId3" Target="../media/image3.PNG" Type="http://schemas.openxmlformats.org/officeDocument/2006/relationships/image"></Relationship><Relationship Id="rId4" Target="../media/image1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4.PNG" Type="http://schemas.openxmlformats.org/officeDocument/2006/relationships/image"></Relationship><Relationship Id="rId4" Target="../media/image5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http://localhost:8080/app/dashboards/7291b8b9-1ce8-48c4-8401-69d2ee5db03e?profile=41ee368e-5ac5-4f99-b567-48bd90ff9025" TargetMode="External" Type="http://schemas.openxmlformats.org/officeDocument/2006/relationships/hyperlink"></Relationship><Relationship Id="rId4" Target="../media/image6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7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8.png" Type="http://schemas.openxmlformats.org/officeDocument/2006/relationships/image"></Relationship><Relationship Id="rId4" Target="../media/image9.jpe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b="1" dirty="0" lang="en-US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" y="3584892"/>
            <a:ext cx="11384280" cy="313230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r>
              <a:rPr b="1" dirty="0" lang="en-US">
                <a:solidFill>
                  <a:schemeClr val="bg1">
                    <a:lumMod val="50000"/>
                  </a:schemeClr>
                </a:solidFill>
                <a:uFillTx/>
              </a:rPr>
              <a:t>Weekly Meeting 11</a:t>
            </a: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b="1" dirty="0" 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b="1" dirty="0" lang="en-US" sz="180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Nodes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err="1" lang="en-GB" sz="1600">
                <a:solidFill>
                  <a:schemeClr val="bg1">
                    <a:lumMod val="50000"/>
                  </a:schemeClr>
                </a:solidFill>
                <a:uFillTx/>
              </a:rPr>
              <a:t>buildHierarchy</a:t>
            </a: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29" name="Grafik 32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0" name="Tabelle 32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14066" y="6328109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31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07464" y="6097012"/>
            <a:ext cx="3975071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Flat Array (hierarchical relations via parent attribute):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6158" y="6097679"/>
            <a:ext cx="3434998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Tree Array (nested hierarchy via children attribute):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89079" y="1509847"/>
            <a:ext cx="2167037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err="1" i="1" lang="en-GB">
                <a:uFillTx/>
              </a:rPr>
              <a:t>flatArray</a:t>
            </a:r>
            <a:endParaRPr dirty="0" i="1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31332" y="1570294"/>
            <a:ext cx="275982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err="1" i="1" lang="en-GB">
                <a:uFillTx/>
              </a:rPr>
              <a:t>treeArray</a:t>
            </a:r>
            <a:r>
              <a:rPr dirty="0" lang="en-GB"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6" name="Pfeil nach rechts 3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8" name="Tabelle 33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924249" y="6328776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6109" y="3238391"/>
            <a:ext cx="294785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err="1" i="1" lang="en-GB">
                <a:uFillTx/>
              </a:rPr>
              <a:t>buildHierarchy</a:t>
            </a:r>
            <a:r>
              <a:rPr b="1" dirty="0" i="1" lang="en-GB">
                <a:uFillTx/>
              </a:rPr>
              <a:t>(</a:t>
            </a:r>
            <a:r>
              <a:rPr dirty="0" err="1" i="1" lang="en-GB">
                <a:uFillTx/>
              </a:rPr>
              <a:t>flatArray</a:t>
            </a:r>
            <a:r>
              <a:rPr b="1" dirty="0" i="1" lang="en-GB">
                <a:uFillTx/>
              </a:rPr>
              <a:t>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2068" y="5740254"/>
            <a:ext cx="71072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Input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6137" y="5740254"/>
            <a:ext cx="93663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Output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Nodes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err="1" lang="en-GB" sz="1600">
                <a:solidFill>
                  <a:schemeClr val="bg1">
                    <a:lumMod val="50000"/>
                  </a:schemeClr>
                </a:solidFill>
                <a:uFillTx/>
              </a:rPr>
              <a:t>traverseAndSort</a:t>
            </a: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28" name="Grafik 32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29" name="Grafik 32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0" name="Tabelle 32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14066" y="6328109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31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07465" y="6097012"/>
            <a:ext cx="2117239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Tree Array (nested hierarchy):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6158" y="6097679"/>
            <a:ext cx="83791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Path Array: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89079" y="1509847"/>
            <a:ext cx="2167037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err="1" i="1" lang="en-GB">
                <a:uFillTx/>
              </a:rPr>
              <a:t>nodeTree</a:t>
            </a:r>
            <a:endParaRPr dirty="0" i="1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31332" y="1570294"/>
            <a:ext cx="2759824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i="1" lang="en-GB">
                <a:uFillTx/>
              </a:rPr>
              <a:t>path</a:t>
            </a:r>
            <a:r>
              <a:rPr dirty="0" lang="en-GB">
                <a:uFillTx/>
              </a:rPr>
              <a:t> </a:t>
            </a:r>
          </a:p>
          <a:p>
            <a:pPr algn="ctr"/>
            <a:r>
              <a:rPr dirty="0" lang="en-GB">
                <a:uFillTx/>
              </a:rPr>
              <a:t>(for vertex placement)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6" name="Pfeil nach rechts 3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8" name="Tabelle 33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924249" y="6328776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6109" y="3238391"/>
            <a:ext cx="294785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err="1" i="1" lang="en-GB">
                <a:uFillTx/>
              </a:rPr>
              <a:t>traverseAndSort</a:t>
            </a:r>
            <a:r>
              <a:rPr b="1" dirty="0" i="1" lang="en-GB">
                <a:uFillTx/>
              </a:rPr>
              <a:t>(</a:t>
            </a:r>
            <a:r>
              <a:rPr dirty="0" err="1" i="1" lang="en-GB">
                <a:uFillTx/>
              </a:rPr>
              <a:t>nodeTree</a:t>
            </a:r>
            <a:r>
              <a:rPr b="1" dirty="0" i="1" lang="en-GB">
                <a:uFillTx/>
              </a:rPr>
              <a:t>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2068" y="5740254"/>
            <a:ext cx="71072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Input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6137" y="5740254"/>
            <a:ext cx="93663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Output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Connections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err="1" lang="en-US" sz="1600">
                <a:solidFill>
                  <a:schemeClr val="bg1">
                    <a:lumMod val="50000"/>
                  </a:schemeClr>
                </a:solidFill>
                <a:uFillTx/>
              </a:rPr>
              <a:t>mapConnectionsToShapes</a:t>
            </a: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6440" y="1118945"/>
            <a:ext cx="4729138" cy="547304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dirty="0" lang="en-GB" sz="2000">
                <a:uFillTx/>
              </a:rPr>
              <a:t>P&amp;ID Rules to determine </a:t>
            </a:r>
            <a:r>
              <a:rPr dirty="0" err="1" lang="en-GB" sz="2000">
                <a:uFillTx/>
              </a:rPr>
              <a:t>shapeName</a:t>
            </a:r>
            <a:r>
              <a:rPr dirty="0" lang="en-GB" sz="2000">
                <a:uFillTx/>
              </a:rPr>
              <a:t> according to </a:t>
            </a:r>
            <a:r>
              <a:rPr dirty="0" err="1" lang="en-GB" sz="2000">
                <a:uFillTx/>
              </a:rPr>
              <a:t>pidClass</a:t>
            </a:r>
            <a:r>
              <a:rPr dirty="0" lang="en-GB" sz="2000">
                <a:uFillTx/>
              </a:rPr>
              <a:t> of source and target shapes of connection. </a:t>
            </a:r>
          </a:p>
          <a:p>
            <a:pPr algn="just"/>
            <a:r>
              <a:rPr dirty="0" lang="en-GB" sz="2000">
                <a:uFillTx/>
              </a:rPr>
              <a:t>Rules as Adjacency Matrix:</a:t>
            </a:r>
            <a:endParaRPr dirty="0" lang="en-GB" sz="1600">
              <a:uFillTx/>
            </a:endParaRPr>
          </a:p>
          <a:p>
            <a:pPr algn="just"/>
            <a:endParaRPr dirty="0" lang="en-GB" sz="2000">
              <a:uFillTx/>
            </a:endParaRPr>
          </a:p>
          <a:p>
            <a:pPr algn="just"/>
            <a:endParaRPr dirty="0" lang="en-GB" sz="1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" name="Grafik 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9" name="Grafik 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16440" y="2582928"/>
            <a:ext cx="4657975" cy="281348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218" name="Group 21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73" name="Oval 17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b="1" lang="en-GB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4" name="TextBox 173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b="1" dirty="0" lang="en-GB" sz="1100">
                  <a:uFillTx/>
                </a:rPr>
                <a:t>14</a:t>
              </a:r>
              <a:endParaRPr b="1" dirty="0" lang="en-GB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err="1" lang="en-GB" sz="3200">
                <a:solidFill>
                  <a:srgbClr val="339966"/>
                </a:solidFill>
                <a:uFillTx/>
              </a:rPr>
              <a:t>vertexPlacement</a:t>
            </a:r>
            <a:r>
              <a:rPr b="1" dirty="0" lang="en-GB" sz="3200">
                <a:solidFill>
                  <a:srgbClr val="339966"/>
                </a:solidFill>
                <a:uFillTx/>
              </a:rPr>
              <a:t>()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Concept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Oval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t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Oval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Oval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Oval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Oval 1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Oval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Oval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Oval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6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Oval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Oval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Oval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Oval 2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Oval 2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Oval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Oval 2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33" name="Straight Arrow Connector 32"/>
          <p:cNvCxnSpPr xmlns:c="http://schemas.openxmlformats.org/drawingml/2006/chart" xmlns:pic="http://schemas.openxmlformats.org/drawingml/2006/picture" xmlns:dgm="http://schemas.openxmlformats.org/drawingml/2006/diagram">
            <a:stCxn id="18" idx="4"/>
            <a:endCxn id="17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5" name="Straight Arrow Connector 34"/>
          <p:cNvCxnSpPr xmlns:c="http://schemas.openxmlformats.org/drawingml/2006/chart" xmlns:pic="http://schemas.openxmlformats.org/drawingml/2006/picture" xmlns:dgm="http://schemas.openxmlformats.org/drawingml/2006/diagram">
            <a:stCxn id="17" idx="4"/>
            <a:endCxn id="1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7" name="Straight Arrow Connector 36"/>
          <p:cNvCxnSpPr xmlns:c="http://schemas.openxmlformats.org/drawingml/2006/chart" xmlns:pic="http://schemas.openxmlformats.org/drawingml/2006/picture" xmlns:dgm="http://schemas.openxmlformats.org/drawingml/2006/diagram">
            <a:stCxn id="16" idx="4"/>
            <a:endCxn id="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9" name="Straight Arrow Connector 38"/>
          <p:cNvCxnSpPr xmlns:c="http://schemas.openxmlformats.org/drawingml/2006/chart" xmlns:pic="http://schemas.openxmlformats.org/drawingml/2006/picture" xmlns:dgm="http://schemas.openxmlformats.org/drawingml/2006/diagram">
            <a:stCxn id="5" idx="3"/>
            <a:endCxn id="14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1" name="Straight Arrow Connector 40"/>
          <p:cNvCxnSpPr xmlns:c="http://schemas.openxmlformats.org/drawingml/2006/chart" xmlns:pic="http://schemas.openxmlformats.org/drawingml/2006/picture" xmlns:dgm="http://schemas.openxmlformats.org/drawingml/2006/diagram">
            <a:stCxn id="5" idx="4"/>
            <a:endCxn id="13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3" name="Straight Arrow Connector 42"/>
          <p:cNvCxnSpPr xmlns:c="http://schemas.openxmlformats.org/drawingml/2006/chart" xmlns:pic="http://schemas.openxmlformats.org/drawingml/2006/picture" xmlns:dgm="http://schemas.openxmlformats.org/drawingml/2006/diagram">
            <a:stCxn id="5" idx="4"/>
            <a:endCxn id="20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5" name="Straight Arrow Connector 44"/>
          <p:cNvCxnSpPr xmlns:c="http://schemas.openxmlformats.org/drawingml/2006/chart" xmlns:pic="http://schemas.openxmlformats.org/drawingml/2006/picture" xmlns:dgm="http://schemas.openxmlformats.org/drawingml/2006/diagram">
            <a:stCxn id="5" idx="5"/>
            <a:endCxn id="19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8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6935" y="1177135"/>
            <a:ext cx="5879064" cy="167485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lang="en-GB" sz="1400">
                <a:uFillTx/>
              </a:rPr>
              <a:t>DFS Pathfinder </a:t>
            </a:r>
            <a:r>
              <a:rPr dirty="0" lang="en-GB" sz="1400">
                <a:uFillTx/>
              </a:rPr>
              <a:t>traversal returns traversal path (ordered array of vertices)</a:t>
            </a:r>
          </a:p>
          <a:p>
            <a:pPr algn="just"/>
            <a:r>
              <a:rPr dirty="0" lang="en-GB" sz="1400">
                <a:uFillTx/>
              </a:rPr>
              <a:t>Count units to construct </a:t>
            </a:r>
            <a:r>
              <a:rPr b="1" dirty="0" lang="en-GB" sz="1400">
                <a:solidFill>
                  <a:srgbClr val="00B050"/>
                </a:solidFill>
                <a:uFillTx/>
              </a:rPr>
              <a:t>general grid layout</a:t>
            </a:r>
            <a:r>
              <a:rPr dirty="0" lang="en-GB" sz="1400">
                <a:uFillTx/>
              </a:rPr>
              <a:t>.</a:t>
            </a:r>
          </a:p>
          <a:p>
            <a:pPr algn="just"/>
            <a:r>
              <a:rPr dirty="0" lang="en-GB" sz="1400">
                <a:uFillTx/>
              </a:rPr>
              <a:t>Implement </a:t>
            </a:r>
            <a:r>
              <a:rPr b="1" dirty="0" lang="en-GB" sz="1400">
                <a:solidFill>
                  <a:srgbClr val="0000FF"/>
                </a:solidFill>
                <a:uFillTx/>
              </a:rPr>
              <a:t>Units</a:t>
            </a:r>
            <a:r>
              <a:rPr dirty="0" lang="en-GB" sz="1400">
                <a:uFillTx/>
              </a:rPr>
              <a:t> and </a:t>
            </a:r>
            <a:r>
              <a:rPr b="1" dirty="0" err="1" lang="en-GB" sz="1400">
                <a:solidFill>
                  <a:srgbClr val="00B0F0"/>
                </a:solidFill>
                <a:uFillTx/>
              </a:rPr>
              <a:t>CModules</a:t>
            </a:r>
            <a:r>
              <a:rPr dirty="0" lang="en-GB" sz="1400">
                <a:uFillTx/>
              </a:rPr>
              <a:t> as groups (containers) with </a:t>
            </a:r>
            <a:r>
              <a:rPr dirty="0" err="1" lang="en-GB" sz="1400">
                <a:uFillTx/>
              </a:rPr>
              <a:t>mxGraph</a:t>
            </a:r>
            <a:r>
              <a:rPr dirty="0" lang="en-GB" sz="1400">
                <a:uFillTx/>
              </a:rPr>
              <a:t> API.</a:t>
            </a:r>
          </a:p>
          <a:p>
            <a:pPr algn="just"/>
            <a:r>
              <a:rPr dirty="0" lang="en-GB" sz="1400">
                <a:uFillTx/>
              </a:rPr>
              <a:t>Vertex placement inside group: </a:t>
            </a:r>
            <a:r>
              <a:rPr b="1" dirty="0" lang="en-GB" sz="1400">
                <a:uFillTx/>
              </a:rPr>
              <a:t>square grid algorithm</a:t>
            </a:r>
            <a:r>
              <a:rPr dirty="0" lang="en-GB" sz="1400">
                <a:uFillTx/>
              </a:rPr>
              <a:t> places nodes inside</a:t>
            </a:r>
          </a:p>
          <a:p>
            <a:pPr algn="just"/>
            <a:r>
              <a:rPr dirty="0" lang="en-GB" sz="1400">
                <a:uFillTx/>
              </a:rPr>
              <a:t>Rules for example: if (valve to instrument) : instrument above valve</a:t>
            </a:r>
          </a:p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TextBox 4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2545" y="1360757"/>
            <a:ext cx="158060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1050">
                <a:uFillTx/>
              </a:rPr>
              <a:t>Enterprise : </a:t>
            </a:r>
            <a:r>
              <a:rPr lang="en-GB" sz="1050">
                <a:uFillTx/>
              </a:rPr>
              <a:t>AIDA Cruises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TextBox 4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2545" y="1974941"/>
            <a:ext cx="158060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1050">
                <a:uFillTx/>
              </a:rPr>
              <a:t>Site : </a:t>
            </a:r>
            <a:r>
              <a:rPr lang="en-GB" sz="1050">
                <a:uFillTx/>
              </a:rPr>
              <a:t>AIDA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TextBox 5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2545" y="2589125"/>
            <a:ext cx="158060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1050">
                <a:uFillTx/>
              </a:rPr>
              <a:t>Area : </a:t>
            </a:r>
            <a:r>
              <a:rPr lang="en-GB" sz="1050">
                <a:uFillTx/>
              </a:rPr>
              <a:t>Brewery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TextBox 5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27262" y="3990379"/>
            <a:ext cx="952189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1050">
                <a:uFillTx/>
              </a:rPr>
              <a:t>Unit : </a:t>
            </a:r>
            <a:r>
              <a:rPr lang="en-GB" sz="1050">
                <a:uFillTx/>
              </a:rPr>
              <a:t>U_L2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TextBox 5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05692" y="3986986"/>
            <a:ext cx="555168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1050">
                <a:uFillTx/>
              </a:rPr>
              <a:t>U_M5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TextBox 5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60380" y="3974781"/>
            <a:ext cx="555168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1050">
                <a:uFillTx/>
              </a:rPr>
              <a:t>U_P3</a:t>
            </a:r>
            <a:endParaRPr b="1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36359" y="5082992"/>
            <a:ext cx="1841257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dirty="0" err="1" lang="en-GB" sz="1050">
                <a:uFillTx/>
              </a:rPr>
              <a:t>EModule</a:t>
            </a:r>
            <a:r>
              <a:rPr b="1" dirty="0" lang="en-GB" sz="1050">
                <a:uFillTx/>
              </a:rPr>
              <a:t> : </a:t>
            </a:r>
            <a:r>
              <a:rPr dirty="0" err="1" lang="en-GB" sz="800">
                <a:uFillTx/>
              </a:rPr>
              <a:t>Water_injection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80821" y="5051517"/>
            <a:ext cx="528550" cy="3385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800">
                <a:uFillTx/>
              </a:rPr>
              <a:t>Stem_ heating</a:t>
            </a:r>
            <a:endParaRPr lang="en-GB" sz="1050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68" name="Straight Arrow Connector 67"/>
          <p:cNvCxnSpPr xmlns:c="http://schemas.openxmlformats.org/drawingml/2006/chart" xmlns:pic="http://schemas.openxmlformats.org/drawingml/2006/picture" xmlns:dgm="http://schemas.openxmlformats.org/drawingml/2006/diagram">
            <a:stCxn id="14" idx="3"/>
            <a:endCxn id="22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70" name="Straight Arrow Connector 69"/>
          <p:cNvCxnSpPr xmlns:c="http://schemas.openxmlformats.org/drawingml/2006/chart" xmlns:pic="http://schemas.openxmlformats.org/drawingml/2006/picture" xmlns:dgm="http://schemas.openxmlformats.org/drawingml/2006/diagram">
            <a:stCxn id="14" idx="3"/>
            <a:endCxn id="21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1" name="Oval 7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2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2" name="Oval 7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1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Oval 7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4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Oval 7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3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Oval 7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5</a:t>
            </a:r>
            <a:endParaRPr b="1" dirty="0" lang="en-GB" sz="3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" name="TextBox 8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44222" y="6309807"/>
            <a:ext cx="2071221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1050">
                <a:uFillTx/>
              </a:rPr>
              <a:t>CModule : 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TextBox 8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09551" y="6616518"/>
            <a:ext cx="783567" cy="21544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800">
                <a:uFillTx/>
              </a:rPr>
              <a:t>Pump_P40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TextBox 8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59420" y="6616518"/>
            <a:ext cx="1067867" cy="21544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800">
                <a:uFillTx/>
              </a:rPr>
              <a:t>Kettle_sensor_Z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TextBox 8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72858" y="6616518"/>
            <a:ext cx="528459" cy="21544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800">
                <a:uFillTx/>
              </a:rPr>
              <a:t>Motor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TextBox 8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83266" y="6616518"/>
            <a:ext cx="1067867" cy="21544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lang="en-GB" sz="800">
                <a:uFillTx/>
              </a:rPr>
              <a:t>Kettle_sensor_T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TextBox 8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08574" y="6616518"/>
            <a:ext cx="1246281" cy="21544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dirty="0" lang="en-GB" sz="800">
                <a:uFillTx/>
              </a:rPr>
              <a:t>Control_valve_440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88" name="Straight Arrow Connector 87"/>
          <p:cNvCxnSpPr xmlns:c="http://schemas.openxmlformats.org/drawingml/2006/chart" xmlns:pic="http://schemas.openxmlformats.org/drawingml/2006/picture" xmlns:dgm="http://schemas.openxmlformats.org/drawingml/2006/diagram">
            <a:stCxn id="22" idx="3"/>
            <a:endCxn id="72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95" name="Straight Arrow Connector 94"/>
          <p:cNvCxnSpPr xmlns:c="http://schemas.openxmlformats.org/drawingml/2006/chart" xmlns:pic="http://schemas.openxmlformats.org/drawingml/2006/picture" xmlns:dgm="http://schemas.openxmlformats.org/drawingml/2006/diagram">
            <a:stCxn id="22" idx="3"/>
            <a:endCxn id="71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99" name="Straight Arrow Connector 98"/>
          <p:cNvCxnSpPr xmlns:c="http://schemas.openxmlformats.org/drawingml/2006/chart" xmlns:pic="http://schemas.openxmlformats.org/drawingml/2006/picture" xmlns:dgm="http://schemas.openxmlformats.org/drawingml/2006/diagram">
            <a:stCxn id="22" idx="3"/>
            <a:endCxn id="74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01" name="Straight Arrow Connector 100"/>
          <p:cNvCxnSpPr xmlns:c="http://schemas.openxmlformats.org/drawingml/2006/chart" xmlns:pic="http://schemas.openxmlformats.org/drawingml/2006/picture" xmlns:dgm="http://schemas.openxmlformats.org/drawingml/2006/diagram">
            <a:stCxn id="22" idx="3"/>
            <a:endCxn id="73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16" name="Straight Arrow Connector 115"/>
          <p:cNvCxnSpPr xmlns:c="http://schemas.openxmlformats.org/drawingml/2006/chart" xmlns:pic="http://schemas.openxmlformats.org/drawingml/2006/picture" xmlns:dgm="http://schemas.openxmlformats.org/drawingml/2006/diagram">
            <a:stCxn id="22" idx="3"/>
            <a:endCxn id="7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8" name="Oval 7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7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9" name="Oval 1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8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2" name="Oval 1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GB" sz="1200">
                <a:solidFill>
                  <a:schemeClr val="tx1"/>
                </a:solidFill>
                <a:uFillTx/>
              </a:rPr>
              <a:t>9</a:t>
            </a:r>
            <a:endParaRPr b="1" dirty="0" lang="en-GB">
              <a:solidFill>
                <a:schemeClr val="tx1"/>
              </a:solidFill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34" name="Group 1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5" name="Oval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b="1" dirty="0" lang="en-GB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6" name="TextBox 13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b="1" dirty="0" lang="en-GB" sz="1100">
                  <a:uFillTx/>
                </a:rPr>
                <a:t>10</a:t>
              </a:r>
              <a:endParaRPr b="1" dirty="0" lang="en-GB">
                <a:uFillTx/>
              </a:endParaRP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138" name="Straight Arrow Connector 137"/>
          <p:cNvCxnSpPr xmlns:c="http://schemas.openxmlformats.org/drawingml/2006/chart" xmlns:pic="http://schemas.openxmlformats.org/drawingml/2006/picture" xmlns:dgm="http://schemas.openxmlformats.org/drawingml/2006/diagram">
            <a:stCxn id="21" idx="4"/>
            <a:endCxn id="7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40" name="Straight Arrow Connector 139"/>
          <p:cNvCxnSpPr xmlns:c="http://schemas.openxmlformats.org/drawingml/2006/chart" xmlns:pic="http://schemas.openxmlformats.org/drawingml/2006/picture" xmlns:dgm="http://schemas.openxmlformats.org/drawingml/2006/diagram">
            <a:stCxn id="21" idx="4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42" name="Straight Arrow Connector 141"/>
          <p:cNvCxnSpPr xmlns:c="http://schemas.openxmlformats.org/drawingml/2006/chart" xmlns:pic="http://schemas.openxmlformats.org/drawingml/2006/picture" xmlns:dgm="http://schemas.openxmlformats.org/drawingml/2006/diagram">
            <a:stCxn id="21" idx="4"/>
            <a:endCxn id="132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46" name="Straight Arrow Connector 145"/>
          <p:cNvCxnSpPr xmlns:c="http://schemas.openxmlformats.org/drawingml/2006/chart" xmlns:pic="http://schemas.openxmlformats.org/drawingml/2006/picture" xmlns:dgm="http://schemas.openxmlformats.org/drawingml/2006/diagram">
            <a:stCxn id="21" idx="4"/>
            <a:endCxn id="13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19" name="Group 21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1" name="Oval 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b="1" lang="en-GB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0" name="TextBox 14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b="1" dirty="0" lang="en-GB" sz="1100">
                  <a:uFillTx/>
                </a:rPr>
                <a:t>12</a:t>
              </a:r>
              <a:endParaRPr b="1" dirty="0" lang="en-GB">
                <a:uFillTx/>
              </a:endParaRP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153" name="Straight Arrow Connector 152"/>
          <p:cNvCxnSpPr xmlns:c="http://schemas.openxmlformats.org/drawingml/2006/chart" xmlns:pic="http://schemas.openxmlformats.org/drawingml/2006/picture" xmlns:dgm="http://schemas.openxmlformats.org/drawingml/2006/diagram">
            <a:endCxn id="155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54" name="TextBox 1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20308" y="3866923"/>
            <a:ext cx="2158475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GB" sz="900">
                <a:solidFill>
                  <a:srgbClr val="00B050"/>
                </a:solidFill>
                <a:uFillTx/>
              </a:rPr>
              <a:t>Constructs grid layout as 2D-array</a:t>
            </a:r>
          </a:p>
          <a:p>
            <a:pPr algn="ctr"/>
            <a:endParaRPr dirty="0" lang="en-GB" sz="900">
              <a:solidFill>
                <a:srgbClr val="00B050"/>
              </a:solidFill>
              <a:uFillTx/>
            </a:endParaRPr>
          </a:p>
          <a:p>
            <a:pPr algn="ctr"/>
            <a:r>
              <a:rPr dirty="0" lang="en-GB" sz="900">
                <a:solidFill>
                  <a:srgbClr val="00B050"/>
                </a:solidFill>
                <a:uFillTx/>
              </a:rPr>
              <a:t>Units </a:t>
            </a:r>
            <a:r>
              <a:rPr dirty="0" err="1" lang="en-GB" sz="900">
                <a:solidFill>
                  <a:srgbClr val="00B050"/>
                </a:solidFill>
                <a:uFillTx/>
              </a:rPr>
              <a:t>layed</a:t>
            </a:r>
            <a:r>
              <a:rPr dirty="0" lang="en-GB" sz="900">
                <a:solidFill>
                  <a:srgbClr val="00B050"/>
                </a:solidFill>
                <a:uFillTx/>
              </a:rPr>
              <a:t> out inside each grid cell separately, units placed in grid at the end. 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5" name="Rectangle 15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GB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1" name="Straight Connector 160"/>
          <p:cNvCxnSpPr xmlns:c="http://schemas.openxmlformats.org/drawingml/2006/chart" xmlns:pic="http://schemas.openxmlformats.org/drawingml/2006/picture" xmlns:dgm="http://schemas.openxmlformats.org/drawingml/2006/diagram">
            <a:stCxn id="155" idx="0"/>
            <a:endCxn id="155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63" name="Straight Connector 162"/>
          <p:cNvCxnSpPr xmlns:c="http://schemas.openxmlformats.org/drawingml/2006/chart" xmlns:pic="http://schemas.openxmlformats.org/drawingml/2006/picture" xmlns:dgm="http://schemas.openxmlformats.org/drawingml/2006/diagram">
            <a:stCxn id="155" idx="1"/>
            <a:endCxn id="155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76" name="Straight Arrow Connector 175"/>
          <p:cNvCxnSpPr xmlns:c="http://schemas.openxmlformats.org/drawingml/2006/chart" xmlns:pic="http://schemas.openxmlformats.org/drawingml/2006/picture" xmlns:dgm="http://schemas.openxmlformats.org/drawingml/2006/diagram">
            <a:stCxn id="13" idx="4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0" name="Straight Arrow Connector 179"/>
          <p:cNvCxnSpPr xmlns:c="http://schemas.openxmlformats.org/drawingml/2006/chart" xmlns:pic="http://schemas.openxmlformats.org/drawingml/2006/picture" xmlns:dgm="http://schemas.openxmlformats.org/drawingml/2006/diagram">
            <a:stCxn id="13" idx="4"/>
            <a:endCxn id="23" idx="7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3" name="Straight Arrow Connector 182"/>
          <p:cNvCxnSpPr xmlns:c="http://schemas.openxmlformats.org/drawingml/2006/chart" xmlns:pic="http://schemas.openxmlformats.org/drawingml/2006/picture" xmlns:dgm="http://schemas.openxmlformats.org/drawingml/2006/diagram">
            <a:stCxn id="13" idx="4"/>
            <a:endCxn id="2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6" name="Straight Arrow Connector 185"/>
          <p:cNvCxnSpPr xmlns:c="http://schemas.openxmlformats.org/drawingml/2006/chart" xmlns:pic="http://schemas.openxmlformats.org/drawingml/2006/picture" xmlns:dgm="http://schemas.openxmlformats.org/drawingml/2006/diagram">
            <a:stCxn id="20" idx="4"/>
            <a:endCxn id="2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8" name="Straight Arrow Connector 187"/>
          <p:cNvCxnSpPr xmlns:c="http://schemas.openxmlformats.org/drawingml/2006/chart" xmlns:pic="http://schemas.openxmlformats.org/drawingml/2006/picture" xmlns:dgm="http://schemas.openxmlformats.org/drawingml/2006/diagram">
            <a:stCxn id="20" idx="4"/>
            <a:endCxn id="28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0" name="Straight Arrow Connector 189"/>
          <p:cNvCxnSpPr xmlns:c="http://schemas.openxmlformats.org/drawingml/2006/chart" xmlns:pic="http://schemas.openxmlformats.org/drawingml/2006/picture" xmlns:dgm="http://schemas.openxmlformats.org/drawingml/2006/diagram">
            <a:stCxn id="19" idx="5"/>
            <a:endCxn id="27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3" name="Straight Arrow Connector 192"/>
          <p:cNvCxnSpPr xmlns:c="http://schemas.openxmlformats.org/drawingml/2006/chart" xmlns:pic="http://schemas.openxmlformats.org/drawingml/2006/picture" xmlns:dgm="http://schemas.openxmlformats.org/drawingml/2006/diagram">
            <a:stCxn id="19" idx="5"/>
            <a:endCxn id="30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5" name="Straight Arrow Connector 194"/>
          <p:cNvCxnSpPr xmlns:c="http://schemas.openxmlformats.org/drawingml/2006/chart" xmlns:pic="http://schemas.openxmlformats.org/drawingml/2006/picture" xmlns:dgm="http://schemas.openxmlformats.org/drawingml/2006/diagram">
            <a:stCxn id="19" idx="5"/>
            <a:endCxn id="29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97" name="Oval 19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8" name="Oval 19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9" name="Oval 19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0" name="Oval 19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1" name="Oval 20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2" name="Oval 20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lang="en-GB" sz="1200">
                <a:solidFill>
                  <a:schemeClr val="tx1"/>
                </a:solidFill>
                <a:uFillTx/>
              </a:rPr>
              <a:t>…</a:t>
            </a:r>
            <a:endParaRPr b="1" lang="en-GB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3" name="TextBox 20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66143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" name="Picture 20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08" name="Rectangle 20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9" name="Rectangle 20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3" name="TextBox 2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416341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4" name="TextBox 2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39084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" name="TextBox 2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89282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6" name="TextBox 2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12025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7" name="TextBox 2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62223" y="5390071"/>
            <a:ext cx="47593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lang="en-GB" sz="3200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0" name="TextBox 1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100">
                <a:uFillTx/>
              </a:rPr>
              <a:t>13</a:t>
            </a:r>
            <a:endParaRPr b="1"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9" name="TextBox 1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100">
                <a:uFillTx/>
              </a:rPr>
              <a:t>17</a:t>
            </a:r>
            <a:endParaRPr b="1"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2" name="TextBox 1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100">
                <a:uFillTx/>
              </a:rPr>
              <a:t>15</a:t>
            </a:r>
            <a:endParaRPr b="1"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3" name="TextBox 1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100">
                <a:uFillTx/>
              </a:rPr>
              <a:t>16</a:t>
            </a:r>
            <a:endParaRPr b="1" dirty="0" lang="en-GB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41" name="Group 1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43" name="Oval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b="1" dirty="0" lang="en-GB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4" name="TextBox 13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b="1" dirty="0" lang="en-GB" sz="1100">
                  <a:uFillTx/>
                </a:rPr>
                <a:t>11</a:t>
              </a:r>
              <a:endParaRPr b="1" dirty="0" lang="en-GB">
                <a:uFillTx/>
              </a:endParaRP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145" name="Straight Arrow Connector 14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47" name="Rectangle 15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8" name="TextBox 1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34591" y="5920659"/>
            <a:ext cx="1004782" cy="2308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GB" sz="900">
                <a:solidFill>
                  <a:srgbClr val="00B0F0"/>
                </a:solidFill>
                <a:uFillTx/>
              </a:rPr>
              <a:t>Siblings (in level)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9" name="TextBox 5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2545" y="3208420"/>
            <a:ext cx="158060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dirty="0" lang="en-GB" sz="1050">
                <a:uFillTx/>
              </a:rPr>
              <a:t>Process Cell : </a:t>
            </a:r>
            <a:r>
              <a:rPr dirty="0" err="1" lang="en-GB" sz="1050">
                <a:uFillTx/>
              </a:rPr>
              <a:t>Brewhouse</a:t>
            </a:r>
            <a:endParaRPr b="1"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3" name="Textfeld 1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499951" y="1232086"/>
            <a:ext cx="2555038" cy="230832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z="1200">
                <a:uFillTx/>
              </a:rPr>
              <a:t>pidLevel</a:t>
            </a:r>
            <a:r>
              <a:rPr b="1" dirty="0" lang="en-US" sz="1200">
                <a:uFillTx/>
              </a:rPr>
              <a:t> to </a:t>
            </a:r>
            <a:r>
              <a:rPr b="1" dirty="0" err="1" lang="en-US" sz="1200">
                <a:uFillTx/>
              </a:rPr>
              <a:t>isaLevel</a:t>
            </a:r>
            <a:r>
              <a:rPr b="1" dirty="0" lang="en-US" sz="1200">
                <a:uFillTx/>
              </a:rPr>
              <a:t> map:</a:t>
            </a:r>
          </a:p>
          <a:p>
            <a:r>
              <a:rPr b="1" dirty="0" lang="en-US" sz="1200">
                <a:uFillTx/>
              </a:rPr>
              <a:t>    1 : Enterprise</a:t>
            </a:r>
          </a:p>
          <a:p>
            <a:r>
              <a:rPr b="1" dirty="0" lang="en-US" sz="1200">
                <a:uFillTx/>
              </a:rPr>
              <a:t>    2 : Site</a:t>
            </a:r>
          </a:p>
          <a:p>
            <a:r>
              <a:rPr b="1" dirty="0" lang="en-US" sz="1200">
                <a:uFillTx/>
              </a:rPr>
              <a:t>    3 : Area</a:t>
            </a:r>
          </a:p>
          <a:p>
            <a:r>
              <a:rPr b="1" dirty="0" lang="en-US" sz="1200">
                <a:uFillTx/>
              </a:rPr>
              <a:t>    4 : Process Cell</a:t>
            </a:r>
          </a:p>
          <a:p>
            <a:r>
              <a:rPr b="1" dirty="0" lang="en-US" sz="1200">
                <a:solidFill>
                  <a:srgbClr val="00B050"/>
                </a:solidFill>
                <a:uFillTx/>
              </a:rPr>
              <a:t>    5 : Unit</a:t>
            </a:r>
          </a:p>
          <a:p>
            <a:r>
              <a:rPr b="1" dirty="0" lang="en-US" sz="1200">
                <a:solidFill>
                  <a:srgbClr val="0000FF"/>
                </a:solidFill>
                <a:uFillTx/>
              </a:rPr>
              <a:t>    6 : </a:t>
            </a:r>
            <a:r>
              <a:rPr b="1" dirty="0" err="1" lang="en-US" sz="1200">
                <a:solidFill>
                  <a:srgbClr val="0000FF"/>
                </a:solidFill>
                <a:uFillTx/>
              </a:rPr>
              <a:t>Emodule</a:t>
            </a:r>
            <a:endParaRPr b="1" dirty="0" lang="en-US" sz="1200">
              <a:solidFill>
                <a:srgbClr val="0000FF"/>
              </a:solidFill>
              <a:uFillTx/>
            </a:endParaRPr>
          </a:p>
          <a:p>
            <a:r>
              <a:rPr b="1" dirty="0" lang="en-US" sz="1200">
                <a:solidFill>
                  <a:srgbClr val="0000FF"/>
                </a:solidFill>
                <a:uFillTx/>
              </a:rPr>
              <a:t>    …</a:t>
            </a:r>
          </a:p>
          <a:p>
            <a:r>
              <a:rPr b="1" dirty="0" lang="en-US" sz="1200">
                <a:solidFill>
                  <a:srgbClr val="0000FF"/>
                </a:solidFill>
                <a:uFillTx/>
              </a:rPr>
              <a:t>    </a:t>
            </a:r>
            <a:r>
              <a:rPr b="1" dirty="0" lang="en-US" sz="1200">
                <a:solidFill>
                  <a:srgbClr val="00B0F0"/>
                </a:solidFill>
                <a:uFillTx/>
              </a:rPr>
              <a:t>n : </a:t>
            </a:r>
            <a:r>
              <a:rPr b="1" dirty="0" err="1" lang="en-US" sz="1200">
                <a:solidFill>
                  <a:srgbClr val="00B0F0"/>
                </a:solidFill>
                <a:uFillTx/>
              </a:rPr>
              <a:t>Cmodule</a:t>
            </a:r>
            <a:endParaRPr b="1" dirty="0" lang="en-US" sz="1200">
              <a:solidFill>
                <a:srgbClr val="00B0F0"/>
              </a:solidFill>
              <a:uFillTx/>
            </a:endParaRPr>
          </a:p>
          <a:p>
            <a:endParaRPr b="1" dirty="0" lang="en-US" sz="1200">
              <a:solidFill>
                <a:srgbClr val="00B0F0"/>
              </a:solidFill>
              <a:uFillTx/>
            </a:endParaRPr>
          </a:p>
          <a:p>
            <a:r>
              <a:rPr dirty="0" lang="en-US" sz="1200">
                <a:solidFill>
                  <a:srgbClr val="00B0F0"/>
                </a:solidFill>
                <a:uFillTx/>
              </a:rPr>
              <a:t>(only last level labelled as </a:t>
            </a:r>
            <a:r>
              <a:rPr dirty="0" err="1" lang="en-US" sz="1200">
                <a:solidFill>
                  <a:srgbClr val="00B0F0"/>
                </a:solidFill>
                <a:uFillTx/>
              </a:rPr>
              <a:t>Cmodule</a:t>
            </a:r>
            <a:r>
              <a:rPr dirty="0" lang="en-US" sz="1200">
                <a:solidFill>
                  <a:srgbClr val="00B0F0"/>
                </a:solidFill>
                <a:uFillTx/>
              </a:rPr>
              <a:t>)</a:t>
            </a:r>
          </a:p>
          <a:p>
            <a:endParaRPr dirty="0" lang="en-US" sz="12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dirty="0" lang="en-GB" sz="4400">
                <a:solidFill>
                  <a:srgbClr val="FF0000"/>
                </a:solidFill>
                <a:uFillTx/>
              </a:rPr>
              <a:t>REMAKE WITH DRAW IO</a:t>
            </a:r>
            <a:endParaRPr dirty="0" lang="en-GB" sz="44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err="1" lang="en-GB" sz="3200">
                <a:solidFill>
                  <a:srgbClr val="339966"/>
                </a:solidFill>
                <a:uFillTx/>
              </a:rPr>
              <a:t>vertexPlacement</a:t>
            </a:r>
            <a:r>
              <a:rPr b="1" dirty="0" lang="en-GB" sz="3200">
                <a:solidFill>
                  <a:srgbClr val="339966"/>
                </a:solidFill>
                <a:uFillTx/>
              </a:rPr>
              <a:t>()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3 – </a:t>
            </a:r>
            <a:r>
              <a:rPr b="1" dirty="0" err="1" lang="en-GB" sz="1600">
                <a:solidFill>
                  <a:schemeClr val="bg1">
                    <a:lumMod val="50000"/>
                  </a:schemeClr>
                </a:solidFill>
                <a:uFillTx/>
              </a:rPr>
              <a:t>placeVertices</a:t>
            </a: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28" name="Grafik 32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0" name="Tabelle 32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14066" y="6328109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31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07465" y="6097012"/>
            <a:ext cx="2117239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Tree Array (nested hierarchy):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6158" y="6097679"/>
            <a:ext cx="83791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Path Array: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89079" y="1509847"/>
            <a:ext cx="2167037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err="1" i="1" lang="en-GB">
                <a:uFillTx/>
              </a:rPr>
              <a:t>nodeTree</a:t>
            </a:r>
            <a:endParaRPr dirty="0" i="1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31332" y="1570294"/>
            <a:ext cx="2759824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i="1" lang="en-GB">
                <a:uFillTx/>
              </a:rPr>
              <a:t>path</a:t>
            </a:r>
            <a:r>
              <a:rPr dirty="0" lang="en-GB">
                <a:uFillTx/>
              </a:rPr>
              <a:t> </a:t>
            </a:r>
          </a:p>
          <a:p>
            <a:pPr algn="ctr"/>
            <a:r>
              <a:rPr dirty="0" lang="en-GB">
                <a:uFillTx/>
              </a:rPr>
              <a:t>(for vertex placement)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6" name="Pfeil nach rechts 3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38" name="Tabelle 33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924249" y="6328776"/>
          <a:ext cx="3975072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  <a:gridCol w="248442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6109" y="3238391"/>
            <a:ext cx="294785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err="1" i="1" lang="en-GB">
                <a:uFillTx/>
              </a:rPr>
              <a:t>placeVertices</a:t>
            </a:r>
            <a:r>
              <a:rPr b="1" i="1" lang="en-GB">
                <a:uFillTx/>
              </a:rPr>
              <a:t>(</a:t>
            </a:r>
            <a:r>
              <a:rPr i="1" lang="en-GB">
                <a:uFillTx/>
              </a:rPr>
              <a:t>path</a:t>
            </a:r>
            <a:r>
              <a:rPr b="1" i="1" lang="en-GB">
                <a:uFillTx/>
              </a:rPr>
              <a:t>)</a:t>
            </a:r>
            <a:endParaRPr b="1" dirty="0" i="1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2068" y="5740254"/>
            <a:ext cx="71072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Input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6137" y="5740254"/>
            <a:ext cx="93663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GB">
                <a:solidFill>
                  <a:srgbClr val="FF0000"/>
                </a:solidFill>
                <a:uFillTx/>
              </a:rPr>
              <a:t>Output</a:t>
            </a:r>
            <a:endParaRPr dirty="0" lang="en-GB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err="1" lang="en-GB" sz="3200">
                <a:solidFill>
                  <a:srgbClr val="339966"/>
                </a:solidFill>
                <a:uFillTx/>
              </a:rPr>
              <a:t>vertexPlacement</a:t>
            </a:r>
            <a:r>
              <a:rPr b="1" dirty="0" lang="en-GB" sz="3200">
                <a:solidFill>
                  <a:srgbClr val="339966"/>
                </a:solidFill>
                <a:uFillTx/>
              </a:rPr>
              <a:t>()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Family Tree Analogy - Terminology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20" name="Tabelle 11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6" y="1623106"/>
          <a:ext cx="2538050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chemeClr val="tx1"/>
                          </a:solidFill>
                          <a:uFillTx/>
                        </a:rPr>
                        <a:t>…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21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2970" y="1392009"/>
            <a:ext cx="837910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Path Array:</a:t>
            </a:r>
            <a:endParaRPr dirty="0" lang="en-GB" sz="10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4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8573" y="2045813"/>
            <a:ext cx="1021026" cy="25391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z="1050">
                <a:uFillTx/>
              </a:rPr>
              <a:t>Areas Array:</a:t>
            </a:r>
            <a:endParaRPr dirty="0" lang="en-GB" sz="105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25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2275412"/>
          <a:ext cx="507610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xmlns:c="http://schemas.openxmlformats.org/drawingml/2006/chart" xmlns:pic="http://schemas.openxmlformats.org/drawingml/2006/picture" xmlns:dgm="http://schemas.openxmlformats.org/drawingml/2006/diagram" id="112" name="Grafik 11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453318" y="1787236"/>
            <a:ext cx="6897063" cy="3548535"/>
          </a:xfrm>
          <a:prstGeom prst="rect">
            <a:avLst/>
          </a:prstGeom>
        </p:spPr>
      </p:pic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2658725"/>
          <a:ext cx="507610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1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3042038"/>
          <a:ext cx="25380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2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3425351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3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3813900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4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4197213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5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4580526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6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4963839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7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5329688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8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5713001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9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6096314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0" name="Tabelle 12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9575" y="6479627"/>
          <a:ext cx="1269025" cy="24781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53805"/>
                <a:gridCol w="253805"/>
                <a:gridCol w="253805"/>
                <a:gridCol w="253805"/>
                <a:gridCol w="253805"/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de-DE" sz="120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Vertex Placement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Constraints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36484"/>
            <a:ext cx="11371007" cy="58084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b="1" dirty="0" lang="en-GB" sz="1900">
                <a:uFillTx/>
              </a:rPr>
              <a:t>Constraints</a:t>
            </a:r>
            <a:r>
              <a:rPr dirty="0" lang="en-GB" sz="1900">
                <a:uFillTx/>
              </a:rPr>
              <a:t>: provided as additional inputs to graphing algorithm</a:t>
            </a:r>
          </a:p>
          <a:p>
            <a:pPr algn="just" lvl="1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500">
                <a:uFillTx/>
              </a:rPr>
              <a:t>Knowledge about graph semantics required for example: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place a given vertex in the “middle” of the drawing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place a given vertex on the external boundary of the drawing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draw a subgraph with a prescribed “shape”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keep a group of vertices “close” together</a:t>
            </a:r>
          </a:p>
          <a:p>
            <a:pPr algn="just" lvl="1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500">
                <a:uFillTx/>
              </a:rPr>
              <a:t>1. Algorithmic Approach     </a:t>
            </a:r>
            <a:r>
              <a:rPr dirty="0" lang="en-US" sz="1500">
                <a:solidFill>
                  <a:srgbClr val="FFC000"/>
                </a:solidFill>
                <a:uFillTx/>
                <a:sym charset="2" panose="05000000000000000000" pitchFamily="2" typeface="Wingdings"/>
              </a:rPr>
              <a:t>     For minimizing area</a:t>
            </a:r>
            <a:endParaRPr dirty="0" lang="en-US" sz="1500">
              <a:solidFill>
                <a:srgbClr val="FFC000"/>
              </a:solidFill>
              <a:uFillTx/>
            </a:endParaRP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Graph layout generated according to a </a:t>
            </a:r>
            <a:r>
              <a:rPr b="1" dirty="0" lang="en-US" sz="1100">
                <a:uFillTx/>
              </a:rPr>
              <a:t>prescribed set of aesthetic criteria</a:t>
            </a:r>
            <a:r>
              <a:rPr dirty="0" lang="en-US" sz="1100">
                <a:uFillTx/>
              </a:rPr>
              <a:t>.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Aesthetic criteria in algorithm as </a:t>
            </a:r>
            <a:r>
              <a:rPr b="1" dirty="0" err="1" lang="en-US" sz="1100">
                <a:uFillTx/>
              </a:rPr>
              <a:t>optimizatioin</a:t>
            </a:r>
            <a:r>
              <a:rPr b="1" dirty="0" lang="en-US" sz="1100">
                <a:uFillTx/>
              </a:rPr>
              <a:t> goals </a:t>
            </a:r>
            <a:r>
              <a:rPr dirty="0" lang="en-US" sz="1100">
                <a:uFillTx/>
              </a:rPr>
              <a:t>(minimize crossings, minimize area …)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 u="sng">
                <a:uFillTx/>
              </a:rPr>
              <a:t>Advantages</a:t>
            </a:r>
            <a:r>
              <a:rPr dirty="0" lang="en-US" sz="1100">
                <a:uFillTx/>
              </a:rPr>
              <a:t>: computational efficiency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 u="sng">
                <a:uFillTx/>
              </a:rPr>
              <a:t>Disadvantages</a:t>
            </a:r>
            <a:r>
              <a:rPr dirty="0" lang="en-US" sz="1100">
                <a:uFillTx/>
              </a:rPr>
              <a:t>: user-defined constraints not naturally supported.</a:t>
            </a:r>
          </a:p>
          <a:p>
            <a:pPr algn="just" lvl="1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500">
                <a:uFillTx/>
              </a:rPr>
              <a:t>2. Declarative Approach     </a:t>
            </a:r>
            <a:r>
              <a:rPr dirty="0" lang="en-US" sz="1500">
                <a:solidFill>
                  <a:srgbClr val="FFC000"/>
                </a:solidFill>
                <a:uFillTx/>
                <a:sym charset="2" panose="05000000000000000000" pitchFamily="2" typeface="Wingdings"/>
              </a:rPr>
              <a:t>     For vertex positioning</a:t>
            </a:r>
            <a:endParaRPr dirty="0" lang="en-US" sz="1500">
              <a:solidFill>
                <a:srgbClr val="FFC000"/>
              </a:solidFill>
              <a:uFillTx/>
            </a:endParaRP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Graph layout specified by </a:t>
            </a:r>
            <a:r>
              <a:rPr b="1" dirty="0" lang="en-US" sz="1100">
                <a:uFillTx/>
              </a:rPr>
              <a:t>user-defined set of constraints</a:t>
            </a:r>
            <a:r>
              <a:rPr dirty="0" lang="en-US" sz="1100">
                <a:uFillTx/>
              </a:rPr>
              <a:t>.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>
                <a:uFillTx/>
              </a:rPr>
              <a:t>Layout generated by the solution of a </a:t>
            </a:r>
            <a:r>
              <a:rPr b="1" dirty="0" lang="en-US" sz="1100">
                <a:uFillTx/>
              </a:rPr>
              <a:t>system of constraints</a:t>
            </a:r>
            <a:r>
              <a:rPr dirty="0" lang="en-US" sz="1100">
                <a:uFillTx/>
              </a:rPr>
              <a:t>.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 u="sng">
                <a:uFillTx/>
              </a:rPr>
              <a:t>Advantages</a:t>
            </a:r>
            <a:r>
              <a:rPr dirty="0" lang="en-US" sz="1100">
                <a:uFillTx/>
              </a:rPr>
              <a:t>: expressive power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100" u="sng">
                <a:uFillTx/>
              </a:rPr>
              <a:t>Disadvantages</a:t>
            </a:r>
            <a:r>
              <a:rPr dirty="0" lang="en-US" sz="1100">
                <a:uFillTx/>
              </a:rPr>
              <a:t>: some natural aesthetics (e.g. planarity) need </a:t>
            </a:r>
            <a:r>
              <a:rPr b="1" dirty="0" lang="en-US" sz="1100">
                <a:uFillTx/>
              </a:rPr>
              <a:t>complex constraints</a:t>
            </a:r>
            <a:r>
              <a:rPr dirty="0" lang="en-US" sz="1100">
                <a:uFillTx/>
              </a:rPr>
              <a:t>, general constraint solving systems are computationally </a:t>
            </a:r>
            <a:r>
              <a:rPr dirty="0" err="1" lang="en-US" sz="1100">
                <a:uFillTx/>
              </a:rPr>
              <a:t>inneficient</a:t>
            </a:r>
            <a:r>
              <a:rPr dirty="0" lang="en-US" sz="1100">
                <a:uFillTx/>
              </a:rPr>
              <a:t> (think of </a:t>
            </a:r>
            <a:r>
              <a:rPr b="1" dirty="0" lang="en-US" sz="1100">
                <a:uFillTx/>
              </a:rPr>
              <a:t>many if-</a:t>
            </a:r>
            <a:r>
              <a:rPr b="1" dirty="0" err="1" lang="en-US" sz="1100">
                <a:uFillTx/>
              </a:rPr>
              <a:t>thens</a:t>
            </a:r>
            <a:r>
              <a:rPr dirty="0" lang="en-US" sz="1100">
                <a:uFillTx/>
              </a:rPr>
              <a:t>), lack of powerful </a:t>
            </a:r>
            <a:r>
              <a:rPr b="1" dirty="0" lang="en-US" sz="1100">
                <a:uFillTx/>
              </a:rPr>
              <a:t>language for constraint specification</a:t>
            </a:r>
            <a:r>
              <a:rPr dirty="0" lang="en-US" sz="1100">
                <a:uFillTx/>
              </a:rPr>
              <a:t>.</a:t>
            </a: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100">
              <a:uFillTx/>
            </a:endParaRP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100">
              <a:uFillTx/>
            </a:endParaRP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100">
              <a:uFillTx/>
            </a:endParaRPr>
          </a:p>
          <a:p>
            <a:pPr algn="just" lvl="2">
              <a:lnSpc>
                <a:spcPct val="11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100">
              <a:uFillTx/>
            </a:endParaRPr>
          </a:p>
          <a:p>
            <a:pPr algn="r" indent="0" lvl="2" marL="914400">
              <a:lnSpc>
                <a:spcPct val="110000"/>
              </a:lnSpc>
              <a:buClr>
                <a:srgbClr val="FFC000"/>
              </a:buClr>
              <a:buNone/>
            </a:pPr>
            <a:r>
              <a:rPr dirty="0" lang="en-GB" sz="1100">
                <a:solidFill>
                  <a:schemeClr val="bg1">
                    <a:lumMod val="50000"/>
                  </a:schemeClr>
                </a:solidFill>
                <a:uFillTx/>
              </a:rPr>
              <a:t>http://cs.brown.edu/people/rtamassi/papers/gd-tutorial/gd-constraints.pdf</a:t>
            </a:r>
          </a:p>
          <a:p>
            <a:pPr indent="0" marL="0">
              <a:lnSpc>
                <a:spcPct val="110000"/>
              </a:lnSpc>
              <a:buNone/>
            </a:pPr>
            <a:endParaRPr dirty="0" lang="en-GB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Vertex Positioning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Rules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0065" y="1201938"/>
            <a:ext cx="11371007" cy="69233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900">
                <a:uFillTx/>
              </a:rPr>
              <a:t>Positioning Rules based on </a:t>
            </a:r>
            <a:r>
              <a:rPr dirty="0" err="1" lang="en-GB" sz="1900">
                <a:uFillTx/>
              </a:rPr>
              <a:t>shapeCategory</a:t>
            </a:r>
            <a:r>
              <a:rPr dirty="0" lang="en-GB" sz="1900">
                <a:uFillTx/>
              </a:rPr>
              <a:t>: (inline/block/</a:t>
            </a:r>
            <a:r>
              <a:rPr dirty="0" err="1" lang="en-GB" sz="1900">
                <a:uFillTx/>
              </a:rPr>
              <a:t>center</a:t>
            </a:r>
            <a:r>
              <a:rPr dirty="0" lang="en-GB" sz="1900">
                <a:uFillTx/>
              </a:rPr>
              <a:t>/nucleus tags. tiles system, declarative </a:t>
            </a:r>
          </a:p>
          <a:p>
            <a:pPr indent="0" marL="0">
              <a:buNone/>
            </a:pPr>
            <a:endParaRPr dirty="0" lang="en-GB" sz="14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" name="Tabelle 5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008808" y="1814285"/>
          <a:ext cx="8434131" cy="470081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/>
              <a:tblGrid>
                <a:gridCol w="903851"/>
                <a:gridCol w="473197"/>
                <a:gridCol w="641553"/>
                <a:gridCol w="641553"/>
                <a:gridCol w="641553"/>
                <a:gridCol w="641553"/>
                <a:gridCol w="641553"/>
                <a:gridCol w="641553"/>
                <a:gridCol w="641553"/>
                <a:gridCol w="641553"/>
                <a:gridCol w="641553"/>
                <a:gridCol w="641553"/>
                <a:gridCol w="641553"/>
              </a:tblGrid>
              <a:tr h="502877">
                <a:tc>
                  <a:txBody>
                    <a:bodyPr/>
                    <a:lstStyle/>
                    <a:p>
                      <a:pPr algn="l" fontAlgn="ctr" rtl="0"/>
                      <a:r>
                        <a:rPr b="1" dirty="0" lang="de-DE" strike="noStrike" sz="800" u="none">
                          <a:effectLst/>
                          <a:uFillTx/>
                        </a:rPr>
                        <a:t>               current previous  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lnTlToB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agitators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arrows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compressors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heat</a:t>
                      </a:r>
                      <a:endParaRPr b="1" dirty="0" lang="de-DE" strike="noStrike" sz="800" u="none">
                        <a:effectLst/>
                        <a:uFillTx/>
                      </a:endParaRPr>
                    </a:p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exchangers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engines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flow</a:t>
                      </a:r>
                      <a:endParaRPr b="1" dirty="0" lang="de-DE" strike="noStrike" sz="800" u="none">
                        <a:effectLst/>
                        <a:uFillTx/>
                      </a:endParaRPr>
                    </a:p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sensors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filters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pumps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valve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group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instrument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vessel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agitators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-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-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-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1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dirty="0" i="0" lang="de-DE" strike="noStrike" sz="1600" u="none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</a:rPr>
                        <a:t>2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3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arrows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compressors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-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heat</a:t>
                      </a:r>
                      <a:r>
                        <a:rPr b="1" baseline="0" dirty="0" lang="de-DE" strike="noStrike" sz="800" u="none">
                          <a:effectLst/>
                          <a:uFillTx/>
                        </a:rPr>
                        <a:t> </a:t>
                      </a:r>
                      <a:r>
                        <a:rPr b="1" dirty="0" err="1" lang="de-DE" strike="noStrike" sz="800" u="none">
                          <a:effectLst/>
                          <a:uFillTx/>
                        </a:rPr>
                        <a:t>exchangers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engines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flow</a:t>
                      </a:r>
                      <a:r>
                        <a:rPr b="1" dirty="0" lang="de-DE" strike="noStrike" sz="800" u="none">
                          <a:effectLst/>
                          <a:uFillTx/>
                        </a:rPr>
                        <a:t> </a:t>
                      </a:r>
                      <a:r>
                        <a:rPr b="1" dirty="0" err="1" lang="de-DE" strike="noStrike" sz="800" u="none">
                          <a:effectLst/>
                          <a:uFillTx/>
                        </a:rPr>
                        <a:t>sensors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filters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pumps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valve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group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lang="de-DE" strike="noStrike" sz="800" u="none">
                          <a:effectLst/>
                          <a:uFillTx/>
                        </a:rPr>
                        <a:t>instrument</a:t>
                      </a:r>
                      <a:endParaRPr b="1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  <a:tr h="349828">
                <a:tc>
                  <a:txBody>
                    <a:bodyPr/>
                    <a:lstStyle/>
                    <a:p>
                      <a:pPr algn="ctr" fontAlgn="ctr" rtl="0"/>
                      <a:r>
                        <a:rPr b="1" dirty="0" err="1" lang="de-DE" strike="noStrike" sz="800" u="none">
                          <a:effectLst/>
                          <a:uFillTx/>
                        </a:rPr>
                        <a:t>vessel</a:t>
                      </a:r>
                      <a:endParaRPr b="1" dirty="0" i="0" lang="de-DE" strike="noStrike" sz="8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ctr" marB="0" marL="8573" marR="8573" marT="857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trike="noStrike" sz="1600" u="none">
                          <a:effectLst/>
                          <a:uFillTx/>
                        </a:rPr>
                        <a:t> </a:t>
                      </a:r>
                      <a:endParaRPr b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de-DE" strike="noStrike" sz="1600" u="none">
                          <a:effectLst/>
                          <a:uFillTx/>
                        </a:rPr>
                        <a:t> </a:t>
                      </a:r>
                      <a:endParaRPr b="0" dirty="0" i="0" lang="de-DE" strike="noStrike" sz="1600" u="none">
                        <a:solidFill>
                          <a:srgbClr val="000000"/>
                        </a:solidFill>
                        <a:effectLst/>
                        <a:uFillTx/>
                        <a:latin charset="0" panose="020B0604020202020204" pitchFamily="34" typeface="Arial"/>
                      </a:endParaRPr>
                    </a:p>
                  </a:txBody>
                  <a:tcPr anchor="ctr" marB="0" marL="8573" marR="8573" marT="8573"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err="1" lang="en-GB" sz="3200">
                <a:solidFill>
                  <a:srgbClr val="339966"/>
                </a:solidFill>
                <a:uFillTx/>
              </a:rPr>
              <a:t>vertexPlacement</a:t>
            </a:r>
            <a:r>
              <a:rPr b="1" dirty="0" lang="en-GB" sz="3200">
                <a:solidFill>
                  <a:srgbClr val="339966"/>
                </a:solidFill>
                <a:uFillTx/>
              </a:rPr>
              <a:t>()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Algorithm Overview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" name="Textfeld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1960" y="1470706"/>
            <a:ext cx="3385463" cy="230832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1200">
                <a:solidFill>
                  <a:srgbClr val="0000FF"/>
                </a:solidFill>
                <a:uFillTx/>
              </a:rPr>
              <a:t>forEach</a:t>
            </a:r>
            <a:r>
              <a:rPr dirty="0" lang="en-US" sz="1200">
                <a:uFillTx/>
              </a:rPr>
              <a:t> </a:t>
            </a:r>
            <a:r>
              <a:rPr b="1" dirty="0" i="1" lang="en-US" sz="1200">
                <a:uFillTx/>
              </a:rPr>
              <a:t>vertex</a:t>
            </a:r>
            <a:r>
              <a:rPr dirty="0" lang="en-US" sz="1200">
                <a:uFillTx/>
              </a:rPr>
              <a:t> in </a:t>
            </a:r>
            <a:r>
              <a:rPr b="1" dirty="0" i="1" lang="en-US" sz="1200">
                <a:uFillTx/>
              </a:rPr>
              <a:t>pidVertices</a:t>
            </a:r>
            <a:r>
              <a:rPr dirty="0" lang="en-US" sz="1200">
                <a:uFillTx/>
              </a:rPr>
              <a:t>:</a:t>
            </a:r>
          </a:p>
          <a:p>
            <a:r>
              <a:rPr dirty="0" lang="en-US" sz="1200">
                <a:uFillTx/>
              </a:rPr>
              <a:t>     </a:t>
            </a:r>
            <a:r>
              <a:rPr b="1" dirty="0" lang="en-US" sz="1200">
                <a:solidFill>
                  <a:srgbClr val="C00000"/>
                </a:solidFill>
                <a:uFillTx/>
              </a:rPr>
              <a:t>if</a:t>
            </a:r>
            <a:r>
              <a:rPr dirty="0" lang="en-US" sz="1200">
                <a:uFillTx/>
              </a:rPr>
              <a:t> (not group):</a:t>
            </a:r>
          </a:p>
          <a:p>
            <a:r>
              <a:rPr dirty="0" lang="en-US" sz="1200">
                <a:uFillTx/>
              </a:rPr>
              <a:t>          </a:t>
            </a:r>
            <a:r>
              <a:rPr b="1" dirty="0" lang="en-US" sz="1200">
                <a:uFillTx/>
              </a:rPr>
              <a:t>calculate</a:t>
            </a:r>
            <a:r>
              <a:rPr dirty="0" lang="en-US" sz="1200">
                <a:uFillTx/>
              </a:rPr>
              <a:t> cell area</a:t>
            </a:r>
          </a:p>
          <a:p>
            <a:r>
              <a:rPr dirty="0" lang="en-US" sz="1200">
                <a:uFillTx/>
              </a:rPr>
              <a:t>          </a:t>
            </a:r>
            <a:r>
              <a:rPr b="1" dirty="0" lang="en-US" sz="1200">
                <a:uFillTx/>
              </a:rPr>
              <a:t>store</a:t>
            </a:r>
            <a:r>
              <a:rPr dirty="0" lang="en-US" sz="1200">
                <a:uFillTx/>
              </a:rPr>
              <a:t> cell area</a:t>
            </a:r>
          </a:p>
          <a:p>
            <a:r>
              <a:rPr dirty="0" lang="en-US" sz="1200">
                <a:uFillTx/>
              </a:rPr>
              <a:t>          </a:t>
            </a:r>
            <a:r>
              <a:rPr b="1" dirty="0" lang="en-US" sz="1200">
                <a:uFillTx/>
              </a:rPr>
              <a:t>position</a:t>
            </a:r>
            <a:r>
              <a:rPr dirty="0" lang="en-US" sz="1200">
                <a:uFillTx/>
              </a:rPr>
              <a:t> current vertex:</a:t>
            </a:r>
          </a:p>
          <a:p>
            <a:r>
              <a:rPr dirty="0" lang="en-US" sz="1200">
                <a:uFillTx/>
              </a:rPr>
              <a:t>                </a:t>
            </a:r>
            <a:r>
              <a:rPr b="1" dirty="0" lang="en-US" sz="1200">
                <a:uFillTx/>
              </a:rPr>
              <a:t>get</a:t>
            </a:r>
            <a:r>
              <a:rPr dirty="0" lang="en-US" sz="1200">
                <a:uFillTx/>
              </a:rPr>
              <a:t> previous vertex position (x, y values)</a:t>
            </a:r>
          </a:p>
          <a:p>
            <a:r>
              <a:rPr dirty="0" lang="en-US" sz="1200">
                <a:uFillTx/>
              </a:rPr>
              <a:t>                </a:t>
            </a:r>
            <a:r>
              <a:rPr b="1" dirty="0" lang="en-US" sz="1200">
                <a:uFillTx/>
              </a:rPr>
              <a:t>apply</a:t>
            </a:r>
            <a:r>
              <a:rPr dirty="0" lang="en-US" sz="1200">
                <a:uFillTx/>
              </a:rPr>
              <a:t> positioning rules</a:t>
            </a:r>
          </a:p>
          <a:p>
            <a:r>
              <a:rPr dirty="0" lang="en-US" sz="1200">
                <a:uFillTx/>
              </a:rPr>
              <a:t>                </a:t>
            </a:r>
            <a:r>
              <a:rPr b="1" dirty="0" lang="en-US" sz="1200">
                <a:uFillTx/>
              </a:rPr>
              <a:t>set</a:t>
            </a:r>
            <a:r>
              <a:rPr dirty="0" lang="en-US" sz="1200">
                <a:uFillTx/>
              </a:rPr>
              <a:t> current vertex position</a:t>
            </a:r>
          </a:p>
          <a:p>
            <a:r>
              <a:rPr dirty="0" lang="en-US" sz="1200">
                <a:uFillTx/>
              </a:rPr>
              <a:t>          </a:t>
            </a:r>
            <a:r>
              <a:rPr b="1" dirty="0" lang="en-US" sz="1200">
                <a:uFillTx/>
              </a:rPr>
              <a:t>update</a:t>
            </a:r>
            <a:r>
              <a:rPr dirty="0" lang="en-US" sz="1200">
                <a:uFillTx/>
              </a:rPr>
              <a:t> value of previous x, y values</a:t>
            </a:r>
          </a:p>
          <a:p>
            <a:r>
              <a:rPr dirty="0" lang="en-US" sz="1200">
                <a:uFillTx/>
              </a:rPr>
              <a:t>     </a:t>
            </a:r>
            <a:r>
              <a:rPr b="1" dirty="0" lang="en-US" sz="1200">
                <a:solidFill>
                  <a:srgbClr val="C00000"/>
                </a:solidFill>
                <a:uFillTx/>
              </a:rPr>
              <a:t>else if </a:t>
            </a:r>
            <a:r>
              <a:rPr dirty="0" lang="en-US" sz="1200">
                <a:uFillTx/>
              </a:rPr>
              <a:t>(group):</a:t>
            </a:r>
          </a:p>
          <a:p>
            <a:r>
              <a:rPr dirty="0" lang="en-US" sz="1200">
                <a:uFillTx/>
              </a:rPr>
              <a:t>          </a:t>
            </a:r>
            <a:r>
              <a:rPr b="1" dirty="0" lang="en-US" sz="1200">
                <a:uFillTx/>
              </a:rPr>
              <a:t>sum</a:t>
            </a:r>
            <a:r>
              <a:rPr dirty="0" lang="en-US" sz="1200">
                <a:uFillTx/>
              </a:rPr>
              <a:t> areas of contained cells</a:t>
            </a:r>
          </a:p>
          <a:p>
            <a:endParaRPr dirty="0" lang="en-US" sz="12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Data Bindings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0225" y="1305007"/>
            <a:ext cx="10949976" cy="515634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User objects and metadata:</a:t>
            </a:r>
          </a:p>
          <a:p>
            <a:pPr algn="just" lvl="1">
              <a:lnSpc>
                <a:spcPct val="10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The User object is what gives </a:t>
            </a:r>
            <a:r>
              <a:rPr dirty="0" err="1" lang="en-US" sz="1600">
                <a:uFillTx/>
              </a:rPr>
              <a:t>mxGraph</a:t>
            </a:r>
            <a:r>
              <a:rPr dirty="0" lang="en-US" sz="1600">
                <a:uFillTx/>
              </a:rPr>
              <a:t> diagrams a context, it stores the business logic associated with a visual cell.</a:t>
            </a:r>
          </a:p>
          <a:p>
            <a:pPr algn="just" lvl="1">
              <a:lnSpc>
                <a:spcPct val="10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Can be simply a string or value and even an object.</a:t>
            </a:r>
          </a:p>
          <a:p>
            <a:pPr algn="just" lvl="1">
              <a:lnSpc>
                <a:spcPct val="10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US" sz="1600">
                <a:uFillTx/>
              </a:rPr>
              <a:t>mxGraph</a:t>
            </a:r>
            <a:r>
              <a:rPr dirty="0" lang="en-US" sz="1600">
                <a:uFillTx/>
              </a:rPr>
              <a:t> supports the process of populating the model on the server-side and transmitting to the client, and back again. See the later chapter on “I/O and Server Communication”.</a:t>
            </a:r>
          </a:p>
          <a:p>
            <a:pPr algn="just" lvl="1">
              <a:lnSpc>
                <a:spcPct val="10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The data transmitted will be both the visual model (the diagram) as well as the business logic (mostly contained in the user objects). 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PID metadata of the cell (non </a:t>
            </a:r>
            <a:r>
              <a:rPr dirty="0" err="1" lang="en-GB" sz="1600">
                <a:uFillTx/>
              </a:rPr>
              <a:t>mxGraph</a:t>
            </a:r>
            <a:r>
              <a:rPr dirty="0" lang="en-GB" sz="1600">
                <a:uFillTx/>
              </a:rPr>
              <a:t> data) can be included here as key-value pairs.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value: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Removed value attribute from </a:t>
            </a:r>
            <a:r>
              <a:rPr dirty="0" err="1" lang="en-GB" sz="1600">
                <a:uFillTx/>
              </a:rPr>
              <a:t>mxCell</a:t>
            </a:r>
            <a:r>
              <a:rPr dirty="0" lang="en-GB" sz="1600">
                <a:uFillTx/>
              </a:rPr>
              <a:t> (default is null) because it would override the </a:t>
            </a:r>
            <a:r>
              <a:rPr dirty="0" err="1" lang="en-GB" sz="1600">
                <a:uFillTx/>
              </a:rPr>
              <a:t>binded</a:t>
            </a:r>
            <a:r>
              <a:rPr dirty="0" lang="en-GB" sz="1600">
                <a:uFillTx/>
              </a:rPr>
              <a:t> object surrounding the </a:t>
            </a:r>
            <a:r>
              <a:rPr dirty="0" err="1" lang="en-GB" sz="1600">
                <a:uFillTx/>
              </a:rPr>
              <a:t>mxCell</a:t>
            </a:r>
            <a:r>
              <a:rPr dirty="0" lang="en-GB" sz="1600">
                <a:uFillTx/>
              </a:rPr>
              <a:t>.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When value attribute is omitted in </a:t>
            </a:r>
            <a:r>
              <a:rPr dirty="0" err="1" lang="en-GB" sz="1600">
                <a:uFillTx/>
              </a:rPr>
              <a:t>mxCell</a:t>
            </a:r>
            <a:r>
              <a:rPr dirty="0" lang="en-GB" sz="1600">
                <a:uFillTx/>
              </a:rPr>
              <a:t>, the object surrounding the </a:t>
            </a:r>
            <a:r>
              <a:rPr dirty="0" err="1" lang="en-GB" sz="1600">
                <a:uFillTx/>
              </a:rPr>
              <a:t>mxCell</a:t>
            </a:r>
            <a:r>
              <a:rPr dirty="0" lang="en-GB" sz="1600">
                <a:uFillTx/>
              </a:rPr>
              <a:t> is enabled.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placeholders: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Placeholders can be used in labels and tooltips to reference properties of cells or ancestors, including the properties of the diagram. 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Must be enabled for all objects: set ‘placeholders’ attribute to ‘1’ or check the Placeholders option in the metadata dialog. 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To reference a property in a label or tooltip, place the name of the property between % signs. 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2000">
                <a:uFillTx/>
              </a:rPr>
              <a:t>placeholder: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600">
                <a:uFillTx/>
              </a:rPr>
              <a:t>A special field called in the metadata of the cell that can be used to reference the value under the given name in the cell's or an ancestor's metadata.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600">
              <a:uFillTx/>
            </a:endParaRPr>
          </a:p>
          <a:p>
            <a:pPr algn="just"/>
            <a:endParaRPr dirty="0" lang="en-GB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Task Backlog – Overview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11 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5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4" name="Gruppieren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1" name="Grafik 10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3" name="Grafik 2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4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Next Sprint – </a:t>
            </a:r>
            <a:r>
              <a:rPr b="1" dirty="0" err="1" lang="en-US" sz="3200">
                <a:solidFill>
                  <a:srgbClr val="339966"/>
                </a:solidFill>
                <a:uFillTx/>
              </a:rPr>
              <a:t>ToDos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0225" y="1305007"/>
            <a:ext cx="10949976" cy="515634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2000">
                <a:uFillTx/>
              </a:rPr>
              <a:t>Boardlet</a:t>
            </a:r>
            <a:r>
              <a:rPr dirty="0" lang="en-GB" sz="2000">
                <a:uFillTx/>
              </a:rPr>
              <a:t> Design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Fix floating buttons (side-by-side) 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solidFill>
                  <a:srgbClr val="00B050"/>
                </a:solidFill>
                <a:uFillTx/>
              </a:rPr>
              <a:t>Design of root-node-selection input field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Fix query of siblings when selecting one root node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Build Hierarchy Function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Database queries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solidFill>
                  <a:srgbClr val="00B050"/>
                </a:solidFill>
                <a:uFillTx/>
              </a:rPr>
              <a:t>Connect remaining tables to repository with LC2 (instructions in daily-routine notes)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1600">
                <a:solidFill>
                  <a:srgbClr val="00B050"/>
                </a:solidFill>
                <a:uFillTx/>
              </a:rPr>
              <a:t>getData</a:t>
            </a:r>
            <a:r>
              <a:rPr dirty="0" lang="en-GB" sz="1600">
                <a:solidFill>
                  <a:srgbClr val="00B050"/>
                </a:solidFill>
                <a:uFillTx/>
              </a:rPr>
              <a:t>() generic Function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1600">
                <a:solidFill>
                  <a:srgbClr val="00B050"/>
                </a:solidFill>
                <a:uFillTx/>
              </a:rPr>
              <a:t>pidRootNode</a:t>
            </a:r>
            <a:r>
              <a:rPr dirty="0" lang="en-GB" sz="1600">
                <a:solidFill>
                  <a:srgbClr val="00B050"/>
                </a:solidFill>
                <a:uFillTx/>
              </a:rPr>
              <a:t> name query (to display in input field on </a:t>
            </a:r>
            <a:r>
              <a:rPr dirty="0" err="1" lang="en-GB" sz="1600">
                <a:solidFill>
                  <a:srgbClr val="00B050"/>
                </a:solidFill>
                <a:uFillTx/>
              </a:rPr>
              <a:t>updateInput</a:t>
            </a:r>
            <a:r>
              <a:rPr dirty="0" lang="en-GB" sz="1600">
                <a:solidFill>
                  <a:srgbClr val="00B050"/>
                </a:solidFill>
                <a:uFillTx/>
              </a:rPr>
              <a:t>())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1600">
                <a:solidFill>
                  <a:srgbClr val="00B050"/>
                </a:solidFill>
                <a:uFillTx/>
              </a:rPr>
              <a:t>pidNodes</a:t>
            </a:r>
            <a:r>
              <a:rPr dirty="0" lang="en-GB" sz="1600">
                <a:solidFill>
                  <a:srgbClr val="00B050"/>
                </a:solidFill>
                <a:uFillTx/>
              </a:rPr>
              <a:t> query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1600">
                <a:solidFill>
                  <a:srgbClr val="00B050"/>
                </a:solidFill>
                <a:uFillTx/>
              </a:rPr>
              <a:t>pidConnections</a:t>
            </a:r>
            <a:r>
              <a:rPr dirty="0" lang="en-GB" sz="1600">
                <a:solidFill>
                  <a:srgbClr val="00B050"/>
                </a:solidFill>
                <a:uFillTx/>
              </a:rPr>
              <a:t> query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Process Variables query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Animations via sapient-bind</a:t>
            </a: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Documentation and Commenting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solidFill>
                  <a:srgbClr val="00B050"/>
                </a:solidFill>
                <a:uFillTx/>
              </a:rPr>
              <a:t>Modularization of code</a:t>
            </a:r>
          </a:p>
          <a:p>
            <a:pPr algn="just" lvl="1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err="1" lang="en-GB" sz="1600">
                <a:uFillTx/>
              </a:rPr>
              <a:t>JsDocs</a:t>
            </a:r>
            <a:endParaRPr dirty="0" lang="en-GB" sz="1600">
              <a:uFillTx/>
            </a:endParaRPr>
          </a:p>
          <a:p>
            <a:pPr algn="just"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Testing</a:t>
            </a:r>
          </a:p>
          <a:p>
            <a:pPr algn="just"/>
            <a:endParaRPr dirty="0" lang="en-GB" sz="1400">
              <a:uFillTx/>
            </a:endParaRPr>
          </a:p>
          <a:p>
            <a:pPr algn="just"/>
            <a:endParaRPr dirty="0" lang="en-GB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Project – Overview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5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" name="Grafik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34244" y="1787237"/>
            <a:ext cx="11920744" cy="3153601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6" name="Gruppieren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7" name="Grafik 6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8" name="Grafik 7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Task Backlog – Overview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 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5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Sapient </a:t>
            </a:r>
            <a:r>
              <a:rPr b="1" dirty="0" err="1" lang="en-US" sz="3200">
                <a:solidFill>
                  <a:srgbClr val="339966"/>
                </a:solidFill>
                <a:uFillTx/>
              </a:rPr>
              <a:t>Boardlet</a:t>
            </a:r>
            <a:br>
              <a:rPr b="1" dirty="0" lang="en-US" sz="3200">
                <a:solidFill>
                  <a:srgbClr val="339966"/>
                </a:solidFill>
                <a:uFillTx/>
              </a:rPr>
            </a:br>
            <a:r>
              <a:rPr b="1" dirty="0" lang="en-US" sz="160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" name="Grafik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" name="Grafik 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989340" y="1454229"/>
            <a:ext cx="5915851" cy="4706007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US" sz="3200">
                <a:solidFill>
                  <a:srgbClr val="339966"/>
                </a:solidFill>
                <a:uFillTx/>
              </a:rPr>
              <a:t>P&amp;ID Viewer - Dashboard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" name="Inhaltsplatzhalter 7">
            <a:hlinkClick r:id="rId3"/>
          </p:cNvPr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"/>
          <a:srcRect b="470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02859" y="902126"/>
            <a:ext cx="11586282" cy="5714802"/>
          </a:xfr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Database Queries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dirty="0" lang="en-GB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122" name="Gruppieren 12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4" name="Rechteck 2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2"/>
              <a:ext cx="1853738" cy="2439702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p_values_current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" name="Rechteck 2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6" name="Rechteck 22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80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value_bool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7" name="Rechteck 2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57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value_num</a:t>
              </a:r>
              <a:r>
                <a:rPr dirty="0" lang="de-DE" sz="1200">
                  <a:uFillTx/>
                </a:rPr>
                <a:t> : Double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8" name="Rechteck 2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134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value_str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9" name="Rechteck 2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110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value_date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0" name="Rechteck 2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87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time_stamp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1" name="Rechteck 2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864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last_archive_id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2" name="Rechteck 2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34419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last_update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8" name="Rechteck 24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60176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23" name="Gruppieren 12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02" name="Rechteck 20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2"/>
              <a:ext cx="1853738" cy="219470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p_values_config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3" name="Rechteck 20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4" name="Rechteck 20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80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connection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5" name="Rechteck 20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57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value_type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6" name="Rechteck 20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134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value_format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7" name="Rechteck 20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110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value_symbol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8" name="Rechteck 20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87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5" name="Rechteck 24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864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8" name="Rechteck 25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61390" y="233917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27" name="Gruppieren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28" name="Rechteck 1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521661"/>
              <a:ext cx="1853738" cy="191584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p_value_types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9" name="Rechteck 1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90197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0" name="Rechteck 1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1638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1" name="Rechteck 1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41528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2" name="Rechteck 1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6749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description_0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3" name="Rechteck 13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93261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description_1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7" name="Rechteck 14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21798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68" name="Gruppieren 26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69" name="Rechteck 26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6"/>
              <a:ext cx="1853738" cy="217790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prj_prc_visu_vertices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0" name="Rechteck 26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1" name="Rechteck 27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0507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is_instrument</a:t>
              </a:r>
              <a:r>
                <a:rPr dirty="0" lang="de-DE" sz="1200">
                  <a:uFillTx/>
                </a:rPr>
                <a:t> : Boolean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2" name="Rechteck 27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3852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node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r>
                <a:rPr dirty="0" lang="de-DE" sz="1200">
                  <a:uFillTx/>
                </a:rPr>
                <a:t> 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3" name="Rechteck 27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154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shape_name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4" name="Rechteck 27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6276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pid_label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5" name="Rechteck 27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046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pid_function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6" name="Rechteck 27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7815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pid_number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77" name="Gruppieren 27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78" name="Rechteck 27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5" y="157942"/>
              <a:ext cx="1853737" cy="4998958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l_nodes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9" name="Rechteck 27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0" name="Rechteck 27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6" y="131675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parent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1" name="Rechteck 2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4" y="157365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short_name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2" name="Rechteck 28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4" y="183134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3" name="Rechteck 28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963" y="234002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lang="de-DE" sz="1200">
                  <a:uFillTx/>
                </a:rPr>
                <a:t>description_0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4" name="Rechteck 28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3" y="208904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5" name="Rechteck 2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964" y="259603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lang="de-DE" sz="1200">
                  <a:uFillTx/>
                </a:rPr>
                <a:t>description_1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8" name="Rechteck 28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9370" y="79802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err="1" lang="de-DE" sz="1200">
                  <a:uFillTx/>
                </a:rPr>
                <a:t>node_level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0" name="Rechteck 28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6" y="10573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err="1" lang="de-DE" sz="1200">
                  <a:uFillTx/>
                </a:rPr>
                <a:t>node_type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7" name="Rechteck 29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513" y="3105569"/>
              <a:ext cx="1857145" cy="205133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attr_jsonb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Jsonb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8" name="Rechteck 29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3620959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isaLevel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9" name="Rechteck 29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7" y="3363264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modelId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1" name="Rechteck 30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3877853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valPrefix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2" name="Rechteck 30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123077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standingData</a:t>
              </a:r>
              <a:r>
                <a:rPr dirty="0" lang="de-DE" sz="1200">
                  <a:uFillTx/>
                </a:rPr>
                <a:t>: Array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3" name="Rechteck 30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380772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opcUALevel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4" name="Rechteck 30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638530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opcUANamespaceName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5" name="Rechteck 30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890892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opcUAAddressPrefix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6" name="Rechteck 30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18" y="284870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err="1" lang="de-DE" sz="1200">
                  <a:uFillTx/>
                </a:rPr>
                <a:t>permissions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8" name="Rechteck 30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6579" y="514774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300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272" idx="1"/>
            <a:endCxn id="279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10800000">
            <a:off x="3160712" y="1775669"/>
            <a:ext cx="921782" cy="3357432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7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204" idx="3"/>
            <a:endCxn id="225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8601301" y="1801691"/>
            <a:ext cx="1234195" cy="1771086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205" idx="3"/>
            <a:endCxn id="129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601301" y="3830470"/>
            <a:ext cx="1234195" cy="1026239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206" idx="3"/>
            <a:endCxn id="129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601301" y="4088166"/>
            <a:ext cx="1234195" cy="768543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420" name="Gruppieren 41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21" name="Rechteck 4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591995"/>
              <a:ext cx="1853738" cy="2421284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prj_prc_pro_flows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2" name="Rechteck 4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97438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3" name="Rechteck 4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23207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node0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4" name="Rechteck 4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48143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node1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5" name="Rechteck 4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739132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port0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6" name="Rechteck 42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99682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port1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7" name="Rechteck 4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4991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is_continuous</a:t>
              </a:r>
              <a:r>
                <a:rPr dirty="0" lang="de-DE" sz="1200">
                  <a:uFillTx/>
                </a:rPr>
                <a:t> : Boolean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8" name="Rechteck 4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2438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product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9" name="Rechteck 4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75558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rate_value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42" name="Rechteck 44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0717" y="300619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flow_type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430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429" idx="3"/>
            <a:endCxn id="203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5936232" y="3315084"/>
            <a:ext cx="1062101" cy="241837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33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424" idx="1"/>
            <a:endCxn id="279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10800000">
            <a:off x="3160712" y="1775669"/>
            <a:ext cx="921782" cy="507106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34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423" idx="1"/>
            <a:endCxn id="279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10800000">
            <a:off x="3160712" y="1775669"/>
            <a:ext cx="921782" cy="257742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Database Queries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6440" y="1118945"/>
            <a:ext cx="4280633" cy="547304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90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900">
                <a:uFillTx/>
              </a:rPr>
              <a:t>Complex SQL Query with LEFT JOIN not possible with </a:t>
            </a:r>
            <a:r>
              <a:rPr dirty="0" err="1" lang="en-GB" sz="1900">
                <a:uFillTx/>
              </a:rPr>
              <a:t>getRecords</a:t>
            </a:r>
            <a:r>
              <a:rPr dirty="0" lang="en-GB" sz="190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2000">
                <a:uFillTx/>
              </a:rPr>
              <a:t>Workaround with </a:t>
            </a:r>
            <a:r>
              <a:rPr dirty="0" err="1" lang="en-GB" sz="2000">
                <a:uFillTx/>
              </a:rPr>
              <a:t>javascript</a:t>
            </a:r>
            <a:r>
              <a:rPr dirty="0" lang="en-GB" sz="2000">
                <a:uFillTx/>
              </a:rPr>
              <a:t>:</a:t>
            </a:r>
          </a:p>
          <a:p>
            <a:pPr algn="just" lvl="1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2 distinct queries</a:t>
            </a:r>
          </a:p>
          <a:p>
            <a:pPr algn="just" lvl="1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Left Join Function in </a:t>
            </a:r>
            <a:r>
              <a:rPr dirty="0" err="1" lang="en-GB" sz="1600">
                <a:uFillTx/>
              </a:rPr>
              <a:t>javascript</a:t>
            </a:r>
            <a:r>
              <a:rPr dirty="0" lang="en-GB" sz="1600">
                <a:uFillTx/>
              </a:rPr>
              <a:t> on common attribute.</a:t>
            </a:r>
            <a:endParaRPr dirty="0" lang="en-GB" sz="2000">
              <a:uFillTx/>
            </a:endParaRPr>
          </a:p>
          <a:p>
            <a:endParaRPr dirty="0" lang="en-GB" sz="1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" name="Grafik 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" name="Rechteck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FF0000"/>
                </a:solidFill>
                <a:uFillTx/>
              </a:rPr>
              <a:t>l_nodes</a:t>
            </a:r>
            <a:endParaRPr dirty="0" lang="de-DE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feld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014755" y="6284844"/>
            <a:ext cx="2144682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de-DE" sz="1400">
                <a:uFillTx/>
              </a:rPr>
              <a:t>LEFT</a:t>
            </a:r>
            <a:r>
              <a:rPr dirty="0" lang="de-DE" sz="1400">
                <a:uFillTx/>
              </a:rPr>
              <a:t> </a:t>
            </a:r>
            <a:r>
              <a:rPr b="1" dirty="0" lang="de-DE" sz="1400">
                <a:uFillTx/>
              </a:rPr>
              <a:t>JOIN</a:t>
            </a:r>
            <a:r>
              <a:rPr dirty="0" lang="de-DE" sz="1400">
                <a:uFillTx/>
              </a:rPr>
              <a:t> </a:t>
            </a:r>
          </a:p>
          <a:p>
            <a:pPr algn="ctr"/>
            <a:r>
              <a:rPr b="1" dirty="0" lang="de-DE" sz="1400">
                <a:uFillTx/>
              </a:rPr>
              <a:t>ON</a:t>
            </a:r>
            <a:r>
              <a:rPr dirty="0" lang="de-DE" sz="1400">
                <a:uFillTx/>
              </a:rPr>
              <a:t>  tree.id = </a:t>
            </a:r>
            <a:r>
              <a:rPr dirty="0" err="1" lang="de-DE" sz="1400">
                <a:uFillTx/>
              </a:rPr>
              <a:t>vertex.node</a:t>
            </a:r>
            <a:endParaRPr dirty="0" lang="de-DE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hteck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00B050"/>
                </a:solidFill>
                <a:uFillTx/>
              </a:rPr>
              <a:t>Wanted</a:t>
            </a:r>
            <a:r>
              <a:rPr dirty="0" lang="de-DE">
                <a:solidFill>
                  <a:srgbClr val="00B050"/>
                </a:solidFill>
                <a:uFillTx/>
              </a:rPr>
              <a:t> Query Data</a:t>
            </a:r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Pfeil nach unten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12415" y="5719478"/>
            <a:ext cx="159440" cy="50719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hteck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0000FF"/>
                </a:solidFill>
                <a:uFillTx/>
              </a:rPr>
              <a:t>visu_vertices</a:t>
            </a:r>
            <a:endParaRPr dirty="0" lang="de-DE">
              <a:solidFill>
                <a:srgbClr val="0000FF"/>
              </a:solidFill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2" name="Gruppieren 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" name="Rechteck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6"/>
              <a:ext cx="1853738" cy="217790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prj_prc_visu_vertices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Rechteck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" name="Rechteck 1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0507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is_instrument</a:t>
              </a:r>
              <a:r>
                <a:rPr dirty="0" lang="de-DE" sz="1200">
                  <a:uFillTx/>
                </a:rPr>
                <a:t> : Boolean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" name="Rechteck 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3852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node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r>
                <a:rPr dirty="0" lang="de-DE" sz="1200">
                  <a:uFillTx/>
                </a:rPr>
                <a:t> 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echteck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154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shape_name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Rechteck 1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6276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pid_label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Rechteck 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046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pid_function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" name="Rechteck 1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7815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pid_number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" name="Gruppieren 2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" name="Rechteck 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5" y="157942"/>
              <a:ext cx="1853737" cy="4998958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l_nodes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" name="Rechteck 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" name="Rechteck 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6" y="131675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parent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5" name="Rechteck 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4" y="157365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short_name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6" name="Rechteck 2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4" y="183134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7" name="Rechteck 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963" y="234002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description_0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Rechteck 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23" y="208904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Rechteck 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964" y="2596036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description_1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Rechteck 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9370" y="79802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node_level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Rechteck 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6" y="10573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node_type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2" name="Rechteck 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4513" y="3105569"/>
              <a:ext cx="1857145" cy="205133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attr_jsonb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Jsonb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3" name="Rechteck 3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3620959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isaLevel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4" name="Rechteck 3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7" y="3363264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modelId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5" name="Rechteck 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3877853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valPrefix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6" name="Rechteck 3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123077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standingData</a:t>
              </a:r>
              <a:r>
                <a:rPr dirty="0" lang="de-DE" sz="1200">
                  <a:uFillTx/>
                </a:rPr>
                <a:t>: Array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7" name="Rechteck 3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380772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opcUALevel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8" name="Rechteck 3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638530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opcUANamespaceName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9" name="Rechteck 3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237648" y="4890892"/>
              <a:ext cx="157400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opcUAAddressPrefix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0" name="Rechteck 3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7918" y="284870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permissions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" name="Rechteck 4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6579" y="514774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42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16" idx="1"/>
            <a:endCxn id="23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 rot="10800000">
            <a:off x="7808457" y="1774948"/>
            <a:ext cx="518125" cy="118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3" name="Pfeil nach unten 4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Database Queries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Nodes Query - Solution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5" name="Grafik 4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r="61477" t="44363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9591611" y="3171995"/>
            <a:ext cx="1510866" cy="1449268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1" name="Textfeld 5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1798" y="2369743"/>
            <a:ext cx="1287681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err="1" lang="de-DE">
                <a:uFillTx/>
              </a:rPr>
              <a:t>Selection</a:t>
            </a:r>
            <a:endParaRPr b="1" dirty="0"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Textfeld 5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54019" y="2369743"/>
            <a:ext cx="116378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de-DE">
                <a:uFillTx/>
              </a:rPr>
              <a:t>DB-Query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Textfeld 5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19928" y="2360819"/>
            <a:ext cx="1787236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err="1" lang="de-DE">
                <a:uFillTx/>
              </a:rPr>
              <a:t>buildHierarchy</a:t>
            </a:r>
            <a:endParaRPr b="1" dirty="0"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Pfeil nach rechts 5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06031" y="3577562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Pfeil nach rechts 5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75526" y="3568635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Rechteck 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9136" y="3568635"/>
            <a:ext cx="2699193" cy="109577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9136" y="4905164"/>
            <a:ext cx="3183401" cy="195283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600">
                <a:uFillTx/>
              </a:rPr>
              <a:t>If ‘Legato’ root node selected, ask for another selection. If not, record </a:t>
            </a:r>
            <a:r>
              <a:rPr dirty="0" err="1" lang="en-GB" sz="1600">
                <a:uFillTx/>
              </a:rPr>
              <a:t>rootId</a:t>
            </a:r>
            <a:endParaRPr dirty="0" lang="en-GB" sz="160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55869" y="4905165"/>
            <a:ext cx="3566160" cy="195283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 fontScale="925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700">
                <a:uFillTx/>
              </a:rPr>
              <a:t>Query all after selected root node id:</a:t>
            </a:r>
          </a:p>
          <a:p>
            <a:pPr indent="0" marL="0">
              <a:lnSpc>
                <a:spcPct val="70000"/>
              </a:lnSpc>
              <a:buClr>
                <a:srgbClr val="FFC000"/>
              </a:buClr>
              <a:buNone/>
            </a:pPr>
            <a:endParaRPr dirty="0" lang="en-GB" sz="1900">
              <a:uFillTx/>
            </a:endParaRPr>
          </a:p>
          <a:p>
            <a:pPr indent="0" marL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b="1" dirty="0" lang="en-GB" sz="1500">
                <a:uFillTx/>
              </a:rPr>
              <a:t>SELECT</a:t>
            </a:r>
            <a:r>
              <a:rPr dirty="0" lang="en-GB" sz="1500">
                <a:uFillTx/>
              </a:rPr>
              <a:t> * </a:t>
            </a:r>
            <a:r>
              <a:rPr b="1" dirty="0" lang="en-GB" sz="1500">
                <a:uFillTx/>
              </a:rPr>
              <a:t>FROM   </a:t>
            </a:r>
            <a:r>
              <a:rPr dirty="0" lang="en-GB" sz="1500">
                <a:uFillTx/>
              </a:rPr>
              <a:t> </a:t>
            </a:r>
            <a:r>
              <a:rPr dirty="0" err="1" lang="en-GB" sz="1500">
                <a:uFillTx/>
              </a:rPr>
              <a:t>l_nodes</a:t>
            </a:r>
            <a:r>
              <a:rPr dirty="0" lang="en-GB" sz="1500">
                <a:uFillTx/>
              </a:rPr>
              <a:t> </a:t>
            </a:r>
          </a:p>
          <a:p>
            <a:pPr indent="0" marL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b="1" dirty="0" lang="en-GB" sz="1500">
                <a:uFillTx/>
              </a:rPr>
              <a:t>LEFT JOIN    </a:t>
            </a:r>
            <a:r>
              <a:rPr dirty="0" err="1" lang="en-GB" sz="1500">
                <a:uFillTx/>
              </a:rPr>
              <a:t>prj_prc_visu_vertices</a:t>
            </a:r>
            <a:r>
              <a:rPr dirty="0" lang="en-GB" sz="1500">
                <a:uFillTx/>
              </a:rPr>
              <a:t> </a:t>
            </a:r>
          </a:p>
          <a:p>
            <a:pPr indent="0" marL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b="1" dirty="0" lang="en-GB" sz="1500">
                <a:uFillTx/>
              </a:rPr>
              <a:t>ON</a:t>
            </a:r>
            <a:r>
              <a:rPr dirty="0" lang="en-GB" sz="1500">
                <a:uFillTx/>
              </a:rPr>
              <a:t>    node = parent</a:t>
            </a:r>
          </a:p>
          <a:p>
            <a:pPr indent="0" marL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b="1" dirty="0" lang="en-GB" sz="1500">
                <a:uFillTx/>
              </a:rPr>
              <a:t>WHERE    </a:t>
            </a:r>
            <a:r>
              <a:rPr dirty="0" lang="en-GB" sz="1500">
                <a:uFillTx/>
              </a:rPr>
              <a:t>l_nodes.id &gt;= </a:t>
            </a:r>
            <a:r>
              <a:rPr dirty="0" err="1" lang="en-GB" sz="1500">
                <a:uFillTx/>
              </a:rPr>
              <a:t>rootId</a:t>
            </a:r>
            <a:r>
              <a:rPr dirty="0" lang="en-GB" sz="1500">
                <a:uFillTx/>
              </a:rPr>
              <a:t>;</a:t>
            </a:r>
          </a:p>
          <a:p>
            <a:pPr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803178" y="4905166"/>
            <a:ext cx="3388822" cy="195283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 fontScale="92500" lnSpcReduction="2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700">
                <a:uFillTx/>
              </a:rPr>
              <a:t>Starting from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500">
                <a:uFillTx/>
              </a:rPr>
              <a:t>Filter out non descendants of selected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500">
                <a:uFillTx/>
              </a:rPr>
              <a:t>Extract children of descendants via parent attributes.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US" sz="1500">
                <a:uFillTx/>
              </a:rPr>
              <a:t>Build hierarchy for root node and descendants.</a:t>
            </a:r>
            <a:endParaRPr dirty="0" lang="en-GB" sz="150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endParaRPr dirty="0" lang="en-GB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0065" y="1201938"/>
            <a:ext cx="11371007" cy="69233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charset="2" panose="05000000000000000000" pitchFamily="2" typeface="Wingdings"/>
              <a:buChar char="§"/>
            </a:pPr>
            <a:r>
              <a:rPr dirty="0" lang="en-GB" sz="1900">
                <a:uFillTx/>
              </a:rPr>
              <a:t>Query all after selection and filter afterwards in </a:t>
            </a:r>
            <a:r>
              <a:rPr dirty="0" err="1" lang="en-GB" sz="1900">
                <a:uFillTx/>
              </a:rPr>
              <a:t>buildHierarchy</a:t>
            </a:r>
            <a:r>
              <a:rPr dirty="0" lang="en-GB" sz="1900">
                <a:uFillTx/>
              </a:rPr>
              <a:t> function.</a:t>
            </a:r>
          </a:p>
          <a:p>
            <a:pPr indent="0" marL="0">
              <a:buNone/>
            </a:pPr>
            <a:endParaRPr dirty="0" lang="en-GB" sz="1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71" name="Grafik 7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 cstate="hq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9085811" y="64850"/>
            <a:ext cx="2969177" cy="2226883"/>
          </a:xfrm>
          <a:prstGeom prst="rect">
            <a:avLst/>
          </a:prstGeom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77" name="Gruppieren 7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640150" y="2926200"/>
            <a:ext cx="2775016" cy="1350491"/>
            <a:chOff x="4640150" y="2926200"/>
            <a:chExt cx="2775016" cy="1350491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46" name="Grafik 45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3" cstate="hqprint"/>
            <a:srcRect t="44843"/>
            <a:stretch/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4760810" y="3285621"/>
              <a:ext cx="2609521" cy="955962"/>
            </a:xfrm>
            <a:prstGeom prst="rect">
              <a:avLst/>
            </a:prstGeom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65" name="Rechteck 6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15973" y="3180919"/>
              <a:ext cx="2699193" cy="10957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de-DE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3" name="Textfeld 72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640150" y="2926200"/>
              <a:ext cx="841980" cy="276999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de-DE" sz="1200">
                  <a:solidFill>
                    <a:srgbClr val="FF0000"/>
                  </a:solidFill>
                  <a:uFillTx/>
                </a:rPr>
                <a:t>&gt;= </a:t>
              </a:r>
              <a:r>
                <a:rPr dirty="0" err="1" lang="de-DE" sz="1200">
                  <a:solidFill>
                    <a:srgbClr val="FF0000"/>
                  </a:solidFill>
                  <a:uFillTx/>
                </a:rPr>
                <a:t>rootId</a:t>
              </a:r>
              <a:r>
                <a:rPr dirty="0" lang="de-DE" sz="1200">
                  <a:solidFill>
                    <a:srgbClr val="FF0000"/>
                  </a:solidFill>
                  <a:uFillTx/>
                </a:rPr>
                <a:t> 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4" name="Ellipse 7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562601" y="3298831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de-DE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76" name="Gruppieren 7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6245" y="2888092"/>
            <a:ext cx="2609521" cy="1733171"/>
            <a:chOff x="546245" y="2888092"/>
            <a:chExt cx="2609521" cy="1733171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44" name="Grafik 43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 cstate="hqprint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50" name="Pfeil nach rechts 4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2996597">
              <a:off x="1177338" y="3502536"/>
              <a:ext cx="239301" cy="1953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de-DE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2" name="Textfeld 7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51630" y="3114121"/>
              <a:ext cx="841980" cy="46166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err="1" lang="de-DE" sz="1200">
                  <a:solidFill>
                    <a:srgbClr val="FF0000"/>
                  </a:solidFill>
                  <a:uFillTx/>
                </a:rPr>
                <a:t>selected</a:t>
              </a:r>
              <a:r>
                <a:rPr dirty="0" lang="de-DE" sz="1200">
                  <a:solidFill>
                    <a:srgbClr val="FF0000"/>
                  </a:solidFill>
                  <a:uFillTx/>
                </a:rPr>
                <a:t> </a:t>
              </a:r>
              <a:r>
                <a:rPr dirty="0" err="1" lang="de-DE" sz="1200">
                  <a:solidFill>
                    <a:srgbClr val="FF0000"/>
                  </a:solidFill>
                  <a:uFillTx/>
                </a:rPr>
                <a:t>root</a:t>
              </a:r>
              <a:endParaRPr dirty="0" lang="de-DE" sz="12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5" name="Ellipse 7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de-DE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255"/>
            <a:ext cx="12192000" cy="9919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en-GB" sz="3200">
                <a:solidFill>
                  <a:srgbClr val="339966"/>
                </a:solidFill>
                <a:uFillTx/>
              </a:rPr>
              <a:t>Database Queries</a:t>
            </a:r>
            <a:br>
              <a:rPr b="1" dirty="0" lang="en-GB" sz="3200">
                <a:solidFill>
                  <a:srgbClr val="339966"/>
                </a:solidFill>
                <a:uFillTx/>
              </a:rPr>
            </a:br>
            <a:r>
              <a:rPr b="1" dirty="0" lang="en-GB" sz="1600">
                <a:solidFill>
                  <a:schemeClr val="bg1">
                    <a:lumMod val="50000"/>
                  </a:schemeClr>
                </a:solidFill>
                <a:uFillTx/>
              </a:rPr>
              <a:t>Connections Query</a:t>
            </a:r>
            <a:endParaRPr dirty="0" lang="en-US" sz="32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gefasoft logo svg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hq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4876" y="1126808"/>
            <a:ext cx="5879064" cy="16904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6440" y="1118945"/>
            <a:ext cx="4280633" cy="547304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2000">
                <a:uFillTx/>
              </a:rPr>
              <a:t>Complex SQL Query with LEFT JOIN</a:t>
            </a:r>
          </a:p>
          <a:p>
            <a:r>
              <a:rPr dirty="0" lang="en-GB" sz="2000">
                <a:uFillTx/>
              </a:rPr>
              <a:t>Workaround with </a:t>
            </a:r>
            <a:r>
              <a:rPr dirty="0" err="1" lang="en-GB" sz="2000">
                <a:uFillTx/>
              </a:rPr>
              <a:t>javascript</a:t>
            </a:r>
            <a:r>
              <a:rPr dirty="0" lang="en-GB" sz="2000">
                <a:uFillTx/>
              </a:rPr>
              <a:t>:</a:t>
            </a:r>
          </a:p>
          <a:p>
            <a:pPr lvl="1"/>
            <a:r>
              <a:rPr dirty="0" lang="en-GB" sz="1600">
                <a:uFillTx/>
              </a:rPr>
              <a:t>2 distinct queries</a:t>
            </a:r>
          </a:p>
          <a:p>
            <a:pPr lvl="1"/>
            <a:r>
              <a:rPr dirty="0" lang="en-GB" sz="1600">
                <a:uFillTx/>
              </a:rPr>
              <a:t>Left Join Function in </a:t>
            </a:r>
            <a:r>
              <a:rPr dirty="0" err="1" lang="en-GB" sz="1600">
                <a:uFillTx/>
              </a:rPr>
              <a:t>javascript</a:t>
            </a:r>
            <a:r>
              <a:rPr dirty="0" lang="en-GB" sz="1600">
                <a:uFillTx/>
              </a:rPr>
              <a:t> on common attribute </a:t>
            </a:r>
          </a:p>
          <a:p>
            <a:endParaRPr dirty="0" lang="en-GB" sz="2000">
              <a:uFillTx/>
            </a:endParaRPr>
          </a:p>
          <a:p>
            <a:endParaRPr dirty="0" lang="en-GB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hteck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74468" y="2947395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FF0000"/>
                </a:solidFill>
                <a:uFillTx/>
              </a:rPr>
              <a:t>l_nodes</a:t>
            </a:r>
            <a:endParaRPr dirty="0" lang="de-DE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feld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90559" y="5797607"/>
            <a:ext cx="2144682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de-DE" sz="1400">
                <a:uFillTx/>
              </a:rPr>
              <a:t>LEFT</a:t>
            </a:r>
            <a:r>
              <a:rPr dirty="0" lang="de-DE" sz="1400">
                <a:uFillTx/>
              </a:rPr>
              <a:t> </a:t>
            </a:r>
            <a:r>
              <a:rPr b="1" dirty="0" lang="de-DE" sz="1400">
                <a:uFillTx/>
              </a:rPr>
              <a:t>JOIN</a:t>
            </a:r>
            <a:r>
              <a:rPr dirty="0" lang="de-DE" sz="1400">
                <a:uFillTx/>
              </a:rPr>
              <a:t> </a:t>
            </a:r>
          </a:p>
          <a:p>
            <a:pPr algn="ctr"/>
            <a:r>
              <a:rPr b="1" dirty="0" lang="de-DE" sz="1400">
                <a:uFillTx/>
              </a:rPr>
              <a:t>ON</a:t>
            </a:r>
            <a:r>
              <a:rPr dirty="0" lang="de-DE" sz="1400">
                <a:uFillTx/>
              </a:rPr>
              <a:t>  tree.id = </a:t>
            </a:r>
            <a:r>
              <a:rPr dirty="0" err="1" lang="de-DE" sz="1400">
                <a:uFillTx/>
              </a:rPr>
              <a:t>vertex.node</a:t>
            </a:r>
            <a:endParaRPr dirty="0" lang="de-DE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hteck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48316" y="3328377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00B050"/>
                </a:solidFill>
                <a:uFillTx/>
              </a:rPr>
              <a:t>Wanted</a:t>
            </a:r>
            <a:r>
              <a:rPr dirty="0" lang="de-DE">
                <a:solidFill>
                  <a:srgbClr val="00B050"/>
                </a:solidFill>
                <a:uFillTx/>
              </a:rPr>
              <a:t> Query Data</a:t>
            </a:r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  <a:p>
            <a:pPr algn="ctr"/>
            <a:endParaRPr dirty="0"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Pfeil nach unten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88219" y="5232241"/>
            <a:ext cx="159440" cy="50719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hteck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48316" y="3687179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de-DE">
                <a:solidFill>
                  <a:srgbClr val="0000FF"/>
                </a:solidFill>
                <a:uFillTx/>
              </a:rPr>
              <a:t>visu_vertices</a:t>
            </a:r>
            <a:endParaRPr dirty="0" lang="de-DE">
              <a:solidFill>
                <a:srgbClr val="0000FF"/>
              </a:solidFill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83" name="Gruppieren 8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4" name="Rechteck 8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2"/>
              <a:ext cx="1853738" cy="2439702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p_values_current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5" name="Rechteck 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6" name="Rechteck 8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80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value_bool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7" name="Rechteck 8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57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value_num</a:t>
              </a:r>
              <a:r>
                <a:rPr dirty="0" lang="de-DE" sz="1200">
                  <a:uFillTx/>
                </a:rPr>
                <a:t> : Double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8" name="Rechteck 8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134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value_str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9" name="Rechteck 8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110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value_date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0" name="Rechteck 8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87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time_stamp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1" name="Rechteck 9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864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last_archive_id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2" name="Rechteck 9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34419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last_update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Timestamp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3" name="Rechteck 9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60176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94" name="Gruppieren 9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5" name="Rechteck 9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942"/>
              <a:ext cx="1853738" cy="219470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p_values_config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6" name="Rechteck 9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5403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7" name="Rechteck 9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7980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connection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8" name="Rechteck 9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0557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value_type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9" name="Rechteck 9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3134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value_format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0" name="Rechteck 9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57110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value_symbol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1" name="Rechteck 10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182879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2" name="Rechteck 10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58647" y="20864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3" name="Rechteck 10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961390" y="233917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04" name="Gruppieren 10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5" name="Rechteck 10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521661"/>
              <a:ext cx="1853738" cy="191584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 err="1" lang="de-DE" sz="1400">
                  <a:uFillTx/>
                </a:rPr>
                <a:t>p_value_types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6" name="Rechteck 10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90197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7" name="Rechteck 10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163810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8" name="Rechteck 10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41528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name_1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9" name="Rechteck 10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67492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description_0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0" name="Rechteck 10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193261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b="1" dirty="0" lang="de-DE" sz="1200">
                  <a:uFillTx/>
                </a:rPr>
                <a:t>description_1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1" name="Rechteck 1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68836" y="217981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>
              <a:defPPr>
                <a:defRPr lang="de-DE">
                  <a:uFillTx/>
                </a:defRPr>
              </a:defPPr>
              <a:lvl1pPr algn="l" defTabSz="914400" eaLnBrk="1" hangingPunct="1" latinLnBrk="0" marL="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 lang="de-DE" sz="1200">
                  <a:uFillTx/>
                </a:rPr>
                <a:t>   …</a:t>
              </a: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112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97" idx="3"/>
            <a:endCxn id="85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4206058" y="2322036"/>
            <a:ext cx="989657" cy="1713000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13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98" idx="3"/>
            <a:endCxn id="106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4206058" y="4292729"/>
            <a:ext cx="989658" cy="892580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14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99" idx="3"/>
            <a:endCxn id="106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4206058" y="4550425"/>
            <a:ext cx="989658" cy="634884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115" name="Gruppieren 1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6" name="Rechteck 1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591995"/>
              <a:ext cx="1853738" cy="2421284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pPr algn="ctr"/>
              <a:r>
                <a:rPr b="1" dirty="0" err="1" lang="de-DE" sz="1400">
                  <a:uFillTx/>
                </a:rPr>
                <a:t>prj_prc_pro_flows</a:t>
              </a:r>
              <a:endParaRPr b="1" dirty="0" lang="de-DE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7" name="Rechteck 1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97438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id</a:t>
              </a:r>
              <a:r>
                <a:rPr dirty="0" lang="de-DE" sz="1200">
                  <a:uFillTx/>
                </a:rPr>
                <a:t> [PK]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8" name="Rechteck 11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23207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node0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9" name="Rechteck 1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481438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node1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0" name="Rechteck 11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739132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port0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1" name="Rechteck 1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1996827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lang="de-DE" sz="1200">
                  <a:uFillTx/>
                </a:rPr>
                <a:t>port1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  <a:p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2" name="Rechteck 1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499121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is_continuous</a:t>
              </a:r>
              <a:r>
                <a:rPr dirty="0" lang="de-DE" sz="1200">
                  <a:uFillTx/>
                </a:rPr>
                <a:t> : Boolean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3" name="Rechteck 1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243885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product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4" name="Rechteck 1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5803" y="2755584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rate_value</a:t>
              </a:r>
              <a:r>
                <a:rPr dirty="0" lang="de-DE" sz="1200">
                  <a:uFillTx/>
                </a:rPr>
                <a:t> : </a:t>
              </a:r>
              <a:r>
                <a:rPr dirty="0" err="1" lang="de-DE" sz="1200">
                  <a:uFillTx/>
                </a:rPr>
                <a:t>Int</a:t>
              </a:r>
              <a:endParaRPr dirty="0" lang="de-DE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5" name="Rechteck 1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480717" y="3006193"/>
              <a:ext cx="1853738" cy="257695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t" rtlCol="0"/>
            <a:lstStyle/>
            <a:p>
              <a:r>
                <a:rPr b="1" dirty="0" err="1" lang="de-DE" sz="1200">
                  <a:uFillTx/>
                </a:rPr>
                <a:t>flow_type</a:t>
              </a:r>
              <a:r>
                <a:rPr dirty="0" lang="de-DE" sz="1200">
                  <a:uFillTx/>
                </a:rPr>
                <a:t> : String</a:t>
              </a: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126" name="Gewinkelter Verbinder 99"/>
          <p:cNvCxnSpPr xmlns:c="http://schemas.openxmlformats.org/drawingml/2006/chart" xmlns:pic="http://schemas.openxmlformats.org/drawingml/2006/picture" xmlns:dgm="http://schemas.openxmlformats.org/drawingml/2006/diagram">
            <a:stCxn id="124" idx="3"/>
            <a:endCxn id="96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2131152" y="3777343"/>
            <a:ext cx="471938" cy="1666592"/>
          </a:xfrm>
          <a:prstGeom prst="curvedConnector3">
            <a:avLst>
              <a:gd fmla="val 50000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2000</Words>
  <Application>Microsoft Office PowerPoint</Application>
  <PresentationFormat>Widescreen</PresentationFormat>
  <Paragraphs>709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 - Problem</vt:lpstr>
      <vt:lpstr>Database Queries Nodes Query - Solution</vt:lpstr>
      <vt:lpstr>Database Queries Connections Query</vt:lpstr>
      <vt:lpstr>Nodes buildHierarchy()</vt:lpstr>
      <vt:lpstr>Nodes traverseAndSort()</vt:lpstr>
      <vt:lpstr>Connections mapConnectionsToShapes()</vt:lpstr>
      <vt:lpstr>vertexPlacement() Concept</vt:lpstr>
      <vt:lpstr>vertexPlacement() 3 – placeVertices()</vt:lpstr>
      <vt:lpstr>vertexPlacement() Family Tree Analogy - Terminology</vt:lpstr>
      <vt:lpstr>Vertex Placement Constraints</vt:lpstr>
      <vt:lpstr>Vertex Positioning Rules</vt:lpstr>
      <vt:lpstr>vertexPlacement() Algorithm Overview</vt:lpstr>
      <vt:lpstr>Data Bindings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151</cp:revision>
  <dcterms:created xsi:type="dcterms:W3CDTF">2018-06-10T12:02:46Z</dcterms:created>
  <dcterms:modified xsi:type="dcterms:W3CDTF">2018-07-02T11:25:53Z</dcterms:modified>
</cp:coreProperties>
</file>