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57" r:id="rId5"/>
    <p:sldId id="266" r:id="rId6"/>
    <p:sldId id="269" r:id="rId7"/>
    <p:sldId id="267" r:id="rId8"/>
    <p:sldId id="270" r:id="rId9"/>
    <p:sldId id="273" r:id="rId10"/>
    <p:sldId id="27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1C67-2314-4AFE-A3CF-CD9A0583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869C-DE17-48F6-876C-C56B55A1B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2BC6-D0C9-4238-BBD3-2D6F3E96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CD4E-8E92-44F8-B063-38294CDF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B793-DD85-492A-B5EB-55CDE854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6589-6B6B-4A85-9C97-42BAECAE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BF9AA-BCEE-4A45-8DC9-7857758D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E03B-4AEE-4E0B-975C-04FD7FB8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BE7A-5185-40AB-B766-158C87FE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EBE-D380-44D3-9DBC-D3D4E4C3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B702A-0F41-4C1A-894E-CA8267FC0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AF975-71ED-4AD0-B5D5-BE44D414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4A1E-04D8-473B-90D3-01F962D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4823-06F2-4B29-BA32-EA70644D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61CC-EAAC-47EF-A8D6-2FA1D2D6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B2F0-6420-4249-9008-582D7E28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032E-4639-49A5-86D6-F93CCF83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46EB-BAB3-4080-915F-F49AF309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DF66-57DC-44E8-9C6D-645CF65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ECB6-5B7E-4415-9527-8B704FA1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9E0-D88E-47F2-A255-BE8B6A64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1DB2-88A4-45BC-9688-6AC6183C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59F4-6B93-4F50-8BEB-B04F6464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A53B-2D81-4C1C-AAD7-1A0DE9DA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50E-080C-4702-AD6B-E4741379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DA40-2082-425B-97A4-1E7D0ED8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6BE1-7C90-4BF4-93EF-C196B12A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80B82-7922-45D4-A43C-0A0619D9F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628DF-A10C-4DF8-BFA2-3076D9AD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7780-6CAE-4BE2-94D0-262C32B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D7101-00D2-47E2-B693-4D568830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E5A8-C2E3-4B39-88D6-693FC462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E33B-FBA6-4CEB-AF08-48AFED2E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B62F0-77C0-4B2E-903E-263F2365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F045E-3A80-4D9B-A407-CB9C03CE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88276-C257-482D-BAF9-3D5A9758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1F223-CC66-4921-BFEB-B7C0BFA5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45E5-C071-4AA7-8C7D-C08C9924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395F7-7CBD-4A27-BC8A-52A2A12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93AF-7F1E-46ED-9350-043744D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FBD64-8452-4D79-9128-E2B67F4C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22CF1-CA7A-4D71-9B54-EEA745BA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F807-76E4-44C6-8BE7-ABEA948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063E4-51E7-488F-8574-466434C6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AF632-7B79-4FB3-A569-96CEDE7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71D1-BAA9-43E6-978D-3CA06FB3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54C7-3EF8-4EA9-B7D6-A82B9222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8290-29A3-4C18-BAE1-E8F8487B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F5A4-7ECF-4FA2-A427-EB716AB97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17EA6-E96B-4C75-B22D-69387882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A6A1-79AB-4BC9-B534-0A5958F3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15D66-2265-4DBB-BEB3-AEACB4F1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8B71-2F83-4051-B0F2-6FBE31D2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A23B9-B996-43D9-AAEC-387C424EA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4AE4-63E0-40DD-B552-C1699C871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54EE-E267-4B4E-A3E9-45CF3500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CB57-24E6-4ED9-89F7-9E237D4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E65C-BFB9-4B1C-BED7-96A70860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C658-A720-446C-80E2-CFA00E6F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350E5-AE69-4C87-B228-5B837F2C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6E4C-B2CC-4DF5-8819-203F3DA6E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C3E8-F4D3-4BD0-85C9-D1B5AC4917BD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F9F5-5D2B-44ED-9766-E3689C02F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7FF9-5F8E-43F2-A717-B3766514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2A8-6AB4-48A0-BD5F-DFCE938F4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</a:rPr>
              <a:t>Dynamic Generation of Modular Industrial Plant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236B-5611-468B-BEBE-D2F266F3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Weekly Meeting 10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Miguel Romero Karam</a:t>
            </a:r>
          </a:p>
        </p:txBody>
      </p:sp>
      <p:pic>
        <p:nvPicPr>
          <p:cNvPr id="4" name="Picture 2" descr="Image result for gefasoft logo svg">
            <a:extLst>
              <a:ext uri="{FF2B5EF4-FFF2-40B4-BE49-F238E27FC236}">
                <a16:creationId xmlns:a16="http://schemas.microsoft.com/office/drawing/2014/main" id="{80191706-EA34-4987-9C66-446ACC76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8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Issues and challenges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56E6DA-8F2D-4F02-95E0-EB7B6F24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63" y="1126808"/>
            <a:ext cx="10890771" cy="5548309"/>
          </a:xfrm>
        </p:spPr>
        <p:txBody>
          <a:bodyPr/>
          <a:lstStyle/>
          <a:p>
            <a:pPr algn="just"/>
            <a:r>
              <a:rPr lang="en-US" sz="2000" dirty="0"/>
              <a:t>Default sizes not to scale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Size modifications to be made (defaults left for now)</a:t>
            </a:r>
          </a:p>
          <a:p>
            <a:pPr algn="just"/>
            <a:r>
              <a:rPr lang="en-US" sz="2000" dirty="0"/>
              <a:t>Time complexity of grid layout algorithm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sym typeface="Wingdings" panose="05000000000000000000" pitchFamily="2" charset="2"/>
              </a:rPr>
              <a:t> Optimize! </a:t>
            </a:r>
          </a:p>
          <a:p>
            <a:pPr algn="just"/>
            <a:r>
              <a:rPr lang="en-US" sz="2000" dirty="0"/>
              <a:t>Instance hierarchy (parent-child relationships defined in </a:t>
            </a:r>
            <a:r>
              <a:rPr lang="en-US" sz="2000" dirty="0" err="1"/>
              <a:t>l_nodes</a:t>
            </a:r>
            <a:r>
              <a:rPr lang="en-US" sz="2000" dirty="0"/>
              <a:t>) will serve for inclusion graphing algorithm to group</a:t>
            </a:r>
          </a:p>
          <a:p>
            <a:pPr algn="just"/>
            <a:r>
              <a:rPr lang="en-US" sz="2000" dirty="0" err="1"/>
              <a:t>shapeName</a:t>
            </a:r>
            <a:r>
              <a:rPr lang="en-US" sz="2000" dirty="0"/>
              <a:t> defines line type, but line type is implemented as a stereotype, or under which table?</a:t>
            </a:r>
          </a:p>
          <a:p>
            <a:pPr algn="just"/>
            <a:r>
              <a:rPr lang="en-US" sz="2000" dirty="0"/>
              <a:t>Use </a:t>
            </a:r>
            <a:r>
              <a:rPr lang="en-US" sz="2000" dirty="0" err="1"/>
              <a:t>node_level</a:t>
            </a:r>
            <a:r>
              <a:rPr lang="en-US" sz="2000" dirty="0"/>
              <a:t> (0-4: site, area, cell, unit, </a:t>
            </a:r>
            <a:r>
              <a:rPr lang="en-US" sz="2000" dirty="0" err="1"/>
              <a:t>emodule</a:t>
            </a:r>
            <a:r>
              <a:rPr lang="en-US" sz="2000" dirty="0"/>
              <a:t>) for groups or set </a:t>
            </a:r>
            <a:r>
              <a:rPr lang="en-US" sz="2000" dirty="0" err="1"/>
              <a:t>shapeName</a:t>
            </a:r>
            <a:r>
              <a:rPr lang="en-US" sz="2000" dirty="0"/>
              <a:t> also for these instances in </a:t>
            </a:r>
            <a:r>
              <a:rPr lang="en-US" sz="2000" dirty="0" err="1"/>
              <a:t>l_nodes</a:t>
            </a:r>
            <a:r>
              <a:rPr lang="en-US" sz="2000" dirty="0"/>
              <a:t> (for example: </a:t>
            </a:r>
            <a:r>
              <a:rPr lang="en-US" sz="2000" dirty="0" err="1"/>
              <a:t>shapeName</a:t>
            </a:r>
            <a:r>
              <a:rPr lang="en-US" sz="2000" dirty="0"/>
              <a:t> = </a:t>
            </a:r>
            <a:r>
              <a:rPr lang="en-US" sz="2000" dirty="0" err="1"/>
              <a:t>site_group</a:t>
            </a:r>
            <a:r>
              <a:rPr lang="en-US" sz="2000" dirty="0"/>
              <a:t>)</a:t>
            </a:r>
          </a:p>
          <a:p>
            <a:pPr algn="just"/>
            <a:r>
              <a:rPr lang="en-US" sz="2000" dirty="0" err="1"/>
              <a:t>Instrumet</a:t>
            </a:r>
            <a:r>
              <a:rPr lang="en-US" sz="2000" dirty="0"/>
              <a:t> is </a:t>
            </a:r>
            <a:r>
              <a:rPr lang="en-US" sz="2000" dirty="0" err="1"/>
              <a:t>CModule</a:t>
            </a:r>
            <a:r>
              <a:rPr lang="en-US" sz="2000" dirty="0"/>
              <a:t>. But is its </a:t>
            </a:r>
            <a:r>
              <a:rPr lang="en-US" sz="2000" dirty="0" err="1"/>
              <a:t>node_level</a:t>
            </a:r>
            <a:r>
              <a:rPr lang="en-US" sz="2000" dirty="0"/>
              <a:t> the same as his parent’s (for example tank), or one less?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52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Next Sprint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B88C6BB7-9506-441C-AAC0-C315A42F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5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3870D8-E8AA-4129-A0A2-D088B4BC1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"/>
          <a:stretch/>
        </p:blipFill>
        <p:spPr>
          <a:xfrm>
            <a:off x="621245" y="1010194"/>
            <a:ext cx="6015560" cy="5554243"/>
          </a:xfrm>
          <a:prstGeom prst="rect">
            <a:avLst/>
          </a:prstGeom>
        </p:spPr>
      </p:pic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AB1D2124-FC8F-4BCD-9E0B-43BF17E7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4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 err="1">
                <a:solidFill>
                  <a:prstClr val="white">
                    <a:lumMod val="50000"/>
                  </a:prstClr>
                </a:solidFill>
              </a:rPr>
              <a:t>Overview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</a:rPr>
              <a:t> of tasks: Week 10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12DD02-64ED-4737-8284-81BEB8074EC5}"/>
              </a:ext>
            </a:extLst>
          </p:cNvPr>
          <p:cNvGrpSpPr/>
          <p:nvPr/>
        </p:nvGrpSpPr>
        <p:grpSpPr>
          <a:xfrm>
            <a:off x="611720" y="1010194"/>
            <a:ext cx="6025085" cy="5554243"/>
            <a:chOff x="611720" y="1010194"/>
            <a:chExt cx="6025085" cy="555424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B3870D8-E8AA-4129-A0A2-D088B4BC1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"/>
            <a:stretch/>
          </p:blipFill>
          <p:spPr>
            <a:xfrm>
              <a:off x="621245" y="1010194"/>
              <a:ext cx="6015560" cy="555424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33D53D-CEA6-4793-AA59-162439CE6782}"/>
                </a:ext>
              </a:extLst>
            </p:cNvPr>
            <p:cNvSpPr/>
            <p:nvPr/>
          </p:nvSpPr>
          <p:spPr>
            <a:xfrm>
              <a:off x="611720" y="2362200"/>
              <a:ext cx="6015560" cy="4191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8263D504-D9AF-421A-B3C5-F51101425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2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EA9025-88F0-4316-A114-FEA69B2B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559" y="1023938"/>
            <a:ext cx="4010026" cy="5548309"/>
          </a:xfrm>
        </p:spPr>
        <p:txBody>
          <a:bodyPr/>
          <a:lstStyle/>
          <a:p>
            <a:pPr algn="just"/>
            <a:r>
              <a:rPr lang="en-US" sz="1600" dirty="0"/>
              <a:t>Changes to equipment</a:t>
            </a:r>
          </a:p>
          <a:p>
            <a:pPr algn="just"/>
            <a:r>
              <a:rPr lang="en-US" sz="1600" dirty="0"/>
              <a:t>Size modifications to be made (defaults left for now)</a:t>
            </a:r>
          </a:p>
          <a:p>
            <a:pPr algn="just"/>
            <a:r>
              <a:rPr lang="en-US" sz="1600" dirty="0"/>
              <a:t>Arrows and groups defined in library but won’t be implemented for now</a:t>
            </a:r>
          </a:p>
          <a:p>
            <a:pPr algn="just"/>
            <a:r>
              <a:rPr lang="en-US" sz="1600" dirty="0"/>
              <a:t>Groups are defined in </a:t>
            </a:r>
            <a:r>
              <a:rPr lang="en-US" sz="1600" dirty="0" err="1"/>
              <a:t>l_nodes</a:t>
            </a:r>
            <a:r>
              <a:rPr lang="en-US" sz="1600" dirty="0"/>
              <a:t>, they will serve for inclusion graphing algorithm</a:t>
            </a:r>
          </a:p>
          <a:p>
            <a:pPr algn="just"/>
            <a:r>
              <a:rPr lang="en-US" sz="1600" dirty="0"/>
              <a:t>4 shape types defined. </a:t>
            </a:r>
            <a:r>
              <a:rPr lang="en-US" sz="1600" dirty="0" err="1"/>
              <a:t>shapeName</a:t>
            </a:r>
            <a:r>
              <a:rPr lang="en-US" sz="1600" dirty="0"/>
              <a:t> defines line type: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P&amp;ID Shapes Library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EE9F1-CC35-4D6D-A56B-CC56893530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"/>
          <a:stretch/>
        </p:blipFill>
        <p:spPr>
          <a:xfrm>
            <a:off x="430415" y="1023938"/>
            <a:ext cx="6606730" cy="3356260"/>
          </a:xfrm>
          <a:prstGeom prst="rect">
            <a:avLst/>
          </a:prstGeom>
        </p:spPr>
      </p:pic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06AD4CE7-DC97-41BB-83A9-16CFB38A3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206892"/>
              </p:ext>
            </p:extLst>
          </p:nvPr>
        </p:nvGraphicFramePr>
        <p:xfrm>
          <a:off x="8771370" y="3674926"/>
          <a:ext cx="1105624" cy="705272"/>
        </p:xfrm>
        <a:graphic>
          <a:graphicData uri="http://schemas.openxmlformats.org/drawingml/2006/table">
            <a:tbl>
              <a:tblPr firstRow="1" bandRow="1"/>
              <a:tblGrid>
                <a:gridCol w="65852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47185">
                  <a:extLst>
                    <a:ext uri="{9D8B030D-6E8A-4147-A177-3AD203B41FA5}">
                      <a16:colId xmlns:a16="http://schemas.microsoft.com/office/drawing/2014/main" val="1474027392"/>
                    </a:ext>
                  </a:extLst>
                </a:gridCol>
                <a:gridCol w="892587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pipe_line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302998290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connection_line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872993230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3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signal_line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17509344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4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data_line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F4D3BC5-00F0-4333-82CF-B0BB7F104AF0}"/>
              </a:ext>
            </a:extLst>
          </p:cNvPr>
          <p:cNvGrpSpPr/>
          <p:nvPr/>
        </p:nvGrpSpPr>
        <p:grpSpPr>
          <a:xfrm>
            <a:off x="9982262" y="3764866"/>
            <a:ext cx="451104" cy="539392"/>
            <a:chOff x="11332464" y="3691128"/>
            <a:chExt cx="451104" cy="53939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2C3EA28-2A65-4618-A1BE-98E33F09A31A}"/>
                </a:ext>
              </a:extLst>
            </p:cNvPr>
            <p:cNvCxnSpPr>
              <a:cxnSpLocks/>
            </p:cNvCxnSpPr>
            <p:nvPr/>
          </p:nvCxnSpPr>
          <p:spPr>
            <a:xfrm>
              <a:off x="11332464" y="3691128"/>
              <a:ext cx="4511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622E0-D8AF-4595-A405-B5627FB17B2A}"/>
                </a:ext>
              </a:extLst>
            </p:cNvPr>
            <p:cNvCxnSpPr/>
            <p:nvPr/>
          </p:nvCxnSpPr>
          <p:spPr>
            <a:xfrm>
              <a:off x="11332464" y="3870925"/>
              <a:ext cx="4347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375113-02C2-4C96-AD81-505671B40817}"/>
                </a:ext>
              </a:extLst>
            </p:cNvPr>
            <p:cNvCxnSpPr/>
            <p:nvPr/>
          </p:nvCxnSpPr>
          <p:spPr>
            <a:xfrm>
              <a:off x="11332464" y="4050722"/>
              <a:ext cx="43472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9717A9-04E8-4844-BD96-0A182C6B5B04}"/>
                </a:ext>
              </a:extLst>
            </p:cNvPr>
            <p:cNvCxnSpPr/>
            <p:nvPr/>
          </p:nvCxnSpPr>
          <p:spPr>
            <a:xfrm>
              <a:off x="11332464" y="4230520"/>
              <a:ext cx="43472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2" descr="Image result for gefasoft logo svg">
            <a:extLst>
              <a:ext uri="{FF2B5EF4-FFF2-40B4-BE49-F238E27FC236}">
                <a16:creationId xmlns:a16="http://schemas.microsoft.com/office/drawing/2014/main" id="{5D3538C7-16CB-4CE2-8A2A-709F949E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51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 err="1">
                <a:solidFill>
                  <a:prstClr val="white">
                    <a:lumMod val="50000"/>
                  </a:prstClr>
                </a:solidFill>
              </a:rPr>
              <a:t>Overview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</a:rPr>
              <a:t> of tasks: Week 10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2FBB54-FD15-4D38-AAA1-006F47815CD3}"/>
              </a:ext>
            </a:extLst>
          </p:cNvPr>
          <p:cNvGrpSpPr/>
          <p:nvPr/>
        </p:nvGrpSpPr>
        <p:grpSpPr>
          <a:xfrm>
            <a:off x="611720" y="1010194"/>
            <a:ext cx="6025085" cy="5554243"/>
            <a:chOff x="611720" y="1010194"/>
            <a:chExt cx="6025085" cy="555424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B3870D8-E8AA-4129-A0A2-D088B4BC1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"/>
            <a:stretch/>
          </p:blipFill>
          <p:spPr>
            <a:xfrm>
              <a:off x="621245" y="1010194"/>
              <a:ext cx="6015560" cy="555424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33D53D-CEA6-4793-AA59-162439CE6782}"/>
                </a:ext>
              </a:extLst>
            </p:cNvPr>
            <p:cNvSpPr/>
            <p:nvPr/>
          </p:nvSpPr>
          <p:spPr>
            <a:xfrm>
              <a:off x="611720" y="2762250"/>
              <a:ext cx="6015560" cy="9715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33F896EA-C477-4764-BAA0-D16D62BF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2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>
            <a:extLst>
              <a:ext uri="{FF2B5EF4-FFF2-40B4-BE49-F238E27FC236}">
                <a16:creationId xmlns:a16="http://schemas.microsoft.com/office/drawing/2014/main" id="{75E3B58E-2C2C-4550-B476-658939F01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"/>
          <a:stretch/>
        </p:blipFill>
        <p:spPr>
          <a:xfrm>
            <a:off x="477739" y="2070100"/>
            <a:ext cx="5094658" cy="3451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Testing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731CC-AC70-4672-87B4-A38517AB7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1010194"/>
            <a:ext cx="5377963" cy="5527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Right Bracket 35">
            <a:extLst>
              <a:ext uri="{FF2B5EF4-FFF2-40B4-BE49-F238E27FC236}">
                <a16:creationId xmlns:a16="http://schemas.microsoft.com/office/drawing/2014/main" id="{CAAE665C-FA15-4AB5-B2E9-48AC00666170}"/>
              </a:ext>
            </a:extLst>
          </p:cNvPr>
          <p:cNvSpPr/>
          <p:nvPr/>
        </p:nvSpPr>
        <p:spPr>
          <a:xfrm>
            <a:off x="5587367" y="2364580"/>
            <a:ext cx="45719" cy="816769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9966"/>
              </a:solidFill>
            </a:endParaRP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C74632AD-604D-40CC-92E7-8B6AF971D9CA}"/>
              </a:ext>
            </a:extLst>
          </p:cNvPr>
          <p:cNvSpPr/>
          <p:nvPr/>
        </p:nvSpPr>
        <p:spPr>
          <a:xfrm>
            <a:off x="5587294" y="3780384"/>
            <a:ext cx="45719" cy="1756815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F9AD47CA-B238-44C4-9B2B-E3D9EA0DBD04}"/>
              </a:ext>
            </a:extLst>
          </p:cNvPr>
          <p:cNvSpPr/>
          <p:nvPr/>
        </p:nvSpPr>
        <p:spPr>
          <a:xfrm rot="10800000">
            <a:off x="6745528" y="1722985"/>
            <a:ext cx="45719" cy="641596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21DEA0A5-0E5A-4257-9141-F16CC1FA0B43}"/>
              </a:ext>
            </a:extLst>
          </p:cNvPr>
          <p:cNvCxnSpPr/>
          <p:nvPr/>
        </p:nvCxnSpPr>
        <p:spPr>
          <a:xfrm flipV="1">
            <a:off x="5654675" y="2016125"/>
            <a:ext cx="1078153" cy="73025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5602805" y="4443347"/>
            <a:ext cx="97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client- background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0529CF3-0EA6-4DF9-93BB-8FCAA10FC106}"/>
              </a:ext>
            </a:extLst>
          </p:cNvPr>
          <p:cNvCxnSpPr>
            <a:cxnSpLocks/>
          </p:cNvCxnSpPr>
          <p:nvPr/>
        </p:nvCxnSpPr>
        <p:spPr>
          <a:xfrm>
            <a:off x="5563309" y="3396254"/>
            <a:ext cx="5578437" cy="291432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B35E7C4-8FD2-4FA0-A237-0F70DCC86FC9}"/>
              </a:ext>
            </a:extLst>
          </p:cNvPr>
          <p:cNvCxnSpPr>
            <a:cxnSpLocks/>
          </p:cNvCxnSpPr>
          <p:nvPr/>
        </p:nvCxnSpPr>
        <p:spPr>
          <a:xfrm flipV="1">
            <a:off x="5563309" y="2522712"/>
            <a:ext cx="2597711" cy="719924"/>
          </a:xfrm>
          <a:prstGeom prst="curvedConnector3">
            <a:avLst>
              <a:gd name="adj1" fmla="val 46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rc 95">
            <a:extLst>
              <a:ext uri="{FF2B5EF4-FFF2-40B4-BE49-F238E27FC236}">
                <a16:creationId xmlns:a16="http://schemas.microsoft.com/office/drawing/2014/main" id="{D9F7DCB4-F796-4206-AEDF-67AA8D98C509}"/>
              </a:ext>
            </a:extLst>
          </p:cNvPr>
          <p:cNvSpPr/>
          <p:nvPr/>
        </p:nvSpPr>
        <p:spPr>
          <a:xfrm>
            <a:off x="4241644" y="3557588"/>
            <a:ext cx="2643329" cy="249078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DAD1D024-B971-491B-9831-9FC133CDB897}"/>
              </a:ext>
            </a:extLst>
          </p:cNvPr>
          <p:cNvCxnSpPr/>
          <p:nvPr/>
        </p:nvCxnSpPr>
        <p:spPr>
          <a:xfrm rot="16200000" flipH="1">
            <a:off x="6351873" y="5340195"/>
            <a:ext cx="1409700" cy="3434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Image result for gefasoft logo svg">
            <a:extLst>
              <a:ext uri="{FF2B5EF4-FFF2-40B4-BE49-F238E27FC236}">
                <a16:creationId xmlns:a16="http://schemas.microsoft.com/office/drawing/2014/main" id="{4E0EFFFC-9F6B-4017-841B-A61961FD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7840E9DC-BFE7-48F6-8EAC-9233704C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844" y="5818873"/>
            <a:ext cx="6547371" cy="85010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600" dirty="0"/>
              <a:t>Allows work during weekend</a:t>
            </a:r>
          </a:p>
          <a:p>
            <a:pPr algn="just"/>
            <a:r>
              <a:rPr lang="en-US" sz="1600" dirty="0"/>
              <a:t>Allows testing with json data </a:t>
            </a:r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600" dirty="0"/>
              <a:t> (instead of database fetches)</a:t>
            </a:r>
          </a:p>
          <a:p>
            <a:pPr algn="just"/>
            <a:r>
              <a:rPr lang="en-US" sz="1600" dirty="0"/>
              <a:t>Separation of concerns. 3 DB fetches </a:t>
            </a:r>
            <a:r>
              <a:rPr lang="en-US" sz="1600" dirty="0">
                <a:sym typeface="Wingdings" panose="05000000000000000000" pitchFamily="2" charset="2"/>
              </a:rPr>
              <a:t> 3 separate json file inputs for model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400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C5AB8CB-794D-4078-B667-ED59A9550133}"/>
              </a:ext>
            </a:extLst>
          </p:cNvPr>
          <p:cNvGrpSpPr/>
          <p:nvPr/>
        </p:nvGrpSpPr>
        <p:grpSpPr>
          <a:xfrm>
            <a:off x="611720" y="1010194"/>
            <a:ext cx="6025085" cy="5554243"/>
            <a:chOff x="611720" y="1010194"/>
            <a:chExt cx="6025085" cy="555424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DBC9FF-E3A3-4375-8F4F-14C696C90F64}"/>
                </a:ext>
              </a:extLst>
            </p:cNvPr>
            <p:cNvGrpSpPr/>
            <p:nvPr/>
          </p:nvGrpSpPr>
          <p:grpSpPr>
            <a:xfrm>
              <a:off x="621245" y="1010194"/>
              <a:ext cx="6015560" cy="5554243"/>
              <a:chOff x="621245" y="1010194"/>
              <a:chExt cx="6015560" cy="5554243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B3870D8-E8AA-4129-A0A2-D088B4BC1F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"/>
              <a:stretch/>
            </p:blipFill>
            <p:spPr>
              <a:xfrm>
                <a:off x="621245" y="1010194"/>
                <a:ext cx="6015560" cy="5554243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0631BF7-9094-4F85-8563-2AA956409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8419" y="4112723"/>
                <a:ext cx="944788" cy="185207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33D53D-CEA6-4793-AA59-162439CE6782}"/>
                </a:ext>
              </a:extLst>
            </p:cNvPr>
            <p:cNvSpPr/>
            <p:nvPr/>
          </p:nvSpPr>
          <p:spPr>
            <a:xfrm>
              <a:off x="611720" y="3705225"/>
              <a:ext cx="6015560" cy="18859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E515BD-8B1A-4330-8534-9E2E46624B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0" r="796" b="5034"/>
            <a:stretch/>
          </p:blipFill>
          <p:spPr>
            <a:xfrm>
              <a:off x="5660167" y="4859532"/>
              <a:ext cx="938277" cy="179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300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81954-080C-4557-AE15-EDA943CED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"/>
          <a:stretch/>
        </p:blipFill>
        <p:spPr>
          <a:xfrm>
            <a:off x="430415" y="1332411"/>
            <a:ext cx="5827510" cy="473918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E5DECD-3442-43FE-9E5C-256A5213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2850" y="1007419"/>
            <a:ext cx="4010026" cy="554830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Insert screenshot here of </a:t>
            </a:r>
            <a:r>
              <a:rPr lang="en-US" sz="1600" dirty="0" err="1"/>
              <a:t>boardlet</a:t>
            </a:r>
            <a:r>
              <a:rPr lang="en-US" sz="1600" dirty="0"/>
              <a:t>                 and show demo (add link to title)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56A323-56B0-4E2B-B967-EF66BDAAAC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0" r="796" b="5034"/>
          <a:stretch/>
        </p:blipFill>
        <p:spPr>
          <a:xfrm>
            <a:off x="5302979" y="3169443"/>
            <a:ext cx="938277" cy="17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9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F1F7BC2-1CA5-4C12-8E43-44E3531BE870}"/>
              </a:ext>
            </a:extLst>
          </p:cNvPr>
          <p:cNvGrpSpPr/>
          <p:nvPr/>
        </p:nvGrpSpPr>
        <p:grpSpPr>
          <a:xfrm>
            <a:off x="6783474" y="5044077"/>
            <a:ext cx="389499" cy="313509"/>
            <a:chOff x="6783474" y="5044077"/>
            <a:chExt cx="389499" cy="313509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56AF48B-22CE-4FC7-B91B-4AA1747A0EAE}"/>
                </a:ext>
              </a:extLst>
            </p:cNvPr>
            <p:cNvSpPr/>
            <p:nvPr/>
          </p:nvSpPr>
          <p:spPr>
            <a:xfrm>
              <a:off x="6789781" y="5044077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6EB4506-7266-40F7-84F4-0DB8E5E2E443}"/>
                </a:ext>
              </a:extLst>
            </p:cNvPr>
            <p:cNvSpPr txBox="1"/>
            <p:nvPr/>
          </p:nvSpPr>
          <p:spPr>
            <a:xfrm>
              <a:off x="6783474" y="5074758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16</a:t>
              </a:r>
              <a:endParaRPr lang="en-GB" b="1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>
                <a:solidFill>
                  <a:srgbClr val="339966"/>
                </a:solidFill>
              </a:rPr>
              <a:t>3.4.8 – Grid Layout Algorithm</a:t>
            </a:r>
            <a:br>
              <a:rPr lang="en-GB" sz="3200" b="1">
                <a:solidFill>
                  <a:srgbClr val="339966"/>
                </a:solidFill>
              </a:rPr>
            </a:br>
            <a:r>
              <a:rPr lang="en-GB" sz="1600" b="1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457C2A0-3853-40BE-8C09-2A6EC359E1D2}"/>
              </a:ext>
            </a:extLst>
          </p:cNvPr>
          <p:cNvSpPr/>
          <p:nvPr/>
        </p:nvSpPr>
        <p:spPr>
          <a:xfrm>
            <a:off x="8351523" y="3178624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4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15BE5D-1891-4062-9059-A06B6FE45302}"/>
              </a:ext>
            </a:extLst>
          </p:cNvPr>
          <p:cNvSpPr/>
          <p:nvPr/>
        </p:nvSpPr>
        <p:spPr>
          <a:xfrm>
            <a:off x="7983222" y="3953694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F792E1-EE84-493E-B770-DF626AAFE5CC}"/>
              </a:ext>
            </a:extLst>
          </p:cNvPr>
          <p:cNvSpPr/>
          <p:nvPr/>
        </p:nvSpPr>
        <p:spPr>
          <a:xfrm>
            <a:off x="7224858" y="395369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5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06F35-9B50-4414-AFE9-87F68BB123FF}"/>
              </a:ext>
            </a:extLst>
          </p:cNvPr>
          <p:cNvSpPr/>
          <p:nvPr/>
        </p:nvSpPr>
        <p:spPr>
          <a:xfrm>
            <a:off x="8351523" y="2563222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3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CDB062-354B-4FE5-86D6-5088E5D0BA2E}"/>
              </a:ext>
            </a:extLst>
          </p:cNvPr>
          <p:cNvSpPr/>
          <p:nvPr/>
        </p:nvSpPr>
        <p:spPr>
          <a:xfrm>
            <a:off x="8351523" y="1947819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2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AF6BC7-D19D-4304-B4B6-D5B95C06A00F}"/>
              </a:ext>
            </a:extLst>
          </p:cNvPr>
          <p:cNvSpPr/>
          <p:nvPr/>
        </p:nvSpPr>
        <p:spPr>
          <a:xfrm>
            <a:off x="8351523" y="1332416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BB1841-7BC7-4AB4-85AE-76F5AF4C0319}"/>
              </a:ext>
            </a:extLst>
          </p:cNvPr>
          <p:cNvSpPr/>
          <p:nvPr/>
        </p:nvSpPr>
        <p:spPr>
          <a:xfrm>
            <a:off x="9499950" y="3944986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F2BCDA-7598-4B5D-A257-D89BA06F60E1}"/>
              </a:ext>
            </a:extLst>
          </p:cNvPr>
          <p:cNvSpPr/>
          <p:nvPr/>
        </p:nvSpPr>
        <p:spPr>
          <a:xfrm>
            <a:off x="8741586" y="3944985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5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315E43-F778-4B3E-9D0E-F85D478DE185}"/>
              </a:ext>
            </a:extLst>
          </p:cNvPr>
          <p:cNvSpPr/>
          <p:nvPr/>
        </p:nvSpPr>
        <p:spPr>
          <a:xfrm>
            <a:off x="5450493" y="504407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6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472B52-17DF-4DE4-9F35-279982863EDD}"/>
              </a:ext>
            </a:extLst>
          </p:cNvPr>
          <p:cNvSpPr/>
          <p:nvPr/>
        </p:nvSpPr>
        <p:spPr>
          <a:xfrm>
            <a:off x="7427691" y="5035370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0FB942-DC0E-4363-A0FC-0FA6D0B0708D}"/>
              </a:ext>
            </a:extLst>
          </p:cNvPr>
          <p:cNvSpPr/>
          <p:nvPr/>
        </p:nvSpPr>
        <p:spPr>
          <a:xfrm>
            <a:off x="8745823" y="5039728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43174B-6972-4447-85AC-CCE91FA839C8}"/>
              </a:ext>
            </a:extLst>
          </p:cNvPr>
          <p:cNvSpPr/>
          <p:nvPr/>
        </p:nvSpPr>
        <p:spPr>
          <a:xfrm>
            <a:off x="8086757" y="503972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F79DAF-ECAC-4C76-98E6-D29FF24D0AB5}"/>
              </a:ext>
            </a:extLst>
          </p:cNvPr>
          <p:cNvSpPr/>
          <p:nvPr/>
        </p:nvSpPr>
        <p:spPr>
          <a:xfrm>
            <a:off x="10063955" y="5031020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E3C699-5B63-4EA2-BB49-E390ACE46A15}"/>
              </a:ext>
            </a:extLst>
          </p:cNvPr>
          <p:cNvSpPr/>
          <p:nvPr/>
        </p:nvSpPr>
        <p:spPr>
          <a:xfrm>
            <a:off x="9404889" y="5031019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B97BBE-0189-45A7-9723-1FAAA1494BBB}"/>
              </a:ext>
            </a:extLst>
          </p:cNvPr>
          <p:cNvSpPr/>
          <p:nvPr/>
        </p:nvSpPr>
        <p:spPr>
          <a:xfrm>
            <a:off x="11382085" y="5035378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1D4E6C-B7B2-4452-A96A-888E460D8F04}"/>
              </a:ext>
            </a:extLst>
          </p:cNvPr>
          <p:cNvSpPr/>
          <p:nvPr/>
        </p:nvSpPr>
        <p:spPr>
          <a:xfrm>
            <a:off x="10723021" y="503537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2244F7-DC32-42FB-955A-FAE83758D018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>
            <a:off x="8508278" y="1645925"/>
            <a:ext cx="0" cy="30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FC420-C43A-4295-9A06-3026176106B2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>
            <a:off x="8508278" y="2261328"/>
            <a:ext cx="0" cy="30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31F5DB-0A4C-4B4E-88BC-0E250CE3EF29}"/>
              </a:ext>
            </a:extLst>
          </p:cNvPr>
          <p:cNvCxnSpPr>
            <a:stCxn id="16" idx="4"/>
            <a:endCxn id="5" idx="0"/>
          </p:cNvCxnSpPr>
          <p:nvPr/>
        </p:nvCxnSpPr>
        <p:spPr>
          <a:xfrm>
            <a:off x="8508278" y="2876731"/>
            <a:ext cx="0" cy="301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D21B05-BA99-497B-ABFC-BD949AE12A63}"/>
              </a:ext>
            </a:extLst>
          </p:cNvPr>
          <p:cNvCxnSpPr>
            <a:cxnSpLocks/>
            <a:stCxn id="5" idx="3"/>
            <a:endCxn id="14" idx="7"/>
          </p:cNvCxnSpPr>
          <p:nvPr/>
        </p:nvCxnSpPr>
        <p:spPr>
          <a:xfrm flipH="1">
            <a:off x="7492455" y="3446221"/>
            <a:ext cx="904980" cy="553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0A555-EA7A-4408-B79F-73E9E1B71D8B}"/>
              </a:ext>
            </a:extLst>
          </p:cNvPr>
          <p:cNvCxnSpPr>
            <a:stCxn id="5" idx="4"/>
            <a:endCxn id="13" idx="0"/>
          </p:cNvCxnSpPr>
          <p:nvPr/>
        </p:nvCxnSpPr>
        <p:spPr>
          <a:xfrm flipH="1">
            <a:off x="8139977" y="3492133"/>
            <a:ext cx="368301" cy="46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EAE03B-F875-4564-95B5-7181FA4C5674}"/>
              </a:ext>
            </a:extLst>
          </p:cNvPr>
          <p:cNvCxnSpPr>
            <a:stCxn id="5" idx="4"/>
            <a:endCxn id="20" idx="0"/>
          </p:cNvCxnSpPr>
          <p:nvPr/>
        </p:nvCxnSpPr>
        <p:spPr>
          <a:xfrm>
            <a:off x="8508278" y="3492133"/>
            <a:ext cx="39006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5BB4B9-BD47-4B5A-9C13-C92B12D09CA0}"/>
              </a:ext>
            </a:extLst>
          </p:cNvPr>
          <p:cNvCxnSpPr>
            <a:cxnSpLocks/>
            <a:stCxn id="5" idx="5"/>
            <a:endCxn id="19" idx="1"/>
          </p:cNvCxnSpPr>
          <p:nvPr/>
        </p:nvCxnSpPr>
        <p:spPr>
          <a:xfrm>
            <a:off x="8619120" y="3446221"/>
            <a:ext cx="926742" cy="544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177135"/>
            <a:ext cx="5879064" cy="1674859"/>
          </a:xfrm>
        </p:spPr>
        <p:txBody>
          <a:bodyPr>
            <a:normAutofit/>
          </a:bodyPr>
          <a:lstStyle/>
          <a:p>
            <a:pPr algn="just"/>
            <a:r>
              <a:rPr lang="en-GB" sz="1400" b="1" dirty="0"/>
              <a:t>Depth-first </a:t>
            </a:r>
            <a:r>
              <a:rPr lang="en-GB" sz="1400" dirty="0"/>
              <a:t>approach to loop through instance hierarchy (IH).</a:t>
            </a:r>
          </a:p>
          <a:p>
            <a:pPr algn="just"/>
            <a:r>
              <a:rPr lang="en-GB" sz="1400" dirty="0"/>
              <a:t>Count units to construct </a:t>
            </a:r>
            <a:r>
              <a:rPr lang="en-GB" sz="1400" b="1" dirty="0">
                <a:solidFill>
                  <a:srgbClr val="00B050"/>
                </a:solidFill>
              </a:rPr>
              <a:t>general grid layout</a:t>
            </a:r>
            <a:r>
              <a:rPr lang="en-GB" sz="1400" dirty="0"/>
              <a:t>.</a:t>
            </a:r>
          </a:p>
          <a:p>
            <a:pPr algn="just"/>
            <a:r>
              <a:rPr lang="en-GB" sz="1400" dirty="0"/>
              <a:t>Implement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and </a:t>
            </a:r>
            <a:r>
              <a:rPr lang="en-GB" sz="1400" b="1" dirty="0" err="1">
                <a:solidFill>
                  <a:srgbClr val="00B0F0"/>
                </a:solidFill>
              </a:rPr>
              <a:t>CModules</a:t>
            </a:r>
            <a:r>
              <a:rPr lang="en-GB" sz="1400" dirty="0"/>
              <a:t> as groups (containers) with </a:t>
            </a:r>
            <a:r>
              <a:rPr lang="en-GB" sz="1400" dirty="0" err="1"/>
              <a:t>mxGraph</a:t>
            </a:r>
            <a:r>
              <a:rPr lang="en-GB" sz="1400" dirty="0"/>
              <a:t> API.</a:t>
            </a:r>
          </a:p>
          <a:p>
            <a:pPr algn="just"/>
            <a:r>
              <a:rPr lang="en-GB" sz="1400" dirty="0"/>
              <a:t>Vertex placement inside group: </a:t>
            </a:r>
            <a:r>
              <a:rPr lang="en-GB" sz="1400" b="1" dirty="0"/>
              <a:t>square grid algorithm</a:t>
            </a:r>
            <a:r>
              <a:rPr lang="en-GB" sz="1400" dirty="0"/>
              <a:t> places nodes inside</a:t>
            </a:r>
          </a:p>
          <a:p>
            <a:pPr algn="just"/>
            <a:r>
              <a:rPr lang="en-GB" sz="1400" dirty="0"/>
              <a:t> Rules for example: if (valve to instrument) : instrument above valve</a:t>
            </a:r>
          </a:p>
          <a:p>
            <a:pPr algn="just"/>
            <a:endParaRPr lang="en-GB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44C62-83BF-43A1-8012-065DF44417CD}"/>
              </a:ext>
            </a:extLst>
          </p:cNvPr>
          <p:cNvSpPr txBox="1"/>
          <p:nvPr/>
        </p:nvSpPr>
        <p:spPr>
          <a:xfrm>
            <a:off x="6692545" y="1360757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Enterprise : </a:t>
            </a:r>
            <a:r>
              <a:rPr lang="en-GB" sz="1050"/>
              <a:t>AIDA Cruises</a:t>
            </a:r>
            <a:endParaRPr lang="en-GB" sz="105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117F58-5E5C-4183-9FB9-42A346CF33D5}"/>
              </a:ext>
            </a:extLst>
          </p:cNvPr>
          <p:cNvSpPr txBox="1"/>
          <p:nvPr/>
        </p:nvSpPr>
        <p:spPr>
          <a:xfrm>
            <a:off x="6692545" y="1974941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Site : </a:t>
            </a:r>
            <a:r>
              <a:rPr lang="en-GB" sz="1050"/>
              <a:t>AIDA</a:t>
            </a:r>
            <a:endParaRPr lang="en-GB" sz="105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1BBA78-1429-4214-A7E4-4609BA040E97}"/>
              </a:ext>
            </a:extLst>
          </p:cNvPr>
          <p:cNvSpPr txBox="1"/>
          <p:nvPr/>
        </p:nvSpPr>
        <p:spPr>
          <a:xfrm>
            <a:off x="6692545" y="2589125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Area : </a:t>
            </a:r>
            <a:r>
              <a:rPr lang="en-GB" sz="1050"/>
              <a:t>Brewery</a:t>
            </a:r>
            <a:endParaRPr lang="en-GB" sz="1050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BFADDD-BFA2-4C13-B736-4A82987858B5}"/>
              </a:ext>
            </a:extLst>
          </p:cNvPr>
          <p:cNvSpPr txBox="1"/>
          <p:nvPr/>
        </p:nvSpPr>
        <p:spPr>
          <a:xfrm>
            <a:off x="6692545" y="3208420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Brewhouse : </a:t>
            </a:r>
            <a:r>
              <a:rPr lang="en-GB" sz="1050"/>
              <a:t>Process Cell</a:t>
            </a:r>
            <a:endParaRPr lang="en-GB" sz="105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8E314-9421-47B2-81C7-35D3330BC3FB}"/>
              </a:ext>
            </a:extLst>
          </p:cNvPr>
          <p:cNvSpPr txBox="1"/>
          <p:nvPr/>
        </p:nvSpPr>
        <p:spPr>
          <a:xfrm>
            <a:off x="6327262" y="3990379"/>
            <a:ext cx="952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Unit : </a:t>
            </a:r>
            <a:r>
              <a:rPr lang="en-GB" sz="1050"/>
              <a:t>U_L2</a:t>
            </a:r>
            <a:endParaRPr lang="en-GB" sz="105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5735A5-7D17-43D5-AE51-15A5315C3548}"/>
              </a:ext>
            </a:extLst>
          </p:cNvPr>
          <p:cNvSpPr txBox="1"/>
          <p:nvPr/>
        </p:nvSpPr>
        <p:spPr>
          <a:xfrm>
            <a:off x="7505692" y="3986986"/>
            <a:ext cx="555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U_M5</a:t>
            </a:r>
            <a:endParaRPr lang="en-GB" sz="105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FE2259-F921-4DE6-A32F-D85626927A84}"/>
              </a:ext>
            </a:extLst>
          </p:cNvPr>
          <p:cNvSpPr txBox="1"/>
          <p:nvPr/>
        </p:nvSpPr>
        <p:spPr>
          <a:xfrm>
            <a:off x="8260380" y="3974781"/>
            <a:ext cx="555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U_P3</a:t>
            </a:r>
            <a:endParaRPr lang="en-GB" sz="105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9C90E2-A160-4F9C-8F01-9CE3B9AC1FF6}"/>
              </a:ext>
            </a:extLst>
          </p:cNvPr>
          <p:cNvSpPr txBox="1"/>
          <p:nvPr/>
        </p:nvSpPr>
        <p:spPr>
          <a:xfrm>
            <a:off x="9023159" y="3986986"/>
            <a:ext cx="555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U_W3</a:t>
            </a:r>
            <a:endParaRPr lang="en-GB" sz="105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3636359" y="5082992"/>
            <a:ext cx="1841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EModule : </a:t>
            </a:r>
            <a:r>
              <a:rPr lang="en-GB" sz="800"/>
              <a:t>Water_injection</a:t>
            </a:r>
            <a:endParaRPr lang="en-GB" sz="105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6DBB6B-AD22-4E12-A047-EB52F808F338}"/>
              </a:ext>
            </a:extLst>
          </p:cNvPr>
          <p:cNvSpPr txBox="1"/>
          <p:nvPr/>
        </p:nvSpPr>
        <p:spPr>
          <a:xfrm>
            <a:off x="5680821" y="5051517"/>
            <a:ext cx="52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Stem_ heating</a:t>
            </a:r>
            <a:endParaRPr lang="en-GB" sz="105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673D72-FA93-4288-8AA8-1B5760697195}"/>
              </a:ext>
            </a:extLst>
          </p:cNvPr>
          <p:cNvCxnSpPr>
            <a:cxnSpLocks/>
            <a:stCxn id="14" idx="3"/>
            <a:endCxn id="22" idx="7"/>
          </p:cNvCxnSpPr>
          <p:nvPr/>
        </p:nvCxnSpPr>
        <p:spPr>
          <a:xfrm flipH="1">
            <a:off x="5718090" y="4221290"/>
            <a:ext cx="1552680" cy="868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929334-65F2-4C15-94A7-AAE8CA8DDEFC}"/>
              </a:ext>
            </a:extLst>
          </p:cNvPr>
          <p:cNvCxnSpPr>
            <a:cxnSpLocks/>
            <a:stCxn id="14" idx="3"/>
            <a:endCxn id="21" idx="7"/>
          </p:cNvCxnSpPr>
          <p:nvPr/>
        </p:nvCxnSpPr>
        <p:spPr>
          <a:xfrm flipH="1">
            <a:off x="6407636" y="4221290"/>
            <a:ext cx="863134" cy="86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D86C2C7-910B-4A37-A90F-5B343FA02386}"/>
              </a:ext>
            </a:extLst>
          </p:cNvPr>
          <p:cNvSpPr/>
          <p:nvPr/>
        </p:nvSpPr>
        <p:spPr>
          <a:xfrm>
            <a:off x="2789434" y="6270893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7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64DBAC-CB84-4606-B4F6-8E15C3EA0AE9}"/>
              </a:ext>
            </a:extLst>
          </p:cNvPr>
          <p:cNvSpPr/>
          <p:nvPr/>
        </p:nvSpPr>
        <p:spPr>
          <a:xfrm>
            <a:off x="2099888" y="627089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6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FBDC056-2861-44FD-A66E-2F96FBDDDCC3}"/>
              </a:ext>
            </a:extLst>
          </p:cNvPr>
          <p:cNvSpPr/>
          <p:nvPr/>
        </p:nvSpPr>
        <p:spPr>
          <a:xfrm>
            <a:off x="4077086" y="6262185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9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E92855-37CF-4BC7-9EED-EAE899FAB624}"/>
              </a:ext>
            </a:extLst>
          </p:cNvPr>
          <p:cNvSpPr/>
          <p:nvPr/>
        </p:nvSpPr>
        <p:spPr>
          <a:xfrm>
            <a:off x="3418020" y="6262184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8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88104B0-C0C0-4AA2-AD13-E6A8972118C7}"/>
              </a:ext>
            </a:extLst>
          </p:cNvPr>
          <p:cNvSpPr/>
          <p:nvPr/>
        </p:nvSpPr>
        <p:spPr>
          <a:xfrm>
            <a:off x="4736152" y="626654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ACA7AA-16DB-4784-8A83-17FC6FFF9DF6}"/>
              </a:ext>
            </a:extLst>
          </p:cNvPr>
          <p:cNvSpPr txBox="1"/>
          <p:nvPr/>
        </p:nvSpPr>
        <p:spPr>
          <a:xfrm>
            <a:off x="-44222" y="6309807"/>
            <a:ext cx="2071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CModule : </a:t>
            </a:r>
            <a:endParaRPr lang="en-GB" sz="10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5331E5-A0C1-40F8-A47A-53F4AB535F20}"/>
              </a:ext>
            </a:extLst>
          </p:cNvPr>
          <p:cNvSpPr txBox="1"/>
          <p:nvPr/>
        </p:nvSpPr>
        <p:spPr>
          <a:xfrm>
            <a:off x="2509551" y="6585494"/>
            <a:ext cx="783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Pump_P40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7DF8C1-1C6C-47B9-9DF0-410B0828090E}"/>
              </a:ext>
            </a:extLst>
          </p:cNvPr>
          <p:cNvSpPr txBox="1"/>
          <p:nvPr/>
        </p:nvSpPr>
        <p:spPr>
          <a:xfrm>
            <a:off x="3559420" y="6575290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Kettle_sensor_Z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9C403F-87FF-4A1D-A45D-CFBD716ECCE8}"/>
              </a:ext>
            </a:extLst>
          </p:cNvPr>
          <p:cNvSpPr txBox="1"/>
          <p:nvPr/>
        </p:nvSpPr>
        <p:spPr>
          <a:xfrm>
            <a:off x="3272858" y="6576786"/>
            <a:ext cx="52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Motor</a:t>
            </a:r>
            <a:endParaRPr lang="en-GB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7B39A1-8D93-4947-806A-6F71369702EC}"/>
              </a:ext>
            </a:extLst>
          </p:cNvPr>
          <p:cNvSpPr txBox="1"/>
          <p:nvPr/>
        </p:nvSpPr>
        <p:spPr>
          <a:xfrm>
            <a:off x="4283266" y="6573794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1B5A12-CBAE-4629-82CB-63277D5A3C2B}"/>
              </a:ext>
            </a:extLst>
          </p:cNvPr>
          <p:cNvSpPr txBox="1"/>
          <p:nvPr/>
        </p:nvSpPr>
        <p:spPr>
          <a:xfrm>
            <a:off x="1508574" y="6571343"/>
            <a:ext cx="124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Control_valve_440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AB999D5-1B1B-47AD-BC87-6DE1FB64D6AA}"/>
              </a:ext>
            </a:extLst>
          </p:cNvPr>
          <p:cNvCxnSpPr>
            <a:cxnSpLocks/>
            <a:stCxn id="22" idx="3"/>
            <a:endCxn id="72" idx="7"/>
          </p:cNvCxnSpPr>
          <p:nvPr/>
        </p:nvCxnSpPr>
        <p:spPr>
          <a:xfrm flipH="1">
            <a:off x="2367485" y="5311674"/>
            <a:ext cx="3128920" cy="1005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71E9228-313C-4DD0-B496-0BB58D133F33}"/>
              </a:ext>
            </a:extLst>
          </p:cNvPr>
          <p:cNvCxnSpPr>
            <a:cxnSpLocks/>
            <a:stCxn id="22" idx="3"/>
            <a:endCxn id="71" idx="7"/>
          </p:cNvCxnSpPr>
          <p:nvPr/>
        </p:nvCxnSpPr>
        <p:spPr>
          <a:xfrm flipH="1">
            <a:off x="3057031" y="5311674"/>
            <a:ext cx="2439374" cy="1005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A79945-F74E-4D87-9E2B-2C52D41C4DB4}"/>
              </a:ext>
            </a:extLst>
          </p:cNvPr>
          <p:cNvCxnSpPr>
            <a:cxnSpLocks/>
            <a:stCxn id="22" idx="3"/>
            <a:endCxn id="74" idx="0"/>
          </p:cNvCxnSpPr>
          <p:nvPr/>
        </p:nvCxnSpPr>
        <p:spPr>
          <a:xfrm flipH="1">
            <a:off x="3574775" y="5311674"/>
            <a:ext cx="1921630" cy="950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2977AE-E804-4956-9077-B40A92AF9171}"/>
              </a:ext>
            </a:extLst>
          </p:cNvPr>
          <p:cNvCxnSpPr>
            <a:cxnSpLocks/>
            <a:stCxn id="22" idx="3"/>
            <a:endCxn id="73" idx="0"/>
          </p:cNvCxnSpPr>
          <p:nvPr/>
        </p:nvCxnSpPr>
        <p:spPr>
          <a:xfrm flipH="1">
            <a:off x="4233841" y="5311674"/>
            <a:ext cx="1262564" cy="950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0385F6-531A-4E2C-9B31-06184BAF25F1}"/>
              </a:ext>
            </a:extLst>
          </p:cNvPr>
          <p:cNvCxnSpPr>
            <a:cxnSpLocks/>
            <a:stCxn id="22" idx="3"/>
            <a:endCxn id="76" idx="0"/>
          </p:cNvCxnSpPr>
          <p:nvPr/>
        </p:nvCxnSpPr>
        <p:spPr>
          <a:xfrm flipH="1">
            <a:off x="4892907" y="5311674"/>
            <a:ext cx="603498" cy="954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97C3403-3BE4-419F-B37E-BB1D4E5D406F}"/>
              </a:ext>
            </a:extLst>
          </p:cNvPr>
          <p:cNvSpPr txBox="1"/>
          <p:nvPr/>
        </p:nvSpPr>
        <p:spPr>
          <a:xfrm>
            <a:off x="4732569" y="6292491"/>
            <a:ext cx="389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/>
              <a:t>10</a:t>
            </a:r>
            <a:endParaRPr lang="en-GB" b="1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433E1B0-4143-47E6-8A5F-FB87A2B321AA}"/>
              </a:ext>
            </a:extLst>
          </p:cNvPr>
          <p:cNvGrpSpPr/>
          <p:nvPr/>
        </p:nvGrpSpPr>
        <p:grpSpPr>
          <a:xfrm>
            <a:off x="5357223" y="6262184"/>
            <a:ext cx="389499" cy="313509"/>
            <a:chOff x="6044911" y="6257834"/>
            <a:chExt cx="389499" cy="31350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4D4DD5-651B-4695-9B1D-22921F20F2F7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DA9C78-E820-4BF9-BF7C-047FA16C8F89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12</a:t>
              </a:r>
              <a:endParaRPr lang="en-GB" b="1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BD710FF-29F0-4056-B16E-70086BD19603}"/>
              </a:ext>
            </a:extLst>
          </p:cNvPr>
          <p:cNvGrpSpPr/>
          <p:nvPr/>
        </p:nvGrpSpPr>
        <p:grpSpPr>
          <a:xfrm>
            <a:off x="5929073" y="6282643"/>
            <a:ext cx="389499" cy="313509"/>
            <a:chOff x="6044911" y="6257834"/>
            <a:chExt cx="389499" cy="313509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D49016E-0B74-45BF-96A6-9A0167A9F4A1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3567F7E-66D2-47A2-9BF9-D7CA91D61D5B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13</a:t>
              </a:r>
              <a:endParaRPr lang="en-GB" b="1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C1BA2FB-A44B-46FF-87D4-F3932BAEB375}"/>
              </a:ext>
            </a:extLst>
          </p:cNvPr>
          <p:cNvGrpSpPr/>
          <p:nvPr/>
        </p:nvGrpSpPr>
        <p:grpSpPr>
          <a:xfrm>
            <a:off x="6500923" y="6299959"/>
            <a:ext cx="389499" cy="313509"/>
            <a:chOff x="6044911" y="6257834"/>
            <a:chExt cx="389499" cy="313509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C01B681-EA9E-4BFA-A4B3-7BA5943C035C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65B81A1-875C-47CC-B2C7-7B100B73327B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14</a:t>
              </a:r>
              <a:endParaRPr lang="en-GB" b="1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C6EA167-3784-467A-9529-96D6E9FC2A57}"/>
              </a:ext>
            </a:extLst>
          </p:cNvPr>
          <p:cNvGrpSpPr/>
          <p:nvPr/>
        </p:nvGrpSpPr>
        <p:grpSpPr>
          <a:xfrm>
            <a:off x="7072773" y="6308859"/>
            <a:ext cx="389499" cy="313509"/>
            <a:chOff x="6044911" y="6257834"/>
            <a:chExt cx="389499" cy="313509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24A40AE-6F99-485E-9983-287E6E3C9242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56FE635-6E6D-4207-815F-B9A98E59C9A8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15</a:t>
              </a:r>
              <a:endParaRPr lang="en-GB" b="1"/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8EEBCD1-D077-4EAE-9CA9-4649D32E1175}"/>
              </a:ext>
            </a:extLst>
          </p:cNvPr>
          <p:cNvCxnSpPr>
            <a:stCxn id="21" idx="4"/>
            <a:endCxn id="78" idx="0"/>
          </p:cNvCxnSpPr>
          <p:nvPr/>
        </p:nvCxnSpPr>
        <p:spPr>
          <a:xfrm flipH="1">
            <a:off x="5523351" y="5357587"/>
            <a:ext cx="773443" cy="904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69357F-3AAD-4D90-898C-7A21F3C40BFA}"/>
              </a:ext>
            </a:extLst>
          </p:cNvPr>
          <p:cNvCxnSpPr>
            <a:stCxn id="21" idx="4"/>
            <a:endCxn id="130" idx="0"/>
          </p:cNvCxnSpPr>
          <p:nvPr/>
        </p:nvCxnSpPr>
        <p:spPr>
          <a:xfrm flipH="1">
            <a:off x="6123823" y="5357587"/>
            <a:ext cx="172971" cy="951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83AC6B-7F60-4852-8411-D0867329AACE}"/>
              </a:ext>
            </a:extLst>
          </p:cNvPr>
          <p:cNvCxnSpPr>
            <a:stCxn id="21" idx="4"/>
            <a:endCxn id="132" idx="0"/>
          </p:cNvCxnSpPr>
          <p:nvPr/>
        </p:nvCxnSpPr>
        <p:spPr>
          <a:xfrm>
            <a:off x="6296794" y="5357587"/>
            <a:ext cx="370257" cy="94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9E9DAE-C333-45BD-BB5D-FC98BF9A3697}"/>
              </a:ext>
            </a:extLst>
          </p:cNvPr>
          <p:cNvCxnSpPr>
            <a:stCxn id="21" idx="4"/>
            <a:endCxn id="135" idx="0"/>
          </p:cNvCxnSpPr>
          <p:nvPr/>
        </p:nvCxnSpPr>
        <p:spPr>
          <a:xfrm>
            <a:off x="6296794" y="5357587"/>
            <a:ext cx="942107" cy="95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E1EDD03-308E-446A-BAAB-23B84A2A7891}"/>
              </a:ext>
            </a:extLst>
          </p:cNvPr>
          <p:cNvGrpSpPr/>
          <p:nvPr/>
        </p:nvGrpSpPr>
        <p:grpSpPr>
          <a:xfrm>
            <a:off x="6133732" y="5044078"/>
            <a:ext cx="389499" cy="313509"/>
            <a:chOff x="6133732" y="5044078"/>
            <a:chExt cx="389499" cy="31350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8CB9F9-CA67-475E-9B54-1FAC00137C7E}"/>
                </a:ext>
              </a:extLst>
            </p:cNvPr>
            <p:cNvSpPr/>
            <p:nvPr/>
          </p:nvSpPr>
          <p:spPr>
            <a:xfrm>
              <a:off x="6140039" y="5044078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78868B-AA58-4A6B-A42F-E84FBDB2A64C}"/>
                </a:ext>
              </a:extLst>
            </p:cNvPr>
            <p:cNvSpPr txBox="1"/>
            <p:nvPr/>
          </p:nvSpPr>
          <p:spPr>
            <a:xfrm>
              <a:off x="6133732" y="5074759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11</a:t>
              </a:r>
              <a:endParaRPr lang="en-GB" b="1"/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EB36337-44D2-413C-8507-38B2D6E911F4}"/>
              </a:ext>
            </a:extLst>
          </p:cNvPr>
          <p:cNvCxnSpPr>
            <a:cxnSpLocks/>
            <a:endCxn id="155" idx="3"/>
          </p:cNvCxnSpPr>
          <p:nvPr/>
        </p:nvCxnSpPr>
        <p:spPr>
          <a:xfrm flipH="1" flipV="1">
            <a:off x="3078773" y="4111997"/>
            <a:ext cx="3271183" cy="56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AEEB31D-A8A8-486F-A379-54804F076291}"/>
              </a:ext>
            </a:extLst>
          </p:cNvPr>
          <p:cNvSpPr txBox="1"/>
          <p:nvPr/>
        </p:nvSpPr>
        <p:spPr>
          <a:xfrm>
            <a:off x="3620308" y="3866923"/>
            <a:ext cx="215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>
                <a:solidFill>
                  <a:srgbClr val="00B050"/>
                </a:solidFill>
              </a:rPr>
              <a:t>Constructs grid layout as 2D-array</a:t>
            </a:r>
          </a:p>
          <a:p>
            <a:pPr algn="ctr"/>
            <a:endParaRPr lang="en-GB" sz="900">
              <a:solidFill>
                <a:srgbClr val="00B050"/>
              </a:solidFill>
            </a:endParaRPr>
          </a:p>
          <a:p>
            <a:pPr algn="ctr"/>
            <a:r>
              <a:rPr lang="en-GB" sz="900">
                <a:solidFill>
                  <a:srgbClr val="00B050"/>
                </a:solidFill>
              </a:rPr>
              <a:t>Units layed out inside each grid cell separately, units placed in grid at the end.  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833B045-CC05-4566-8D2A-8E3504375D89}"/>
              </a:ext>
            </a:extLst>
          </p:cNvPr>
          <p:cNvSpPr/>
          <p:nvPr/>
        </p:nvSpPr>
        <p:spPr>
          <a:xfrm>
            <a:off x="162202" y="2986339"/>
            <a:ext cx="2916571" cy="225131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7B185A3-C29A-4040-9660-75478B70F5B6}"/>
              </a:ext>
            </a:extLst>
          </p:cNvPr>
          <p:cNvCxnSpPr>
            <a:stCxn id="155" idx="0"/>
            <a:endCxn id="155" idx="2"/>
          </p:cNvCxnSpPr>
          <p:nvPr/>
        </p:nvCxnSpPr>
        <p:spPr>
          <a:xfrm>
            <a:off x="1620488" y="2986339"/>
            <a:ext cx="0" cy="2251316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98EB3A1-5F50-4B50-AD94-3705A2B2A962}"/>
              </a:ext>
            </a:extLst>
          </p:cNvPr>
          <p:cNvCxnSpPr>
            <a:stCxn id="155" idx="1"/>
            <a:endCxn id="155" idx="3"/>
          </p:cNvCxnSpPr>
          <p:nvPr/>
        </p:nvCxnSpPr>
        <p:spPr>
          <a:xfrm>
            <a:off x="162202" y="4111997"/>
            <a:ext cx="2916571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8A63993-5DF1-4F37-8E01-74EA086C6BC9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7071053" y="4267203"/>
            <a:ext cx="1068924" cy="85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29D0AE2-35AA-4F99-B263-BF0ADCF09C35}"/>
              </a:ext>
            </a:extLst>
          </p:cNvPr>
          <p:cNvCxnSpPr>
            <a:cxnSpLocks/>
            <a:stCxn id="13" idx="4"/>
            <a:endCxn id="23" idx="7"/>
          </p:cNvCxnSpPr>
          <p:nvPr/>
        </p:nvCxnSpPr>
        <p:spPr>
          <a:xfrm flipH="1">
            <a:off x="7695288" y="4267203"/>
            <a:ext cx="444689" cy="814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46B7BD-80F8-4B7F-BC81-B3326D2490DE}"/>
              </a:ext>
            </a:extLst>
          </p:cNvPr>
          <p:cNvCxnSpPr>
            <a:stCxn id="13" idx="4"/>
            <a:endCxn id="26" idx="0"/>
          </p:cNvCxnSpPr>
          <p:nvPr/>
        </p:nvCxnSpPr>
        <p:spPr>
          <a:xfrm>
            <a:off x="8139977" y="4267203"/>
            <a:ext cx="103535" cy="772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845227D-C166-40E4-830D-A42164CBD1D1}"/>
              </a:ext>
            </a:extLst>
          </p:cNvPr>
          <p:cNvCxnSpPr>
            <a:stCxn id="20" idx="4"/>
            <a:endCxn id="25" idx="0"/>
          </p:cNvCxnSpPr>
          <p:nvPr/>
        </p:nvCxnSpPr>
        <p:spPr>
          <a:xfrm>
            <a:off x="8898341" y="4258494"/>
            <a:ext cx="4237" cy="78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7448973-7BDC-41DC-928C-817808591D11}"/>
              </a:ext>
            </a:extLst>
          </p:cNvPr>
          <p:cNvCxnSpPr>
            <a:stCxn id="20" idx="4"/>
            <a:endCxn id="28" idx="1"/>
          </p:cNvCxnSpPr>
          <p:nvPr/>
        </p:nvCxnSpPr>
        <p:spPr>
          <a:xfrm>
            <a:off x="8898341" y="4258494"/>
            <a:ext cx="552460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9D3EA14-2BB0-49A2-A58D-3B869ECD8F5F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9767547" y="4212583"/>
            <a:ext cx="453163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84CD8AF-715A-476C-8497-B07EA04859A5}"/>
              </a:ext>
            </a:extLst>
          </p:cNvPr>
          <p:cNvCxnSpPr>
            <a:stCxn id="19" idx="5"/>
            <a:endCxn id="30" idx="1"/>
          </p:cNvCxnSpPr>
          <p:nvPr/>
        </p:nvCxnSpPr>
        <p:spPr>
          <a:xfrm>
            <a:off x="9767547" y="4212583"/>
            <a:ext cx="1001386" cy="86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0A1E64E-23A9-4F2B-9EC4-287578537AF2}"/>
              </a:ext>
            </a:extLst>
          </p:cNvPr>
          <p:cNvCxnSpPr>
            <a:stCxn id="19" idx="5"/>
            <a:endCxn id="29" idx="1"/>
          </p:cNvCxnSpPr>
          <p:nvPr/>
        </p:nvCxnSpPr>
        <p:spPr>
          <a:xfrm>
            <a:off x="9767547" y="4212583"/>
            <a:ext cx="1660450" cy="86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2FAF1732-E50A-411A-8140-BDD4AE3AAC72}"/>
              </a:ext>
            </a:extLst>
          </p:cNvPr>
          <p:cNvSpPr/>
          <p:nvPr/>
        </p:nvSpPr>
        <p:spPr>
          <a:xfrm>
            <a:off x="7646545" y="6322463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6754FD9-5ADE-45AD-BA9A-17870E023CE3}"/>
              </a:ext>
            </a:extLst>
          </p:cNvPr>
          <p:cNvSpPr/>
          <p:nvPr/>
        </p:nvSpPr>
        <p:spPr>
          <a:xfrm>
            <a:off x="8964677" y="6326821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868A657-E619-476F-AD96-BBC50B669383}"/>
              </a:ext>
            </a:extLst>
          </p:cNvPr>
          <p:cNvSpPr/>
          <p:nvPr/>
        </p:nvSpPr>
        <p:spPr>
          <a:xfrm>
            <a:off x="8305611" y="6326820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4BC54197-2AF2-451C-A38C-C25E40F66518}"/>
              </a:ext>
            </a:extLst>
          </p:cNvPr>
          <p:cNvSpPr/>
          <p:nvPr/>
        </p:nvSpPr>
        <p:spPr>
          <a:xfrm>
            <a:off x="10282809" y="6318113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531F280-5D93-4A41-BF8C-C9812083D509}"/>
              </a:ext>
            </a:extLst>
          </p:cNvPr>
          <p:cNvSpPr/>
          <p:nvPr/>
        </p:nvSpPr>
        <p:spPr>
          <a:xfrm>
            <a:off x="9623743" y="631811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70D730C-F7EB-4D40-BDBA-4E67ACD124B2}"/>
              </a:ext>
            </a:extLst>
          </p:cNvPr>
          <p:cNvSpPr/>
          <p:nvPr/>
        </p:nvSpPr>
        <p:spPr>
          <a:xfrm>
            <a:off x="11600939" y="6322471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F709873D-10E8-4F2A-A5DB-67A4AA912568}"/>
              </a:ext>
            </a:extLst>
          </p:cNvPr>
          <p:cNvSpPr/>
          <p:nvPr/>
        </p:nvSpPr>
        <p:spPr>
          <a:xfrm>
            <a:off x="10941875" y="6322470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19BCEC-BCFB-46D0-B571-000FE3238F42}"/>
              </a:ext>
            </a:extLst>
          </p:cNvPr>
          <p:cNvSpPr txBox="1"/>
          <p:nvPr/>
        </p:nvSpPr>
        <p:spPr>
          <a:xfrm>
            <a:off x="766614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33ADCFD3-C867-4DA9-9586-702FF7940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42" y="3025806"/>
            <a:ext cx="1225002" cy="1053272"/>
          </a:xfrm>
          <a:prstGeom prst="rect">
            <a:avLst/>
          </a:prstGeom>
          <a:ln w="12700">
            <a:solidFill>
              <a:srgbClr val="0000FF"/>
            </a:solidFill>
            <a:prstDash val="dash"/>
          </a:ln>
        </p:spPr>
      </p:pic>
      <p:sp>
        <p:nvSpPr>
          <p:cNvPr id="208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935955" y="3057525"/>
            <a:ext cx="823913" cy="773905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1733550" y="3036094"/>
            <a:ext cx="1209675" cy="103108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8ADB33B-2C46-4612-A9B1-4BD82F8A3D52}"/>
              </a:ext>
            </a:extLst>
          </p:cNvPr>
          <p:cNvSpPr txBox="1"/>
          <p:nvPr/>
        </p:nvSpPr>
        <p:spPr>
          <a:xfrm>
            <a:off x="8416341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EC2B35F-B846-47DC-B4AE-30DC531978F7}"/>
              </a:ext>
            </a:extLst>
          </p:cNvPr>
          <p:cNvSpPr txBox="1"/>
          <p:nvPr/>
        </p:nvSpPr>
        <p:spPr>
          <a:xfrm>
            <a:off x="9139084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0B609C3-DEFA-4885-AA8C-CB340E458C71}"/>
              </a:ext>
            </a:extLst>
          </p:cNvPr>
          <p:cNvSpPr txBox="1"/>
          <p:nvPr/>
        </p:nvSpPr>
        <p:spPr>
          <a:xfrm>
            <a:off x="9889282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50610D5-31AA-4714-B63D-995816443D4C}"/>
              </a:ext>
            </a:extLst>
          </p:cNvPr>
          <p:cNvSpPr txBox="1"/>
          <p:nvPr/>
        </p:nvSpPr>
        <p:spPr>
          <a:xfrm>
            <a:off x="10612025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3F4FC5F-094B-4278-8530-7D2C5545A05E}"/>
              </a:ext>
            </a:extLst>
          </p:cNvPr>
          <p:cNvSpPr txBox="1"/>
          <p:nvPr/>
        </p:nvSpPr>
        <p:spPr>
          <a:xfrm>
            <a:off x="1136222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21" name="Content Placeholder 2">
            <a:extLst>
              <a:ext uri="{FF2B5EF4-FFF2-40B4-BE49-F238E27FC236}">
                <a16:creationId xmlns:a16="http://schemas.microsoft.com/office/drawing/2014/main" id="{88D53F7D-81ED-47AB-94F7-1C06C0C674B5}"/>
              </a:ext>
            </a:extLst>
          </p:cNvPr>
          <p:cNvSpPr txBox="1">
            <a:spLocks/>
          </p:cNvSpPr>
          <p:nvPr/>
        </p:nvSpPr>
        <p:spPr>
          <a:xfrm>
            <a:off x="6205633" y="922792"/>
            <a:ext cx="4826974" cy="252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>
                <a:solidFill>
                  <a:srgbClr val="FF0000"/>
                </a:solidFill>
              </a:rPr>
              <a:t>Oder </a:t>
            </a:r>
            <a:r>
              <a:rPr lang="en-GB" sz="1100" dirty="0" err="1">
                <a:solidFill>
                  <a:srgbClr val="FF0000"/>
                </a:solidFill>
              </a:rPr>
              <a:t>ist</a:t>
            </a:r>
            <a:r>
              <a:rPr lang="en-GB" sz="1100" dirty="0">
                <a:solidFill>
                  <a:srgbClr val="FF0000"/>
                </a:solidFill>
              </a:rPr>
              <a:t> Instance hierarchy </a:t>
            </a:r>
            <a:r>
              <a:rPr lang="en-GB" sz="1100" dirty="0" err="1">
                <a:solidFill>
                  <a:srgbClr val="FF0000"/>
                </a:solidFill>
              </a:rPr>
              <a:t>als</a:t>
            </a:r>
            <a:r>
              <a:rPr lang="en-GB" sz="1100" dirty="0">
                <a:solidFill>
                  <a:srgbClr val="FF0000"/>
                </a:solidFill>
              </a:rPr>
              <a:t> levels 0-7 </a:t>
            </a:r>
            <a:r>
              <a:rPr lang="en-GB" sz="1100" dirty="0" err="1">
                <a:solidFill>
                  <a:srgbClr val="FF0000"/>
                </a:solidFill>
              </a:rPr>
              <a:t>im</a:t>
            </a:r>
            <a:r>
              <a:rPr lang="en-GB" sz="1100" dirty="0">
                <a:solidFill>
                  <a:srgbClr val="FF0000"/>
                </a:solidFill>
              </a:rPr>
              <a:t> Modell </a:t>
            </a:r>
            <a:r>
              <a:rPr lang="en-GB" sz="1100" dirty="0" err="1">
                <a:solidFill>
                  <a:srgbClr val="FF0000"/>
                </a:solidFill>
              </a:rPr>
              <a:t>implementiert</a:t>
            </a:r>
            <a:r>
              <a:rPr lang="en-GB" sz="1100" dirty="0">
                <a:solidFill>
                  <a:srgbClr val="FF0000"/>
                </a:solidFill>
              </a:rPr>
              <a:t>?</a:t>
            </a:r>
          </a:p>
          <a:p>
            <a:pPr algn="just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542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486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Dynamic Generation of Modular Industrial Plant Visualizations</vt:lpstr>
      <vt:lpstr>Task Backlog – Overview Overview of tasks: Week 10</vt:lpstr>
      <vt:lpstr>Task Backlog – Overview Overview of tasks: Week 10</vt:lpstr>
      <vt:lpstr>P&amp;ID Shapes Library Weekly Sprint 10</vt:lpstr>
      <vt:lpstr>Task Backlog – Overview Overview of tasks: Week 10</vt:lpstr>
      <vt:lpstr>Testing Boardlet Weekly Sprint 10</vt:lpstr>
      <vt:lpstr>Task Backlog – Overview Overview of tasks: Week 10</vt:lpstr>
      <vt:lpstr>Sapient Boardlet Weekly Sprint 10</vt:lpstr>
      <vt:lpstr>3.4.8 – Grid Layout Algorithm Concept</vt:lpstr>
      <vt:lpstr>Issues and challenges Weekly Sprint 10</vt:lpstr>
      <vt:lpstr>Next Sprint Weekly Sprint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45</cp:revision>
  <dcterms:created xsi:type="dcterms:W3CDTF">2018-06-10T12:02:46Z</dcterms:created>
  <dcterms:modified xsi:type="dcterms:W3CDTF">2018-06-11T21:25:10Z</dcterms:modified>
</cp:coreProperties>
</file>