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73" r:id="rId5"/>
    <p:sldId id="289" r:id="rId6"/>
    <p:sldId id="291" r:id="rId7"/>
    <p:sldId id="296" r:id="rId8"/>
    <p:sldId id="293" r:id="rId9"/>
    <p:sldId id="294" r:id="rId10"/>
    <p:sldId id="297" r:id="rId11"/>
    <p:sldId id="295" r:id="rId12"/>
    <p:sldId id="298" r:id="rId13"/>
    <p:sldId id="292" r:id="rId14"/>
    <p:sldId id="288" r:id="rId15"/>
    <p:sldId id="280" r:id="rId16"/>
    <p:sldId id="283" r:id="rId17"/>
    <p:sldId id="272" r:id="rId18"/>
    <p:sldId id="285" r:id="rId19"/>
    <p:sldId id="278" r:id="rId20"/>
    <p:sldId id="281" r:id="rId21"/>
    <p:sldId id="286" r:id="rId22"/>
    <p:sldId id="287" r:id="rId23"/>
    <p:sldId id="274" r:id="rId24"/>
    <p:sldId id="279" r:id="rId25"/>
    <p:sldId id="282" r:id="rId26"/>
    <p:sldId id="276" r:id="rId27"/>
    <p:sldId id="290" r:id="rId28"/>
  </p:sldIdLst>
  <p:sldSz cx="12192000" cy="6858000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7/20/2018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7/20/2018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7/20/2018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7/20/2018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7/20/2018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7/20/2018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7/20/2018</a:t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7/20/2018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7/20/2018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7/20/2018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7/20/2018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7E2CC3E8-F4D3-4BD0-85C9-D1B5AC4917BD}" type="datetimeFigureOut">
              <a:rPr lang="en-US" smtClean="0">
                <a:uFillTx/>
              </a:rPr>
              <a:t>7/20/2018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39966"/>
                </a:solidFill>
                <a:uFillTx/>
              </a:rPr>
              <a:t>Dynamic Generation of Modular Industrial Plant Visualizations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" y="3584892"/>
            <a:ext cx="11384280" cy="313230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uFillTx/>
              </a:rPr>
              <a:t>Weekly Meeting 15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pPr algn="r"/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uFillTx/>
              </a:rPr>
              <a:t>Miguel Romero Karam</a:t>
            </a:r>
          </a:p>
        </p:txBody>
      </p:sp>
      <p:pic>
        <p:nvPicPr>
          <p:cNvPr id="4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339966"/>
                </a:solidFill>
              </a:rPr>
              <a:t>visuVertices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PostgreSQL Query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CA16F-1D04-4CC5-9AF4-E9C19D76A08D}"/>
              </a:ext>
            </a:extLst>
          </p:cNvPr>
          <p:cNvSpPr txBox="1"/>
          <p:nvPr/>
        </p:nvSpPr>
        <p:spPr>
          <a:xfrm>
            <a:off x="550030" y="1778011"/>
            <a:ext cx="11407820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 </a:t>
            </a:r>
            <a:r>
              <a:rPr lang="en-US" sz="2400" dirty="0"/>
              <a:t>Query data for data bindings and animations along with </a:t>
            </a:r>
            <a:r>
              <a:rPr lang="en-US" sz="2400" dirty="0" err="1"/>
              <a:t>l_nodes</a:t>
            </a:r>
            <a:r>
              <a:rPr lang="en-US" sz="2400" dirty="0"/>
              <a:t>:</a:t>
            </a:r>
          </a:p>
          <a:p>
            <a:endParaRPr lang="en-US" b="1" dirty="0"/>
          </a:p>
          <a:p>
            <a:endParaRPr lang="en-US" b="1" dirty="0"/>
          </a:p>
          <a:p>
            <a:pPr lvl="2"/>
            <a:r>
              <a:rPr lang="en-US" b="1" dirty="0"/>
              <a:t>SELECT</a:t>
            </a:r>
            <a:r>
              <a:rPr lang="en-US" dirty="0"/>
              <a:t> *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sapient_owner.prj_prc_visu_vertices</a:t>
            </a:r>
            <a:endParaRPr lang="en-US" dirty="0"/>
          </a:p>
          <a:p>
            <a:pPr lvl="2"/>
            <a:r>
              <a:rPr lang="en-US" b="1" dirty="0"/>
              <a:t>[ORDER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 id </a:t>
            </a:r>
            <a:r>
              <a:rPr lang="en-US" b="1" dirty="0"/>
              <a:t>ASC]</a:t>
            </a:r>
          </a:p>
          <a:p>
            <a:endParaRPr lang="en-US" b="1" dirty="0"/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 </a:t>
            </a:r>
            <a:r>
              <a:rPr lang="en-US" sz="2400" dirty="0"/>
              <a:t>Then in </a:t>
            </a:r>
            <a:r>
              <a:rPr lang="en-US" sz="2400" dirty="0" err="1"/>
              <a:t>checkIfQueriesDone</a:t>
            </a:r>
            <a:r>
              <a:rPr lang="en-US" sz="2400" dirty="0"/>
              <a:t>():</a:t>
            </a: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457200" indent="-457200">
              <a:buClr>
                <a:schemeClr val="accent4"/>
              </a:buClr>
              <a:buFont typeface="+mj-lt"/>
              <a:buAutoNum type="arabicPeriod"/>
            </a:pPr>
            <a:r>
              <a:rPr lang="en-US" b="1" dirty="0"/>
              <a:t>Join</a:t>
            </a:r>
            <a:r>
              <a:rPr lang="en-US" dirty="0"/>
              <a:t>:</a:t>
            </a:r>
          </a:p>
          <a:p>
            <a:pPr marL="914400" lvl="1" indent="-4572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All queried </a:t>
            </a:r>
            <a:r>
              <a:rPr lang="en-US" dirty="0" err="1"/>
              <a:t>lNodes</a:t>
            </a:r>
            <a:r>
              <a:rPr lang="en-US" dirty="0"/>
              <a:t> (WHERE id &gt;= </a:t>
            </a:r>
            <a:r>
              <a:rPr lang="en-US" dirty="0" err="1"/>
              <a:t>rootID</a:t>
            </a:r>
            <a:r>
              <a:rPr lang="en-US" dirty="0"/>
              <a:t>) and </a:t>
            </a:r>
            <a:r>
              <a:rPr lang="en-US" dirty="0" err="1"/>
              <a:t>visuVertices</a:t>
            </a:r>
            <a:r>
              <a:rPr lang="en-US" dirty="0"/>
              <a:t> with JavaScript</a:t>
            </a:r>
          </a:p>
          <a:p>
            <a:pPr marL="457200" indent="-457200">
              <a:buClr>
                <a:schemeClr val="accent4"/>
              </a:buClr>
              <a:buFont typeface="+mj-lt"/>
              <a:buAutoNum type="arabicPeriod"/>
            </a:pPr>
            <a:r>
              <a:rPr lang="en-US" b="1" dirty="0"/>
              <a:t>Filter</a:t>
            </a:r>
            <a:r>
              <a:rPr lang="en-US" dirty="0"/>
              <a:t>:</a:t>
            </a:r>
          </a:p>
          <a:p>
            <a:pPr marL="914400" lvl="1" indent="-4572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buildHierarchy</a:t>
            </a:r>
            <a:r>
              <a:rPr lang="en-US" dirty="0"/>
              <a:t>() where only descendants of </a:t>
            </a:r>
            <a:r>
              <a:rPr lang="en-US" dirty="0" err="1"/>
              <a:t>selectedRootNode</a:t>
            </a:r>
            <a:r>
              <a:rPr lang="en-US" dirty="0"/>
              <a:t> are kept, rest is removed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3302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339966"/>
                </a:solidFill>
                <a:uFillTx/>
              </a:rPr>
              <a:t>pid</a:t>
            </a:r>
            <a:r>
              <a:rPr lang="en-GB" sz="3200" b="1" dirty="0" err="1">
                <a:solidFill>
                  <a:srgbClr val="339966"/>
                </a:solidFill>
              </a:rPr>
              <a:t>Connections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Data Map of Query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grpSp>
        <p:nvGrpSpPr>
          <p:cNvPr id="110" name="Gruppieren 109"/>
          <p:cNvGrpSpPr/>
          <p:nvPr/>
        </p:nvGrpSpPr>
        <p:grpSpPr>
          <a:xfrm>
            <a:off x="3027976" y="1490663"/>
            <a:ext cx="2312733" cy="5247497"/>
            <a:chOff x="9954513" y="157942"/>
            <a:chExt cx="1858595" cy="524749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11" name="Rechteck 110"/>
            <p:cNvSpPr>
              <a:spLocks/>
            </p:cNvSpPr>
            <p:nvPr/>
          </p:nvSpPr>
          <p:spPr>
            <a:xfrm>
              <a:off x="9958645" y="157942"/>
              <a:ext cx="1853737" cy="4998958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l_nodes</a:t>
              </a:r>
              <a:endParaRPr lang="de-DE" sz="1400" b="1" dirty="0">
                <a:uFillTx/>
              </a:endParaRPr>
            </a:p>
          </p:txBody>
        </p:sp>
        <p:sp>
          <p:nvSpPr>
            <p:cNvPr id="112" name="Rechteck 111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13" name="Rechteck 112"/>
            <p:cNvSpPr>
              <a:spLocks/>
            </p:cNvSpPr>
            <p:nvPr/>
          </p:nvSpPr>
          <p:spPr>
            <a:xfrm>
              <a:off x="9958646" y="1316756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parent</a:t>
              </a:r>
              <a:r>
                <a:rPr lang="de-DE" sz="1200" dirty="0"/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14" name="Rechteck 113"/>
            <p:cNvSpPr>
              <a:spLocks/>
            </p:cNvSpPr>
            <p:nvPr/>
          </p:nvSpPr>
          <p:spPr>
            <a:xfrm>
              <a:off x="9957924" y="1573650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short_name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15" name="Rechteck 114"/>
            <p:cNvSpPr>
              <a:spLocks/>
            </p:cNvSpPr>
            <p:nvPr/>
          </p:nvSpPr>
          <p:spPr>
            <a:xfrm>
              <a:off x="9957924" y="1831346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name_0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16" name="Rechteck 115"/>
            <p:cNvSpPr>
              <a:spLocks/>
            </p:cNvSpPr>
            <p:nvPr/>
          </p:nvSpPr>
          <p:spPr>
            <a:xfrm>
              <a:off x="9954963" y="2340027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description_0 : String</a:t>
              </a:r>
            </a:p>
          </p:txBody>
        </p:sp>
        <p:sp>
          <p:nvSpPr>
            <p:cNvPr id="117" name="Rechteck 116"/>
            <p:cNvSpPr>
              <a:spLocks/>
            </p:cNvSpPr>
            <p:nvPr/>
          </p:nvSpPr>
          <p:spPr>
            <a:xfrm>
              <a:off x="9957923" y="2089040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name_1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18" name="Rechteck 117"/>
            <p:cNvSpPr>
              <a:spLocks/>
            </p:cNvSpPr>
            <p:nvPr/>
          </p:nvSpPr>
          <p:spPr>
            <a:xfrm>
              <a:off x="9954964" y="2596036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description_1 : String</a:t>
              </a:r>
            </a:p>
          </p:txBody>
        </p:sp>
        <p:sp>
          <p:nvSpPr>
            <p:cNvPr id="119" name="Rechteck 118"/>
            <p:cNvSpPr>
              <a:spLocks/>
            </p:cNvSpPr>
            <p:nvPr/>
          </p:nvSpPr>
          <p:spPr>
            <a:xfrm>
              <a:off x="9959370" y="798023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>
                  <a:uFillTx/>
                </a:rPr>
                <a:t>node_level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20" name="Rechteck 119"/>
            <p:cNvSpPr>
              <a:spLocks/>
            </p:cNvSpPr>
            <p:nvPr/>
          </p:nvSpPr>
          <p:spPr>
            <a:xfrm>
              <a:off x="9958646" y="1057395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>
                  <a:uFillTx/>
                </a:rPr>
                <a:t>node_type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24" name="Rechteck 123"/>
            <p:cNvSpPr>
              <a:spLocks/>
            </p:cNvSpPr>
            <p:nvPr/>
          </p:nvSpPr>
          <p:spPr>
            <a:xfrm>
              <a:off x="9954513" y="3105569"/>
              <a:ext cx="1857145" cy="205133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attr_jsonb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Jsonb</a:t>
              </a:r>
              <a:endParaRPr lang="de-DE" sz="1200" dirty="0">
                <a:uFillTx/>
              </a:endParaRPr>
            </a:p>
          </p:txBody>
        </p:sp>
        <p:sp>
          <p:nvSpPr>
            <p:cNvPr id="131" name="Rechteck 130"/>
            <p:cNvSpPr>
              <a:spLocks/>
            </p:cNvSpPr>
            <p:nvPr/>
          </p:nvSpPr>
          <p:spPr>
            <a:xfrm>
              <a:off x="10237648" y="3620959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isaLevel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32" name="Rechteck 131"/>
            <p:cNvSpPr>
              <a:spLocks/>
            </p:cNvSpPr>
            <p:nvPr/>
          </p:nvSpPr>
          <p:spPr>
            <a:xfrm>
              <a:off x="10237647" y="3363264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modelId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33" name="Rechteck 132"/>
            <p:cNvSpPr>
              <a:spLocks/>
            </p:cNvSpPr>
            <p:nvPr/>
          </p:nvSpPr>
          <p:spPr>
            <a:xfrm>
              <a:off x="10237648" y="3877853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valPrefix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35" name="Rechteck 134"/>
            <p:cNvSpPr>
              <a:spLocks/>
            </p:cNvSpPr>
            <p:nvPr/>
          </p:nvSpPr>
          <p:spPr>
            <a:xfrm>
              <a:off x="10237648" y="4123077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standingData</a:t>
              </a:r>
              <a:r>
                <a:rPr lang="de-DE" sz="1200" dirty="0">
                  <a:uFillTx/>
                </a:rPr>
                <a:t>: Array</a:t>
              </a:r>
            </a:p>
          </p:txBody>
        </p:sp>
        <p:sp>
          <p:nvSpPr>
            <p:cNvPr id="136" name="Rechteck 135"/>
            <p:cNvSpPr>
              <a:spLocks/>
            </p:cNvSpPr>
            <p:nvPr/>
          </p:nvSpPr>
          <p:spPr>
            <a:xfrm>
              <a:off x="10237648" y="4380772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opcUALevel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37" name="Rechteck 136"/>
            <p:cNvSpPr>
              <a:spLocks/>
            </p:cNvSpPr>
            <p:nvPr/>
          </p:nvSpPr>
          <p:spPr>
            <a:xfrm>
              <a:off x="10237648" y="4638530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opcUANamespaceName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38" name="Rechteck 137"/>
            <p:cNvSpPr>
              <a:spLocks/>
            </p:cNvSpPr>
            <p:nvPr/>
          </p:nvSpPr>
          <p:spPr>
            <a:xfrm>
              <a:off x="10237648" y="4890892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opcUAAddressPrefix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39" name="Rechteck 138"/>
            <p:cNvSpPr>
              <a:spLocks/>
            </p:cNvSpPr>
            <p:nvPr/>
          </p:nvSpPr>
          <p:spPr>
            <a:xfrm>
              <a:off x="9957918" y="2848708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>
                  <a:uFillTx/>
                </a:rPr>
                <a:t>permissions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40" name="Rechteck 139"/>
            <p:cNvSpPr>
              <a:spLocks/>
            </p:cNvSpPr>
            <p:nvPr/>
          </p:nvSpPr>
          <p:spPr>
            <a:xfrm>
              <a:off x="9956579" y="5147744"/>
              <a:ext cx="1853738" cy="25769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grpSp>
        <p:nvGrpSpPr>
          <p:cNvPr id="141" name="Gruppieren 140"/>
          <p:cNvGrpSpPr/>
          <p:nvPr/>
        </p:nvGrpSpPr>
        <p:grpSpPr>
          <a:xfrm>
            <a:off x="6408298" y="1490663"/>
            <a:ext cx="1858824" cy="2671893"/>
            <a:chOff x="3480717" y="591995"/>
            <a:chExt cx="1858824" cy="2671893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2" name="Rechteck 141"/>
            <p:cNvSpPr>
              <a:spLocks/>
            </p:cNvSpPr>
            <p:nvPr/>
          </p:nvSpPr>
          <p:spPr>
            <a:xfrm>
              <a:off x="3485803" y="591995"/>
              <a:ext cx="1853738" cy="2421284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prj_prc_pro_flows</a:t>
              </a:r>
              <a:endParaRPr lang="de-DE" sz="1400" b="1" dirty="0">
                <a:uFillTx/>
              </a:endParaRPr>
            </a:p>
          </p:txBody>
        </p:sp>
        <p:sp>
          <p:nvSpPr>
            <p:cNvPr id="143" name="Rechteck 142"/>
            <p:cNvSpPr>
              <a:spLocks/>
            </p:cNvSpPr>
            <p:nvPr/>
          </p:nvSpPr>
          <p:spPr>
            <a:xfrm>
              <a:off x="3485803" y="974381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44" name="Rechteck 143"/>
            <p:cNvSpPr>
              <a:spLocks/>
            </p:cNvSpPr>
            <p:nvPr/>
          </p:nvSpPr>
          <p:spPr>
            <a:xfrm>
              <a:off x="3485803" y="1232074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node0</a:t>
              </a:r>
              <a:r>
                <a:rPr lang="de-DE" sz="1200" dirty="0">
                  <a:uFillTx/>
                </a:rPr>
                <a:t> </a:t>
              </a:r>
              <a:r>
                <a:rPr lang="de-DE" sz="1200" dirty="0"/>
                <a:t>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145" name="Rechteck 144"/>
            <p:cNvSpPr>
              <a:spLocks/>
            </p:cNvSpPr>
            <p:nvPr/>
          </p:nvSpPr>
          <p:spPr>
            <a:xfrm>
              <a:off x="3485803" y="1481438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node1</a:t>
              </a:r>
              <a:r>
                <a:rPr lang="de-DE" sz="1200" dirty="0"/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146" name="Rechteck 145"/>
            <p:cNvSpPr>
              <a:spLocks/>
            </p:cNvSpPr>
            <p:nvPr/>
          </p:nvSpPr>
          <p:spPr>
            <a:xfrm>
              <a:off x="3485803" y="1739132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port0</a:t>
              </a:r>
              <a:r>
                <a:rPr lang="de-DE" sz="1200" dirty="0">
                  <a:uFillTx/>
                </a:rPr>
                <a:t> </a:t>
              </a:r>
              <a:r>
                <a:rPr lang="de-DE" sz="1200" dirty="0"/>
                <a:t>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148" name="Rechteck 147"/>
            <p:cNvSpPr>
              <a:spLocks/>
            </p:cNvSpPr>
            <p:nvPr/>
          </p:nvSpPr>
          <p:spPr>
            <a:xfrm>
              <a:off x="3485803" y="1996827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port1</a:t>
              </a:r>
              <a:r>
                <a:rPr lang="de-DE" sz="1200" dirty="0">
                  <a:uFillTx/>
                </a:rPr>
                <a:t> </a:t>
              </a:r>
              <a:r>
                <a:rPr lang="de-DE" sz="1200" dirty="0"/>
                <a:t>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149" name="Rechteck 148"/>
            <p:cNvSpPr>
              <a:spLocks/>
            </p:cNvSpPr>
            <p:nvPr/>
          </p:nvSpPr>
          <p:spPr>
            <a:xfrm>
              <a:off x="3485803" y="2499121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is_continuous</a:t>
              </a:r>
              <a:r>
                <a:rPr lang="de-DE" sz="1200" dirty="0">
                  <a:uFillTx/>
                </a:rPr>
                <a:t> : Boolean</a:t>
              </a:r>
            </a:p>
          </p:txBody>
        </p:sp>
        <p:sp>
          <p:nvSpPr>
            <p:cNvPr id="150" name="Rechteck 149"/>
            <p:cNvSpPr>
              <a:spLocks/>
            </p:cNvSpPr>
            <p:nvPr/>
          </p:nvSpPr>
          <p:spPr>
            <a:xfrm>
              <a:off x="3485803" y="2243885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product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51" name="Rechteck 150"/>
            <p:cNvSpPr>
              <a:spLocks/>
            </p:cNvSpPr>
            <p:nvPr/>
          </p:nvSpPr>
          <p:spPr>
            <a:xfrm>
              <a:off x="3485803" y="2755584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rate_value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52" name="Rechteck 151"/>
            <p:cNvSpPr>
              <a:spLocks/>
            </p:cNvSpPr>
            <p:nvPr/>
          </p:nvSpPr>
          <p:spPr>
            <a:xfrm>
              <a:off x="3480717" y="3006193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flow_type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</p:grpSp>
      <p:cxnSp>
        <p:nvCxnSpPr>
          <p:cNvPr id="153" name="Gewinkelter Verbinder 99"/>
          <p:cNvCxnSpPr>
            <a:stCxn id="145" idx="1"/>
            <a:endCxn id="112" idx="3"/>
          </p:cNvCxnSpPr>
          <p:nvPr/>
        </p:nvCxnSpPr>
        <p:spPr>
          <a:xfrm rot="10800000">
            <a:off x="5339810" y="2001898"/>
            <a:ext cx="1073575" cy="5070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winkelter Verbinder 99"/>
          <p:cNvCxnSpPr>
            <a:stCxn id="144" idx="1"/>
            <a:endCxn id="112" idx="3"/>
          </p:cNvCxnSpPr>
          <p:nvPr/>
        </p:nvCxnSpPr>
        <p:spPr>
          <a:xfrm rot="10800000">
            <a:off x="5339810" y="2001898"/>
            <a:ext cx="1073575" cy="2576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hteck 161"/>
          <p:cNvSpPr/>
          <p:nvPr/>
        </p:nvSpPr>
        <p:spPr>
          <a:xfrm>
            <a:off x="6315565" y="1422953"/>
            <a:ext cx="2078942" cy="287137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/>
          <p:cNvSpPr txBox="1"/>
          <p:nvPr/>
        </p:nvSpPr>
        <p:spPr>
          <a:xfrm>
            <a:off x="6181079" y="4294333"/>
            <a:ext cx="234791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rgbClr val="FF0000"/>
                </a:solidFill>
              </a:rPr>
              <a:t>pidConnections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query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768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339966"/>
                </a:solidFill>
              </a:rPr>
              <a:t>visuVertices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PostgreSQL Query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CA16F-1D04-4CC5-9AF4-E9C19D76A08D}"/>
              </a:ext>
            </a:extLst>
          </p:cNvPr>
          <p:cNvSpPr txBox="1"/>
          <p:nvPr/>
        </p:nvSpPr>
        <p:spPr>
          <a:xfrm>
            <a:off x="550030" y="1778011"/>
            <a:ext cx="11407820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 </a:t>
            </a:r>
            <a:r>
              <a:rPr lang="en-US" sz="2400" dirty="0"/>
              <a:t>Query all flows:</a:t>
            </a:r>
          </a:p>
          <a:p>
            <a:endParaRPr lang="en-US" b="1" dirty="0"/>
          </a:p>
          <a:p>
            <a:pPr lvl="2"/>
            <a:r>
              <a:rPr lang="en-US" b="1" dirty="0"/>
              <a:t>SELECT</a:t>
            </a:r>
            <a:r>
              <a:rPr lang="en-US" dirty="0"/>
              <a:t> *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sapient_owner.prj_prc_pro_flows</a:t>
            </a:r>
            <a:endParaRPr lang="en-US" dirty="0"/>
          </a:p>
          <a:p>
            <a:pPr lvl="2"/>
            <a:r>
              <a:rPr lang="en-US" b="1" dirty="0"/>
              <a:t>[ORDER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 id </a:t>
            </a:r>
            <a:r>
              <a:rPr lang="en-US" b="1" dirty="0"/>
              <a:t>ASC]</a:t>
            </a:r>
          </a:p>
          <a:p>
            <a:endParaRPr lang="en-US" b="1" dirty="0"/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Then in </a:t>
            </a:r>
            <a:r>
              <a:rPr lang="en-US" sz="2400" dirty="0" err="1"/>
              <a:t>mapConnectionsToShapes</a:t>
            </a:r>
            <a:r>
              <a:rPr lang="en-US" sz="2400" dirty="0"/>
              <a:t>():</a:t>
            </a: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457200" indent="-457200">
              <a:buClr>
                <a:schemeClr val="accent4"/>
              </a:buClr>
              <a:buFont typeface="+mj-lt"/>
              <a:buAutoNum type="arabicPeriod"/>
            </a:pPr>
            <a:r>
              <a:rPr lang="en-US" b="1" dirty="0"/>
              <a:t>Filter</a:t>
            </a:r>
            <a:r>
              <a:rPr lang="en-US" dirty="0"/>
              <a:t>:</a:t>
            </a:r>
          </a:p>
          <a:p>
            <a:pPr marL="914400" lvl="1" indent="-4572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keep connections only if both target and id found in filtered vertices</a:t>
            </a:r>
          </a:p>
          <a:p>
            <a:pPr marL="457200" indent="-457200">
              <a:buClr>
                <a:schemeClr val="accent4"/>
              </a:buClr>
              <a:buFont typeface="+mj-lt"/>
              <a:buAutoNum type="arabicPeriod"/>
            </a:pPr>
            <a:r>
              <a:rPr lang="en-US" b="1" dirty="0"/>
              <a:t>Simplify</a:t>
            </a:r>
            <a:r>
              <a:rPr lang="en-US" dirty="0"/>
              <a:t>:</a:t>
            </a:r>
          </a:p>
          <a:p>
            <a:pPr marL="914400" lvl="1" indent="-4572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Clear waypoints/</a:t>
            </a:r>
            <a:r>
              <a:rPr lang="en-US" dirty="0" err="1"/>
              <a:t>wayports</a:t>
            </a:r>
            <a:r>
              <a:rPr lang="en-US" dirty="0"/>
              <a:t> of edges (ex. shape1 --&gt; group1 --&gt; group2 --&gt; shape2 simplified to shape1 --&gt; shape1)</a:t>
            </a:r>
          </a:p>
          <a:p>
            <a:pPr marL="457200" indent="-457200">
              <a:buClr>
                <a:schemeClr val="accent4"/>
              </a:buClr>
              <a:buFont typeface="+mj-lt"/>
              <a:buAutoNum type="arabicPeriod"/>
            </a:pPr>
            <a:r>
              <a:rPr lang="en-US" b="1" dirty="0"/>
              <a:t>Map to shapes</a:t>
            </a:r>
            <a:r>
              <a:rPr lang="en-US" dirty="0"/>
              <a:t>:</a:t>
            </a:r>
          </a:p>
          <a:p>
            <a:pPr marL="914400" lvl="1" indent="-4572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dirty="0" err="1"/>
              <a:t>shapeName</a:t>
            </a:r>
            <a:r>
              <a:rPr lang="en-US" dirty="0"/>
              <a:t> property and map to corresponding edge shape in </a:t>
            </a:r>
            <a:r>
              <a:rPr lang="en-US" dirty="0" err="1"/>
              <a:t>pid</a:t>
            </a:r>
            <a:r>
              <a:rPr lang="en-US" dirty="0"/>
              <a:t> shapes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49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  <a:uFillTx/>
              </a:rPr>
              <a:t>Database Queries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Nodes Query - Problem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>
              <a:uFillTx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6440" y="1118945"/>
            <a:ext cx="4280633" cy="547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dirty="0">
                <a:uFillTx/>
              </a:rPr>
              <a:t>SQL- Query:</a:t>
            </a: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dirty="0">
                <a:uFillTx/>
              </a:rPr>
              <a:t>Complex SQL Query with LEFT JOIN not possible with </a:t>
            </a:r>
            <a:r>
              <a:rPr lang="en-GB" sz="1900" dirty="0" err="1">
                <a:uFillTx/>
              </a:rPr>
              <a:t>getRecords</a:t>
            </a:r>
            <a:r>
              <a:rPr lang="en-GB" sz="1900" dirty="0">
                <a:uFillTx/>
              </a:rPr>
              <a:t> options</a:t>
            </a: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uFillTx/>
              </a:rPr>
              <a:t>Workaround with </a:t>
            </a:r>
            <a:r>
              <a:rPr lang="en-GB" sz="2000" dirty="0" err="1">
                <a:uFillTx/>
              </a:rPr>
              <a:t>javascript</a:t>
            </a:r>
            <a:r>
              <a:rPr lang="en-GB" sz="2000" dirty="0">
                <a:uFillTx/>
              </a:rPr>
              <a:t>:</a:t>
            </a:r>
          </a:p>
          <a:p>
            <a:pPr lvl="1"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uFillTx/>
              </a:rPr>
              <a:t>2 distinct queries</a:t>
            </a:r>
          </a:p>
          <a:p>
            <a:pPr lvl="1"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uFillTx/>
              </a:rPr>
              <a:t>Left Join Function in </a:t>
            </a:r>
            <a:r>
              <a:rPr lang="en-GB" sz="1600" dirty="0" err="1">
                <a:uFillTx/>
              </a:rPr>
              <a:t>javascript</a:t>
            </a:r>
            <a:r>
              <a:rPr lang="en-GB" sz="1600" dirty="0">
                <a:uFillTx/>
              </a:rPr>
              <a:t> on common attribute.</a:t>
            </a:r>
            <a:endParaRPr lang="en-GB" sz="2000" dirty="0">
              <a:uFillTx/>
            </a:endParaRPr>
          </a:p>
          <a:p>
            <a:endParaRPr lang="en-GB" sz="1400" dirty="0">
              <a:uFillTx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74" y="1664997"/>
            <a:ext cx="4322197" cy="2424528"/>
          </a:xfrm>
          <a:prstGeom prst="rect">
            <a:avLst/>
          </a:prstGeom>
        </p:spPr>
      </p:pic>
      <p:sp>
        <p:nvSpPr>
          <p:cNvPr id="8" name="Rechteck 7"/>
          <p:cNvSpPr>
            <a:spLocks/>
          </p:cNvSpPr>
          <p:nvPr/>
        </p:nvSpPr>
        <p:spPr>
          <a:xfrm>
            <a:off x="9898664" y="3434632"/>
            <a:ext cx="2083733" cy="2596574"/>
          </a:xfrm>
          <a:prstGeom prst="rect">
            <a:avLst/>
          </a:prstGeom>
          <a:solidFill>
            <a:srgbClr val="FF0000">
              <a:alpha val="3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FF0000"/>
                </a:solidFill>
                <a:uFillTx/>
              </a:rPr>
              <a:t>l_nodes</a:t>
            </a:r>
            <a:endParaRPr lang="de-DE" dirty="0">
              <a:solidFill>
                <a:srgbClr val="FF0000"/>
              </a:solidFill>
              <a:uFillTx/>
            </a:endParaRPr>
          </a:p>
        </p:txBody>
      </p:sp>
      <p:sp>
        <p:nvSpPr>
          <p:cNvPr id="10" name="Textfeld 9"/>
          <p:cNvSpPr txBox="1">
            <a:spLocks/>
          </p:cNvSpPr>
          <p:nvPr/>
        </p:nvSpPr>
        <p:spPr>
          <a:xfrm>
            <a:off x="9014755" y="6284844"/>
            <a:ext cx="2144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uFillTx/>
              </a:rPr>
              <a:t>LEFT</a:t>
            </a:r>
            <a:r>
              <a:rPr lang="de-DE" sz="1400" dirty="0">
                <a:uFillTx/>
              </a:rPr>
              <a:t> </a:t>
            </a:r>
            <a:r>
              <a:rPr lang="de-DE" sz="1400" b="1" dirty="0">
                <a:uFillTx/>
              </a:rPr>
              <a:t>JOIN</a:t>
            </a:r>
            <a:r>
              <a:rPr lang="de-DE" sz="1400" dirty="0">
                <a:uFillTx/>
              </a:rPr>
              <a:t> </a:t>
            </a:r>
          </a:p>
          <a:p>
            <a:pPr algn="ctr"/>
            <a:r>
              <a:rPr lang="de-DE" sz="1400" b="1" dirty="0">
                <a:uFillTx/>
              </a:rPr>
              <a:t>ON</a:t>
            </a:r>
            <a:r>
              <a:rPr lang="de-DE" sz="1400" dirty="0">
                <a:uFillTx/>
              </a:rPr>
              <a:t>  tree.id = </a:t>
            </a:r>
            <a:r>
              <a:rPr lang="de-DE" sz="1400" dirty="0" err="1">
                <a:uFillTx/>
              </a:rPr>
              <a:t>vertex.node</a:t>
            </a:r>
            <a:endParaRPr lang="de-DE" sz="1400" dirty="0">
              <a:uFillTx/>
            </a:endParaRPr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8072512" y="3815614"/>
            <a:ext cx="3909883" cy="2007777"/>
          </a:xfrm>
          <a:prstGeom prst="rect">
            <a:avLst/>
          </a:prstGeom>
          <a:solidFill>
            <a:srgbClr val="00B050">
              <a:alpha val="30196"/>
            </a:srgb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B050"/>
                </a:solidFill>
                <a:uFillTx/>
              </a:rPr>
              <a:t>Wanted</a:t>
            </a:r>
            <a:r>
              <a:rPr lang="de-DE" dirty="0">
                <a:solidFill>
                  <a:srgbClr val="00B050"/>
                </a:solidFill>
                <a:uFillTx/>
              </a:rPr>
              <a:t> Query Data</a:t>
            </a:r>
            <a:endParaRPr lang="de-DE" dirty="0">
              <a:uFillTx/>
            </a:endParaRPr>
          </a:p>
          <a:p>
            <a:pPr algn="ctr"/>
            <a:endParaRPr lang="de-DE" dirty="0">
              <a:uFillTx/>
            </a:endParaRPr>
          </a:p>
          <a:p>
            <a:pPr algn="ctr"/>
            <a:endParaRPr lang="de-DE" dirty="0">
              <a:uFillTx/>
            </a:endParaRPr>
          </a:p>
          <a:p>
            <a:pPr algn="ctr"/>
            <a:endParaRPr lang="de-DE" dirty="0">
              <a:uFillTx/>
            </a:endParaRPr>
          </a:p>
          <a:p>
            <a:pPr algn="ctr"/>
            <a:endParaRPr lang="de-DE" dirty="0">
              <a:uFillTx/>
            </a:endParaRPr>
          </a:p>
          <a:p>
            <a:pPr algn="ctr"/>
            <a:endParaRPr lang="de-DE" dirty="0">
              <a:uFillTx/>
            </a:endParaRPr>
          </a:p>
          <a:p>
            <a:pPr algn="ctr"/>
            <a:endParaRPr lang="de-DE" dirty="0">
              <a:uFillTx/>
            </a:endParaRPr>
          </a:p>
        </p:txBody>
      </p:sp>
      <p:sp>
        <p:nvSpPr>
          <p:cNvPr id="4" name="Pfeil nach unten 3"/>
          <p:cNvSpPr>
            <a:spLocks/>
          </p:cNvSpPr>
          <p:nvPr/>
        </p:nvSpPr>
        <p:spPr>
          <a:xfrm>
            <a:off x="9912415" y="5719478"/>
            <a:ext cx="159440" cy="50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uFillTx/>
            </a:endParaRPr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8072512" y="4174416"/>
            <a:ext cx="2014584" cy="164897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00FF"/>
                </a:solidFill>
                <a:uFillTx/>
              </a:rPr>
              <a:t>visu_vertices</a:t>
            </a:r>
            <a:endParaRPr lang="de-DE" dirty="0">
              <a:solidFill>
                <a:srgbClr val="0000FF"/>
              </a:solidFill>
              <a:uFillTx/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8326581" y="1010194"/>
            <a:ext cx="1853738" cy="2177903"/>
            <a:chOff x="9958647" y="157946"/>
            <a:chExt cx="1853738" cy="2177903"/>
          </a:xfrm>
        </p:grpSpPr>
        <p:sp>
          <p:nvSpPr>
            <p:cNvPr id="13" name="Rechteck 12"/>
            <p:cNvSpPr>
              <a:spLocks/>
            </p:cNvSpPr>
            <p:nvPr/>
          </p:nvSpPr>
          <p:spPr>
            <a:xfrm>
              <a:off x="9958647" y="157946"/>
              <a:ext cx="1853738" cy="2177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prj_prc_visu_vertices</a:t>
              </a:r>
              <a:endParaRPr lang="de-DE" sz="1400" b="1" dirty="0">
                <a:uFillTx/>
              </a:endParaRPr>
            </a:p>
          </p:txBody>
        </p:sp>
        <p:sp>
          <p:nvSpPr>
            <p:cNvPr id="14" name="Rechteck 13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5" name="Rechteck 14"/>
            <p:cNvSpPr>
              <a:spLocks/>
            </p:cNvSpPr>
            <p:nvPr/>
          </p:nvSpPr>
          <p:spPr>
            <a:xfrm>
              <a:off x="9958647" y="130507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is_instrument</a:t>
              </a:r>
              <a:r>
                <a:rPr lang="de-DE" sz="1200" dirty="0">
                  <a:uFillTx/>
                </a:rPr>
                <a:t> : Boolean</a:t>
              </a:r>
            </a:p>
          </p:txBody>
        </p:sp>
        <p:sp>
          <p:nvSpPr>
            <p:cNvPr id="16" name="Rechteck 15"/>
            <p:cNvSpPr>
              <a:spLocks/>
            </p:cNvSpPr>
            <p:nvPr/>
          </p:nvSpPr>
          <p:spPr>
            <a:xfrm>
              <a:off x="9958647" y="79385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node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r>
                <a:rPr lang="de-DE" sz="1200" dirty="0">
                  <a:uFillTx/>
                </a:rPr>
                <a:t> </a:t>
              </a:r>
            </a:p>
          </p:txBody>
        </p:sp>
        <p:sp>
          <p:nvSpPr>
            <p:cNvPr id="17" name="Rechteck 16"/>
            <p:cNvSpPr>
              <a:spLocks/>
            </p:cNvSpPr>
            <p:nvPr/>
          </p:nvSpPr>
          <p:spPr>
            <a:xfrm>
              <a:off x="9958647" y="105154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shape_name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8" name="Rechteck 17"/>
            <p:cNvSpPr>
              <a:spLocks/>
            </p:cNvSpPr>
            <p:nvPr/>
          </p:nvSpPr>
          <p:spPr>
            <a:xfrm>
              <a:off x="9958647" y="156276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pid_label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9" name="Rechteck 18"/>
            <p:cNvSpPr>
              <a:spLocks/>
            </p:cNvSpPr>
            <p:nvPr/>
          </p:nvSpPr>
          <p:spPr>
            <a:xfrm>
              <a:off x="9958647" y="182046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pid_function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0" name="Rechteck 19"/>
            <p:cNvSpPr>
              <a:spLocks/>
            </p:cNvSpPr>
            <p:nvPr/>
          </p:nvSpPr>
          <p:spPr>
            <a:xfrm>
              <a:off x="9958647" y="207815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pid_number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5221753" y="1263832"/>
            <a:ext cx="2587709" cy="5247497"/>
            <a:chOff x="9954513" y="157942"/>
            <a:chExt cx="1858595" cy="5247497"/>
          </a:xfrm>
        </p:grpSpPr>
        <p:sp>
          <p:nvSpPr>
            <p:cNvPr id="22" name="Rechteck 21"/>
            <p:cNvSpPr>
              <a:spLocks/>
            </p:cNvSpPr>
            <p:nvPr/>
          </p:nvSpPr>
          <p:spPr>
            <a:xfrm>
              <a:off x="9958645" y="157942"/>
              <a:ext cx="1853737" cy="49989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l_nodes</a:t>
              </a:r>
              <a:endParaRPr lang="de-DE" sz="1400" b="1" dirty="0">
                <a:uFillTx/>
              </a:endParaRPr>
            </a:p>
          </p:txBody>
        </p:sp>
        <p:sp>
          <p:nvSpPr>
            <p:cNvPr id="23" name="Rechteck 22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4" name="Rechteck 23"/>
            <p:cNvSpPr>
              <a:spLocks/>
            </p:cNvSpPr>
            <p:nvPr/>
          </p:nvSpPr>
          <p:spPr>
            <a:xfrm>
              <a:off x="9958646" y="131675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parent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5" name="Rechteck 24"/>
            <p:cNvSpPr>
              <a:spLocks/>
            </p:cNvSpPr>
            <p:nvPr/>
          </p:nvSpPr>
          <p:spPr>
            <a:xfrm>
              <a:off x="9957924" y="157365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short_name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6" name="Rechteck 25"/>
            <p:cNvSpPr>
              <a:spLocks/>
            </p:cNvSpPr>
            <p:nvPr/>
          </p:nvSpPr>
          <p:spPr>
            <a:xfrm>
              <a:off x="9957924" y="183134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name_0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7" name="Rechteck 26"/>
            <p:cNvSpPr>
              <a:spLocks/>
            </p:cNvSpPr>
            <p:nvPr/>
          </p:nvSpPr>
          <p:spPr>
            <a:xfrm>
              <a:off x="9954963" y="234002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description_0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8" name="Rechteck 27"/>
            <p:cNvSpPr>
              <a:spLocks/>
            </p:cNvSpPr>
            <p:nvPr/>
          </p:nvSpPr>
          <p:spPr>
            <a:xfrm>
              <a:off x="9957923" y="208904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name_1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9" name="Rechteck 28"/>
            <p:cNvSpPr>
              <a:spLocks/>
            </p:cNvSpPr>
            <p:nvPr/>
          </p:nvSpPr>
          <p:spPr>
            <a:xfrm>
              <a:off x="9954964" y="259603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description_1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0" name="Rechteck 29"/>
            <p:cNvSpPr>
              <a:spLocks/>
            </p:cNvSpPr>
            <p:nvPr/>
          </p:nvSpPr>
          <p:spPr>
            <a:xfrm>
              <a:off x="9959370" y="79802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node_level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1" name="Rechteck 30"/>
            <p:cNvSpPr>
              <a:spLocks/>
            </p:cNvSpPr>
            <p:nvPr/>
          </p:nvSpPr>
          <p:spPr>
            <a:xfrm>
              <a:off x="9958646" y="10573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node_type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2" name="Rechteck 31"/>
            <p:cNvSpPr>
              <a:spLocks/>
            </p:cNvSpPr>
            <p:nvPr/>
          </p:nvSpPr>
          <p:spPr>
            <a:xfrm>
              <a:off x="9954513" y="3105569"/>
              <a:ext cx="1857145" cy="2051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attr_jsonb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Jsonb</a:t>
              </a:r>
              <a:endParaRPr lang="de-DE" sz="1200" dirty="0">
                <a:uFillTx/>
              </a:endParaRPr>
            </a:p>
          </p:txBody>
        </p:sp>
        <p:sp>
          <p:nvSpPr>
            <p:cNvPr id="33" name="Rechteck 32"/>
            <p:cNvSpPr>
              <a:spLocks/>
            </p:cNvSpPr>
            <p:nvPr/>
          </p:nvSpPr>
          <p:spPr>
            <a:xfrm>
              <a:off x="10237648" y="3620959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isaLevel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4" name="Rechteck 33"/>
            <p:cNvSpPr>
              <a:spLocks/>
            </p:cNvSpPr>
            <p:nvPr/>
          </p:nvSpPr>
          <p:spPr>
            <a:xfrm>
              <a:off x="10237647" y="3363264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modelId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5" name="Rechteck 34"/>
            <p:cNvSpPr>
              <a:spLocks/>
            </p:cNvSpPr>
            <p:nvPr/>
          </p:nvSpPr>
          <p:spPr>
            <a:xfrm>
              <a:off x="10237648" y="3877853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valPrefix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6" name="Rechteck 35"/>
            <p:cNvSpPr>
              <a:spLocks/>
            </p:cNvSpPr>
            <p:nvPr/>
          </p:nvSpPr>
          <p:spPr>
            <a:xfrm>
              <a:off x="10237648" y="4123077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standingData</a:t>
              </a:r>
              <a:r>
                <a:rPr lang="de-DE" sz="1200" dirty="0">
                  <a:uFillTx/>
                </a:rPr>
                <a:t>: Array</a:t>
              </a:r>
            </a:p>
          </p:txBody>
        </p:sp>
        <p:sp>
          <p:nvSpPr>
            <p:cNvPr id="37" name="Rechteck 36"/>
            <p:cNvSpPr>
              <a:spLocks/>
            </p:cNvSpPr>
            <p:nvPr/>
          </p:nvSpPr>
          <p:spPr>
            <a:xfrm>
              <a:off x="10237648" y="4380772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opcUALevel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8" name="Rechteck 37"/>
            <p:cNvSpPr>
              <a:spLocks/>
            </p:cNvSpPr>
            <p:nvPr/>
          </p:nvSpPr>
          <p:spPr>
            <a:xfrm>
              <a:off x="10237648" y="4638530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opcUANamespaceName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9" name="Rechteck 38"/>
            <p:cNvSpPr>
              <a:spLocks/>
            </p:cNvSpPr>
            <p:nvPr/>
          </p:nvSpPr>
          <p:spPr>
            <a:xfrm>
              <a:off x="10237648" y="4890892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opcUAAddressPrefix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40" name="Rechteck 39"/>
            <p:cNvSpPr>
              <a:spLocks/>
            </p:cNvSpPr>
            <p:nvPr/>
          </p:nvSpPr>
          <p:spPr>
            <a:xfrm>
              <a:off x="9957918" y="284870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permissions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41" name="Rechteck 40"/>
            <p:cNvSpPr>
              <a:spLocks/>
            </p:cNvSpPr>
            <p:nvPr/>
          </p:nvSpPr>
          <p:spPr>
            <a:xfrm>
              <a:off x="9956579" y="514774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cxnSp>
        <p:nvCxnSpPr>
          <p:cNvPr id="42" name="Gewinkelter Verbinder 99"/>
          <p:cNvCxnSpPr>
            <a:stCxn id="16" idx="1"/>
            <a:endCxn id="23" idx="3"/>
          </p:cNvCxnSpPr>
          <p:nvPr/>
        </p:nvCxnSpPr>
        <p:spPr>
          <a:xfrm rot="10800000" flipV="1">
            <a:off x="7808457" y="1774948"/>
            <a:ext cx="518125" cy="1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feil nach unten 42"/>
          <p:cNvSpPr>
            <a:spLocks/>
          </p:cNvSpPr>
          <p:nvPr/>
        </p:nvSpPr>
        <p:spPr>
          <a:xfrm>
            <a:off x="2144684" y="5048141"/>
            <a:ext cx="274320" cy="37796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14164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  <a:uFillTx/>
              </a:rPr>
              <a:t>Vertex Placement Algorithm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Overview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4" name="Textfeld 3"/>
          <p:cNvSpPr txBox="1">
            <a:spLocks/>
          </p:cNvSpPr>
          <p:nvPr/>
        </p:nvSpPr>
        <p:spPr>
          <a:xfrm>
            <a:off x="7987951" y="4549676"/>
            <a:ext cx="3385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uFillTx/>
              </a:rPr>
              <a:t>forEach</a:t>
            </a:r>
            <a:r>
              <a:rPr lang="en-US" sz="1200" dirty="0">
                <a:uFillTx/>
              </a:rPr>
              <a:t> </a:t>
            </a:r>
            <a:r>
              <a:rPr lang="en-US" sz="1200" b="1" i="1" dirty="0">
                <a:uFillTx/>
              </a:rPr>
              <a:t>vertex</a:t>
            </a:r>
            <a:r>
              <a:rPr lang="en-US" sz="1200" dirty="0">
                <a:uFillTx/>
              </a:rPr>
              <a:t> in </a:t>
            </a:r>
            <a:r>
              <a:rPr lang="en-US" sz="1200" b="1" i="1" dirty="0">
                <a:uFillTx/>
              </a:rPr>
              <a:t>pidVertices</a:t>
            </a:r>
            <a:r>
              <a:rPr lang="en-US" sz="1200" dirty="0">
                <a:uFillTx/>
              </a:rPr>
              <a:t>: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if</a:t>
            </a:r>
            <a:r>
              <a:rPr lang="en-US" sz="1200" dirty="0">
                <a:uFillTx/>
              </a:rPr>
              <a:t> (not 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calculate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store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position</a:t>
            </a:r>
            <a:r>
              <a:rPr lang="en-US" sz="1200" dirty="0">
                <a:uFillTx/>
              </a:rPr>
              <a:t> current vertex: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get</a:t>
            </a:r>
            <a:r>
              <a:rPr lang="en-US" sz="1200" dirty="0">
                <a:uFillTx/>
              </a:rPr>
              <a:t> previous vertex position (x, y values)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apply</a:t>
            </a:r>
            <a:r>
              <a:rPr lang="en-US" sz="1200" dirty="0">
                <a:uFillTx/>
              </a:rPr>
              <a:t> positioning rules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set</a:t>
            </a:r>
            <a:r>
              <a:rPr lang="en-US" sz="1200" dirty="0">
                <a:uFillTx/>
              </a:rPr>
              <a:t> current vertex position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update</a:t>
            </a:r>
            <a:r>
              <a:rPr lang="en-US" sz="1200" dirty="0">
                <a:uFillTx/>
              </a:rPr>
              <a:t> value of previous x, y values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else if </a:t>
            </a:r>
            <a:r>
              <a:rPr lang="en-US" sz="1200" dirty="0">
                <a:uFillTx/>
              </a:rPr>
              <a:t>(group):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sum</a:t>
            </a:r>
            <a:r>
              <a:rPr lang="en-US" sz="1200" dirty="0">
                <a:uFillTx/>
              </a:rPr>
              <a:t> areas of contained cells</a:t>
            </a:r>
          </a:p>
          <a:p>
            <a:endParaRPr lang="en-US" sz="1200" dirty="0">
              <a:uFillTx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BE0631-F21D-49DD-8E4C-D81C5B1B7B79}"/>
              </a:ext>
            </a:extLst>
          </p:cNvPr>
          <p:cNvSpPr txBox="1">
            <a:spLocks/>
          </p:cNvSpPr>
          <p:nvPr/>
        </p:nvSpPr>
        <p:spPr>
          <a:xfrm>
            <a:off x="635270" y="1496567"/>
            <a:ext cx="9186960" cy="402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GB" sz="1900" dirty="0">
                <a:uFillTx/>
              </a:rPr>
              <a:t>Simplification of edges (clear connection waypoints </a:t>
            </a:r>
            <a:r>
              <a:rPr lang="en-GB" sz="1900" dirty="0"/>
              <a:t>between various edges if any)</a:t>
            </a:r>
          </a:p>
          <a:p>
            <a:pPr marL="457200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GB" sz="1900" dirty="0">
                <a:uFillTx/>
              </a:rPr>
              <a:t>Jump</a:t>
            </a:r>
          </a:p>
          <a:p>
            <a:pPr marL="457200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GB" sz="1900" dirty="0">
                <a:uFillTx/>
              </a:rPr>
              <a:t>Constraint specification in the form of tags</a:t>
            </a:r>
          </a:p>
          <a:p>
            <a:pPr marL="457200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GB" sz="1900" dirty="0"/>
              <a:t>Positioning logic in the form of rules (depending on tags)</a:t>
            </a:r>
          </a:p>
          <a:p>
            <a:pPr marL="457200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GB" sz="1900" dirty="0"/>
              <a:t>Setting of parameters</a:t>
            </a:r>
          </a:p>
        </p:txBody>
      </p:sp>
    </p:spTree>
    <p:extLst>
      <p:ext uri="{BB962C8B-B14F-4D97-AF65-F5344CB8AC3E}">
        <p14:creationId xmlns:p14="http://schemas.microsoft.com/office/powerpoint/2010/main" val="3336079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1. Simplification of Edges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Overview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1949F1-DB88-4802-B658-66699ED6B4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8"/>
          <a:stretch/>
        </p:blipFill>
        <p:spPr>
          <a:xfrm>
            <a:off x="4887459" y="1010194"/>
            <a:ext cx="5526087" cy="5358953"/>
          </a:xfrm>
          <a:prstGeom prst="rect">
            <a:avLst/>
          </a:prstGeom>
        </p:spPr>
      </p:pic>
      <p:sp>
        <p:nvSpPr>
          <p:cNvPr id="7" name="Textfeld 3">
            <a:extLst>
              <a:ext uri="{FF2B5EF4-FFF2-40B4-BE49-F238E27FC236}">
                <a16:creationId xmlns:a16="http://schemas.microsoft.com/office/drawing/2014/main" id="{88D8B0E1-6B36-4A43-BA91-5A7D055BE119}"/>
              </a:ext>
            </a:extLst>
          </p:cNvPr>
          <p:cNvSpPr txBox="1">
            <a:spLocks/>
          </p:cNvSpPr>
          <p:nvPr/>
        </p:nvSpPr>
        <p:spPr>
          <a:xfrm>
            <a:off x="783314" y="1470721"/>
            <a:ext cx="3385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uFillTx/>
              </a:rPr>
              <a:t>forEach</a:t>
            </a:r>
            <a:r>
              <a:rPr lang="en-US" sz="1200" dirty="0">
                <a:uFillTx/>
              </a:rPr>
              <a:t> </a:t>
            </a:r>
            <a:r>
              <a:rPr lang="en-US" sz="1200" b="1" i="1" dirty="0">
                <a:uFillTx/>
              </a:rPr>
              <a:t>edge</a:t>
            </a:r>
            <a:r>
              <a:rPr lang="en-US" sz="1200" dirty="0">
                <a:uFillTx/>
              </a:rPr>
              <a:t> in </a:t>
            </a:r>
            <a:r>
              <a:rPr lang="en-US" sz="1200" b="1" i="1" dirty="0" err="1">
                <a:uFillTx/>
              </a:rPr>
              <a:t>pidEdges</a:t>
            </a:r>
            <a:r>
              <a:rPr lang="en-US" sz="1200" dirty="0">
                <a:uFillTx/>
              </a:rPr>
              <a:t>: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if</a:t>
            </a:r>
            <a:r>
              <a:rPr lang="en-US" sz="1200" dirty="0">
                <a:uFillTx/>
              </a:rPr>
              <a:t> (</a:t>
            </a:r>
            <a:r>
              <a:rPr lang="en-US" sz="1200" dirty="0"/>
              <a:t>already simplified</a:t>
            </a:r>
            <a:r>
              <a:rPr lang="en-US" sz="1200" dirty="0">
                <a:uFillTx/>
              </a:rPr>
              <a:t>): </a:t>
            </a:r>
          </a:p>
          <a:p>
            <a:r>
              <a:rPr lang="en-US" sz="1200" dirty="0"/>
              <a:t>          </a:t>
            </a:r>
            <a:r>
              <a:rPr lang="en-US" sz="1200" b="1" dirty="0"/>
              <a:t>skip</a:t>
            </a:r>
          </a:p>
          <a:p>
            <a:r>
              <a:rPr lang="en-US" sz="1200" b="1" dirty="0">
                <a:uFillTx/>
              </a:rPr>
              <a:t>     else if ()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calculate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store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position</a:t>
            </a:r>
            <a:r>
              <a:rPr lang="en-US" sz="1200" dirty="0">
                <a:uFillTx/>
              </a:rPr>
              <a:t> current vertex: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get</a:t>
            </a:r>
            <a:r>
              <a:rPr lang="en-US" sz="1200" dirty="0">
                <a:uFillTx/>
              </a:rPr>
              <a:t> previous vertex position (x, y values)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apply</a:t>
            </a:r>
            <a:r>
              <a:rPr lang="en-US" sz="1200" dirty="0">
                <a:uFillTx/>
              </a:rPr>
              <a:t> positioning rules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set</a:t>
            </a:r>
            <a:r>
              <a:rPr lang="en-US" sz="1200" dirty="0">
                <a:uFillTx/>
              </a:rPr>
              <a:t> current vertex position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update</a:t>
            </a:r>
            <a:r>
              <a:rPr lang="en-US" sz="1200" dirty="0">
                <a:uFillTx/>
              </a:rPr>
              <a:t> value of previous x, y values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else if </a:t>
            </a:r>
            <a:r>
              <a:rPr lang="en-US" sz="1200" dirty="0">
                <a:uFillTx/>
              </a:rPr>
              <a:t>(group):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sum</a:t>
            </a:r>
            <a:r>
              <a:rPr lang="en-US" sz="1200" dirty="0">
                <a:uFillTx/>
              </a:rPr>
              <a:t> areas of contained cells</a:t>
            </a:r>
          </a:p>
          <a:p>
            <a:endParaRPr lang="en-US" sz="120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44738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L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>ine Jumps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Example: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925" y="1719869"/>
            <a:ext cx="5657850" cy="47815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09E4CE-5164-41C9-8781-6DBD5B2FE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2" y="1305007"/>
            <a:ext cx="5820853" cy="5412189"/>
          </a:xfrm>
        </p:spPr>
        <p:txBody>
          <a:bodyPr>
            <a:norm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Problem: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800" dirty="0"/>
              <a:t>Connections </a:t>
            </a:r>
            <a:r>
              <a:rPr lang="en-GB" sz="1800" dirty="0" err="1"/>
              <a:t>gehen</a:t>
            </a:r>
            <a:r>
              <a:rPr lang="en-GB" sz="1800" dirty="0"/>
              <a:t> </a:t>
            </a:r>
            <a:r>
              <a:rPr lang="en-GB" sz="1800" dirty="0" err="1"/>
              <a:t>vom</a:t>
            </a:r>
            <a:r>
              <a:rPr lang="en-GB" sz="1800" dirty="0"/>
              <a:t> </a:t>
            </a:r>
            <a:r>
              <a:rPr lang="en-GB" sz="1800" b="1" dirty="0" err="1"/>
              <a:t>Vertexmittelpunk</a:t>
            </a:r>
            <a:r>
              <a:rPr lang="en-GB" sz="1800" b="1" dirty="0"/>
              <a:t> </a:t>
            </a:r>
            <a:r>
              <a:rPr lang="en-GB" sz="1800" b="1" dirty="0" err="1"/>
              <a:t>zum</a:t>
            </a:r>
            <a:r>
              <a:rPr lang="en-GB" sz="1800" b="1" dirty="0"/>
              <a:t> </a:t>
            </a:r>
            <a:r>
              <a:rPr lang="en-GB" sz="1800" b="1" dirty="0" err="1"/>
              <a:t>Vertexmittelpunk</a:t>
            </a:r>
            <a:endParaRPr lang="en-GB" sz="1800" b="1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800" dirty="0"/>
              <a:t>Connections </a:t>
            </a:r>
            <a:r>
              <a:rPr lang="en-GB" sz="1800" dirty="0" err="1"/>
              <a:t>werden</a:t>
            </a:r>
            <a:r>
              <a:rPr lang="en-GB" sz="1800" dirty="0"/>
              <a:t> </a:t>
            </a:r>
            <a:r>
              <a:rPr lang="en-GB" sz="1800" b="1" dirty="0" err="1"/>
              <a:t>automatisch</a:t>
            </a:r>
            <a:r>
              <a:rPr lang="en-GB" sz="1800" b="1" dirty="0"/>
              <a:t> </a:t>
            </a:r>
            <a:r>
              <a:rPr lang="en-GB" sz="1800" b="1" dirty="0" err="1"/>
              <a:t>optimiert</a:t>
            </a:r>
            <a:r>
              <a:rPr lang="en-GB" sz="1800" b="1" dirty="0"/>
              <a:t> um </a:t>
            </a:r>
            <a:r>
              <a:rPr lang="en-GB" sz="1800" b="1" dirty="0" err="1"/>
              <a:t>Kreuzungen</a:t>
            </a:r>
            <a:r>
              <a:rPr lang="en-GB" sz="1800" b="1" dirty="0"/>
              <a:t> </a:t>
            </a:r>
            <a:r>
              <a:rPr lang="en-GB" sz="1800" b="1" dirty="0" err="1"/>
              <a:t>zu</a:t>
            </a:r>
            <a:r>
              <a:rPr lang="en-GB" sz="1800" b="1" dirty="0"/>
              <a:t> </a:t>
            </a:r>
            <a:r>
              <a:rPr lang="en-GB" sz="1800" b="1" dirty="0" err="1"/>
              <a:t>vermindern</a:t>
            </a:r>
            <a:r>
              <a:rPr lang="en-GB" sz="1800" b="1" dirty="0"/>
              <a:t> </a:t>
            </a:r>
            <a:r>
              <a:rPr lang="en-GB" sz="1800" dirty="0" err="1"/>
              <a:t>aber</a:t>
            </a:r>
            <a:r>
              <a:rPr lang="en-GB" sz="1800" dirty="0"/>
              <a:t> </a:t>
            </a:r>
            <a:r>
              <a:rPr lang="en-GB" sz="1800" dirty="0" err="1"/>
              <a:t>unmöglich</a:t>
            </a:r>
            <a:r>
              <a:rPr lang="en-GB" sz="1800" dirty="0"/>
              <a:t> </a:t>
            </a:r>
            <a:r>
              <a:rPr lang="en-GB" sz="1800" dirty="0" err="1"/>
              <a:t>alle</a:t>
            </a:r>
            <a:r>
              <a:rPr lang="en-GB" sz="1800" dirty="0"/>
              <a:t> </a:t>
            </a:r>
            <a:r>
              <a:rPr lang="en-GB" sz="1800" dirty="0" err="1"/>
              <a:t>zu</a:t>
            </a:r>
            <a:r>
              <a:rPr lang="en-GB" sz="1800" dirty="0"/>
              <a:t> </a:t>
            </a:r>
            <a:r>
              <a:rPr lang="en-GB" sz="1800" dirty="0" err="1"/>
              <a:t>vermeiden</a:t>
            </a:r>
            <a:endParaRPr lang="en-GB" sz="1800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800" dirty="0"/>
              <a:t>Dies </a:t>
            </a:r>
            <a:r>
              <a:rPr lang="en-GB" sz="1800" dirty="0" err="1"/>
              <a:t>führt</a:t>
            </a:r>
            <a:r>
              <a:rPr lang="en-GB" sz="1800" dirty="0"/>
              <a:t> </a:t>
            </a:r>
            <a:r>
              <a:rPr lang="en-GB" sz="1800" dirty="0" err="1"/>
              <a:t>zum</a:t>
            </a:r>
            <a:r>
              <a:rPr lang="en-GB" sz="1800" dirty="0"/>
              <a:t> </a:t>
            </a:r>
            <a:r>
              <a:rPr lang="en-GB" sz="1800" dirty="0" err="1"/>
              <a:t>Zusammenklappen</a:t>
            </a:r>
            <a:r>
              <a:rPr lang="en-GB" sz="1800" dirty="0"/>
              <a:t> </a:t>
            </a:r>
            <a:r>
              <a:rPr lang="en-GB" sz="1800" dirty="0" err="1"/>
              <a:t>verschiedene</a:t>
            </a:r>
            <a:r>
              <a:rPr lang="en-GB" sz="1800" dirty="0"/>
              <a:t> linen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800" dirty="0" err="1"/>
              <a:t>Unübersichtlich</a:t>
            </a:r>
            <a:endParaRPr lang="en-GB" sz="1800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800" dirty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 err="1"/>
              <a:t>Lösung</a:t>
            </a:r>
            <a:r>
              <a:rPr lang="en-GB" sz="2400" dirty="0"/>
              <a:t>: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Line jumps</a:t>
            </a:r>
          </a:p>
          <a:p>
            <a:pPr lvl="2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Arc form</a:t>
            </a:r>
          </a:p>
          <a:p>
            <a:pPr lvl="2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radius 20pt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2128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2. Constraint Specification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>
              <a:uFillTx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876" y="1325880"/>
            <a:ext cx="5128954" cy="370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dirty="0">
                <a:uFillTx/>
              </a:rPr>
              <a:t>Positioning Rules based on </a:t>
            </a:r>
            <a:r>
              <a:rPr lang="en-GB" sz="1900" dirty="0"/>
              <a:t>shape attributes</a:t>
            </a:r>
            <a:r>
              <a:rPr lang="en-GB" sz="1900" dirty="0">
                <a:uFillTx/>
              </a:rPr>
              <a:t>:</a:t>
            </a: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marL="0" indent="0">
              <a:lnSpc>
                <a:spcPct val="100000"/>
              </a:lnSpc>
              <a:buClr>
                <a:srgbClr val="FFC000"/>
              </a:buClr>
              <a:buNone/>
            </a:pPr>
            <a:endParaRPr lang="en-GB" sz="1900" dirty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dirty="0"/>
              <a:t>Tags:</a:t>
            </a:r>
            <a:endParaRPr lang="en-GB" sz="1400" dirty="0">
              <a:uFillTx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765" y="747549"/>
            <a:ext cx="6981547" cy="594368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/>
          <a:srcRect l="10151" r="10207"/>
          <a:stretch/>
        </p:blipFill>
        <p:spPr>
          <a:xfrm>
            <a:off x="155481" y="5029200"/>
            <a:ext cx="5348349" cy="16640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0023B0-A423-4E13-837F-179F396E82C6}"/>
              </a:ext>
            </a:extLst>
          </p:cNvPr>
          <p:cNvSpPr/>
          <p:nvPr/>
        </p:nvSpPr>
        <p:spPr>
          <a:xfrm>
            <a:off x="3467477" y="5062323"/>
            <a:ext cx="2036353" cy="1690478"/>
          </a:xfrm>
          <a:prstGeom prst="rect">
            <a:avLst/>
          </a:prstGeom>
          <a:solidFill>
            <a:srgbClr val="FFFF00">
              <a:alpha val="10196"/>
            </a:srgb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3. Vertex Placement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53B754C4-0702-416C-A74A-75567E78F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41218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400" dirty="0"/>
              <a:t>Probleme: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Inkonsistenzen in das Model (Instance </a:t>
            </a:r>
            <a:r>
              <a:rPr lang="de-DE" sz="2000" dirty="0" err="1"/>
              <a:t>Hierarchy</a:t>
            </a:r>
            <a:r>
              <a:rPr lang="de-DE" sz="2000" dirty="0"/>
              <a:t>) wie z.B. Gruppen die Gruppen aber auch Shapes enthalten.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Führt zu Irreguläre Platzierung in die Mehrheit der Fälle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 braucht zu viel Logik.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Relative </a:t>
            </a:r>
            <a:r>
              <a:rPr lang="de-DE" sz="2000" dirty="0" err="1"/>
              <a:t>positionierung</a:t>
            </a:r>
            <a:r>
              <a:rPr lang="de-DE" sz="2000" dirty="0"/>
              <a:t> deswegen manchmal suboptimal, aber trotzdem die beste Alternative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Viel Aufwand und wenig Fortschritt bei der Verbesserung des Algorithmus.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400" dirty="0"/>
              <a:t>Lösungen (zum Teil):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 err="1"/>
              <a:t>Specification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Constraints</a:t>
            </a:r>
            <a:r>
              <a:rPr lang="de-DE" sz="2000" dirty="0"/>
              <a:t> erlaubt Logik gezielt zu programmieren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 err="1"/>
              <a:t>Constraints</a:t>
            </a:r>
            <a:r>
              <a:rPr lang="de-DE" sz="2000" dirty="0"/>
              <a:t> erlauben auch das progressive </a:t>
            </a:r>
            <a:r>
              <a:rPr lang="de-DE" sz="2000" dirty="0" err="1"/>
              <a:t>Enhancement</a:t>
            </a:r>
            <a:endParaRPr lang="de-DE" sz="2000" dirty="0"/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Block </a:t>
            </a:r>
            <a:r>
              <a:rPr lang="de-DE" sz="2000" dirty="0" err="1"/>
              <a:t>packing</a:t>
            </a:r>
            <a:r>
              <a:rPr lang="de-DE" sz="2000" dirty="0"/>
              <a:t> </a:t>
            </a:r>
            <a:r>
              <a:rPr lang="de-DE" sz="2000" dirty="0" err="1"/>
              <a:t>algorithm</a:t>
            </a:r>
            <a:r>
              <a:rPr lang="de-DE" sz="2000" dirty="0"/>
              <a:t> ist eine optimale Lösung für P&amp;ID Diagramme falls alle </a:t>
            </a:r>
            <a:r>
              <a:rPr lang="de-DE" sz="2000" dirty="0" err="1"/>
              <a:t>children</a:t>
            </a:r>
            <a:r>
              <a:rPr lang="de-DE" sz="2000" dirty="0"/>
              <a:t> Gruppen sind (rechteckige Blocks). Nicht aber für </a:t>
            </a:r>
            <a:r>
              <a:rPr lang="de-DE" sz="2000" dirty="0" err="1"/>
              <a:t>shapes</a:t>
            </a:r>
            <a:r>
              <a:rPr lang="de-DE" sz="2000" dirty="0"/>
              <a:t>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818687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  <a:uFillTx/>
              </a:rPr>
              <a:t>3.1 Placement Logic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Example: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821" y="927066"/>
            <a:ext cx="4423237" cy="578948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5BD580-820E-404F-9CBF-D668F1B6F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6024890" cy="5412189"/>
          </a:xfrm>
        </p:spPr>
        <p:txBody>
          <a:bodyPr>
            <a:norm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 err="1"/>
              <a:t>Kleine</a:t>
            </a:r>
            <a:r>
              <a:rPr lang="en-GB" sz="2400" dirty="0"/>
              <a:t> </a:t>
            </a:r>
            <a:r>
              <a:rPr lang="en-GB" sz="2400" dirty="0" err="1"/>
              <a:t>Modifikationen</a:t>
            </a:r>
            <a:r>
              <a:rPr lang="en-GB" sz="2400" dirty="0"/>
              <a:t> </a:t>
            </a:r>
            <a:r>
              <a:rPr lang="en-GB" sz="2400" dirty="0" err="1"/>
              <a:t>zum</a:t>
            </a:r>
            <a:r>
              <a:rPr lang="en-GB" sz="2400" dirty="0"/>
              <a:t> </a:t>
            </a:r>
            <a:r>
              <a:rPr lang="en-GB" sz="2400" dirty="0" err="1"/>
              <a:t>vorherigen</a:t>
            </a:r>
            <a:r>
              <a:rPr lang="en-GB" sz="2400" dirty="0"/>
              <a:t> </a:t>
            </a:r>
            <a:r>
              <a:rPr lang="en-GB" sz="2400" dirty="0" err="1"/>
              <a:t>Logik</a:t>
            </a:r>
            <a:endParaRPr lang="en-GB" sz="2400" dirty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 err="1"/>
              <a:t>Sonst</a:t>
            </a:r>
            <a:r>
              <a:rPr lang="en-GB" sz="2400" dirty="0"/>
              <a:t> </a:t>
            </a:r>
            <a:r>
              <a:rPr lang="en-GB" sz="2400" dirty="0" err="1"/>
              <a:t>gleich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7079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P&amp;ID Viewer - Dashboard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>
              <a:uFillTx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905908"/>
            <a:ext cx="10896600" cy="56412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3.2 </a:t>
            </a:r>
            <a:r>
              <a:rPr lang="en-GB" sz="3200" b="1" dirty="0" err="1">
                <a:solidFill>
                  <a:srgbClr val="339966"/>
                </a:solidFill>
              </a:rPr>
              <a:t>packBlocks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>()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Overview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CA1F25-BAFB-4CE3-9C14-7750D71C9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4933325" cy="5412189"/>
          </a:xfrm>
        </p:spPr>
        <p:txBody>
          <a:bodyPr>
            <a:normAutofit fontScale="92500"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b="1" dirty="0"/>
              <a:t>Binary tree block packing algorithm (for groups):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r>
              <a:rPr lang="en-GB" sz="2400" b="1" dirty="0"/>
              <a:t>Sort blocks </a:t>
            </a:r>
            <a:r>
              <a:rPr lang="en-GB" sz="2400" dirty="0"/>
              <a:t>(clones) based on selected </a:t>
            </a:r>
            <a:r>
              <a:rPr lang="en-GB" sz="2400" dirty="0" err="1"/>
              <a:t>sortOrder</a:t>
            </a:r>
            <a:r>
              <a:rPr lang="en-GB" sz="2400" dirty="0"/>
              <a:t> option (none, width, height, area, </a:t>
            </a:r>
            <a:r>
              <a:rPr lang="en-GB" sz="2400" b="1" dirty="0" err="1"/>
              <a:t>maxSide</a:t>
            </a:r>
            <a:r>
              <a:rPr lang="en-GB" sz="2400" b="1" dirty="0"/>
              <a:t>)</a:t>
            </a: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r>
              <a:rPr lang="en-GB" sz="2400" b="1" dirty="0"/>
              <a:t>Place first </a:t>
            </a:r>
            <a:r>
              <a:rPr lang="en-GB" sz="2400" dirty="0"/>
              <a:t>(root) </a:t>
            </a:r>
            <a:r>
              <a:rPr lang="en-GB" sz="2400" b="1" dirty="0"/>
              <a:t>block</a:t>
            </a:r>
            <a:r>
              <a:rPr lang="en-GB" sz="2400" dirty="0"/>
              <a:t> at (0, 0).</a:t>
            </a: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r>
              <a:rPr lang="en-GB" sz="2400" b="1" dirty="0"/>
              <a:t>Place next block </a:t>
            </a:r>
            <a:r>
              <a:rPr lang="en-GB" sz="2400" dirty="0"/>
              <a:t>either right or bellow of previous (minimize area)</a:t>
            </a: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r>
              <a:rPr lang="en-GB" sz="2400" b="1" dirty="0"/>
              <a:t>Repeat</a:t>
            </a:r>
            <a:r>
              <a:rPr lang="en-GB" sz="2400" dirty="0"/>
              <a:t> 3 until all blocks placed.</a:t>
            </a: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r>
              <a:rPr lang="en-GB" sz="2400" b="1" dirty="0"/>
              <a:t>Update properties </a:t>
            </a:r>
            <a:r>
              <a:rPr lang="en-GB" sz="2400" dirty="0"/>
              <a:t>in original objects.</a:t>
            </a: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endParaRPr lang="en-GB" sz="2400" dirty="0"/>
          </a:p>
          <a:p>
            <a:pPr>
              <a:buClr>
                <a:srgbClr val="FFC000"/>
              </a:buClr>
            </a:pPr>
            <a:r>
              <a:rPr lang="en-GB" sz="2400" dirty="0"/>
              <a:t>Sehr </a:t>
            </a:r>
            <a:r>
              <a:rPr lang="en-GB" sz="2400" dirty="0" err="1"/>
              <a:t>gute</a:t>
            </a:r>
            <a:r>
              <a:rPr lang="en-GB" sz="2400" dirty="0"/>
              <a:t> </a:t>
            </a:r>
            <a:r>
              <a:rPr lang="en-GB" sz="2400" dirty="0" err="1"/>
              <a:t>Ergebnisse</a:t>
            </a:r>
            <a:r>
              <a:rPr lang="en-GB" sz="2400" dirty="0"/>
              <a:t> für Blocks die </a:t>
            </a:r>
            <a:r>
              <a:rPr lang="en-GB" sz="2400" dirty="0" err="1"/>
              <a:t>nur</a:t>
            </a:r>
            <a:r>
              <a:rPr lang="en-GB" sz="2400" dirty="0"/>
              <a:t> </a:t>
            </a:r>
            <a:r>
              <a:rPr lang="en-GB" sz="2400" dirty="0" err="1"/>
              <a:t>Groupen</a:t>
            </a:r>
            <a:r>
              <a:rPr lang="en-GB" sz="2400" dirty="0"/>
              <a:t> </a:t>
            </a:r>
            <a:r>
              <a:rPr lang="en-GB" sz="2400" dirty="0" err="1"/>
              <a:t>sind</a:t>
            </a:r>
            <a:r>
              <a:rPr lang="en-GB" sz="2400" dirty="0"/>
              <a:t> (</a:t>
            </a:r>
            <a:r>
              <a:rPr lang="en-GB" sz="2400" dirty="0" err="1"/>
              <a:t>ohne</a:t>
            </a:r>
            <a:r>
              <a:rPr lang="en-GB" sz="2400" dirty="0"/>
              <a:t> Shapes)</a:t>
            </a: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endParaRPr lang="en-GB" sz="24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726" y="1641973"/>
            <a:ext cx="5980262" cy="473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21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3.2 </a:t>
            </a:r>
            <a:r>
              <a:rPr lang="en-GB" sz="3200" b="1" dirty="0" err="1">
                <a:solidFill>
                  <a:srgbClr val="339966"/>
                </a:solidFill>
              </a:rPr>
              <a:t>packBlocks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>()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Sort Order Options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grpSp>
        <p:nvGrpSpPr>
          <p:cNvPr id="19" name="Gruppieren 18"/>
          <p:cNvGrpSpPr/>
          <p:nvPr/>
        </p:nvGrpSpPr>
        <p:grpSpPr>
          <a:xfrm>
            <a:off x="357569" y="2351701"/>
            <a:ext cx="2140410" cy="2406451"/>
            <a:chOff x="266700" y="3022601"/>
            <a:chExt cx="2140410" cy="2406451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92" t="15205" b="6558"/>
            <a:stretch/>
          </p:blipFill>
          <p:spPr>
            <a:xfrm>
              <a:off x="266700" y="3022601"/>
              <a:ext cx="2140410" cy="2098674"/>
            </a:xfrm>
            <a:prstGeom prst="rect">
              <a:avLst/>
            </a:prstGeom>
          </p:spPr>
        </p:pic>
        <p:sp>
          <p:nvSpPr>
            <p:cNvPr id="12" name="Textfeld 11"/>
            <p:cNvSpPr txBox="1"/>
            <p:nvPr/>
          </p:nvSpPr>
          <p:spPr>
            <a:xfrm>
              <a:off x="763326" y="5121275"/>
              <a:ext cx="1147157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by</a:t>
              </a:r>
              <a:r>
                <a:rPr lang="de-DE" sz="1400" dirty="0"/>
                <a:t> </a:t>
              </a:r>
              <a:r>
                <a:rPr lang="de-DE" sz="1400" dirty="0" err="1"/>
                <a:t>width</a:t>
              </a:r>
              <a:endParaRPr lang="de-DE" sz="14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9704968" y="2983808"/>
            <a:ext cx="2103120" cy="1542494"/>
            <a:chOff x="8534401" y="4190999"/>
            <a:chExt cx="2103120" cy="1542494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15" t="15221" r="892" b="45466"/>
            <a:stretch/>
          </p:blipFill>
          <p:spPr>
            <a:xfrm>
              <a:off x="8534401" y="4190999"/>
              <a:ext cx="2103120" cy="1051561"/>
            </a:xfrm>
            <a:prstGeom prst="rect">
              <a:avLst/>
            </a:prstGeom>
          </p:spPr>
        </p:pic>
        <p:sp>
          <p:nvSpPr>
            <p:cNvPr id="14" name="Textfeld 13"/>
            <p:cNvSpPr txBox="1"/>
            <p:nvPr/>
          </p:nvSpPr>
          <p:spPr>
            <a:xfrm>
              <a:off x="9012382" y="5210273"/>
              <a:ext cx="1147157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none</a:t>
              </a:r>
              <a:r>
                <a:rPr lang="de-DE" sz="1400" dirty="0"/>
                <a:t> (</a:t>
              </a:r>
              <a:r>
                <a:rPr lang="de-DE" sz="1400" dirty="0" err="1"/>
                <a:t>default</a:t>
              </a:r>
              <a:r>
                <a:rPr lang="de-DE" sz="1400" dirty="0"/>
                <a:t>)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5023850" y="2878433"/>
            <a:ext cx="2133600" cy="1571942"/>
            <a:chOff x="5356860" y="2484120"/>
            <a:chExt cx="2133600" cy="157194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63" t="14876" r="876" b="37253"/>
            <a:stretch/>
          </p:blipFill>
          <p:spPr>
            <a:xfrm>
              <a:off x="5356860" y="2484120"/>
              <a:ext cx="2133600" cy="1287780"/>
            </a:xfrm>
            <a:prstGeom prst="rect">
              <a:avLst/>
            </a:prstGeom>
          </p:spPr>
        </p:pic>
        <p:sp>
          <p:nvSpPr>
            <p:cNvPr id="15" name="Textfeld 14"/>
            <p:cNvSpPr txBox="1"/>
            <p:nvPr/>
          </p:nvSpPr>
          <p:spPr>
            <a:xfrm>
              <a:off x="5850081" y="3748285"/>
              <a:ext cx="1147157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by</a:t>
              </a:r>
              <a:r>
                <a:rPr lang="de-DE" sz="1400" dirty="0"/>
                <a:t> </a:t>
              </a:r>
              <a:r>
                <a:rPr lang="de-DE" sz="1400" dirty="0" err="1"/>
                <a:t>area</a:t>
              </a:r>
              <a:endParaRPr lang="de-DE" sz="1400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681703" y="2983808"/>
            <a:ext cx="2128838" cy="1385176"/>
            <a:chOff x="5500688" y="2652713"/>
            <a:chExt cx="2128838" cy="1385176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79" t="15172" r="1328" b="42508"/>
            <a:stretch/>
          </p:blipFill>
          <p:spPr>
            <a:xfrm>
              <a:off x="5500688" y="2652713"/>
              <a:ext cx="2128838" cy="1125537"/>
            </a:xfrm>
            <a:prstGeom prst="rect">
              <a:avLst/>
            </a:prstGeom>
          </p:spPr>
        </p:pic>
        <p:sp>
          <p:nvSpPr>
            <p:cNvPr id="16" name="Textfeld 15"/>
            <p:cNvSpPr txBox="1"/>
            <p:nvPr/>
          </p:nvSpPr>
          <p:spPr>
            <a:xfrm>
              <a:off x="5991528" y="3730112"/>
              <a:ext cx="1147157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by</a:t>
              </a:r>
              <a:r>
                <a:rPr lang="de-DE" sz="1400" dirty="0"/>
                <a:t> </a:t>
              </a:r>
              <a:r>
                <a:rPr lang="de-DE" sz="1400" dirty="0" err="1"/>
                <a:t>height</a:t>
              </a:r>
              <a:endParaRPr lang="de-DE" sz="1400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7370759" y="2434878"/>
            <a:ext cx="2120900" cy="2369986"/>
            <a:chOff x="3362202" y="4340225"/>
            <a:chExt cx="2120900" cy="2369986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44" t="15779" r="842" b="7442"/>
            <a:stretch/>
          </p:blipFill>
          <p:spPr>
            <a:xfrm>
              <a:off x="3362202" y="4340225"/>
              <a:ext cx="2120900" cy="2047875"/>
            </a:xfrm>
            <a:prstGeom prst="rect">
              <a:avLst/>
            </a:prstGeom>
          </p:spPr>
        </p:pic>
        <p:sp>
          <p:nvSpPr>
            <p:cNvPr id="17" name="Textfeld 16"/>
            <p:cNvSpPr txBox="1"/>
            <p:nvPr/>
          </p:nvSpPr>
          <p:spPr>
            <a:xfrm>
              <a:off x="3849073" y="6402434"/>
              <a:ext cx="1147157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 err="1"/>
                <a:t>by</a:t>
              </a:r>
              <a:r>
                <a:rPr lang="de-DE" sz="1400" b="1" dirty="0"/>
                <a:t> </a:t>
              </a:r>
              <a:r>
                <a:rPr lang="de-DE" sz="1400" b="1" dirty="0" err="1"/>
                <a:t>maxSide</a:t>
              </a:r>
              <a:endParaRPr lang="de-DE" sz="1400" b="1" dirty="0"/>
            </a:p>
          </p:txBody>
        </p:sp>
      </p:grpSp>
      <p:sp>
        <p:nvSpPr>
          <p:cNvPr id="25" name="Rectangle 5">
            <a:extLst>
              <a:ext uri="{FF2B5EF4-FFF2-40B4-BE49-F238E27FC236}">
                <a16:creationId xmlns:a16="http://schemas.microsoft.com/office/drawing/2014/main" id="{840023B0-A423-4E13-837F-179F396E82C6}"/>
              </a:ext>
            </a:extLst>
          </p:cNvPr>
          <p:cNvSpPr/>
          <p:nvPr/>
        </p:nvSpPr>
        <p:spPr>
          <a:xfrm>
            <a:off x="7257143" y="2264229"/>
            <a:ext cx="2336725" cy="2584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8CA1F25-BAFB-4CE3-9C14-7750D71C9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291771"/>
            <a:ext cx="10768975" cy="5425425"/>
          </a:xfrm>
        </p:spPr>
        <p:txBody>
          <a:bodyPr>
            <a:norm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 err="1"/>
              <a:t>Beispiel</a:t>
            </a:r>
            <a:r>
              <a:rPr lang="en-GB" sz="2400" dirty="0"/>
              <a:t> </a:t>
            </a:r>
            <a:r>
              <a:rPr lang="en-GB" sz="2400" dirty="0" err="1"/>
              <a:t>mit</a:t>
            </a:r>
            <a:r>
              <a:rPr lang="en-GB" sz="2400" dirty="0"/>
              <a:t> 4 Units in Brewery (block dimensions to scale)</a:t>
            </a:r>
          </a:p>
          <a:p>
            <a:pPr marL="0" indent="0">
              <a:buClr>
                <a:srgbClr val="FFC000"/>
              </a:buClr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86809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3.2 Bugs in </a:t>
            </a:r>
            <a:r>
              <a:rPr lang="en-GB" sz="3200" b="1" dirty="0" err="1">
                <a:solidFill>
                  <a:srgbClr val="339966"/>
                </a:solidFill>
              </a:rPr>
              <a:t>Boardlet</a:t>
            </a:r>
            <a:r>
              <a:rPr lang="en-GB" sz="3200" b="1" dirty="0">
                <a:solidFill>
                  <a:srgbClr val="339966"/>
                </a:solidFill>
              </a:rPr>
              <a:t> </a:t>
            </a:r>
            <a:r>
              <a:rPr lang="en-GB" sz="3200" b="1" dirty="0" err="1">
                <a:solidFill>
                  <a:srgbClr val="339966"/>
                </a:solidFill>
              </a:rPr>
              <a:t>Algorithmus</a:t>
            </a:r>
            <a:r>
              <a:rPr lang="en-GB" sz="3200" b="1" dirty="0">
                <a:solidFill>
                  <a:srgbClr val="339966"/>
                </a:solidFill>
              </a:rPr>
              <a:t> 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Sort Order Options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8CA1F25-BAFB-4CE3-9C14-7750D71C9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132743"/>
            <a:ext cx="10768975" cy="5584453"/>
          </a:xfrm>
        </p:spPr>
        <p:txBody>
          <a:bodyPr>
            <a:norm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 err="1"/>
              <a:t>Obwohl</a:t>
            </a:r>
            <a:r>
              <a:rPr lang="en-GB" sz="2400" dirty="0"/>
              <a:t> </a:t>
            </a:r>
            <a:r>
              <a:rPr lang="en-GB" sz="2400" dirty="0" err="1"/>
              <a:t>praktish</a:t>
            </a:r>
            <a:r>
              <a:rPr lang="en-GB" sz="2400" dirty="0"/>
              <a:t> </a:t>
            </a:r>
            <a:r>
              <a:rPr lang="en-GB" sz="2400" dirty="0" err="1"/>
              <a:t>identische</a:t>
            </a:r>
            <a:r>
              <a:rPr lang="en-GB" sz="2400" dirty="0"/>
              <a:t> Code, </a:t>
            </a:r>
            <a:r>
              <a:rPr lang="en-GB" sz="2400" dirty="0" err="1"/>
              <a:t>nicht</a:t>
            </a:r>
            <a:r>
              <a:rPr lang="en-GB" sz="2400" dirty="0"/>
              <a:t> </a:t>
            </a:r>
            <a:r>
              <a:rPr lang="en-GB" sz="2400" dirty="0" err="1"/>
              <a:t>gleiche</a:t>
            </a:r>
            <a:r>
              <a:rPr lang="en-GB" sz="2400" dirty="0"/>
              <a:t> </a:t>
            </a:r>
            <a:r>
              <a:rPr lang="en-GB" sz="2400" dirty="0" err="1"/>
              <a:t>Visu</a:t>
            </a:r>
            <a:r>
              <a:rPr lang="en-GB" sz="2400" dirty="0"/>
              <a:t> Output.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800" dirty="0"/>
          </a:p>
          <a:p>
            <a:pPr marL="0" indent="0">
              <a:buClr>
                <a:srgbClr val="FFC000"/>
              </a:buClr>
              <a:buNone/>
            </a:pPr>
            <a:r>
              <a:rPr lang="en-GB" sz="2400" b="1" dirty="0"/>
              <a:t>	Testing </a:t>
            </a:r>
            <a:r>
              <a:rPr lang="en-GB" sz="2400" b="1" dirty="0" err="1"/>
              <a:t>Boardlet</a:t>
            </a:r>
            <a:r>
              <a:rPr lang="en-GB" sz="2400" b="1" dirty="0"/>
              <a:t>				         Sapient </a:t>
            </a:r>
            <a:r>
              <a:rPr lang="en-GB" sz="2400" b="1" dirty="0" err="1"/>
              <a:t>Boardlet</a:t>
            </a:r>
            <a:endParaRPr lang="en-GB" sz="2400" b="1" dirty="0"/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endParaRPr lang="en-GB" sz="24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217" y="2389318"/>
            <a:ext cx="6197600" cy="32388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8" y="2389318"/>
            <a:ext cx="4159041" cy="43714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3214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feld 239"/>
          <p:cNvSpPr txBox="1"/>
          <p:nvPr/>
        </p:nvSpPr>
        <p:spPr>
          <a:xfrm>
            <a:off x="7382968" y="1749011"/>
            <a:ext cx="4683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h</a:t>
            </a:r>
            <a:r>
              <a:rPr lang="de-DE" sz="800" dirty="0" err="1"/>
              <a:t>p</a:t>
            </a:r>
            <a:r>
              <a:rPr lang="de-DE" sz="1050" dirty="0"/>
              <a:t>/2</a:t>
            </a:r>
          </a:p>
        </p:txBody>
      </p:sp>
      <p:sp>
        <p:nvSpPr>
          <p:cNvPr id="89" name="Textfeld 88"/>
          <p:cNvSpPr txBox="1"/>
          <p:nvPr/>
        </p:nvSpPr>
        <p:spPr>
          <a:xfrm>
            <a:off x="7877402" y="1357644"/>
            <a:ext cx="4737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w</a:t>
            </a:r>
            <a:r>
              <a:rPr lang="de-DE" sz="700" dirty="0" err="1"/>
              <a:t>p</a:t>
            </a:r>
            <a:r>
              <a:rPr lang="de-DE" sz="1050" dirty="0"/>
              <a:t>/2</a:t>
            </a:r>
          </a:p>
        </p:txBody>
      </p:sp>
      <p:sp>
        <p:nvSpPr>
          <p:cNvPr id="239" name="Textfeld 238"/>
          <p:cNvSpPr txBox="1"/>
          <p:nvPr/>
        </p:nvSpPr>
        <p:spPr>
          <a:xfrm>
            <a:off x="10070730" y="1197947"/>
            <a:ext cx="4683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w</a:t>
            </a:r>
            <a:r>
              <a:rPr lang="de-DE" sz="800" dirty="0" err="1"/>
              <a:t>n</a:t>
            </a:r>
            <a:r>
              <a:rPr lang="de-DE" sz="1050" dirty="0"/>
              <a:t>/2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Vertex Placement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1407625" y="3859073"/>
            <a:ext cx="2258285" cy="2188849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hteck 2"/>
          <p:cNvSpPr/>
          <p:nvPr/>
        </p:nvSpPr>
        <p:spPr>
          <a:xfrm>
            <a:off x="1407626" y="3859072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(0, 0)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272335" y="4949785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(-0.5,0.5)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665910" y="6047922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(1, 1)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2513585" y="4954697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(0.5, 0.5)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99753" y="3046058"/>
            <a:ext cx="12092247" cy="728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400" b="1" dirty="0"/>
              <a:t>Relative Positioning</a:t>
            </a:r>
          </a:p>
          <a:p>
            <a:pPr marL="0" indent="0" algn="just">
              <a:buNone/>
            </a:pPr>
            <a:r>
              <a:rPr lang="en-GB" sz="1400" b="1" dirty="0"/>
              <a:t>               </a:t>
            </a:r>
            <a:r>
              <a:rPr lang="en-GB" sz="1200" b="1" dirty="0"/>
              <a:t>vertex placement                                  		               group placement		                                      group placement                               </a:t>
            </a:r>
            <a:r>
              <a:rPr lang="en-GB" sz="1200" dirty="0"/>
              <a:t>… (recursively)</a:t>
            </a:r>
          </a:p>
        </p:txBody>
      </p:sp>
      <p:sp>
        <p:nvSpPr>
          <p:cNvPr id="141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2840765" y="3665009"/>
            <a:ext cx="907625" cy="262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000" b="1" dirty="0">
                <a:solidFill>
                  <a:srgbClr val="00B0F0"/>
                </a:solidFill>
              </a:rPr>
              <a:t>Parent vertex</a:t>
            </a:r>
          </a:p>
        </p:txBody>
      </p:sp>
      <p:sp>
        <p:nvSpPr>
          <p:cNvPr id="143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5771300" y="3970003"/>
            <a:ext cx="1596044" cy="1546970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208">
            <a:extLst>
              <a:ext uri="{FF2B5EF4-FFF2-40B4-BE49-F238E27FC236}">
                <a16:creationId xmlns:a16="http://schemas.microsoft.com/office/drawing/2014/main" id="{2ED12079-B724-4E6D-ABE4-F76E65F5A25C}"/>
              </a:ext>
            </a:extLst>
          </p:cNvPr>
          <p:cNvSpPr/>
          <p:nvPr/>
        </p:nvSpPr>
        <p:spPr>
          <a:xfrm>
            <a:off x="5361640" y="3936751"/>
            <a:ext cx="2353859" cy="1979702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208">
            <a:extLst>
              <a:ext uri="{FF2B5EF4-FFF2-40B4-BE49-F238E27FC236}">
                <a16:creationId xmlns:a16="http://schemas.microsoft.com/office/drawing/2014/main" id="{2ED12079-B724-4E6D-ABE4-F76E65F5A25C}"/>
              </a:ext>
            </a:extLst>
          </p:cNvPr>
          <p:cNvSpPr/>
          <p:nvPr/>
        </p:nvSpPr>
        <p:spPr>
          <a:xfrm>
            <a:off x="5297909" y="3864707"/>
            <a:ext cx="2473981" cy="2115340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hteck 165"/>
          <p:cNvSpPr/>
          <p:nvPr/>
        </p:nvSpPr>
        <p:spPr>
          <a:xfrm>
            <a:off x="6228162" y="4052312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7076294" y="5243115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7079989" y="4947613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7076294" y="5659393"/>
            <a:ext cx="210367" cy="1982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5826692" y="4426431"/>
            <a:ext cx="1013309" cy="1057798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629634" y="5665829"/>
            <a:ext cx="210367" cy="1982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8721725" y="3859072"/>
            <a:ext cx="0" cy="225695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8855507" y="6248400"/>
            <a:ext cx="29165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/>
          <p:cNvCxnSpPr/>
          <p:nvPr/>
        </p:nvCxnSpPr>
        <p:spPr>
          <a:xfrm>
            <a:off x="5143159" y="3859072"/>
            <a:ext cx="0" cy="21209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/>
          <p:cNvCxnSpPr/>
          <p:nvPr/>
        </p:nvCxnSpPr>
        <p:spPr>
          <a:xfrm>
            <a:off x="5276531" y="6103323"/>
            <a:ext cx="249535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/>
          <p:cNvCxnSpPr/>
          <p:nvPr/>
        </p:nvCxnSpPr>
        <p:spPr>
          <a:xfrm>
            <a:off x="1274253" y="3859072"/>
            <a:ext cx="0" cy="21888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/>
          <p:cNvCxnSpPr/>
          <p:nvPr/>
        </p:nvCxnSpPr>
        <p:spPr>
          <a:xfrm>
            <a:off x="1407625" y="6185873"/>
            <a:ext cx="22582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3665910" y="3859072"/>
            <a:ext cx="2105390" cy="11093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3665910" y="5516973"/>
            <a:ext cx="2105390" cy="53094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endCxn id="181" idx="0"/>
          </p:cNvCxnSpPr>
          <p:nvPr/>
        </p:nvCxnSpPr>
        <p:spPr>
          <a:xfrm>
            <a:off x="7771890" y="3859072"/>
            <a:ext cx="2545879" cy="563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7771890" y="4990365"/>
            <a:ext cx="2545879" cy="98968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uppieren 65"/>
          <p:cNvGrpSpPr/>
          <p:nvPr/>
        </p:nvGrpSpPr>
        <p:grpSpPr>
          <a:xfrm>
            <a:off x="8859483" y="3864543"/>
            <a:ext cx="2916571" cy="2251480"/>
            <a:chOff x="8859483" y="3864543"/>
            <a:chExt cx="2916571" cy="2251480"/>
          </a:xfrm>
        </p:grpSpPr>
        <p:pic>
          <p:nvPicPr>
            <p:cNvPr id="185" name="Picture 204">
              <a:extLst>
                <a:ext uri="{FF2B5EF4-FFF2-40B4-BE49-F238E27FC236}">
                  <a16:creationId xmlns:a16="http://schemas.microsoft.com/office/drawing/2014/main" id="{33ADCFD3-C867-4DA9-9586-702FF7940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723" y="3904174"/>
              <a:ext cx="1225002" cy="1053272"/>
            </a:xfrm>
            <a:prstGeom prst="rect">
              <a:avLst/>
            </a:prstGeom>
            <a:ln w="19050">
              <a:solidFill>
                <a:srgbClr val="00B0F0"/>
              </a:solidFill>
              <a:prstDash val="dash"/>
            </a:ln>
          </p:spPr>
        </p:pic>
        <p:sp>
          <p:nvSpPr>
            <p:cNvPr id="181" name="Rectangle 154">
              <a:extLst>
                <a:ext uri="{FF2B5EF4-FFF2-40B4-BE49-F238E27FC236}">
                  <a16:creationId xmlns:a16="http://schemas.microsoft.com/office/drawing/2014/main" id="{2833B045-CC05-4566-8D2A-8E3504375D89}"/>
                </a:ext>
              </a:extLst>
            </p:cNvPr>
            <p:cNvSpPr/>
            <p:nvPr/>
          </p:nvSpPr>
          <p:spPr>
            <a:xfrm>
              <a:off x="8859483" y="3864707"/>
              <a:ext cx="2916571" cy="2251316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207">
              <a:extLst>
                <a:ext uri="{FF2B5EF4-FFF2-40B4-BE49-F238E27FC236}">
                  <a16:creationId xmlns:a16="http://schemas.microsoft.com/office/drawing/2014/main" id="{612CCC5E-7992-4A42-BF72-B8530E931E09}"/>
                </a:ext>
              </a:extLst>
            </p:cNvPr>
            <p:cNvSpPr/>
            <p:nvPr/>
          </p:nvSpPr>
          <p:spPr>
            <a:xfrm>
              <a:off x="10633236" y="3935893"/>
              <a:ext cx="823913" cy="773905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Rectangle 208">
              <a:extLst>
                <a:ext uri="{FF2B5EF4-FFF2-40B4-BE49-F238E27FC236}">
                  <a16:creationId xmlns:a16="http://schemas.microsoft.com/office/drawing/2014/main" id="{2ED12079-B724-4E6D-ABE4-F76E65F5A25C}"/>
                </a:ext>
              </a:extLst>
            </p:cNvPr>
            <p:cNvSpPr/>
            <p:nvPr/>
          </p:nvSpPr>
          <p:spPr>
            <a:xfrm>
              <a:off x="10317769" y="3864543"/>
              <a:ext cx="1454309" cy="11258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Rechteck 205"/>
            <p:cNvSpPr/>
            <p:nvPr/>
          </p:nvSpPr>
          <p:spPr>
            <a:xfrm>
              <a:off x="11284924" y="48139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07" name="Rechteck 206"/>
            <p:cNvSpPr/>
            <p:nvPr/>
          </p:nvSpPr>
          <p:spPr>
            <a:xfrm>
              <a:off x="11080137" y="4803417"/>
              <a:ext cx="123645" cy="126307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/>
            <p:cNvSpPr/>
            <p:nvPr/>
          </p:nvSpPr>
          <p:spPr>
            <a:xfrm>
              <a:off x="10665924" y="4156417"/>
              <a:ext cx="592626" cy="53940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/>
            <p:cNvSpPr/>
            <p:nvPr/>
          </p:nvSpPr>
          <p:spPr>
            <a:xfrm>
              <a:off x="10896780" y="39376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11311118" y="4571018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20" name="Rechteck 219"/>
            <p:cNvSpPr/>
            <p:nvPr/>
          </p:nvSpPr>
          <p:spPr>
            <a:xfrm>
              <a:off x="11311118" y="4425763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3" name="Rechteck 232"/>
          <p:cNvSpPr/>
          <p:nvPr/>
        </p:nvSpPr>
        <p:spPr>
          <a:xfrm>
            <a:off x="7942850" y="1713734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9589979" y="1557210"/>
            <a:ext cx="925047" cy="925047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cxnSp>
        <p:nvCxnSpPr>
          <p:cNvPr id="69" name="Gerade Verbindung mit Pfeil 68"/>
          <p:cNvCxnSpPr>
            <a:stCxn id="233" idx="3"/>
            <a:endCxn id="234" idx="1"/>
          </p:cNvCxnSpPr>
          <p:nvPr/>
        </p:nvCxnSpPr>
        <p:spPr>
          <a:xfrm>
            <a:off x="8554850" y="2019734"/>
            <a:ext cx="10351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mit Pfeil 234"/>
          <p:cNvCxnSpPr/>
          <p:nvPr/>
        </p:nvCxnSpPr>
        <p:spPr>
          <a:xfrm>
            <a:off x="7807987" y="1713734"/>
            <a:ext cx="0" cy="306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/>
          <p:cNvCxnSpPr/>
          <p:nvPr/>
        </p:nvCxnSpPr>
        <p:spPr>
          <a:xfrm>
            <a:off x="7934140" y="1596618"/>
            <a:ext cx="306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mit Pfeil 236"/>
          <p:cNvCxnSpPr/>
          <p:nvPr/>
        </p:nvCxnSpPr>
        <p:spPr>
          <a:xfrm>
            <a:off x="10639149" y="1557211"/>
            <a:ext cx="2" cy="4625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Gerade Verbindung mit Pfeil 237"/>
          <p:cNvCxnSpPr/>
          <p:nvPr/>
        </p:nvCxnSpPr>
        <p:spPr>
          <a:xfrm>
            <a:off x="10058679" y="1449083"/>
            <a:ext cx="455382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feld 240"/>
          <p:cNvSpPr txBox="1"/>
          <p:nvPr/>
        </p:nvSpPr>
        <p:spPr>
          <a:xfrm>
            <a:off x="10598750" y="1661515"/>
            <a:ext cx="6052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h</a:t>
            </a:r>
            <a:r>
              <a:rPr lang="de-DE" sz="800" dirty="0" err="1"/>
              <a:t>n</a:t>
            </a:r>
            <a:r>
              <a:rPr lang="de-DE" sz="1050" dirty="0"/>
              <a:t>/2</a:t>
            </a:r>
          </a:p>
        </p:txBody>
      </p:sp>
      <p:sp>
        <p:nvSpPr>
          <p:cNvPr id="242" name="Textfeld 241"/>
          <p:cNvSpPr txBox="1"/>
          <p:nvPr/>
        </p:nvSpPr>
        <p:spPr>
          <a:xfrm>
            <a:off x="8752272" y="1997974"/>
            <a:ext cx="6672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err="1">
                <a:solidFill>
                  <a:schemeClr val="accent2"/>
                </a:solidFill>
              </a:rPr>
              <a:t>spacing</a:t>
            </a:r>
            <a:endParaRPr lang="de-DE" sz="1050" b="1" dirty="0">
              <a:solidFill>
                <a:schemeClr val="accent2"/>
              </a:solidFill>
            </a:endParaRPr>
          </a:p>
        </p:txBody>
      </p:sp>
      <p:cxnSp>
        <p:nvCxnSpPr>
          <p:cNvPr id="91" name="Gerader Verbinder 90"/>
          <p:cNvCxnSpPr>
            <a:stCxn id="233" idx="0"/>
            <a:endCxn id="233" idx="2"/>
          </p:cNvCxnSpPr>
          <p:nvPr/>
        </p:nvCxnSpPr>
        <p:spPr>
          <a:xfrm>
            <a:off x="8248850" y="1713734"/>
            <a:ext cx="0" cy="612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>
            <a:stCxn id="233" idx="1"/>
            <a:endCxn id="233" idx="3"/>
          </p:cNvCxnSpPr>
          <p:nvPr/>
        </p:nvCxnSpPr>
        <p:spPr>
          <a:xfrm>
            <a:off x="7942850" y="2019734"/>
            <a:ext cx="61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>
            <a:stCxn id="234" idx="0"/>
            <a:endCxn id="234" idx="2"/>
          </p:cNvCxnSpPr>
          <p:nvPr/>
        </p:nvCxnSpPr>
        <p:spPr>
          <a:xfrm>
            <a:off x="10052503" y="1557210"/>
            <a:ext cx="0" cy="9250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>
            <a:stCxn id="234" idx="1"/>
            <a:endCxn id="234" idx="3"/>
          </p:cNvCxnSpPr>
          <p:nvPr/>
        </p:nvCxnSpPr>
        <p:spPr>
          <a:xfrm>
            <a:off x="9589979" y="2019734"/>
            <a:ext cx="92504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7386085" y="799683"/>
            <a:ext cx="3402747" cy="3453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/>
              <a:t>Geometry between neighbouring children</a:t>
            </a:r>
          </a:p>
        </p:txBody>
      </p:sp>
      <p:sp>
        <p:nvSpPr>
          <p:cNvPr id="245" name="Ellipse 244"/>
          <p:cNvSpPr/>
          <p:nvPr/>
        </p:nvSpPr>
        <p:spPr>
          <a:xfrm>
            <a:off x="7918884" y="1689768"/>
            <a:ext cx="47932" cy="4793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Ellipse 245"/>
          <p:cNvSpPr/>
          <p:nvPr/>
        </p:nvSpPr>
        <p:spPr>
          <a:xfrm>
            <a:off x="9566013" y="1536118"/>
            <a:ext cx="47932" cy="4793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feld 246"/>
              <p:cNvSpPr txBox="1"/>
              <p:nvPr/>
            </p:nvSpPr>
            <p:spPr>
              <a:xfrm>
                <a:off x="10756190" y="1029991"/>
                <a:ext cx="1015888" cy="581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de-DE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sz="1000" b="1" i="1" dirty="0">
                    <a:latin typeface="Cambria Math" panose="020405030504060302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de-DE" sz="10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sz="1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de-DE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de-DE" sz="1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de-DE" sz="1000" b="1" dirty="0"/>
              </a:p>
              <a:p>
                <a:endParaRPr lang="de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Textfeld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190" y="1029991"/>
                <a:ext cx="1015888" cy="5815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feld 247"/>
          <p:cNvSpPr txBox="1"/>
          <p:nvPr/>
        </p:nvSpPr>
        <p:spPr>
          <a:xfrm>
            <a:off x="7894811" y="1683132"/>
            <a:ext cx="69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(0, 0)</a:t>
            </a:r>
          </a:p>
        </p:txBody>
      </p:sp>
      <p:sp>
        <p:nvSpPr>
          <p:cNvPr id="250" name="Textfeld 249"/>
          <p:cNvSpPr txBox="1"/>
          <p:nvPr/>
        </p:nvSpPr>
        <p:spPr>
          <a:xfrm>
            <a:off x="9529638" y="1536464"/>
            <a:ext cx="69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(</a:t>
            </a:r>
            <a:r>
              <a:rPr lang="de-DE" sz="1200" b="1" i="1" dirty="0"/>
              <a:t>x</a:t>
            </a:r>
            <a:r>
              <a:rPr lang="de-DE" sz="1200" b="1" dirty="0"/>
              <a:t>, </a:t>
            </a:r>
            <a:r>
              <a:rPr lang="de-DE" sz="1200" b="1" i="1" dirty="0"/>
              <a:t>y</a:t>
            </a:r>
            <a:r>
              <a:rPr lang="de-DE" sz="1200" b="1" dirty="0"/>
              <a:t>)</a:t>
            </a:r>
          </a:p>
        </p:txBody>
      </p:sp>
      <p:cxnSp>
        <p:nvCxnSpPr>
          <p:cNvPr id="252" name="Gerade Verbindung mit Pfeil 251"/>
          <p:cNvCxnSpPr/>
          <p:nvPr/>
        </p:nvCxnSpPr>
        <p:spPr>
          <a:xfrm>
            <a:off x="11041101" y="1557210"/>
            <a:ext cx="0" cy="93000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Gerade Verbindung mit Pfeil 252"/>
          <p:cNvCxnSpPr/>
          <p:nvPr/>
        </p:nvCxnSpPr>
        <p:spPr>
          <a:xfrm>
            <a:off x="7933779" y="2717336"/>
            <a:ext cx="2580282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feld 253"/>
          <p:cNvSpPr txBox="1"/>
          <p:nvPr/>
        </p:nvSpPr>
        <p:spPr>
          <a:xfrm>
            <a:off x="11020912" y="1892776"/>
            <a:ext cx="62881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>
                <a:solidFill>
                  <a:srgbClr val="00B0F0"/>
                </a:solidFill>
              </a:rPr>
              <a:t>H</a:t>
            </a:r>
            <a:r>
              <a:rPr lang="de-DE" sz="800" dirty="0" err="1">
                <a:solidFill>
                  <a:srgbClr val="00B0F0"/>
                </a:solidFill>
              </a:rPr>
              <a:t>gmax</a:t>
            </a:r>
            <a:r>
              <a:rPr lang="de-DE" sz="800" dirty="0">
                <a:solidFill>
                  <a:srgbClr val="00B0F0"/>
                </a:solidFill>
              </a:rPr>
              <a:t> </a:t>
            </a:r>
            <a:r>
              <a:rPr lang="de-DE" sz="600" dirty="0">
                <a:solidFill>
                  <a:srgbClr val="00B0F0"/>
                </a:solidFill>
              </a:rPr>
              <a:t>(</a:t>
            </a:r>
            <a:r>
              <a:rPr lang="de-DE" sz="600" dirty="0" err="1">
                <a:solidFill>
                  <a:srgbClr val="00B0F0"/>
                </a:solidFill>
              </a:rPr>
              <a:t>currently</a:t>
            </a:r>
            <a:r>
              <a:rPr lang="de-DE" sz="600" dirty="0">
                <a:solidFill>
                  <a:srgbClr val="00B0F0"/>
                </a:solidFill>
              </a:rPr>
              <a:t>)</a:t>
            </a:r>
            <a:endParaRPr lang="de-DE" sz="900" dirty="0">
              <a:solidFill>
                <a:srgbClr val="00B0F0"/>
              </a:solidFill>
            </a:endParaRPr>
          </a:p>
        </p:txBody>
      </p:sp>
      <p:cxnSp>
        <p:nvCxnSpPr>
          <p:cNvPr id="259" name="Gerader Verbinder 258"/>
          <p:cNvCxnSpPr/>
          <p:nvPr/>
        </p:nvCxnSpPr>
        <p:spPr>
          <a:xfrm>
            <a:off x="7934140" y="2325734"/>
            <a:ext cx="0" cy="43658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erader Verbinder 259"/>
          <p:cNvCxnSpPr/>
          <p:nvPr/>
        </p:nvCxnSpPr>
        <p:spPr>
          <a:xfrm>
            <a:off x="10514061" y="2482257"/>
            <a:ext cx="0" cy="28005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r Verbinder 263"/>
          <p:cNvCxnSpPr/>
          <p:nvPr/>
        </p:nvCxnSpPr>
        <p:spPr>
          <a:xfrm>
            <a:off x="10514061" y="2482257"/>
            <a:ext cx="6278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rader Verbinder 264"/>
          <p:cNvCxnSpPr/>
          <p:nvPr/>
        </p:nvCxnSpPr>
        <p:spPr>
          <a:xfrm>
            <a:off x="10514061" y="1557210"/>
            <a:ext cx="6278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feld 266"/>
          <p:cNvSpPr txBox="1"/>
          <p:nvPr/>
        </p:nvSpPr>
        <p:spPr>
          <a:xfrm>
            <a:off x="8969691" y="2680114"/>
            <a:ext cx="62028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err="1">
                <a:solidFill>
                  <a:srgbClr val="00B0F0"/>
                </a:solidFill>
              </a:rPr>
              <a:t>W</a:t>
            </a:r>
            <a:r>
              <a:rPr lang="de-DE" sz="800" dirty="0" err="1">
                <a:solidFill>
                  <a:srgbClr val="00B0F0"/>
                </a:solidFill>
              </a:rPr>
              <a:t>gmax</a:t>
            </a:r>
            <a:r>
              <a:rPr lang="de-DE" sz="800" dirty="0">
                <a:solidFill>
                  <a:srgbClr val="00B0F0"/>
                </a:solidFill>
              </a:rPr>
              <a:t> </a:t>
            </a:r>
            <a:r>
              <a:rPr lang="de-DE" sz="600" dirty="0">
                <a:solidFill>
                  <a:srgbClr val="00B0F0"/>
                </a:solidFill>
              </a:rPr>
              <a:t>(</a:t>
            </a:r>
            <a:r>
              <a:rPr lang="de-DE" sz="600" dirty="0" err="1">
                <a:solidFill>
                  <a:srgbClr val="00B0F0"/>
                </a:solidFill>
              </a:rPr>
              <a:t>currently</a:t>
            </a:r>
            <a:r>
              <a:rPr lang="de-DE" sz="600" dirty="0">
                <a:solidFill>
                  <a:srgbClr val="00B0F0"/>
                </a:solidFill>
              </a:rPr>
              <a:t>)</a:t>
            </a:r>
            <a:endParaRPr lang="de-DE" sz="900" dirty="0">
              <a:solidFill>
                <a:srgbClr val="00B0F0"/>
              </a:solidFill>
            </a:endParaRP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AB368F11-1E3F-4FEC-90AA-7D9BCE7F7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41218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Optimal Fall (</a:t>
            </a:r>
            <a:r>
              <a:rPr lang="en-GB" sz="2400" dirty="0" err="1"/>
              <a:t>vor</a:t>
            </a:r>
            <a:r>
              <a:rPr lang="en-GB" sz="2400" dirty="0"/>
              <a:t> </a:t>
            </a:r>
            <a:r>
              <a:rPr lang="en-GB" sz="2400" dirty="0" err="1"/>
              <a:t>ein</a:t>
            </a:r>
            <a:r>
              <a:rPr lang="en-GB" sz="2400" dirty="0"/>
              <a:t> </a:t>
            </a:r>
            <a:r>
              <a:rPr lang="en-GB" sz="2400" dirty="0" err="1"/>
              <a:t>Paar</a:t>
            </a:r>
            <a:r>
              <a:rPr lang="en-GB" sz="2400" dirty="0"/>
              <a:t> </a:t>
            </a:r>
            <a:r>
              <a:rPr lang="en-GB" sz="2400" dirty="0" err="1"/>
              <a:t>Wochen</a:t>
            </a:r>
            <a:r>
              <a:rPr lang="en-GB" sz="2400" dirty="0"/>
              <a:t>):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05862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3.3 Issues and Challenges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Weekly Sprint 14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0225" y="1217923"/>
            <a:ext cx="10949976" cy="541218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Stillstand beim </a:t>
            </a:r>
            <a:r>
              <a:rPr lang="de-DE" sz="2000" dirty="0" err="1"/>
              <a:t>vertexPlacement</a:t>
            </a:r>
            <a:r>
              <a:rPr lang="de-DE" sz="2000" dirty="0"/>
              <a:t> Algorithmus </a:t>
            </a: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1800" dirty="0">
                <a:solidFill>
                  <a:srgbClr val="FFC000"/>
                </a:solidFill>
                <a:sym typeface="Wingdings" panose="05000000000000000000" pitchFamily="2" charset="2"/>
              </a:rPr>
              <a:t>fix </a:t>
            </a:r>
            <a:r>
              <a:rPr lang="de-DE" sz="1800" dirty="0" err="1">
                <a:solidFill>
                  <a:srgbClr val="FFC000"/>
                </a:solidFill>
                <a:sym typeface="Wingdings" panose="05000000000000000000" pitchFamily="2" charset="2"/>
              </a:rPr>
              <a:t>bugs</a:t>
            </a:r>
            <a:r>
              <a:rPr lang="de-DE" sz="1800" dirty="0">
                <a:solidFill>
                  <a:srgbClr val="FFC000"/>
                </a:solidFill>
                <a:sym typeface="Wingdings" panose="05000000000000000000" pitchFamily="2" charset="2"/>
              </a:rPr>
              <a:t>, </a:t>
            </a:r>
            <a:r>
              <a:rPr lang="de-DE" sz="1800" dirty="0" err="1">
                <a:solidFill>
                  <a:srgbClr val="FFC000"/>
                </a:solidFill>
                <a:sym typeface="Wingdings" panose="05000000000000000000" pitchFamily="2" charset="2"/>
              </a:rPr>
              <a:t>then</a:t>
            </a:r>
            <a:r>
              <a:rPr lang="de-DE" sz="1800" dirty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FFC000"/>
                </a:solidFill>
                <a:sym typeface="Wingdings" panose="05000000000000000000" pitchFamily="2" charset="2"/>
              </a:rPr>
              <a:t>leave</a:t>
            </a:r>
            <a:r>
              <a:rPr lang="de-DE" sz="1800" dirty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FFC000"/>
                </a:solidFill>
                <a:sym typeface="Wingdings" panose="05000000000000000000" pitchFamily="2" charset="2"/>
              </a:rPr>
              <a:t>as</a:t>
            </a:r>
            <a:r>
              <a:rPr lang="de-DE" sz="1800" dirty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FFC000"/>
                </a:solidFill>
                <a:sym typeface="Wingdings" panose="05000000000000000000" pitchFamily="2" charset="2"/>
              </a:rPr>
              <a:t>is</a:t>
            </a:r>
            <a:endParaRPr lang="de-DE" sz="1800" dirty="0">
              <a:solidFill>
                <a:srgbClr val="FFC000"/>
              </a:solidFill>
            </a:endParaRP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>
                <a:uFillTx/>
              </a:rPr>
              <a:t>Alles wofür es eine bestimmte Logik dahinter gibt, wird schon entsprechend dieser Logik platziert.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err="1"/>
              <a:t>Nich</a:t>
            </a:r>
            <a:r>
              <a:rPr lang="de-DE" sz="1600" dirty="0"/>
              <a:t> viel mehr Logik um das Platzierungsalgorithmus in wenig Zeit noch zu verbessern.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/>
              <a:t>Verbesserungen machen manchmal andere Teilen von Code kaputt.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/>
              <a:t>Bugs im Algorithmus in </a:t>
            </a:r>
            <a:r>
              <a:rPr lang="de-DE" sz="1600" dirty="0" err="1"/>
              <a:t>Boardlet</a:t>
            </a:r>
            <a:r>
              <a:rPr lang="de-DE" sz="1600" dirty="0"/>
              <a:t> Script (nicht im </a:t>
            </a:r>
            <a:r>
              <a:rPr lang="de-DE" sz="1600" dirty="0" err="1"/>
              <a:t>Testing</a:t>
            </a:r>
            <a:r>
              <a:rPr lang="de-DE" sz="1600" dirty="0"/>
              <a:t> </a:t>
            </a:r>
            <a:r>
              <a:rPr lang="de-DE" sz="1600" dirty="0" err="1"/>
              <a:t>Boardlet</a:t>
            </a:r>
            <a:r>
              <a:rPr lang="de-DE" sz="1600" dirty="0"/>
              <a:t>).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u="sng" dirty="0"/>
              <a:t>Vorteile</a:t>
            </a:r>
            <a:r>
              <a:rPr lang="de-DE" sz="1600" dirty="0"/>
              <a:t>: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/>
              <a:t>Konzentration auf Data-</a:t>
            </a:r>
            <a:r>
              <a:rPr lang="de-DE" sz="1600" dirty="0" err="1"/>
              <a:t>bindings</a:t>
            </a:r>
            <a:r>
              <a:rPr lang="de-DE" sz="1600" dirty="0"/>
              <a:t> (</a:t>
            </a:r>
            <a:r>
              <a:rPr lang="de-DE" sz="1600" dirty="0" err="1"/>
              <a:t>dynamisierung</a:t>
            </a:r>
            <a:r>
              <a:rPr lang="de-DE" sz="1600" dirty="0"/>
              <a:t>)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err="1"/>
              <a:t>Verteci</a:t>
            </a:r>
            <a:r>
              <a:rPr lang="de-DE" sz="1600" dirty="0"/>
              <a:t> schon ziemlich gut platziert und </a:t>
            </a:r>
            <a:r>
              <a:rPr lang="de-DE" sz="1600" dirty="0" err="1"/>
              <a:t>edges</a:t>
            </a:r>
            <a:r>
              <a:rPr lang="de-DE" sz="1600" dirty="0"/>
              <a:t> vereinfacht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/>
              <a:t>Verbesserungsmöglichkeiten direkt im draw.io (</a:t>
            </a:r>
            <a:r>
              <a:rPr lang="de-DE" sz="1600" dirty="0" err="1"/>
              <a:t>Drag&amp;Drop</a:t>
            </a:r>
            <a:r>
              <a:rPr lang="de-DE" sz="1600" dirty="0"/>
              <a:t>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u="sng" dirty="0">
                <a:uFillTx/>
              </a:rPr>
              <a:t>Nachteile</a:t>
            </a:r>
            <a:r>
              <a:rPr lang="de-DE" sz="1600" dirty="0">
                <a:uFillTx/>
              </a:rPr>
              <a:t>: 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/>
              <a:t>Platzierung ist das </a:t>
            </a:r>
            <a:r>
              <a:rPr lang="de-DE" sz="1600" dirty="0" err="1"/>
              <a:t>Endergebniss</a:t>
            </a:r>
            <a:r>
              <a:rPr lang="de-DE" sz="1600" dirty="0"/>
              <a:t> und alles was man am Ende sieht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/>
              <a:t>Arbeit und Aufwand die hinter die Visualisierung sieht man nicht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/>
              <a:t>Kann zu enttäuschenden Schlussfolgerungen bezüglich des Projekts führen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Bug wenn </a:t>
            </a:r>
            <a:r>
              <a:rPr lang="de-DE" sz="2000" dirty="0" err="1"/>
              <a:t>selectierte</a:t>
            </a:r>
            <a:r>
              <a:rPr lang="de-DE" sz="2000" dirty="0"/>
              <a:t> </a:t>
            </a:r>
            <a:r>
              <a:rPr lang="de-DE" sz="2000" dirty="0" err="1"/>
              <a:t>rootNode</a:t>
            </a:r>
            <a:r>
              <a:rPr lang="de-DE" sz="2000" dirty="0"/>
              <a:t> nicht </a:t>
            </a:r>
            <a:r>
              <a:rPr lang="de-DE" sz="2000" dirty="0" err="1"/>
              <a:t>AidaCruises</a:t>
            </a:r>
            <a:r>
              <a:rPr lang="de-DE" sz="2000" dirty="0"/>
              <a:t> </a:t>
            </a: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>
                <a:solidFill>
                  <a:srgbClr val="FFC000"/>
                </a:solidFill>
                <a:sym typeface="Wingdings" panose="05000000000000000000" pitchFamily="2" charset="2"/>
              </a:rPr>
              <a:t>fix</a:t>
            </a:r>
            <a:endParaRPr lang="de-DE" sz="2000" dirty="0">
              <a:solidFill>
                <a:srgbClr val="FFC000"/>
              </a:solidFill>
            </a:endParaRP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 err="1">
                <a:uFillTx/>
              </a:rPr>
              <a:t>Animations</a:t>
            </a:r>
            <a:r>
              <a:rPr lang="de-DE" sz="2000" dirty="0">
                <a:uFillTx/>
              </a:rPr>
              <a:t> und Data </a:t>
            </a:r>
            <a:r>
              <a:rPr lang="de-DE" sz="2000" dirty="0" err="1">
                <a:uFillTx/>
              </a:rPr>
              <a:t>Bindings</a:t>
            </a:r>
            <a:endParaRPr lang="de-DE" sz="2000" dirty="0">
              <a:uFillTx/>
            </a:endParaRP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err="1"/>
              <a:t>Process</a:t>
            </a:r>
            <a:r>
              <a:rPr lang="de-DE" sz="1600" dirty="0"/>
              <a:t> Variables noch nicht im Datenbank vorhanden </a:t>
            </a:r>
            <a:r>
              <a:rPr lang="de-DE" sz="1600" dirty="0">
                <a:sym typeface="Wingdings" panose="05000000000000000000" pitchFamily="2" charset="2"/>
              </a:rPr>
              <a:t> Animationen nur als Konzept</a:t>
            </a:r>
            <a:endParaRPr lang="de-DE" sz="1600" dirty="0"/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/>
              <a:t>Model wird sowieso nur </a:t>
            </a:r>
            <a:r>
              <a:rPr lang="de-DE" sz="1600" dirty="0" err="1"/>
              <a:t>booleans</a:t>
            </a:r>
            <a:r>
              <a:rPr lang="de-DE" sz="1600" dirty="0"/>
              <a:t> enthalten </a:t>
            </a:r>
            <a:r>
              <a:rPr lang="de-DE" sz="1600" dirty="0">
                <a:sym typeface="Wingdings" panose="05000000000000000000" pitchFamily="2" charset="2"/>
              </a:rPr>
              <a:t> Konzept für andere Data </a:t>
            </a:r>
            <a:r>
              <a:rPr lang="de-DE" sz="1600" dirty="0" err="1">
                <a:sym typeface="Wingdings" panose="05000000000000000000" pitchFamily="2" charset="2"/>
              </a:rPr>
              <a:t>Types</a:t>
            </a:r>
            <a:r>
              <a:rPr lang="de-DE" sz="1600" dirty="0">
                <a:sym typeface="Wingdings" panose="05000000000000000000" pitchFamily="2" charset="2"/>
              </a:rPr>
              <a:t> oder nicht ?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190960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339966"/>
                </a:solidFill>
              </a:rPr>
              <a:t>Vorläufige</a:t>
            </a:r>
            <a:r>
              <a:rPr lang="en-US" sz="3200" b="1" dirty="0">
                <a:solidFill>
                  <a:srgbClr val="339966"/>
                </a:solidFill>
              </a:rPr>
              <a:t> </a:t>
            </a:r>
            <a:r>
              <a:rPr lang="en-US" sz="3200" b="1" dirty="0" err="1">
                <a:solidFill>
                  <a:srgbClr val="339966"/>
                </a:solidFill>
              </a:rPr>
              <a:t>Inhaltsverzeichnis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Bachelorarbeit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41218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uFillTx/>
              </a:rPr>
              <a:t>In Word…</a:t>
            </a:r>
            <a:endParaRPr lang="en-GB" sz="1400" dirty="0">
              <a:uFillTx/>
            </a:endParaRPr>
          </a:p>
          <a:p>
            <a:pPr algn="just"/>
            <a:endParaRPr lang="en-GB" sz="140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17665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Project – Overview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Overview of tasks: Week 10</a:t>
            </a:r>
          </a:p>
        </p:txBody>
      </p:sp>
      <p:pic>
        <p:nvPicPr>
          <p:cNvPr id="5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4" y="2022935"/>
            <a:ext cx="11872552" cy="330380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7" name="Textfeld 6"/>
          <p:cNvSpPr txBox="1">
            <a:spLocks/>
          </p:cNvSpPr>
          <p:nvPr/>
        </p:nvSpPr>
        <p:spPr>
          <a:xfrm>
            <a:off x="3865069" y="2867276"/>
            <a:ext cx="3385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uFillTx/>
              </a:rPr>
              <a:t>forEach</a:t>
            </a:r>
            <a:r>
              <a:rPr lang="en-US" sz="1200" dirty="0">
                <a:uFillTx/>
              </a:rPr>
              <a:t> </a:t>
            </a:r>
            <a:r>
              <a:rPr lang="en-US" sz="1200" b="1" i="1" dirty="0">
                <a:uFillTx/>
              </a:rPr>
              <a:t>vertex</a:t>
            </a:r>
            <a:r>
              <a:rPr lang="en-US" sz="1200" dirty="0">
                <a:uFillTx/>
              </a:rPr>
              <a:t> in </a:t>
            </a:r>
            <a:r>
              <a:rPr lang="en-US" sz="1200" b="1" i="1" dirty="0">
                <a:uFillTx/>
              </a:rPr>
              <a:t>pidVertices</a:t>
            </a:r>
            <a:r>
              <a:rPr lang="en-US" sz="1200" dirty="0">
                <a:uFillTx/>
              </a:rPr>
              <a:t>: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if</a:t>
            </a:r>
            <a:r>
              <a:rPr lang="en-US" sz="1200" dirty="0">
                <a:uFillTx/>
              </a:rPr>
              <a:t> (not 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calculate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store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position</a:t>
            </a:r>
            <a:r>
              <a:rPr lang="en-US" sz="1200" dirty="0">
                <a:uFillTx/>
              </a:rPr>
              <a:t> current vertex: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get</a:t>
            </a:r>
            <a:r>
              <a:rPr lang="en-US" sz="1200" dirty="0">
                <a:uFillTx/>
              </a:rPr>
              <a:t> previous vertex position (x, y values)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apply</a:t>
            </a:r>
            <a:r>
              <a:rPr lang="en-US" sz="1200" dirty="0">
                <a:uFillTx/>
              </a:rPr>
              <a:t> positioning rules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set</a:t>
            </a:r>
            <a:r>
              <a:rPr lang="en-US" sz="1200" dirty="0">
                <a:uFillTx/>
              </a:rPr>
              <a:t> current vertex position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update</a:t>
            </a:r>
            <a:r>
              <a:rPr lang="en-US" sz="1200" dirty="0">
                <a:uFillTx/>
              </a:rPr>
              <a:t> value of previous x, y values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else if </a:t>
            </a:r>
            <a:r>
              <a:rPr lang="en-US" sz="1200" dirty="0">
                <a:uFillTx/>
              </a:rPr>
              <a:t>(group):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sum</a:t>
            </a:r>
            <a:r>
              <a:rPr lang="en-US" sz="1200" dirty="0">
                <a:uFillTx/>
              </a:rPr>
              <a:t> areas of contained cells</a:t>
            </a:r>
          </a:p>
          <a:p>
            <a:endParaRPr lang="en-US" sz="120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039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Sapient </a:t>
            </a:r>
            <a:r>
              <a:rPr lang="en-US" sz="3200" b="1" dirty="0" err="1">
                <a:solidFill>
                  <a:srgbClr val="339966"/>
                </a:solidFill>
                <a:uFillTx/>
              </a:rPr>
              <a:t>Boardlet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Weekly Sprint 15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69" y="1120930"/>
            <a:ext cx="4675846" cy="5372607"/>
          </a:xfrm>
          <a:prstGeom prst="rect">
            <a:avLst/>
          </a:prstGeom>
        </p:spPr>
      </p:pic>
      <p:pic>
        <p:nvPicPr>
          <p:cNvPr id="7" name="Grafik 2">
            <a:extLst>
              <a:ext uri="{FF2B5EF4-FFF2-40B4-BE49-F238E27FC236}">
                <a16:creationId xmlns:a16="http://schemas.microsoft.com/office/drawing/2014/main" id="{0B3E05D1-8641-4E63-A24B-63D0CE92B0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879"/>
          <a:stretch/>
        </p:blipFill>
        <p:spPr>
          <a:xfrm>
            <a:off x="4442434" y="3119357"/>
            <a:ext cx="923000" cy="183832"/>
          </a:xfrm>
          <a:prstGeom prst="rect">
            <a:avLst/>
          </a:prstGeom>
        </p:spPr>
      </p:pic>
      <p:pic>
        <p:nvPicPr>
          <p:cNvPr id="8" name="Grafik 2">
            <a:extLst>
              <a:ext uri="{FF2B5EF4-FFF2-40B4-BE49-F238E27FC236}">
                <a16:creationId xmlns:a16="http://schemas.microsoft.com/office/drawing/2014/main" id="{48AD599D-A35A-4B5E-9E2D-C77EC9E583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879"/>
          <a:stretch/>
        </p:blipFill>
        <p:spPr>
          <a:xfrm>
            <a:off x="4442434" y="2223741"/>
            <a:ext cx="923000" cy="183832"/>
          </a:xfrm>
          <a:prstGeom prst="rect">
            <a:avLst/>
          </a:prstGeom>
        </p:spPr>
      </p:pic>
      <p:pic>
        <p:nvPicPr>
          <p:cNvPr id="11" name="Grafik 2">
            <a:extLst>
              <a:ext uri="{FF2B5EF4-FFF2-40B4-BE49-F238E27FC236}">
                <a16:creationId xmlns:a16="http://schemas.microsoft.com/office/drawing/2014/main" id="{1553DFAF-EAF4-4905-8057-3C86C024C3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879"/>
          <a:stretch/>
        </p:blipFill>
        <p:spPr>
          <a:xfrm>
            <a:off x="4442434" y="4164290"/>
            <a:ext cx="923000" cy="183832"/>
          </a:xfrm>
          <a:prstGeom prst="rect">
            <a:avLst/>
          </a:prstGeom>
        </p:spPr>
      </p:pic>
      <p:pic>
        <p:nvPicPr>
          <p:cNvPr id="12" name="Grafik 2">
            <a:extLst>
              <a:ext uri="{FF2B5EF4-FFF2-40B4-BE49-F238E27FC236}">
                <a16:creationId xmlns:a16="http://schemas.microsoft.com/office/drawing/2014/main" id="{8AAC5402-AFFB-406E-A908-CC348B6BAC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879"/>
          <a:stretch/>
        </p:blipFill>
        <p:spPr>
          <a:xfrm>
            <a:off x="4446035" y="6272490"/>
            <a:ext cx="923000" cy="183832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39" y="1258736"/>
            <a:ext cx="4214328" cy="51056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339966"/>
                </a:solidFill>
              </a:rPr>
              <a:t>Boardlet</a:t>
            </a:r>
            <a:r>
              <a:rPr lang="en-GB" sz="3200" b="1" dirty="0">
                <a:solidFill>
                  <a:srgbClr val="339966"/>
                </a:solidFill>
              </a:rPr>
              <a:t> Design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Updates &amp; Fixes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BE0631-F21D-49DD-8E4C-D81C5B1B7B79}"/>
              </a:ext>
            </a:extLst>
          </p:cNvPr>
          <p:cNvSpPr txBox="1">
            <a:spLocks/>
          </p:cNvSpPr>
          <p:nvPr/>
        </p:nvSpPr>
        <p:spPr>
          <a:xfrm>
            <a:off x="485640" y="1305374"/>
            <a:ext cx="11426497" cy="402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C000"/>
              </a:buClr>
            </a:pPr>
            <a:r>
              <a:rPr lang="en-GB" sz="1900" dirty="0"/>
              <a:t>Implemented progress bar for vertex placement algorithm (can change to any function with iteration)</a:t>
            </a:r>
          </a:p>
          <a:p>
            <a:pPr>
              <a:lnSpc>
                <a:spcPct val="100000"/>
              </a:lnSpc>
              <a:buClr>
                <a:srgbClr val="FFC000"/>
              </a:buClr>
            </a:pPr>
            <a:r>
              <a:rPr lang="en-GB" sz="1900" dirty="0"/>
              <a:t>Fixed responsive layout of buttons when wrapped (narrow mobile screens)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930" y="3211937"/>
            <a:ext cx="2653402" cy="321460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312" y="3221783"/>
            <a:ext cx="2052817" cy="319491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969" y="3180201"/>
            <a:ext cx="2673813" cy="332695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9" y="3131200"/>
            <a:ext cx="2653402" cy="332185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792129" y="2761868"/>
            <a:ext cx="116564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dirty="0"/>
              <a:t>1) on </a:t>
            </a:r>
            <a:r>
              <a:rPr lang="de-DE" dirty="0" err="1"/>
              <a:t>start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190678" y="2761868"/>
            <a:ext cx="14983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dirty="0"/>
              <a:t>2) in </a:t>
            </a:r>
            <a:r>
              <a:rPr lang="de-DE" dirty="0" err="1"/>
              <a:t>progress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8796866" y="2761868"/>
            <a:ext cx="129102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3) </a:t>
            </a:r>
            <a:r>
              <a:rPr lang="de-DE" dirty="0" err="1"/>
              <a:t>done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7749116" y="6416695"/>
            <a:ext cx="129102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desktop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10276205" y="6416695"/>
            <a:ext cx="129102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mobile</a:t>
            </a:r>
          </a:p>
        </p:txBody>
      </p:sp>
      <p:sp>
        <p:nvSpPr>
          <p:cNvPr id="15" name="Pfeil nach rechts 14"/>
          <p:cNvSpPr/>
          <p:nvPr/>
        </p:nvSpPr>
        <p:spPr>
          <a:xfrm>
            <a:off x="3054995" y="4705567"/>
            <a:ext cx="304800" cy="2762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/>
          <p:cNvSpPr/>
          <p:nvPr/>
        </p:nvSpPr>
        <p:spPr>
          <a:xfrm>
            <a:off x="6513057" y="4705567"/>
            <a:ext cx="304800" cy="2762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Nach links gekrümmter Pfeil 16"/>
          <p:cNvSpPr/>
          <p:nvPr/>
        </p:nvSpPr>
        <p:spPr>
          <a:xfrm>
            <a:off x="11883034" y="5841441"/>
            <a:ext cx="222737" cy="266700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Data Bindings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Overview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BE0631-F21D-49DD-8E4C-D81C5B1B7B79}"/>
              </a:ext>
            </a:extLst>
          </p:cNvPr>
          <p:cNvSpPr txBox="1">
            <a:spLocks/>
          </p:cNvSpPr>
          <p:nvPr/>
        </p:nvSpPr>
        <p:spPr>
          <a:xfrm>
            <a:off x="495276" y="1160422"/>
            <a:ext cx="11559712" cy="329520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C000"/>
              </a:buClr>
            </a:pPr>
            <a:r>
              <a:rPr lang="en-GB" sz="1900" dirty="0"/>
              <a:t>IDs of current values (primary key of </a:t>
            </a:r>
            <a:r>
              <a:rPr lang="en-GB" sz="1900" i="1" dirty="0" err="1"/>
              <a:t>p_values_current</a:t>
            </a:r>
            <a:r>
              <a:rPr lang="en-GB" sz="1900" dirty="0"/>
              <a:t>) stored in </a:t>
            </a:r>
            <a:r>
              <a:rPr lang="en-GB" sz="1900" i="1" dirty="0" err="1"/>
              <a:t>prj_prc_pro_flows</a:t>
            </a:r>
            <a:r>
              <a:rPr lang="en-GB" sz="1900" dirty="0"/>
              <a:t> under </a:t>
            </a:r>
            <a:r>
              <a:rPr lang="en-GB" sz="1900" dirty="0" err="1"/>
              <a:t>rate_value</a:t>
            </a:r>
            <a:endParaRPr lang="en-GB" sz="1900" dirty="0"/>
          </a:p>
          <a:p>
            <a:pPr>
              <a:lnSpc>
                <a:spcPct val="100000"/>
              </a:lnSpc>
              <a:buClr>
                <a:srgbClr val="FFC000"/>
              </a:buClr>
            </a:pPr>
            <a:r>
              <a:rPr lang="en-GB" sz="1900" dirty="0"/>
              <a:t>Why are there only current values for flows ??? </a:t>
            </a:r>
          </a:p>
          <a:p>
            <a:pPr>
              <a:lnSpc>
                <a:spcPct val="100000"/>
              </a:lnSpc>
              <a:buClr>
                <a:srgbClr val="FFC000"/>
              </a:buClr>
            </a:pPr>
            <a:r>
              <a:rPr lang="en-GB" sz="1900" dirty="0"/>
              <a:t>Only nodes with process variables have entry in </a:t>
            </a:r>
            <a:r>
              <a:rPr lang="en-GB" sz="1900" i="1" dirty="0" err="1"/>
              <a:t>p_values_current</a:t>
            </a:r>
            <a:r>
              <a:rPr lang="en-GB" sz="1900" dirty="0"/>
              <a:t> ???</a:t>
            </a:r>
          </a:p>
          <a:p>
            <a:pPr>
              <a:lnSpc>
                <a:spcPct val="100000"/>
              </a:lnSpc>
              <a:buClr>
                <a:srgbClr val="FFC000"/>
              </a:buClr>
            </a:pPr>
            <a:endParaRPr lang="en-GB" sz="1900" dirty="0"/>
          </a:p>
          <a:p>
            <a:pPr>
              <a:lnSpc>
                <a:spcPct val="100000"/>
              </a:lnSpc>
              <a:buClr>
                <a:srgbClr val="FFC000"/>
              </a:buClr>
            </a:pPr>
            <a:r>
              <a:rPr lang="en-GB" sz="1900" b="1" dirty="0"/>
              <a:t>Concept (</a:t>
            </a:r>
            <a:r>
              <a:rPr lang="en-GB" sz="1900" b="1" dirty="0" err="1"/>
              <a:t>getDataBindings</a:t>
            </a:r>
            <a:r>
              <a:rPr lang="en-GB" sz="1900" b="1" dirty="0"/>
              <a:t>): </a:t>
            </a:r>
          </a:p>
          <a:p>
            <a:pPr marL="914400" lvl="1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GB" sz="1800" dirty="0"/>
              <a:t>Fetch IDs under </a:t>
            </a:r>
            <a:r>
              <a:rPr lang="en-GB" sz="1800" dirty="0" err="1"/>
              <a:t>rate_value</a:t>
            </a:r>
            <a:r>
              <a:rPr lang="en-GB" sz="1800" dirty="0"/>
              <a:t> along with query for </a:t>
            </a:r>
            <a:r>
              <a:rPr lang="de-DE" sz="1800" dirty="0" err="1"/>
              <a:t>pidConnections</a:t>
            </a:r>
            <a:r>
              <a:rPr lang="de-DE" sz="1800" dirty="0"/>
              <a:t>  </a:t>
            </a:r>
            <a:r>
              <a:rPr lang="de-DE" sz="1800" dirty="0">
                <a:solidFill>
                  <a:srgbClr val="00B050"/>
                </a:solidFill>
              </a:rPr>
              <a:t>– </a:t>
            </a:r>
            <a:r>
              <a:rPr lang="de-DE" sz="1800" dirty="0" err="1">
                <a:solidFill>
                  <a:srgbClr val="00B050"/>
                </a:solidFill>
              </a:rPr>
              <a:t>done</a:t>
            </a:r>
            <a:endParaRPr lang="de-DE" sz="1800" dirty="0">
              <a:solidFill>
                <a:srgbClr val="00B050"/>
              </a:solidFill>
            </a:endParaRPr>
          </a:p>
          <a:p>
            <a:pPr marL="914400" lvl="1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each</a:t>
            </a:r>
            <a:r>
              <a:rPr lang="de-DE" sz="1800" dirty="0"/>
              <a:t> ID: </a:t>
            </a:r>
            <a:r>
              <a:rPr lang="de-DE" sz="1800" dirty="0" err="1"/>
              <a:t>fetch</a:t>
            </a:r>
            <a:r>
              <a:rPr lang="de-DE" sz="1800" dirty="0"/>
              <a:t>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/>
              <a:t>join</a:t>
            </a:r>
            <a:r>
              <a:rPr lang="de-DE" sz="1800" dirty="0"/>
              <a:t> </a:t>
            </a:r>
            <a:r>
              <a:rPr lang="en-GB" sz="1800" i="1" dirty="0" err="1"/>
              <a:t>p_values_config</a:t>
            </a:r>
            <a:r>
              <a:rPr lang="en-GB" sz="1800" dirty="0"/>
              <a:t> and </a:t>
            </a:r>
            <a:r>
              <a:rPr lang="en-GB" sz="1800" i="1" dirty="0" err="1"/>
              <a:t>p_values_current</a:t>
            </a:r>
            <a:r>
              <a:rPr lang="en-GB" sz="1800" i="1" dirty="0"/>
              <a:t> </a:t>
            </a:r>
            <a:r>
              <a:rPr lang="de-DE" sz="1800" dirty="0"/>
              <a:t> </a:t>
            </a:r>
            <a:r>
              <a:rPr lang="de-DE" sz="1800" dirty="0">
                <a:solidFill>
                  <a:srgbClr val="00B050"/>
                </a:solidFill>
              </a:rPr>
              <a:t>– </a:t>
            </a:r>
            <a:r>
              <a:rPr lang="de-DE" sz="1800" dirty="0" err="1">
                <a:solidFill>
                  <a:srgbClr val="00B050"/>
                </a:solidFill>
              </a:rPr>
              <a:t>done</a:t>
            </a:r>
            <a:endParaRPr lang="de-DE" sz="1800" i="1" dirty="0"/>
          </a:p>
          <a:p>
            <a:pPr marL="914400" lvl="1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GB" sz="1800" dirty="0"/>
              <a:t>Construct a </a:t>
            </a:r>
            <a:r>
              <a:rPr lang="en-GB" sz="1800" dirty="0" err="1"/>
              <a:t>sapientBind</a:t>
            </a:r>
            <a:r>
              <a:rPr lang="en-GB" sz="1800" dirty="0"/>
              <a:t> object for each </a:t>
            </a:r>
            <a:r>
              <a:rPr lang="en-GB" sz="1800" dirty="0" err="1"/>
              <a:t>rate_value</a:t>
            </a:r>
            <a:r>
              <a:rPr lang="en-GB" sz="1800" dirty="0"/>
              <a:t> depending on value type</a:t>
            </a:r>
          </a:p>
          <a:p>
            <a:pPr marL="914400" lvl="1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endParaRPr lang="de-DE" sz="1800" dirty="0"/>
          </a:p>
          <a:p>
            <a:pPr>
              <a:lnSpc>
                <a:spcPct val="100000"/>
              </a:lnSpc>
              <a:buClr>
                <a:srgbClr val="FFC000"/>
              </a:buClr>
            </a:pPr>
            <a:r>
              <a:rPr lang="en-GB" sz="1900" b="1" dirty="0" err="1"/>
              <a:t>ToDo</a:t>
            </a:r>
            <a:r>
              <a:rPr lang="en-GB" sz="1900" dirty="0"/>
              <a:t>: 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</a:pPr>
            <a:r>
              <a:rPr lang="en-GB" sz="1800" dirty="0"/>
              <a:t>Define data types: each data type (bool/</a:t>
            </a:r>
            <a:r>
              <a:rPr lang="en-GB" sz="1800" dirty="0" err="1"/>
              <a:t>int</a:t>
            </a:r>
            <a:r>
              <a:rPr lang="en-GB" sz="1800" dirty="0"/>
              <a:t>/float/string…) will have own </a:t>
            </a:r>
            <a:r>
              <a:rPr lang="en-GB" sz="1800" dirty="0" err="1"/>
              <a:t>sapientBind</a:t>
            </a:r>
            <a:r>
              <a:rPr lang="en-GB" sz="1800" dirty="0"/>
              <a:t> object for Example: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87" y="5483149"/>
            <a:ext cx="2847975" cy="1323975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1493504" y="4824370"/>
            <a:ext cx="234791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boolean</a:t>
            </a:r>
            <a:r>
              <a:rPr lang="de-DE" b="1" dirty="0"/>
              <a:t> </a:t>
            </a:r>
            <a:r>
              <a:rPr lang="de-DE" dirty="0"/>
              <a:t>(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fillColor</a:t>
            </a:r>
            <a:r>
              <a:rPr lang="de-DE" dirty="0"/>
              <a:t>)</a:t>
            </a:r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0" y="5236403"/>
            <a:ext cx="4669011" cy="1570721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5597221" y="4782022"/>
            <a:ext cx="540444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int</a:t>
            </a:r>
            <a:r>
              <a:rPr lang="de-DE" b="1" dirty="0"/>
              <a:t> </a:t>
            </a:r>
            <a:r>
              <a:rPr lang="de-DE" dirty="0"/>
              <a:t>(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label</a:t>
            </a:r>
            <a:r>
              <a:rPr lang="de-DE" dirty="0"/>
              <a:t>) – </a:t>
            </a:r>
            <a:r>
              <a:rPr lang="de-DE" sz="1400" dirty="0" err="1"/>
              <a:t>concept</a:t>
            </a:r>
            <a:r>
              <a:rPr lang="de-DE" sz="1400" dirty="0"/>
              <a:t> </a:t>
            </a:r>
            <a:r>
              <a:rPr lang="de-DE" sz="1400" dirty="0" err="1"/>
              <a:t>because</a:t>
            </a:r>
            <a:r>
              <a:rPr lang="de-DE" sz="1400" dirty="0"/>
              <a:t> </a:t>
            </a:r>
            <a:r>
              <a:rPr lang="de-DE" sz="1400" dirty="0" err="1"/>
              <a:t>currently</a:t>
            </a:r>
            <a:r>
              <a:rPr lang="de-DE" sz="1400" dirty="0"/>
              <a:t> </a:t>
            </a:r>
            <a:r>
              <a:rPr lang="de-DE" sz="1400" dirty="0" err="1"/>
              <a:t>only</a:t>
            </a:r>
            <a:r>
              <a:rPr lang="de-DE" sz="1400" dirty="0"/>
              <a:t> </a:t>
            </a:r>
            <a:r>
              <a:rPr lang="de-DE" sz="1400" dirty="0" err="1"/>
              <a:t>bools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9141950" y="5722018"/>
            <a:ext cx="442009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OR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04726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Database Queries Overview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Overview: Data Map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grpSp>
        <p:nvGrpSpPr>
          <p:cNvPr id="122" name="Gruppieren 121"/>
          <p:cNvGrpSpPr/>
          <p:nvPr/>
        </p:nvGrpSpPr>
        <p:grpSpPr>
          <a:xfrm>
            <a:off x="10255077" y="1086486"/>
            <a:ext cx="1744133" cy="2701517"/>
            <a:chOff x="9958647" y="157942"/>
            <a:chExt cx="1853738" cy="2701517"/>
          </a:xfrm>
        </p:grpSpPr>
        <p:sp>
          <p:nvSpPr>
            <p:cNvPr id="224" name="Rechteck 223"/>
            <p:cNvSpPr>
              <a:spLocks/>
            </p:cNvSpPr>
            <p:nvPr/>
          </p:nvSpPr>
          <p:spPr>
            <a:xfrm>
              <a:off x="9958647" y="157942"/>
              <a:ext cx="1853738" cy="2439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>
                  <a:uFillTx/>
                </a:rPr>
                <a:t>p_values_current</a:t>
              </a:r>
              <a:endParaRPr lang="de-DE" sz="1400" b="1" dirty="0">
                <a:uFillTx/>
              </a:endParaRPr>
            </a:p>
          </p:txBody>
        </p:sp>
        <p:sp>
          <p:nvSpPr>
            <p:cNvPr id="225" name="Rechteck 224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26" name="Rechteck 225"/>
            <p:cNvSpPr>
              <a:spLocks/>
            </p:cNvSpPr>
            <p:nvPr/>
          </p:nvSpPr>
          <p:spPr>
            <a:xfrm>
              <a:off x="9958647" y="798021"/>
              <a:ext cx="1853738" cy="257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value_bool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27" name="Rechteck 226"/>
            <p:cNvSpPr>
              <a:spLocks/>
            </p:cNvSpPr>
            <p:nvPr/>
          </p:nvSpPr>
          <p:spPr>
            <a:xfrm>
              <a:off x="9958647" y="1055714"/>
              <a:ext cx="1853738" cy="257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value_num</a:t>
              </a:r>
              <a:r>
                <a:rPr lang="de-DE" sz="1200" dirty="0">
                  <a:uFillTx/>
                </a:rPr>
                <a:t> : Double</a:t>
              </a:r>
            </a:p>
          </p:txBody>
        </p:sp>
        <p:sp>
          <p:nvSpPr>
            <p:cNvPr id="228" name="Rechteck 227"/>
            <p:cNvSpPr>
              <a:spLocks/>
            </p:cNvSpPr>
            <p:nvPr/>
          </p:nvSpPr>
          <p:spPr>
            <a:xfrm>
              <a:off x="9958647" y="1313410"/>
              <a:ext cx="1853738" cy="257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value_str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29" name="Rechteck 228"/>
            <p:cNvSpPr>
              <a:spLocks/>
            </p:cNvSpPr>
            <p:nvPr/>
          </p:nvSpPr>
          <p:spPr>
            <a:xfrm>
              <a:off x="9958647" y="1571100"/>
              <a:ext cx="1853738" cy="257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value_date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Timestamp</a:t>
              </a:r>
              <a:endParaRPr lang="de-DE" sz="1200" dirty="0">
                <a:uFillTx/>
              </a:endParaRPr>
            </a:p>
          </p:txBody>
        </p:sp>
        <p:sp>
          <p:nvSpPr>
            <p:cNvPr id="230" name="Rechteck 229"/>
            <p:cNvSpPr>
              <a:spLocks/>
            </p:cNvSpPr>
            <p:nvPr/>
          </p:nvSpPr>
          <p:spPr>
            <a:xfrm>
              <a:off x="9958647" y="1828795"/>
              <a:ext cx="1853738" cy="257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time_stamp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Timestamp</a:t>
              </a:r>
              <a:endParaRPr lang="de-DE" sz="1200" dirty="0">
                <a:uFillTx/>
              </a:endParaRPr>
            </a:p>
          </p:txBody>
        </p:sp>
        <p:sp>
          <p:nvSpPr>
            <p:cNvPr id="231" name="Rechteck 230"/>
            <p:cNvSpPr>
              <a:spLocks/>
            </p:cNvSpPr>
            <p:nvPr/>
          </p:nvSpPr>
          <p:spPr>
            <a:xfrm>
              <a:off x="9958647" y="2086485"/>
              <a:ext cx="1853738" cy="257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last_archive_id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32" name="Rechteck 231"/>
            <p:cNvSpPr>
              <a:spLocks/>
            </p:cNvSpPr>
            <p:nvPr/>
          </p:nvSpPr>
          <p:spPr>
            <a:xfrm>
              <a:off x="9958647" y="2344193"/>
              <a:ext cx="1853738" cy="257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last_update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Timestamp</a:t>
              </a:r>
              <a:endParaRPr lang="de-DE" sz="1200" dirty="0">
                <a:uFillTx/>
              </a:endParaRPr>
            </a:p>
          </p:txBody>
        </p:sp>
        <p:sp>
          <p:nvSpPr>
            <p:cNvPr id="248" name="Rechteck 247"/>
            <p:cNvSpPr>
              <a:spLocks/>
            </p:cNvSpPr>
            <p:nvPr/>
          </p:nvSpPr>
          <p:spPr>
            <a:xfrm>
              <a:off x="9958647" y="260176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grpSp>
        <p:nvGrpSpPr>
          <p:cNvPr id="123" name="Gruppieren 122"/>
          <p:cNvGrpSpPr/>
          <p:nvPr/>
        </p:nvGrpSpPr>
        <p:grpSpPr>
          <a:xfrm>
            <a:off x="7786734" y="1088807"/>
            <a:ext cx="1603236" cy="2194707"/>
            <a:chOff x="9958337" y="157942"/>
            <a:chExt cx="1854048" cy="2194707"/>
          </a:xfrm>
        </p:grpSpPr>
        <p:sp>
          <p:nvSpPr>
            <p:cNvPr id="202" name="Rechteck 201"/>
            <p:cNvSpPr>
              <a:spLocks/>
            </p:cNvSpPr>
            <p:nvPr/>
          </p:nvSpPr>
          <p:spPr>
            <a:xfrm>
              <a:off x="9958647" y="157942"/>
              <a:ext cx="1853738" cy="21947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>
                  <a:uFillTx/>
                </a:rPr>
                <a:t>p_values_config</a:t>
              </a:r>
              <a:endParaRPr lang="de-DE" sz="1400" b="1" dirty="0">
                <a:uFillTx/>
              </a:endParaRPr>
            </a:p>
          </p:txBody>
        </p:sp>
        <p:sp>
          <p:nvSpPr>
            <p:cNvPr id="203" name="Rechteck 202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05" name="Rechteck 204"/>
            <p:cNvSpPr>
              <a:spLocks/>
            </p:cNvSpPr>
            <p:nvPr/>
          </p:nvSpPr>
          <p:spPr>
            <a:xfrm>
              <a:off x="9958337" y="789558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v</a:t>
              </a:r>
              <a:r>
                <a:rPr lang="de-DE" sz="1200" b="1" dirty="0" err="1">
                  <a:uFillTx/>
                </a:rPr>
                <a:t>alue_type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07" name="Rechteck 206"/>
            <p:cNvSpPr>
              <a:spLocks/>
            </p:cNvSpPr>
            <p:nvPr/>
          </p:nvSpPr>
          <p:spPr>
            <a:xfrm>
              <a:off x="9958337" y="1047248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value_format</a:t>
              </a:r>
              <a:r>
                <a:rPr lang="de-DE" sz="1200" dirty="0"/>
                <a:t>: </a:t>
              </a:r>
              <a:r>
                <a:rPr lang="de-DE" sz="1200" dirty="0" err="1"/>
                <a:t>Int</a:t>
              </a:r>
              <a:endParaRPr lang="de-DE" sz="1200" dirty="0"/>
            </a:p>
          </p:txBody>
        </p:sp>
        <p:sp>
          <p:nvSpPr>
            <p:cNvPr id="208" name="Rechteck 207"/>
            <p:cNvSpPr>
              <a:spLocks/>
            </p:cNvSpPr>
            <p:nvPr/>
          </p:nvSpPr>
          <p:spPr>
            <a:xfrm>
              <a:off x="9958337" y="1305264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>
                  <a:uFillTx/>
                </a:rPr>
                <a:t>name_0</a:t>
              </a:r>
              <a:r>
                <a:rPr lang="de-DE" sz="1200" dirty="0">
                  <a:uFillTx/>
                </a:rPr>
                <a:t>: String</a:t>
              </a:r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10136988" y="4107161"/>
            <a:ext cx="1744134" cy="1157539"/>
            <a:chOff x="6968835" y="521661"/>
            <a:chExt cx="1853739" cy="1157539"/>
          </a:xfrm>
        </p:grpSpPr>
        <p:sp>
          <p:nvSpPr>
            <p:cNvPr id="128" name="Rechteck 127"/>
            <p:cNvSpPr>
              <a:spLocks/>
            </p:cNvSpPr>
            <p:nvPr/>
          </p:nvSpPr>
          <p:spPr>
            <a:xfrm>
              <a:off x="6968836" y="521661"/>
              <a:ext cx="1853738" cy="11575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>
                  <a:uFillTx/>
                </a:rPr>
                <a:t>p_value_types</a:t>
              </a:r>
              <a:endParaRPr lang="de-DE" sz="1400" b="1" dirty="0">
                <a:uFillTx/>
              </a:endParaRPr>
            </a:p>
          </p:txBody>
        </p:sp>
        <p:sp>
          <p:nvSpPr>
            <p:cNvPr id="129" name="Rechteck 128"/>
            <p:cNvSpPr>
              <a:spLocks/>
            </p:cNvSpPr>
            <p:nvPr/>
          </p:nvSpPr>
          <p:spPr>
            <a:xfrm>
              <a:off x="6968836" y="901977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30" name="Rechteck 129"/>
            <p:cNvSpPr>
              <a:spLocks/>
            </p:cNvSpPr>
            <p:nvPr/>
          </p:nvSpPr>
          <p:spPr>
            <a:xfrm>
              <a:off x="6968836" y="1163810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>
                  <a:uFillTx/>
                </a:rPr>
                <a:t>name_0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47" name="Rechteck 146"/>
            <p:cNvSpPr>
              <a:spLocks/>
            </p:cNvSpPr>
            <p:nvPr/>
          </p:nvSpPr>
          <p:spPr>
            <a:xfrm>
              <a:off x="6968835" y="142150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grpSp>
        <p:nvGrpSpPr>
          <p:cNvPr id="268" name="Gruppieren 267"/>
          <p:cNvGrpSpPr/>
          <p:nvPr/>
        </p:nvGrpSpPr>
        <p:grpSpPr>
          <a:xfrm>
            <a:off x="142017" y="1084263"/>
            <a:ext cx="1853738" cy="2177903"/>
            <a:chOff x="9958647" y="157946"/>
            <a:chExt cx="1853738" cy="2177903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69" name="Rechteck 268"/>
            <p:cNvSpPr>
              <a:spLocks/>
            </p:cNvSpPr>
            <p:nvPr/>
          </p:nvSpPr>
          <p:spPr>
            <a:xfrm>
              <a:off x="9958647" y="157946"/>
              <a:ext cx="1853738" cy="2177903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prj_prc_visu_vertices</a:t>
              </a:r>
              <a:endParaRPr lang="de-DE" sz="1400" b="1" dirty="0">
                <a:uFillTx/>
              </a:endParaRPr>
            </a:p>
          </p:txBody>
        </p:sp>
        <p:sp>
          <p:nvSpPr>
            <p:cNvPr id="270" name="Rechteck 269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71" name="Rechteck 270"/>
            <p:cNvSpPr>
              <a:spLocks/>
            </p:cNvSpPr>
            <p:nvPr/>
          </p:nvSpPr>
          <p:spPr>
            <a:xfrm>
              <a:off x="9958647" y="1305071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is_instrument</a:t>
              </a:r>
              <a:r>
                <a:rPr lang="de-DE" sz="1200" dirty="0">
                  <a:uFillTx/>
                </a:rPr>
                <a:t> : Boolean</a:t>
              </a:r>
            </a:p>
          </p:txBody>
        </p:sp>
        <p:sp>
          <p:nvSpPr>
            <p:cNvPr id="272" name="Rechteck 271"/>
            <p:cNvSpPr>
              <a:spLocks/>
            </p:cNvSpPr>
            <p:nvPr/>
          </p:nvSpPr>
          <p:spPr>
            <a:xfrm>
              <a:off x="9958647" y="793852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node</a:t>
              </a:r>
              <a:r>
                <a:rPr lang="de-DE" sz="1200" dirty="0">
                  <a:uFillTx/>
                </a:rPr>
                <a:t> </a:t>
              </a:r>
              <a:r>
                <a:rPr lang="de-DE" sz="1200" dirty="0"/>
                <a:t>: </a:t>
              </a:r>
              <a:r>
                <a:rPr lang="de-DE" sz="1200" dirty="0" err="1">
                  <a:uFillTx/>
                </a:rPr>
                <a:t>Int</a:t>
              </a:r>
              <a:r>
                <a:rPr lang="de-DE" sz="1200" dirty="0">
                  <a:uFillTx/>
                </a:rPr>
                <a:t> </a:t>
              </a:r>
            </a:p>
          </p:txBody>
        </p:sp>
        <p:sp>
          <p:nvSpPr>
            <p:cNvPr id="273" name="Rechteck 272"/>
            <p:cNvSpPr>
              <a:spLocks/>
            </p:cNvSpPr>
            <p:nvPr/>
          </p:nvSpPr>
          <p:spPr>
            <a:xfrm>
              <a:off x="9958647" y="1051548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shape_name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74" name="Rechteck 273"/>
            <p:cNvSpPr>
              <a:spLocks/>
            </p:cNvSpPr>
            <p:nvPr/>
          </p:nvSpPr>
          <p:spPr>
            <a:xfrm>
              <a:off x="9958647" y="1562766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pid_label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75" name="Rechteck 274"/>
            <p:cNvSpPr>
              <a:spLocks/>
            </p:cNvSpPr>
            <p:nvPr/>
          </p:nvSpPr>
          <p:spPr>
            <a:xfrm>
              <a:off x="9958647" y="1820461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pid_function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76" name="Rechteck 275"/>
            <p:cNvSpPr>
              <a:spLocks/>
            </p:cNvSpPr>
            <p:nvPr/>
          </p:nvSpPr>
          <p:spPr>
            <a:xfrm>
              <a:off x="9958647" y="2078151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pid_number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</p:grpSp>
      <p:grpSp>
        <p:nvGrpSpPr>
          <p:cNvPr id="277" name="Gruppieren 276"/>
          <p:cNvGrpSpPr/>
          <p:nvPr/>
        </p:nvGrpSpPr>
        <p:grpSpPr>
          <a:xfrm>
            <a:off x="2360319" y="1084263"/>
            <a:ext cx="2312733" cy="5247497"/>
            <a:chOff x="9954513" y="157942"/>
            <a:chExt cx="1858595" cy="524749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78" name="Rechteck 277"/>
            <p:cNvSpPr>
              <a:spLocks/>
            </p:cNvSpPr>
            <p:nvPr/>
          </p:nvSpPr>
          <p:spPr>
            <a:xfrm>
              <a:off x="9958645" y="157942"/>
              <a:ext cx="1853737" cy="4998958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l_nodes</a:t>
              </a:r>
              <a:endParaRPr lang="de-DE" sz="1400" b="1" dirty="0">
                <a:uFillTx/>
              </a:endParaRPr>
            </a:p>
          </p:txBody>
        </p:sp>
        <p:sp>
          <p:nvSpPr>
            <p:cNvPr id="279" name="Rechteck 278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80" name="Rechteck 279"/>
            <p:cNvSpPr>
              <a:spLocks/>
            </p:cNvSpPr>
            <p:nvPr/>
          </p:nvSpPr>
          <p:spPr>
            <a:xfrm>
              <a:off x="9958646" y="1316756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parent</a:t>
              </a:r>
              <a:r>
                <a:rPr lang="de-DE" sz="1200" dirty="0"/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81" name="Rechteck 280"/>
            <p:cNvSpPr>
              <a:spLocks/>
            </p:cNvSpPr>
            <p:nvPr/>
          </p:nvSpPr>
          <p:spPr>
            <a:xfrm>
              <a:off x="9957924" y="1573650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short_name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82" name="Rechteck 281"/>
            <p:cNvSpPr>
              <a:spLocks/>
            </p:cNvSpPr>
            <p:nvPr/>
          </p:nvSpPr>
          <p:spPr>
            <a:xfrm>
              <a:off x="9957924" y="1831346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name_0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83" name="Rechteck 282"/>
            <p:cNvSpPr>
              <a:spLocks/>
            </p:cNvSpPr>
            <p:nvPr/>
          </p:nvSpPr>
          <p:spPr>
            <a:xfrm>
              <a:off x="9954963" y="2340027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description_0 : String</a:t>
              </a:r>
            </a:p>
          </p:txBody>
        </p:sp>
        <p:sp>
          <p:nvSpPr>
            <p:cNvPr id="284" name="Rechteck 283"/>
            <p:cNvSpPr>
              <a:spLocks/>
            </p:cNvSpPr>
            <p:nvPr/>
          </p:nvSpPr>
          <p:spPr>
            <a:xfrm>
              <a:off x="9957923" y="2089040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name_1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85" name="Rechteck 284"/>
            <p:cNvSpPr>
              <a:spLocks/>
            </p:cNvSpPr>
            <p:nvPr/>
          </p:nvSpPr>
          <p:spPr>
            <a:xfrm>
              <a:off x="9954964" y="2596036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description_1 : String</a:t>
              </a:r>
            </a:p>
          </p:txBody>
        </p:sp>
        <p:sp>
          <p:nvSpPr>
            <p:cNvPr id="288" name="Rechteck 287"/>
            <p:cNvSpPr>
              <a:spLocks/>
            </p:cNvSpPr>
            <p:nvPr/>
          </p:nvSpPr>
          <p:spPr>
            <a:xfrm>
              <a:off x="9959370" y="798023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>
                  <a:uFillTx/>
                </a:rPr>
                <a:t>node_level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90" name="Rechteck 289"/>
            <p:cNvSpPr>
              <a:spLocks/>
            </p:cNvSpPr>
            <p:nvPr/>
          </p:nvSpPr>
          <p:spPr>
            <a:xfrm>
              <a:off x="9958646" y="1057395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>
                  <a:uFillTx/>
                </a:rPr>
                <a:t>node_type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97" name="Rechteck 296"/>
            <p:cNvSpPr>
              <a:spLocks/>
            </p:cNvSpPr>
            <p:nvPr/>
          </p:nvSpPr>
          <p:spPr>
            <a:xfrm>
              <a:off x="9954513" y="3105569"/>
              <a:ext cx="1857145" cy="205133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attr_jsonb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Jsonb</a:t>
              </a:r>
              <a:endParaRPr lang="de-DE" sz="1200" dirty="0">
                <a:uFillTx/>
              </a:endParaRPr>
            </a:p>
          </p:txBody>
        </p:sp>
        <p:sp>
          <p:nvSpPr>
            <p:cNvPr id="298" name="Rechteck 297"/>
            <p:cNvSpPr>
              <a:spLocks/>
            </p:cNvSpPr>
            <p:nvPr/>
          </p:nvSpPr>
          <p:spPr>
            <a:xfrm>
              <a:off x="10237648" y="3620959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isaLevel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99" name="Rechteck 298"/>
            <p:cNvSpPr>
              <a:spLocks/>
            </p:cNvSpPr>
            <p:nvPr/>
          </p:nvSpPr>
          <p:spPr>
            <a:xfrm>
              <a:off x="10237647" y="3363264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modelId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01" name="Rechteck 300"/>
            <p:cNvSpPr>
              <a:spLocks/>
            </p:cNvSpPr>
            <p:nvPr/>
          </p:nvSpPr>
          <p:spPr>
            <a:xfrm>
              <a:off x="10237648" y="3877853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valPrefix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02" name="Rechteck 301"/>
            <p:cNvSpPr>
              <a:spLocks/>
            </p:cNvSpPr>
            <p:nvPr/>
          </p:nvSpPr>
          <p:spPr>
            <a:xfrm>
              <a:off x="10237648" y="4123077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standingData</a:t>
              </a:r>
              <a:r>
                <a:rPr lang="de-DE" sz="1200" dirty="0">
                  <a:uFillTx/>
                </a:rPr>
                <a:t>: Array</a:t>
              </a:r>
            </a:p>
          </p:txBody>
        </p:sp>
        <p:sp>
          <p:nvSpPr>
            <p:cNvPr id="303" name="Rechteck 302"/>
            <p:cNvSpPr>
              <a:spLocks/>
            </p:cNvSpPr>
            <p:nvPr/>
          </p:nvSpPr>
          <p:spPr>
            <a:xfrm>
              <a:off x="10237648" y="4380772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opcUALevel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04" name="Rechteck 303"/>
            <p:cNvSpPr>
              <a:spLocks/>
            </p:cNvSpPr>
            <p:nvPr/>
          </p:nvSpPr>
          <p:spPr>
            <a:xfrm>
              <a:off x="10237648" y="4638530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opcUANamespaceName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05" name="Rechteck 304"/>
            <p:cNvSpPr>
              <a:spLocks/>
            </p:cNvSpPr>
            <p:nvPr/>
          </p:nvSpPr>
          <p:spPr>
            <a:xfrm>
              <a:off x="10237648" y="4890892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opcUAAddressPrefix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06" name="Rechteck 305"/>
            <p:cNvSpPr>
              <a:spLocks/>
            </p:cNvSpPr>
            <p:nvPr/>
          </p:nvSpPr>
          <p:spPr>
            <a:xfrm>
              <a:off x="9957918" y="2848708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>
                  <a:uFillTx/>
                </a:rPr>
                <a:t>permissions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08" name="Rechteck 307"/>
            <p:cNvSpPr>
              <a:spLocks/>
            </p:cNvSpPr>
            <p:nvPr/>
          </p:nvSpPr>
          <p:spPr>
            <a:xfrm>
              <a:off x="9956579" y="5147744"/>
              <a:ext cx="1853738" cy="25769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cxnSp>
        <p:nvCxnSpPr>
          <p:cNvPr id="300" name="Gewinkelter Verbinder 99"/>
          <p:cNvCxnSpPr>
            <a:stCxn id="272" idx="3"/>
            <a:endCxn id="279" idx="1"/>
          </p:cNvCxnSpPr>
          <p:nvPr/>
        </p:nvCxnSpPr>
        <p:spPr>
          <a:xfrm flipV="1">
            <a:off x="1995755" y="1595497"/>
            <a:ext cx="369708" cy="2535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Gewinkelter Verbinder 99"/>
          <p:cNvCxnSpPr>
            <a:stCxn id="205" idx="3"/>
            <a:endCxn id="129" idx="1"/>
          </p:cNvCxnSpPr>
          <p:nvPr/>
        </p:nvCxnSpPr>
        <p:spPr>
          <a:xfrm>
            <a:off x="9389702" y="1849271"/>
            <a:ext cx="747287" cy="27670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0" name="Gruppieren 419"/>
          <p:cNvGrpSpPr/>
          <p:nvPr/>
        </p:nvGrpSpPr>
        <p:grpSpPr>
          <a:xfrm>
            <a:off x="5057108" y="2843416"/>
            <a:ext cx="1860185" cy="2671893"/>
            <a:chOff x="3479356" y="591995"/>
            <a:chExt cx="1860185" cy="2671893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21" name="Rechteck 420"/>
            <p:cNvSpPr>
              <a:spLocks/>
            </p:cNvSpPr>
            <p:nvPr/>
          </p:nvSpPr>
          <p:spPr>
            <a:xfrm>
              <a:off x="3485803" y="591995"/>
              <a:ext cx="1853738" cy="2421284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prj_prc_pro_flows</a:t>
              </a:r>
              <a:endParaRPr lang="de-DE" sz="1400" b="1" dirty="0">
                <a:uFillTx/>
              </a:endParaRPr>
            </a:p>
          </p:txBody>
        </p:sp>
        <p:sp>
          <p:nvSpPr>
            <p:cNvPr id="422" name="Rechteck 421"/>
            <p:cNvSpPr>
              <a:spLocks/>
            </p:cNvSpPr>
            <p:nvPr/>
          </p:nvSpPr>
          <p:spPr>
            <a:xfrm>
              <a:off x="3485803" y="974381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423" name="Rechteck 422"/>
            <p:cNvSpPr>
              <a:spLocks/>
            </p:cNvSpPr>
            <p:nvPr/>
          </p:nvSpPr>
          <p:spPr>
            <a:xfrm>
              <a:off x="3485803" y="1232074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node0</a:t>
              </a:r>
              <a:r>
                <a:rPr lang="de-DE" sz="1200" dirty="0">
                  <a:uFillTx/>
                </a:rPr>
                <a:t> </a:t>
              </a:r>
              <a:r>
                <a:rPr lang="de-DE" sz="1200" dirty="0"/>
                <a:t>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424" name="Rechteck 423"/>
            <p:cNvSpPr>
              <a:spLocks/>
            </p:cNvSpPr>
            <p:nvPr/>
          </p:nvSpPr>
          <p:spPr>
            <a:xfrm>
              <a:off x="3485803" y="1481438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node1</a:t>
              </a:r>
              <a:r>
                <a:rPr lang="de-DE" sz="1200" dirty="0"/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425" name="Rechteck 424"/>
            <p:cNvSpPr>
              <a:spLocks/>
            </p:cNvSpPr>
            <p:nvPr/>
          </p:nvSpPr>
          <p:spPr>
            <a:xfrm>
              <a:off x="3485803" y="1739132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port0</a:t>
              </a:r>
              <a:r>
                <a:rPr lang="de-DE" sz="1200" dirty="0">
                  <a:uFillTx/>
                </a:rPr>
                <a:t> </a:t>
              </a:r>
              <a:r>
                <a:rPr lang="de-DE" sz="1200" dirty="0"/>
                <a:t>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426" name="Rechteck 425"/>
            <p:cNvSpPr>
              <a:spLocks/>
            </p:cNvSpPr>
            <p:nvPr/>
          </p:nvSpPr>
          <p:spPr>
            <a:xfrm>
              <a:off x="3485803" y="1996827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port1</a:t>
              </a:r>
              <a:r>
                <a:rPr lang="de-DE" sz="1200" dirty="0">
                  <a:uFillTx/>
                </a:rPr>
                <a:t> </a:t>
              </a:r>
              <a:r>
                <a:rPr lang="de-DE" sz="1200" dirty="0"/>
                <a:t>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427" name="Rechteck 426"/>
            <p:cNvSpPr>
              <a:spLocks/>
            </p:cNvSpPr>
            <p:nvPr/>
          </p:nvSpPr>
          <p:spPr>
            <a:xfrm>
              <a:off x="3485803" y="2499121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is_continuous</a:t>
              </a:r>
              <a:r>
                <a:rPr lang="de-DE" sz="1200" dirty="0">
                  <a:uFillTx/>
                </a:rPr>
                <a:t> : Boolean</a:t>
              </a:r>
            </a:p>
          </p:txBody>
        </p:sp>
        <p:sp>
          <p:nvSpPr>
            <p:cNvPr id="428" name="Rechteck 427"/>
            <p:cNvSpPr>
              <a:spLocks/>
            </p:cNvSpPr>
            <p:nvPr/>
          </p:nvSpPr>
          <p:spPr>
            <a:xfrm>
              <a:off x="3485803" y="2243885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product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429" name="Rechteck 428"/>
            <p:cNvSpPr>
              <a:spLocks/>
            </p:cNvSpPr>
            <p:nvPr/>
          </p:nvSpPr>
          <p:spPr>
            <a:xfrm>
              <a:off x="3485803" y="2755584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rate_value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442" name="Rechteck 441"/>
            <p:cNvSpPr>
              <a:spLocks/>
            </p:cNvSpPr>
            <p:nvPr/>
          </p:nvSpPr>
          <p:spPr>
            <a:xfrm>
              <a:off x="3479356" y="3006193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flow_type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</p:grpSp>
      <p:cxnSp>
        <p:nvCxnSpPr>
          <p:cNvPr id="430" name="Gewinkelter Verbinder 99"/>
          <p:cNvCxnSpPr>
            <a:stCxn id="429" idx="3"/>
            <a:endCxn id="203" idx="1"/>
          </p:cNvCxnSpPr>
          <p:nvPr/>
        </p:nvCxnSpPr>
        <p:spPr>
          <a:xfrm flipV="1">
            <a:off x="6917293" y="1600041"/>
            <a:ext cx="869710" cy="3535812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Gewinkelter Verbinder 99"/>
          <p:cNvCxnSpPr>
            <a:stCxn id="424" idx="1"/>
            <a:endCxn id="279" idx="3"/>
          </p:cNvCxnSpPr>
          <p:nvPr/>
        </p:nvCxnSpPr>
        <p:spPr>
          <a:xfrm rot="10800000">
            <a:off x="4672153" y="1595497"/>
            <a:ext cx="391403" cy="2266210"/>
          </a:xfrm>
          <a:prstGeom prst="curvedConnector3">
            <a:avLst>
              <a:gd name="adj1" fmla="val 524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Gewinkelter Verbinder 99"/>
          <p:cNvCxnSpPr>
            <a:stCxn id="423" idx="1"/>
            <a:endCxn id="279" idx="3"/>
          </p:cNvCxnSpPr>
          <p:nvPr/>
        </p:nvCxnSpPr>
        <p:spPr>
          <a:xfrm rot="10800000">
            <a:off x="4672153" y="1595497"/>
            <a:ext cx="391403" cy="2016846"/>
          </a:xfrm>
          <a:prstGeom prst="curvedConnector3">
            <a:avLst>
              <a:gd name="adj1" fmla="val 242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krümmter Verbinder 6"/>
          <p:cNvCxnSpPr>
            <a:cxnSpLocks/>
            <a:stCxn id="203" idx="3"/>
            <a:endCxn id="225" idx="1"/>
          </p:cNvCxnSpPr>
          <p:nvPr/>
        </p:nvCxnSpPr>
        <p:spPr>
          <a:xfrm flipV="1">
            <a:off x="9389970" y="1597720"/>
            <a:ext cx="865107" cy="2321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9432308" y="1330625"/>
            <a:ext cx="767655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FF0000"/>
                </a:solidFill>
              </a:rPr>
              <a:t>Maps </a:t>
            </a:r>
            <a:r>
              <a:rPr lang="de-DE" sz="1200" dirty="0" err="1">
                <a:solidFill>
                  <a:srgbClr val="FF0000"/>
                </a:solidFill>
              </a:rPr>
              <a:t>to</a:t>
            </a:r>
            <a:endParaRPr lang="de-DE" dirty="0">
              <a:solidFill>
                <a:srgbClr val="FF0000"/>
              </a:solidFill>
            </a:endParaRPr>
          </a:p>
        </p:txBody>
      </p:sp>
      <p:grpSp>
        <p:nvGrpSpPr>
          <p:cNvPr id="82" name="Gruppieren 81"/>
          <p:cNvGrpSpPr/>
          <p:nvPr/>
        </p:nvGrpSpPr>
        <p:grpSpPr>
          <a:xfrm>
            <a:off x="5086213" y="1089610"/>
            <a:ext cx="1853739" cy="1402802"/>
            <a:chOff x="3485802" y="591996"/>
            <a:chExt cx="1853739" cy="1402802"/>
          </a:xfrm>
        </p:grpSpPr>
        <p:sp>
          <p:nvSpPr>
            <p:cNvPr id="83" name="Rechteck 82"/>
            <p:cNvSpPr>
              <a:spLocks/>
            </p:cNvSpPr>
            <p:nvPr/>
          </p:nvSpPr>
          <p:spPr>
            <a:xfrm>
              <a:off x="3485803" y="591996"/>
              <a:ext cx="1853738" cy="14028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p_value_relations</a:t>
              </a:r>
              <a:endParaRPr lang="de-DE" sz="1400" b="1" dirty="0">
                <a:uFillTx/>
              </a:endParaRPr>
            </a:p>
          </p:txBody>
        </p:sp>
        <p:sp>
          <p:nvSpPr>
            <p:cNvPr id="84" name="Rechteck 83"/>
            <p:cNvSpPr>
              <a:spLocks/>
            </p:cNvSpPr>
            <p:nvPr/>
          </p:nvSpPr>
          <p:spPr>
            <a:xfrm>
              <a:off x="3485803" y="974381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85" name="Rechteck 84"/>
            <p:cNvSpPr>
              <a:spLocks/>
            </p:cNvSpPr>
            <p:nvPr/>
          </p:nvSpPr>
          <p:spPr>
            <a:xfrm>
              <a:off x="3485803" y="1232074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node</a:t>
              </a:r>
              <a:r>
                <a:rPr lang="de-DE" sz="1200" dirty="0">
                  <a:uFillTx/>
                </a:rPr>
                <a:t>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86" name="Rechteck 85"/>
            <p:cNvSpPr>
              <a:spLocks/>
            </p:cNvSpPr>
            <p:nvPr/>
          </p:nvSpPr>
          <p:spPr>
            <a:xfrm>
              <a:off x="3485803" y="1481438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value</a:t>
              </a:r>
              <a:r>
                <a:rPr lang="de-DE" sz="1200" dirty="0"/>
                <a:t>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88" name="Rechteck 87"/>
            <p:cNvSpPr>
              <a:spLocks/>
            </p:cNvSpPr>
            <p:nvPr/>
          </p:nvSpPr>
          <p:spPr>
            <a:xfrm>
              <a:off x="3485802" y="173710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  </a:t>
              </a:r>
              <a:r>
                <a:rPr lang="de-DE" sz="1200" dirty="0">
                  <a:uFillTx/>
                </a:rPr>
                <a:t>  …</a:t>
              </a:r>
            </a:p>
            <a:p>
              <a:endParaRPr lang="de-DE" sz="1200" dirty="0">
                <a:uFillTx/>
              </a:endParaRPr>
            </a:p>
          </p:txBody>
        </p:sp>
      </p:grp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3943209D-B439-4F2D-A000-22D5B4C6BC97}"/>
              </a:ext>
            </a:extLst>
          </p:cNvPr>
          <p:cNvCxnSpPr>
            <a:stCxn id="85" idx="1"/>
            <a:endCxn id="279" idx="3"/>
          </p:cNvCxnSpPr>
          <p:nvPr/>
        </p:nvCxnSpPr>
        <p:spPr>
          <a:xfrm rot="10800000">
            <a:off x="4672152" y="1595498"/>
            <a:ext cx="414062" cy="2630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E865903F-E060-4A63-A5BD-7453BA1BC8EF}"/>
              </a:ext>
            </a:extLst>
          </p:cNvPr>
          <p:cNvCxnSpPr>
            <a:stCxn id="86" idx="3"/>
            <a:endCxn id="203" idx="1"/>
          </p:cNvCxnSpPr>
          <p:nvPr/>
        </p:nvCxnSpPr>
        <p:spPr>
          <a:xfrm flipV="1">
            <a:off x="6939952" y="1600041"/>
            <a:ext cx="847051" cy="5078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149D288-0F02-4EB8-8C23-EEB55AB1AFC0}"/>
              </a:ext>
            </a:extLst>
          </p:cNvPr>
          <p:cNvCxnSpPr>
            <a:stCxn id="85" idx="3"/>
            <a:endCxn id="205" idx="1"/>
          </p:cNvCxnSpPr>
          <p:nvPr/>
        </p:nvCxnSpPr>
        <p:spPr>
          <a:xfrm flipV="1">
            <a:off x="6939952" y="1849271"/>
            <a:ext cx="846783" cy="92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hteck 206">
            <a:extLst>
              <a:ext uri="{FF2B5EF4-FFF2-40B4-BE49-F238E27FC236}">
                <a16:creationId xmlns:a16="http://schemas.microsoft.com/office/drawing/2014/main" id="{B287A521-13A2-4EC6-A07D-5CF8AAA66605}"/>
              </a:ext>
            </a:extLst>
          </p:cNvPr>
          <p:cNvSpPr>
            <a:spLocks/>
          </p:cNvSpPr>
          <p:nvPr/>
        </p:nvSpPr>
        <p:spPr>
          <a:xfrm>
            <a:off x="7786735" y="2500996"/>
            <a:ext cx="1602968" cy="2576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de-DE">
                <a:uFillTx/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/>
              <a:t>value_symbol</a:t>
            </a:r>
            <a:r>
              <a:rPr lang="de-DE" sz="1200"/>
              <a:t>: String</a:t>
            </a:r>
            <a:endParaRPr lang="de-DE" sz="1200" dirty="0"/>
          </a:p>
        </p:txBody>
      </p:sp>
      <p:sp>
        <p:nvSpPr>
          <p:cNvPr id="100" name="Rechteck 206">
            <a:extLst>
              <a:ext uri="{FF2B5EF4-FFF2-40B4-BE49-F238E27FC236}">
                <a16:creationId xmlns:a16="http://schemas.microsoft.com/office/drawing/2014/main" id="{F49FD2EF-F04A-4C2D-831C-A26092C1EA64}"/>
              </a:ext>
            </a:extLst>
          </p:cNvPr>
          <p:cNvSpPr>
            <a:spLocks/>
          </p:cNvSpPr>
          <p:nvPr/>
        </p:nvSpPr>
        <p:spPr>
          <a:xfrm>
            <a:off x="7782610" y="2756103"/>
            <a:ext cx="1602968" cy="2576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de-DE">
                <a:uFillTx/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 err="1">
                <a:uFillTx/>
              </a:rPr>
              <a:t>unit</a:t>
            </a:r>
            <a:r>
              <a:rPr lang="de-DE" sz="1200" dirty="0">
                <a:uFillTx/>
              </a:rPr>
              <a:t>: </a:t>
            </a:r>
            <a:r>
              <a:rPr lang="de-DE" sz="1200" dirty="0" err="1">
                <a:uFillTx/>
              </a:rPr>
              <a:t>Int</a:t>
            </a:r>
            <a:endParaRPr lang="de-DE" sz="1200" dirty="0">
              <a:uFillTx/>
            </a:endParaRPr>
          </a:p>
        </p:txBody>
      </p:sp>
      <p:grpSp>
        <p:nvGrpSpPr>
          <p:cNvPr id="101" name="Gruppieren 126">
            <a:extLst>
              <a:ext uri="{FF2B5EF4-FFF2-40B4-BE49-F238E27FC236}">
                <a16:creationId xmlns:a16="http://schemas.microsoft.com/office/drawing/2014/main" id="{BE91FFE7-FB98-467C-B3EA-755E5BF6D615}"/>
              </a:ext>
            </a:extLst>
          </p:cNvPr>
          <p:cNvGrpSpPr/>
          <p:nvPr/>
        </p:nvGrpSpPr>
        <p:grpSpPr>
          <a:xfrm>
            <a:off x="8189586" y="3791030"/>
            <a:ext cx="925583" cy="1915848"/>
            <a:chOff x="6968836" y="521661"/>
            <a:chExt cx="1853738" cy="191584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02" name="Rechteck 127">
              <a:extLst>
                <a:ext uri="{FF2B5EF4-FFF2-40B4-BE49-F238E27FC236}">
                  <a16:creationId xmlns:a16="http://schemas.microsoft.com/office/drawing/2014/main" id="{559987A2-7F20-4D38-B3DC-13CEFF71DB6B}"/>
                </a:ext>
              </a:extLst>
            </p:cNvPr>
            <p:cNvSpPr>
              <a:spLocks/>
            </p:cNvSpPr>
            <p:nvPr/>
          </p:nvSpPr>
          <p:spPr>
            <a:xfrm>
              <a:off x="6968836" y="521661"/>
              <a:ext cx="1853738" cy="1915843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/>
                <a:t>n</a:t>
              </a:r>
              <a:r>
                <a:rPr lang="de-DE" sz="1400" b="1" dirty="0">
                  <a:uFillTx/>
                </a:rPr>
                <a:t>ame_0</a:t>
              </a:r>
            </a:p>
          </p:txBody>
        </p:sp>
        <p:sp>
          <p:nvSpPr>
            <p:cNvPr id="103" name="Rechteck 128">
              <a:extLst>
                <a:ext uri="{FF2B5EF4-FFF2-40B4-BE49-F238E27FC236}">
                  <a16:creationId xmlns:a16="http://schemas.microsoft.com/office/drawing/2014/main" id="{24AA7ADA-61F5-4A97-8CF4-DCCAD97C1E10}"/>
                </a:ext>
              </a:extLst>
            </p:cNvPr>
            <p:cNvSpPr>
              <a:spLocks/>
            </p:cNvSpPr>
            <p:nvPr/>
          </p:nvSpPr>
          <p:spPr>
            <a:xfrm>
              <a:off x="6968836" y="901977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>
                  <a:uFillTx/>
                </a:rPr>
                <a:t>DoState</a:t>
              </a:r>
              <a:endParaRPr lang="de-DE" sz="1200" dirty="0">
                <a:uFillTx/>
              </a:endParaRPr>
            </a:p>
          </p:txBody>
        </p:sp>
        <p:sp>
          <p:nvSpPr>
            <p:cNvPr id="104" name="Rechteck 129">
              <a:extLst>
                <a:ext uri="{FF2B5EF4-FFF2-40B4-BE49-F238E27FC236}">
                  <a16:creationId xmlns:a16="http://schemas.microsoft.com/office/drawing/2014/main" id="{7CD25E13-B4AA-4A24-9CC2-33D4F286B210}"/>
                </a:ext>
              </a:extLst>
            </p:cNvPr>
            <p:cNvSpPr>
              <a:spLocks/>
            </p:cNvSpPr>
            <p:nvPr/>
          </p:nvSpPr>
          <p:spPr>
            <a:xfrm>
              <a:off x="6968836" y="1163810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/>
                <a:t>AoState</a:t>
              </a:r>
              <a:endParaRPr lang="de-DE" sz="1200" dirty="0"/>
            </a:p>
          </p:txBody>
        </p:sp>
        <p:sp>
          <p:nvSpPr>
            <p:cNvPr id="105" name="Rechteck 130">
              <a:extLst>
                <a:ext uri="{FF2B5EF4-FFF2-40B4-BE49-F238E27FC236}">
                  <a16:creationId xmlns:a16="http://schemas.microsoft.com/office/drawing/2014/main" id="{A2B00586-9F09-4E4A-BC64-097DE7D5EFD2}"/>
                </a:ext>
              </a:extLst>
            </p:cNvPr>
            <p:cNvSpPr>
              <a:spLocks/>
            </p:cNvSpPr>
            <p:nvPr/>
          </p:nvSpPr>
          <p:spPr>
            <a:xfrm>
              <a:off x="6968836" y="1415281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/>
                <a:t>DiSens</a:t>
              </a:r>
              <a:endParaRPr lang="de-DE" sz="1200" dirty="0"/>
            </a:p>
          </p:txBody>
        </p:sp>
        <p:sp>
          <p:nvSpPr>
            <p:cNvPr id="106" name="Rechteck 131">
              <a:extLst>
                <a:ext uri="{FF2B5EF4-FFF2-40B4-BE49-F238E27FC236}">
                  <a16:creationId xmlns:a16="http://schemas.microsoft.com/office/drawing/2014/main" id="{4BCEEF13-390F-4136-A63E-FA36A3445B4C}"/>
                </a:ext>
              </a:extLst>
            </p:cNvPr>
            <p:cNvSpPr>
              <a:spLocks/>
            </p:cNvSpPr>
            <p:nvPr/>
          </p:nvSpPr>
          <p:spPr>
            <a:xfrm>
              <a:off x="6968836" y="1674928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/>
                <a:t>AiSens</a:t>
              </a:r>
              <a:endParaRPr lang="de-DE" sz="1200" dirty="0"/>
            </a:p>
          </p:txBody>
        </p:sp>
        <p:sp>
          <p:nvSpPr>
            <p:cNvPr id="107" name="Rechteck 132">
              <a:extLst>
                <a:ext uri="{FF2B5EF4-FFF2-40B4-BE49-F238E27FC236}">
                  <a16:creationId xmlns:a16="http://schemas.microsoft.com/office/drawing/2014/main" id="{C8F96B48-AA4D-4B45-8F75-73F08A12BC85}"/>
                </a:ext>
              </a:extLst>
            </p:cNvPr>
            <p:cNvSpPr>
              <a:spLocks/>
            </p:cNvSpPr>
            <p:nvPr/>
          </p:nvSpPr>
          <p:spPr>
            <a:xfrm>
              <a:off x="6968836" y="1932613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/>
                <a:t>AiValue</a:t>
              </a:r>
              <a:endParaRPr lang="de-DE" sz="1200" dirty="0"/>
            </a:p>
          </p:txBody>
        </p:sp>
        <p:sp>
          <p:nvSpPr>
            <p:cNvPr id="108" name="Rechteck 146">
              <a:extLst>
                <a:ext uri="{FF2B5EF4-FFF2-40B4-BE49-F238E27FC236}">
                  <a16:creationId xmlns:a16="http://schemas.microsoft.com/office/drawing/2014/main" id="{4411D2BE-8ED6-473F-99F1-EB432D0E594E}"/>
                </a:ext>
              </a:extLst>
            </p:cNvPr>
            <p:cNvSpPr>
              <a:spLocks/>
            </p:cNvSpPr>
            <p:nvPr/>
          </p:nvSpPr>
          <p:spPr>
            <a:xfrm>
              <a:off x="6968836" y="2179814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/>
                <a:t>AiTemp</a:t>
              </a:r>
              <a:endParaRPr lang="de-DE" sz="1200" dirty="0">
                <a:uFillTx/>
              </a:endParaRPr>
            </a:p>
          </p:txBody>
        </p:sp>
      </p:grp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6662947C-8756-4627-8112-F904F79ED80A}"/>
              </a:ext>
            </a:extLst>
          </p:cNvPr>
          <p:cNvCxnSpPr>
            <a:stCxn id="208" idx="1"/>
            <a:endCxn id="102" idx="0"/>
          </p:cNvCxnSpPr>
          <p:nvPr/>
        </p:nvCxnSpPr>
        <p:spPr>
          <a:xfrm rot="10800000" flipH="1" flipV="1">
            <a:off x="7786734" y="2364976"/>
            <a:ext cx="865644" cy="1426053"/>
          </a:xfrm>
          <a:prstGeom prst="curvedConnector4">
            <a:avLst>
              <a:gd name="adj1" fmla="val -26408"/>
              <a:gd name="adj2" fmla="val 847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hteck 206">
            <a:extLst>
              <a:ext uri="{FF2B5EF4-FFF2-40B4-BE49-F238E27FC236}">
                <a16:creationId xmlns:a16="http://schemas.microsoft.com/office/drawing/2014/main" id="{F49FD2EF-F04A-4C2D-831C-A26092C1EA64}"/>
              </a:ext>
            </a:extLst>
          </p:cNvPr>
          <p:cNvSpPr>
            <a:spLocks/>
          </p:cNvSpPr>
          <p:nvPr/>
        </p:nvSpPr>
        <p:spPr>
          <a:xfrm>
            <a:off x="7786735" y="3017139"/>
            <a:ext cx="1602968" cy="257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de-DE">
                <a:uFillTx/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>
                <a:uFillTx/>
              </a:rPr>
              <a:t>   </a:t>
            </a:r>
            <a:r>
              <a:rPr lang="de-DE" sz="1200" dirty="0">
                <a:uFillTx/>
              </a:rPr>
              <a:t>  …</a:t>
            </a:r>
          </a:p>
        </p:txBody>
      </p:sp>
      <p:sp>
        <p:nvSpPr>
          <p:cNvPr id="121" name="Rechteck 120"/>
          <p:cNvSpPr>
            <a:spLocks/>
          </p:cNvSpPr>
          <p:nvPr/>
        </p:nvSpPr>
        <p:spPr>
          <a:xfrm>
            <a:off x="7763618" y="217787"/>
            <a:ext cx="2373370" cy="6433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de-DE">
                <a:uFillTx/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dirty="0">
                <a:uFillTx/>
              </a:rPr>
              <a:t>not </a:t>
            </a:r>
            <a:r>
              <a:rPr lang="de-DE" sz="900" dirty="0" err="1">
                <a:uFillTx/>
              </a:rPr>
              <a:t>needed</a:t>
            </a:r>
            <a:r>
              <a:rPr lang="de-DE" sz="900" dirty="0">
                <a:uFillTx/>
              </a:rPr>
              <a:t> (Legato </a:t>
            </a:r>
            <a:r>
              <a:rPr lang="de-DE" sz="900" dirty="0" err="1">
                <a:uFillTx/>
              </a:rPr>
              <a:t>Graphic</a:t>
            </a:r>
            <a:r>
              <a:rPr lang="de-DE" sz="900" dirty="0">
                <a:uFillTx/>
              </a:rPr>
              <a:t> Designer </a:t>
            </a:r>
            <a:r>
              <a:rPr lang="de-DE" sz="900" dirty="0" err="1">
                <a:uFillTx/>
              </a:rPr>
              <a:t>fetches</a:t>
            </a:r>
            <a:r>
              <a:rPr lang="de-DE" sz="900" dirty="0">
                <a:uFillTx/>
              </a:rPr>
              <a:t> </a:t>
            </a:r>
            <a:r>
              <a:rPr lang="de-DE" sz="900" dirty="0" err="1">
                <a:uFillTx/>
              </a:rPr>
              <a:t>current_values</a:t>
            </a:r>
            <a:r>
              <a:rPr lang="de-DE" sz="900" dirty="0">
                <a:uFillTx/>
              </a:rPr>
              <a:t> </a:t>
            </a:r>
            <a:r>
              <a:rPr lang="de-DE" sz="900" dirty="0" err="1">
                <a:uFillTx/>
              </a:rPr>
              <a:t>automatically</a:t>
            </a:r>
            <a:r>
              <a:rPr lang="de-DE" sz="900" dirty="0">
                <a:uFillTx/>
              </a:rPr>
              <a:t> </a:t>
            </a:r>
            <a:r>
              <a:rPr lang="de-DE" sz="900" dirty="0" err="1">
                <a:uFillTx/>
              </a:rPr>
              <a:t>with</a:t>
            </a:r>
            <a:r>
              <a:rPr lang="de-DE" sz="900" dirty="0">
                <a:uFillTx/>
              </a:rPr>
              <a:t> </a:t>
            </a:r>
            <a:r>
              <a:rPr lang="de-DE" sz="900" dirty="0" err="1">
                <a:uFillTx/>
              </a:rPr>
              <a:t>the</a:t>
            </a:r>
            <a:r>
              <a:rPr lang="de-DE" sz="900" dirty="0">
                <a:uFillTx/>
              </a:rPr>
              <a:t> ID) and </a:t>
            </a:r>
            <a:r>
              <a:rPr lang="de-DE" sz="900" dirty="0" err="1">
                <a:uFillTx/>
              </a:rPr>
              <a:t>current</a:t>
            </a:r>
            <a:r>
              <a:rPr lang="de-DE" sz="900" dirty="0">
                <a:uFillTx/>
              </a:rPr>
              <a:t> </a:t>
            </a:r>
            <a:r>
              <a:rPr lang="de-DE" sz="900" dirty="0" err="1">
                <a:uFillTx/>
              </a:rPr>
              <a:t>value</a:t>
            </a:r>
            <a:r>
              <a:rPr lang="de-DE" sz="900" dirty="0">
                <a:uFillTx/>
              </a:rPr>
              <a:t> will </a:t>
            </a:r>
            <a:r>
              <a:rPr lang="de-DE" sz="900" dirty="0" err="1">
                <a:uFillTx/>
              </a:rPr>
              <a:t>be</a:t>
            </a:r>
            <a:r>
              <a:rPr lang="de-DE" sz="900" dirty="0">
                <a:uFillTx/>
              </a:rPr>
              <a:t> </a:t>
            </a:r>
            <a:r>
              <a:rPr lang="de-DE" sz="900" dirty="0" err="1">
                <a:uFillTx/>
              </a:rPr>
              <a:t>the</a:t>
            </a:r>
            <a:r>
              <a:rPr lang="de-DE" sz="900" dirty="0">
                <a:uFillTx/>
              </a:rPr>
              <a:t> </a:t>
            </a:r>
            <a:r>
              <a:rPr lang="de-DE" sz="900" dirty="0" err="1">
                <a:uFillTx/>
              </a:rPr>
              <a:t>first</a:t>
            </a:r>
            <a:r>
              <a:rPr lang="de-DE" sz="900" dirty="0">
                <a:uFillTx/>
              </a:rPr>
              <a:t> non-blank </a:t>
            </a:r>
            <a:r>
              <a:rPr lang="de-DE" sz="900" dirty="0" err="1">
                <a:uFillTx/>
              </a:rPr>
              <a:t>value</a:t>
            </a:r>
            <a:r>
              <a:rPr lang="de-DE" sz="900" dirty="0">
                <a:uFillTx/>
              </a:rPr>
              <a:t>_[type] </a:t>
            </a:r>
            <a:r>
              <a:rPr lang="de-DE" sz="900" dirty="0" err="1">
                <a:uFillTx/>
              </a:rPr>
              <a:t>field</a:t>
            </a:r>
            <a:endParaRPr lang="de-DE" sz="900" dirty="0">
              <a:uFillTx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2258930" y="966652"/>
            <a:ext cx="9831681" cy="5463177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/>
          <p:cNvSpPr/>
          <p:nvPr/>
        </p:nvSpPr>
        <p:spPr>
          <a:xfrm>
            <a:off x="54659" y="966652"/>
            <a:ext cx="2078942" cy="2429692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Textfeld 125"/>
          <p:cNvSpPr txBox="1"/>
          <p:nvPr/>
        </p:nvSpPr>
        <p:spPr>
          <a:xfrm>
            <a:off x="-94609" y="3371858"/>
            <a:ext cx="234791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rgbClr val="FF0000"/>
                </a:solidFill>
              </a:rPr>
              <a:t>visuVertices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query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34" name="Textfeld 133"/>
          <p:cNvSpPr txBox="1"/>
          <p:nvPr/>
        </p:nvSpPr>
        <p:spPr>
          <a:xfrm>
            <a:off x="6178191" y="6442909"/>
            <a:ext cx="234791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rgbClr val="FF0000"/>
                </a:solidFill>
              </a:rPr>
              <a:t>lNodes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query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4951942" y="2735018"/>
            <a:ext cx="2078942" cy="289138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/>
          <p:cNvSpPr txBox="1"/>
          <p:nvPr/>
        </p:nvSpPr>
        <p:spPr>
          <a:xfrm>
            <a:off x="4802674" y="5601921"/>
            <a:ext cx="234791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rgbClr val="FF0000"/>
                </a:solidFill>
              </a:rPr>
              <a:t>pidConnections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query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33" name="Gekrümmter Verbinder 32"/>
          <p:cNvCxnSpPr>
            <a:stCxn id="207" idx="3"/>
            <a:endCxn id="129" idx="1"/>
          </p:cNvCxnSpPr>
          <p:nvPr/>
        </p:nvCxnSpPr>
        <p:spPr>
          <a:xfrm>
            <a:off x="9389702" y="2106961"/>
            <a:ext cx="747287" cy="2509364"/>
          </a:xfrm>
          <a:prstGeom prst="curvedConnector3">
            <a:avLst>
              <a:gd name="adj1" fmla="val 43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Rechteck 120">
            <a:extLst>
              <a:ext uri="{FF2B5EF4-FFF2-40B4-BE49-F238E27FC236}">
                <a16:creationId xmlns:a16="http://schemas.microsoft.com/office/drawing/2014/main" id="{8AC874CC-5E06-4458-9A7E-21B88CB0203E}"/>
              </a:ext>
            </a:extLst>
          </p:cNvPr>
          <p:cNvSpPr>
            <a:spLocks/>
          </p:cNvSpPr>
          <p:nvPr/>
        </p:nvSpPr>
        <p:spPr>
          <a:xfrm>
            <a:off x="6939950" y="217788"/>
            <a:ext cx="686655" cy="2236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de-DE">
                <a:uFillTx/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dirty="0" err="1">
                <a:uFillTx/>
              </a:rPr>
              <a:t>fetched</a:t>
            </a:r>
            <a:endParaRPr lang="de-DE" sz="900" dirty="0">
              <a:uFillTx/>
            </a:endParaRPr>
          </a:p>
        </p:txBody>
      </p:sp>
      <p:sp>
        <p:nvSpPr>
          <p:cNvPr id="111" name="Textfeld 9">
            <a:extLst>
              <a:ext uri="{FF2B5EF4-FFF2-40B4-BE49-F238E27FC236}">
                <a16:creationId xmlns:a16="http://schemas.microsoft.com/office/drawing/2014/main" id="{A955CEEB-AB5A-447C-832F-E652EF4B5874}"/>
              </a:ext>
            </a:extLst>
          </p:cNvPr>
          <p:cNvSpPr txBox="1"/>
          <p:nvPr/>
        </p:nvSpPr>
        <p:spPr>
          <a:xfrm>
            <a:off x="7261741" y="4053930"/>
            <a:ext cx="1047548" cy="138499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FF0000"/>
                </a:solidFill>
              </a:rPr>
              <a:t>TODO</a:t>
            </a:r>
          </a:p>
          <a:p>
            <a:r>
              <a:rPr lang="de-DE" sz="1400" b="1" dirty="0" err="1">
                <a:solidFill>
                  <a:srgbClr val="FF0000"/>
                </a:solidFill>
              </a:rPr>
              <a:t>Complex</a:t>
            </a:r>
            <a:r>
              <a:rPr lang="de-DE" sz="1400" b="1" dirty="0">
                <a:solidFill>
                  <a:srgbClr val="FF0000"/>
                </a:solidFill>
              </a:rPr>
              <a:t> </a:t>
            </a:r>
            <a:r>
              <a:rPr lang="de-DE" sz="1400" b="1" dirty="0" err="1">
                <a:solidFill>
                  <a:srgbClr val="FF0000"/>
                </a:solidFill>
              </a:rPr>
              <a:t>query</a:t>
            </a:r>
            <a:r>
              <a:rPr lang="de-DE" sz="1400" b="1" dirty="0">
                <a:solidFill>
                  <a:srgbClr val="FF0000"/>
                </a:solidFill>
              </a:rPr>
              <a:t> </a:t>
            </a:r>
            <a:r>
              <a:rPr lang="de-DE" sz="1400" b="1" dirty="0" err="1">
                <a:solidFill>
                  <a:srgbClr val="FF0000"/>
                </a:solidFill>
              </a:rPr>
              <a:t>to</a:t>
            </a:r>
            <a:r>
              <a:rPr lang="de-DE" sz="1400" b="1" dirty="0">
                <a:solidFill>
                  <a:srgbClr val="FF0000"/>
                </a:solidFill>
              </a:rPr>
              <a:t> also </a:t>
            </a:r>
            <a:r>
              <a:rPr lang="de-DE" sz="1400" b="1" dirty="0" err="1">
                <a:solidFill>
                  <a:srgbClr val="FF0000"/>
                </a:solidFill>
              </a:rPr>
              <a:t>get</a:t>
            </a:r>
            <a:r>
              <a:rPr lang="de-DE" sz="1400" b="1" dirty="0">
                <a:solidFill>
                  <a:srgbClr val="FF0000"/>
                </a:solidFill>
              </a:rPr>
              <a:t> </a:t>
            </a:r>
            <a:r>
              <a:rPr lang="de-DE" sz="1400" b="1" dirty="0" err="1">
                <a:solidFill>
                  <a:srgbClr val="FF0000"/>
                </a:solidFill>
              </a:rPr>
              <a:t>this</a:t>
            </a:r>
            <a:r>
              <a:rPr lang="de-DE" sz="1400" b="1" dirty="0">
                <a:solidFill>
                  <a:srgbClr val="FF0000"/>
                </a:solidFill>
              </a:rPr>
              <a:t> </a:t>
            </a:r>
            <a:r>
              <a:rPr lang="de-DE" sz="1400" b="1" dirty="0" err="1">
                <a:solidFill>
                  <a:srgbClr val="FF0000"/>
                </a:solidFill>
              </a:rPr>
              <a:t>together</a:t>
            </a:r>
            <a:endParaRPr lang="de-DE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08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339966"/>
                </a:solidFill>
                <a:uFillTx/>
              </a:rPr>
              <a:t>lNodes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> and </a:t>
            </a:r>
            <a:r>
              <a:rPr lang="en-GB" sz="3200" b="1" dirty="0" err="1">
                <a:solidFill>
                  <a:srgbClr val="339966"/>
                </a:solidFill>
                <a:uFillTx/>
              </a:rPr>
              <a:t>dataBindings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Data Map of Query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grpSp>
        <p:nvGrpSpPr>
          <p:cNvPr id="122" name="Gruppieren 121"/>
          <p:cNvGrpSpPr/>
          <p:nvPr/>
        </p:nvGrpSpPr>
        <p:grpSpPr>
          <a:xfrm>
            <a:off x="8153331" y="1154179"/>
            <a:ext cx="1744135" cy="2701517"/>
            <a:chOff x="9958647" y="157942"/>
            <a:chExt cx="1853741" cy="2701517"/>
          </a:xfrm>
        </p:grpSpPr>
        <p:sp>
          <p:nvSpPr>
            <p:cNvPr id="224" name="Rechteck 223"/>
            <p:cNvSpPr>
              <a:spLocks/>
            </p:cNvSpPr>
            <p:nvPr/>
          </p:nvSpPr>
          <p:spPr>
            <a:xfrm>
              <a:off x="9958650" y="157942"/>
              <a:ext cx="1853738" cy="2439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>
                  <a:uFillTx/>
                </a:rPr>
                <a:t>p_values_current</a:t>
              </a:r>
              <a:endParaRPr lang="de-DE" sz="1400" b="1" dirty="0">
                <a:uFillTx/>
              </a:endParaRPr>
            </a:p>
          </p:txBody>
        </p:sp>
        <p:sp>
          <p:nvSpPr>
            <p:cNvPr id="225" name="Rechteck 224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26" name="Rechteck 225"/>
            <p:cNvSpPr>
              <a:spLocks/>
            </p:cNvSpPr>
            <p:nvPr/>
          </p:nvSpPr>
          <p:spPr>
            <a:xfrm>
              <a:off x="9958647" y="798021"/>
              <a:ext cx="1853738" cy="257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value_bool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27" name="Rechteck 226"/>
            <p:cNvSpPr>
              <a:spLocks/>
            </p:cNvSpPr>
            <p:nvPr/>
          </p:nvSpPr>
          <p:spPr>
            <a:xfrm>
              <a:off x="9958647" y="1055714"/>
              <a:ext cx="1853738" cy="257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value_num</a:t>
              </a:r>
              <a:r>
                <a:rPr lang="de-DE" sz="1200" dirty="0">
                  <a:uFillTx/>
                </a:rPr>
                <a:t> : Double</a:t>
              </a:r>
            </a:p>
          </p:txBody>
        </p:sp>
        <p:sp>
          <p:nvSpPr>
            <p:cNvPr id="228" name="Rechteck 227"/>
            <p:cNvSpPr>
              <a:spLocks/>
            </p:cNvSpPr>
            <p:nvPr/>
          </p:nvSpPr>
          <p:spPr>
            <a:xfrm>
              <a:off x="9958647" y="1313410"/>
              <a:ext cx="1853738" cy="257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value_str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29" name="Rechteck 228"/>
            <p:cNvSpPr>
              <a:spLocks/>
            </p:cNvSpPr>
            <p:nvPr/>
          </p:nvSpPr>
          <p:spPr>
            <a:xfrm>
              <a:off x="9958647" y="1571100"/>
              <a:ext cx="1853738" cy="257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value_date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Timestamp</a:t>
              </a:r>
              <a:endParaRPr lang="de-DE" sz="1200" dirty="0">
                <a:uFillTx/>
              </a:endParaRPr>
            </a:p>
          </p:txBody>
        </p:sp>
        <p:sp>
          <p:nvSpPr>
            <p:cNvPr id="230" name="Rechteck 229"/>
            <p:cNvSpPr>
              <a:spLocks/>
            </p:cNvSpPr>
            <p:nvPr/>
          </p:nvSpPr>
          <p:spPr>
            <a:xfrm>
              <a:off x="9958647" y="1828795"/>
              <a:ext cx="1853738" cy="257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time_stamp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Timestamp</a:t>
              </a:r>
              <a:endParaRPr lang="de-DE" sz="1200" dirty="0">
                <a:uFillTx/>
              </a:endParaRPr>
            </a:p>
          </p:txBody>
        </p:sp>
        <p:sp>
          <p:nvSpPr>
            <p:cNvPr id="231" name="Rechteck 230"/>
            <p:cNvSpPr>
              <a:spLocks/>
            </p:cNvSpPr>
            <p:nvPr/>
          </p:nvSpPr>
          <p:spPr>
            <a:xfrm>
              <a:off x="9958647" y="2086485"/>
              <a:ext cx="1853738" cy="257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last_archive_id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32" name="Rechteck 231"/>
            <p:cNvSpPr>
              <a:spLocks/>
            </p:cNvSpPr>
            <p:nvPr/>
          </p:nvSpPr>
          <p:spPr>
            <a:xfrm>
              <a:off x="9958647" y="2344193"/>
              <a:ext cx="1853738" cy="257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last_update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Timestamp</a:t>
              </a:r>
              <a:endParaRPr lang="de-DE" sz="1200" dirty="0">
                <a:uFillTx/>
              </a:endParaRPr>
            </a:p>
          </p:txBody>
        </p:sp>
        <p:sp>
          <p:nvSpPr>
            <p:cNvPr id="248" name="Rechteck 247"/>
            <p:cNvSpPr>
              <a:spLocks/>
            </p:cNvSpPr>
            <p:nvPr/>
          </p:nvSpPr>
          <p:spPr>
            <a:xfrm>
              <a:off x="9958647" y="260176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grpSp>
        <p:nvGrpSpPr>
          <p:cNvPr id="123" name="Gruppieren 122"/>
          <p:cNvGrpSpPr/>
          <p:nvPr/>
        </p:nvGrpSpPr>
        <p:grpSpPr>
          <a:xfrm>
            <a:off x="5804280" y="1153059"/>
            <a:ext cx="1603236" cy="2194707"/>
            <a:chOff x="9958337" y="157942"/>
            <a:chExt cx="1854048" cy="2194707"/>
          </a:xfrm>
        </p:grpSpPr>
        <p:sp>
          <p:nvSpPr>
            <p:cNvPr id="202" name="Rechteck 201"/>
            <p:cNvSpPr>
              <a:spLocks/>
            </p:cNvSpPr>
            <p:nvPr/>
          </p:nvSpPr>
          <p:spPr>
            <a:xfrm>
              <a:off x="9958647" y="157942"/>
              <a:ext cx="1853738" cy="21947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>
                  <a:uFillTx/>
                </a:rPr>
                <a:t>p_values_config</a:t>
              </a:r>
              <a:endParaRPr lang="de-DE" sz="1400" b="1" dirty="0">
                <a:uFillTx/>
              </a:endParaRPr>
            </a:p>
          </p:txBody>
        </p:sp>
        <p:sp>
          <p:nvSpPr>
            <p:cNvPr id="203" name="Rechteck 202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05" name="Rechteck 204"/>
            <p:cNvSpPr>
              <a:spLocks/>
            </p:cNvSpPr>
            <p:nvPr/>
          </p:nvSpPr>
          <p:spPr>
            <a:xfrm>
              <a:off x="9958337" y="789558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v</a:t>
              </a:r>
              <a:r>
                <a:rPr lang="de-DE" sz="1200" b="1" dirty="0" err="1">
                  <a:uFillTx/>
                </a:rPr>
                <a:t>alue_type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07" name="Rechteck 206"/>
            <p:cNvSpPr>
              <a:spLocks/>
            </p:cNvSpPr>
            <p:nvPr/>
          </p:nvSpPr>
          <p:spPr>
            <a:xfrm>
              <a:off x="9958337" y="1047248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value_symbol</a:t>
              </a:r>
              <a:r>
                <a:rPr lang="de-DE" sz="1200" dirty="0">
                  <a:uFillTx/>
                </a:rPr>
                <a:t>: String</a:t>
              </a:r>
            </a:p>
          </p:txBody>
        </p:sp>
        <p:sp>
          <p:nvSpPr>
            <p:cNvPr id="208" name="Rechteck 207"/>
            <p:cNvSpPr>
              <a:spLocks/>
            </p:cNvSpPr>
            <p:nvPr/>
          </p:nvSpPr>
          <p:spPr>
            <a:xfrm>
              <a:off x="9958337" y="1305264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>
                  <a:uFillTx/>
                </a:rPr>
                <a:t>name_0</a:t>
              </a:r>
              <a:r>
                <a:rPr lang="de-DE" sz="1200" dirty="0">
                  <a:uFillTx/>
                </a:rPr>
                <a:t>: String</a:t>
              </a:r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8154534" y="4171413"/>
            <a:ext cx="1744134" cy="1157539"/>
            <a:chOff x="6968835" y="521661"/>
            <a:chExt cx="1853739" cy="1157539"/>
          </a:xfrm>
        </p:grpSpPr>
        <p:sp>
          <p:nvSpPr>
            <p:cNvPr id="128" name="Rechteck 127"/>
            <p:cNvSpPr>
              <a:spLocks/>
            </p:cNvSpPr>
            <p:nvPr/>
          </p:nvSpPr>
          <p:spPr>
            <a:xfrm>
              <a:off x="6968836" y="521661"/>
              <a:ext cx="1853738" cy="11575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>
                  <a:uFillTx/>
                </a:rPr>
                <a:t>p_value_types</a:t>
              </a:r>
              <a:endParaRPr lang="de-DE" sz="1400" b="1" dirty="0">
                <a:uFillTx/>
              </a:endParaRPr>
            </a:p>
          </p:txBody>
        </p:sp>
        <p:sp>
          <p:nvSpPr>
            <p:cNvPr id="129" name="Rechteck 128"/>
            <p:cNvSpPr>
              <a:spLocks/>
            </p:cNvSpPr>
            <p:nvPr/>
          </p:nvSpPr>
          <p:spPr>
            <a:xfrm>
              <a:off x="6968836" y="901977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30" name="Rechteck 129"/>
            <p:cNvSpPr>
              <a:spLocks/>
            </p:cNvSpPr>
            <p:nvPr/>
          </p:nvSpPr>
          <p:spPr>
            <a:xfrm>
              <a:off x="6968836" y="1163810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>
                  <a:uFillTx/>
                </a:rPr>
                <a:t>name_0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47" name="Rechteck 146"/>
            <p:cNvSpPr>
              <a:spLocks/>
            </p:cNvSpPr>
            <p:nvPr/>
          </p:nvSpPr>
          <p:spPr>
            <a:xfrm>
              <a:off x="6968835" y="142150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grpSp>
        <p:nvGrpSpPr>
          <p:cNvPr id="277" name="Gruppieren 276"/>
          <p:cNvGrpSpPr/>
          <p:nvPr/>
        </p:nvGrpSpPr>
        <p:grpSpPr>
          <a:xfrm>
            <a:off x="377865" y="1148515"/>
            <a:ext cx="2312733" cy="5247497"/>
            <a:chOff x="9954513" y="157942"/>
            <a:chExt cx="1858595" cy="524749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78" name="Rechteck 277"/>
            <p:cNvSpPr>
              <a:spLocks/>
            </p:cNvSpPr>
            <p:nvPr/>
          </p:nvSpPr>
          <p:spPr>
            <a:xfrm>
              <a:off x="9958645" y="157942"/>
              <a:ext cx="1853737" cy="4998958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l_nodes</a:t>
              </a:r>
              <a:endParaRPr lang="de-DE" sz="1400" b="1" dirty="0">
                <a:uFillTx/>
              </a:endParaRPr>
            </a:p>
          </p:txBody>
        </p:sp>
        <p:sp>
          <p:nvSpPr>
            <p:cNvPr id="279" name="Rechteck 278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80" name="Rechteck 279"/>
            <p:cNvSpPr>
              <a:spLocks/>
            </p:cNvSpPr>
            <p:nvPr/>
          </p:nvSpPr>
          <p:spPr>
            <a:xfrm>
              <a:off x="9958646" y="1316756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parent</a:t>
              </a:r>
              <a:r>
                <a:rPr lang="de-DE" sz="1200" dirty="0"/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81" name="Rechteck 280"/>
            <p:cNvSpPr>
              <a:spLocks/>
            </p:cNvSpPr>
            <p:nvPr/>
          </p:nvSpPr>
          <p:spPr>
            <a:xfrm>
              <a:off x="9957924" y="1573650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short_name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82" name="Rechteck 281"/>
            <p:cNvSpPr>
              <a:spLocks/>
            </p:cNvSpPr>
            <p:nvPr/>
          </p:nvSpPr>
          <p:spPr>
            <a:xfrm>
              <a:off x="9957924" y="1831346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name_0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83" name="Rechteck 282"/>
            <p:cNvSpPr>
              <a:spLocks/>
            </p:cNvSpPr>
            <p:nvPr/>
          </p:nvSpPr>
          <p:spPr>
            <a:xfrm>
              <a:off x="9954963" y="2340027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description_0 : String</a:t>
              </a:r>
            </a:p>
          </p:txBody>
        </p:sp>
        <p:sp>
          <p:nvSpPr>
            <p:cNvPr id="284" name="Rechteck 283"/>
            <p:cNvSpPr>
              <a:spLocks/>
            </p:cNvSpPr>
            <p:nvPr/>
          </p:nvSpPr>
          <p:spPr>
            <a:xfrm>
              <a:off x="9957923" y="2089040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name_1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85" name="Rechteck 284"/>
            <p:cNvSpPr>
              <a:spLocks/>
            </p:cNvSpPr>
            <p:nvPr/>
          </p:nvSpPr>
          <p:spPr>
            <a:xfrm>
              <a:off x="9954964" y="2596036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description_1 : String</a:t>
              </a:r>
            </a:p>
          </p:txBody>
        </p:sp>
        <p:sp>
          <p:nvSpPr>
            <p:cNvPr id="288" name="Rechteck 287"/>
            <p:cNvSpPr>
              <a:spLocks/>
            </p:cNvSpPr>
            <p:nvPr/>
          </p:nvSpPr>
          <p:spPr>
            <a:xfrm>
              <a:off x="9959370" y="798023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>
                  <a:uFillTx/>
                </a:rPr>
                <a:t>node_level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90" name="Rechteck 289"/>
            <p:cNvSpPr>
              <a:spLocks/>
            </p:cNvSpPr>
            <p:nvPr/>
          </p:nvSpPr>
          <p:spPr>
            <a:xfrm>
              <a:off x="9958646" y="1057395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>
                  <a:uFillTx/>
                </a:rPr>
                <a:t>node_type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97" name="Rechteck 296"/>
            <p:cNvSpPr>
              <a:spLocks/>
            </p:cNvSpPr>
            <p:nvPr/>
          </p:nvSpPr>
          <p:spPr>
            <a:xfrm>
              <a:off x="9954513" y="3105569"/>
              <a:ext cx="1857145" cy="205133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attr_jsonb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Jsonb</a:t>
              </a:r>
              <a:endParaRPr lang="de-DE" sz="1200" dirty="0">
                <a:uFillTx/>
              </a:endParaRPr>
            </a:p>
          </p:txBody>
        </p:sp>
        <p:sp>
          <p:nvSpPr>
            <p:cNvPr id="298" name="Rechteck 297"/>
            <p:cNvSpPr>
              <a:spLocks/>
            </p:cNvSpPr>
            <p:nvPr/>
          </p:nvSpPr>
          <p:spPr>
            <a:xfrm>
              <a:off x="10237648" y="3620959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isaLevel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99" name="Rechteck 298"/>
            <p:cNvSpPr>
              <a:spLocks/>
            </p:cNvSpPr>
            <p:nvPr/>
          </p:nvSpPr>
          <p:spPr>
            <a:xfrm>
              <a:off x="10237647" y="3363264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modelId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01" name="Rechteck 300"/>
            <p:cNvSpPr>
              <a:spLocks/>
            </p:cNvSpPr>
            <p:nvPr/>
          </p:nvSpPr>
          <p:spPr>
            <a:xfrm>
              <a:off x="10237648" y="3877853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valPrefix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02" name="Rechteck 301"/>
            <p:cNvSpPr>
              <a:spLocks/>
            </p:cNvSpPr>
            <p:nvPr/>
          </p:nvSpPr>
          <p:spPr>
            <a:xfrm>
              <a:off x="10237648" y="4123077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standingData</a:t>
              </a:r>
              <a:r>
                <a:rPr lang="de-DE" sz="1200" dirty="0">
                  <a:uFillTx/>
                </a:rPr>
                <a:t>: Array</a:t>
              </a:r>
            </a:p>
          </p:txBody>
        </p:sp>
        <p:sp>
          <p:nvSpPr>
            <p:cNvPr id="303" name="Rechteck 302"/>
            <p:cNvSpPr>
              <a:spLocks/>
            </p:cNvSpPr>
            <p:nvPr/>
          </p:nvSpPr>
          <p:spPr>
            <a:xfrm>
              <a:off x="10237648" y="4380772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opcUALevel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04" name="Rechteck 303"/>
            <p:cNvSpPr>
              <a:spLocks/>
            </p:cNvSpPr>
            <p:nvPr/>
          </p:nvSpPr>
          <p:spPr>
            <a:xfrm>
              <a:off x="10237648" y="4638530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opcUANamespaceName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05" name="Rechteck 304"/>
            <p:cNvSpPr>
              <a:spLocks/>
            </p:cNvSpPr>
            <p:nvPr/>
          </p:nvSpPr>
          <p:spPr>
            <a:xfrm>
              <a:off x="10237648" y="4890892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opcUAAddressPrefix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06" name="Rechteck 305"/>
            <p:cNvSpPr>
              <a:spLocks/>
            </p:cNvSpPr>
            <p:nvPr/>
          </p:nvSpPr>
          <p:spPr>
            <a:xfrm>
              <a:off x="9957918" y="2848708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>
                  <a:uFillTx/>
                </a:rPr>
                <a:t>permissions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08" name="Rechteck 307"/>
            <p:cNvSpPr>
              <a:spLocks/>
            </p:cNvSpPr>
            <p:nvPr/>
          </p:nvSpPr>
          <p:spPr>
            <a:xfrm>
              <a:off x="9956579" y="5147744"/>
              <a:ext cx="1853738" cy="25769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cxnSp>
        <p:nvCxnSpPr>
          <p:cNvPr id="311" name="Gewinkelter Verbinder 99"/>
          <p:cNvCxnSpPr>
            <a:stCxn id="205" idx="3"/>
            <a:endCxn id="129" idx="1"/>
          </p:cNvCxnSpPr>
          <p:nvPr/>
        </p:nvCxnSpPr>
        <p:spPr>
          <a:xfrm>
            <a:off x="7407248" y="1913523"/>
            <a:ext cx="747287" cy="27670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krümmter Verbinder 6"/>
          <p:cNvCxnSpPr>
            <a:cxnSpLocks/>
            <a:stCxn id="203" idx="3"/>
            <a:endCxn id="225" idx="1"/>
          </p:cNvCxnSpPr>
          <p:nvPr/>
        </p:nvCxnSpPr>
        <p:spPr>
          <a:xfrm>
            <a:off x="7407516" y="1664293"/>
            <a:ext cx="745815" cy="1120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449854" y="1394877"/>
            <a:ext cx="767655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FF0000"/>
                </a:solidFill>
              </a:rPr>
              <a:t>Maps </a:t>
            </a:r>
            <a:r>
              <a:rPr lang="de-DE" sz="1200" dirty="0" err="1">
                <a:solidFill>
                  <a:srgbClr val="FF0000"/>
                </a:solidFill>
              </a:rPr>
              <a:t>to</a:t>
            </a:r>
            <a:endParaRPr lang="de-DE" dirty="0">
              <a:solidFill>
                <a:srgbClr val="FF0000"/>
              </a:solidFill>
            </a:endParaRPr>
          </a:p>
        </p:txBody>
      </p:sp>
      <p:grpSp>
        <p:nvGrpSpPr>
          <p:cNvPr id="82" name="Gruppieren 81"/>
          <p:cNvGrpSpPr/>
          <p:nvPr/>
        </p:nvGrpSpPr>
        <p:grpSpPr>
          <a:xfrm>
            <a:off x="3103759" y="1153862"/>
            <a:ext cx="1853739" cy="1402802"/>
            <a:chOff x="3485802" y="591996"/>
            <a:chExt cx="1853739" cy="1402802"/>
          </a:xfrm>
        </p:grpSpPr>
        <p:sp>
          <p:nvSpPr>
            <p:cNvPr id="83" name="Rechteck 82"/>
            <p:cNvSpPr>
              <a:spLocks/>
            </p:cNvSpPr>
            <p:nvPr/>
          </p:nvSpPr>
          <p:spPr>
            <a:xfrm>
              <a:off x="3485803" y="591996"/>
              <a:ext cx="1853738" cy="14028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p_value_relations</a:t>
              </a:r>
              <a:endParaRPr lang="de-DE" sz="1400" b="1" dirty="0">
                <a:uFillTx/>
              </a:endParaRPr>
            </a:p>
          </p:txBody>
        </p:sp>
        <p:sp>
          <p:nvSpPr>
            <p:cNvPr id="84" name="Rechteck 83"/>
            <p:cNvSpPr>
              <a:spLocks/>
            </p:cNvSpPr>
            <p:nvPr/>
          </p:nvSpPr>
          <p:spPr>
            <a:xfrm>
              <a:off x="3485803" y="974381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85" name="Rechteck 84"/>
            <p:cNvSpPr>
              <a:spLocks/>
            </p:cNvSpPr>
            <p:nvPr/>
          </p:nvSpPr>
          <p:spPr>
            <a:xfrm>
              <a:off x="3485803" y="1232074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node</a:t>
              </a:r>
              <a:r>
                <a:rPr lang="de-DE" sz="1200" dirty="0">
                  <a:uFillTx/>
                </a:rPr>
                <a:t>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86" name="Rechteck 85"/>
            <p:cNvSpPr>
              <a:spLocks/>
            </p:cNvSpPr>
            <p:nvPr/>
          </p:nvSpPr>
          <p:spPr>
            <a:xfrm>
              <a:off x="3485803" y="1481438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value</a:t>
              </a:r>
              <a:r>
                <a:rPr lang="de-DE" sz="1200" dirty="0"/>
                <a:t>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88" name="Rechteck 87"/>
            <p:cNvSpPr>
              <a:spLocks/>
            </p:cNvSpPr>
            <p:nvPr/>
          </p:nvSpPr>
          <p:spPr>
            <a:xfrm>
              <a:off x="3485802" y="173710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  </a:t>
              </a:r>
              <a:r>
                <a:rPr lang="de-DE" sz="1200" dirty="0">
                  <a:uFillTx/>
                </a:rPr>
                <a:t>  …</a:t>
              </a:r>
            </a:p>
            <a:p>
              <a:endParaRPr lang="de-DE" sz="1200" dirty="0">
                <a:uFillTx/>
              </a:endParaRPr>
            </a:p>
          </p:txBody>
        </p:sp>
      </p:grp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3943209D-B439-4F2D-A000-22D5B4C6BC97}"/>
              </a:ext>
            </a:extLst>
          </p:cNvPr>
          <p:cNvCxnSpPr>
            <a:stCxn id="85" idx="1"/>
            <a:endCxn id="279" idx="3"/>
          </p:cNvCxnSpPr>
          <p:nvPr/>
        </p:nvCxnSpPr>
        <p:spPr>
          <a:xfrm rot="10800000">
            <a:off x="2689698" y="1659750"/>
            <a:ext cx="414062" cy="2630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E865903F-E060-4A63-A5BD-7453BA1BC8EF}"/>
              </a:ext>
            </a:extLst>
          </p:cNvPr>
          <p:cNvCxnSpPr>
            <a:stCxn id="86" idx="3"/>
            <a:endCxn id="203" idx="1"/>
          </p:cNvCxnSpPr>
          <p:nvPr/>
        </p:nvCxnSpPr>
        <p:spPr>
          <a:xfrm flipV="1">
            <a:off x="4957498" y="1664293"/>
            <a:ext cx="847051" cy="5078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149D288-0F02-4EB8-8C23-EEB55AB1AFC0}"/>
              </a:ext>
            </a:extLst>
          </p:cNvPr>
          <p:cNvCxnSpPr>
            <a:stCxn id="85" idx="3"/>
            <a:endCxn id="205" idx="1"/>
          </p:cNvCxnSpPr>
          <p:nvPr/>
        </p:nvCxnSpPr>
        <p:spPr>
          <a:xfrm flipV="1">
            <a:off x="4957498" y="1913523"/>
            <a:ext cx="846783" cy="92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hteck 206">
            <a:extLst>
              <a:ext uri="{FF2B5EF4-FFF2-40B4-BE49-F238E27FC236}">
                <a16:creationId xmlns:a16="http://schemas.microsoft.com/office/drawing/2014/main" id="{B287A521-13A2-4EC6-A07D-5CF8AAA66605}"/>
              </a:ext>
            </a:extLst>
          </p:cNvPr>
          <p:cNvSpPr>
            <a:spLocks/>
          </p:cNvSpPr>
          <p:nvPr/>
        </p:nvSpPr>
        <p:spPr>
          <a:xfrm>
            <a:off x="5804281" y="2565248"/>
            <a:ext cx="1602968" cy="2576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de-DE">
                <a:uFillTx/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 err="1">
                <a:uFillTx/>
              </a:rPr>
              <a:t>value_format</a:t>
            </a:r>
            <a:r>
              <a:rPr lang="de-DE" sz="1200" dirty="0">
                <a:uFillTx/>
              </a:rPr>
              <a:t>: </a:t>
            </a:r>
            <a:r>
              <a:rPr lang="de-DE" sz="1200" dirty="0" err="1"/>
              <a:t>Int</a:t>
            </a:r>
            <a:endParaRPr lang="de-DE" sz="1200" dirty="0">
              <a:uFillTx/>
            </a:endParaRPr>
          </a:p>
        </p:txBody>
      </p:sp>
      <p:sp>
        <p:nvSpPr>
          <p:cNvPr id="100" name="Rechteck 206">
            <a:extLst>
              <a:ext uri="{FF2B5EF4-FFF2-40B4-BE49-F238E27FC236}">
                <a16:creationId xmlns:a16="http://schemas.microsoft.com/office/drawing/2014/main" id="{F49FD2EF-F04A-4C2D-831C-A26092C1EA64}"/>
              </a:ext>
            </a:extLst>
          </p:cNvPr>
          <p:cNvSpPr>
            <a:spLocks/>
          </p:cNvSpPr>
          <p:nvPr/>
        </p:nvSpPr>
        <p:spPr>
          <a:xfrm>
            <a:off x="5803150" y="2814640"/>
            <a:ext cx="1602968" cy="2576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de-DE">
                <a:uFillTx/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 err="1">
                <a:uFillTx/>
              </a:rPr>
              <a:t>unit</a:t>
            </a:r>
            <a:r>
              <a:rPr lang="de-DE" sz="1200" dirty="0">
                <a:uFillTx/>
              </a:rPr>
              <a:t>: </a:t>
            </a:r>
            <a:r>
              <a:rPr lang="de-DE" sz="1200" dirty="0" err="1">
                <a:uFillTx/>
              </a:rPr>
              <a:t>Int</a:t>
            </a:r>
            <a:endParaRPr lang="de-DE" sz="1200" dirty="0">
              <a:uFillTx/>
            </a:endParaRPr>
          </a:p>
        </p:txBody>
      </p:sp>
      <p:grpSp>
        <p:nvGrpSpPr>
          <p:cNvPr id="101" name="Gruppieren 126">
            <a:extLst>
              <a:ext uri="{FF2B5EF4-FFF2-40B4-BE49-F238E27FC236}">
                <a16:creationId xmlns:a16="http://schemas.microsoft.com/office/drawing/2014/main" id="{BE91FFE7-FB98-467C-B3EA-755E5BF6D615}"/>
              </a:ext>
            </a:extLst>
          </p:cNvPr>
          <p:cNvGrpSpPr/>
          <p:nvPr/>
        </p:nvGrpSpPr>
        <p:grpSpPr>
          <a:xfrm>
            <a:off x="3567836" y="4222428"/>
            <a:ext cx="925583" cy="1915848"/>
            <a:chOff x="6968836" y="521661"/>
            <a:chExt cx="1853738" cy="191584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02" name="Rechteck 127">
              <a:extLst>
                <a:ext uri="{FF2B5EF4-FFF2-40B4-BE49-F238E27FC236}">
                  <a16:creationId xmlns:a16="http://schemas.microsoft.com/office/drawing/2014/main" id="{559987A2-7F20-4D38-B3DC-13CEFF71DB6B}"/>
                </a:ext>
              </a:extLst>
            </p:cNvPr>
            <p:cNvSpPr>
              <a:spLocks/>
            </p:cNvSpPr>
            <p:nvPr/>
          </p:nvSpPr>
          <p:spPr>
            <a:xfrm>
              <a:off x="6968836" y="521661"/>
              <a:ext cx="1853738" cy="1915843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/>
                <a:t>n</a:t>
              </a:r>
              <a:r>
                <a:rPr lang="de-DE" sz="1400" b="1" dirty="0">
                  <a:uFillTx/>
                </a:rPr>
                <a:t>ame_0</a:t>
              </a:r>
            </a:p>
          </p:txBody>
        </p:sp>
        <p:sp>
          <p:nvSpPr>
            <p:cNvPr id="103" name="Rechteck 128">
              <a:extLst>
                <a:ext uri="{FF2B5EF4-FFF2-40B4-BE49-F238E27FC236}">
                  <a16:creationId xmlns:a16="http://schemas.microsoft.com/office/drawing/2014/main" id="{24AA7ADA-61F5-4A97-8CF4-DCCAD97C1E10}"/>
                </a:ext>
              </a:extLst>
            </p:cNvPr>
            <p:cNvSpPr>
              <a:spLocks/>
            </p:cNvSpPr>
            <p:nvPr/>
          </p:nvSpPr>
          <p:spPr>
            <a:xfrm>
              <a:off x="6968836" y="901977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>
                  <a:uFillTx/>
                </a:rPr>
                <a:t>DoState</a:t>
              </a:r>
              <a:endParaRPr lang="de-DE" sz="1200" dirty="0">
                <a:uFillTx/>
              </a:endParaRPr>
            </a:p>
          </p:txBody>
        </p:sp>
        <p:sp>
          <p:nvSpPr>
            <p:cNvPr id="104" name="Rechteck 129">
              <a:extLst>
                <a:ext uri="{FF2B5EF4-FFF2-40B4-BE49-F238E27FC236}">
                  <a16:creationId xmlns:a16="http://schemas.microsoft.com/office/drawing/2014/main" id="{7CD25E13-B4AA-4A24-9CC2-33D4F286B210}"/>
                </a:ext>
              </a:extLst>
            </p:cNvPr>
            <p:cNvSpPr>
              <a:spLocks/>
            </p:cNvSpPr>
            <p:nvPr/>
          </p:nvSpPr>
          <p:spPr>
            <a:xfrm>
              <a:off x="6968836" y="1163810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/>
                <a:t>AoState</a:t>
              </a:r>
              <a:endParaRPr lang="de-DE" sz="1200" dirty="0"/>
            </a:p>
          </p:txBody>
        </p:sp>
        <p:sp>
          <p:nvSpPr>
            <p:cNvPr id="105" name="Rechteck 130">
              <a:extLst>
                <a:ext uri="{FF2B5EF4-FFF2-40B4-BE49-F238E27FC236}">
                  <a16:creationId xmlns:a16="http://schemas.microsoft.com/office/drawing/2014/main" id="{A2B00586-9F09-4E4A-BC64-097DE7D5EFD2}"/>
                </a:ext>
              </a:extLst>
            </p:cNvPr>
            <p:cNvSpPr>
              <a:spLocks/>
            </p:cNvSpPr>
            <p:nvPr/>
          </p:nvSpPr>
          <p:spPr>
            <a:xfrm>
              <a:off x="6968836" y="1415281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/>
                <a:t>DiSens</a:t>
              </a:r>
              <a:endParaRPr lang="de-DE" sz="1200" dirty="0"/>
            </a:p>
          </p:txBody>
        </p:sp>
        <p:sp>
          <p:nvSpPr>
            <p:cNvPr id="106" name="Rechteck 131">
              <a:extLst>
                <a:ext uri="{FF2B5EF4-FFF2-40B4-BE49-F238E27FC236}">
                  <a16:creationId xmlns:a16="http://schemas.microsoft.com/office/drawing/2014/main" id="{4BCEEF13-390F-4136-A63E-FA36A3445B4C}"/>
                </a:ext>
              </a:extLst>
            </p:cNvPr>
            <p:cNvSpPr>
              <a:spLocks/>
            </p:cNvSpPr>
            <p:nvPr/>
          </p:nvSpPr>
          <p:spPr>
            <a:xfrm>
              <a:off x="6968836" y="1674928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/>
                <a:t>AiSens</a:t>
              </a:r>
              <a:endParaRPr lang="de-DE" sz="1200" dirty="0"/>
            </a:p>
          </p:txBody>
        </p:sp>
        <p:sp>
          <p:nvSpPr>
            <p:cNvPr id="107" name="Rechteck 132">
              <a:extLst>
                <a:ext uri="{FF2B5EF4-FFF2-40B4-BE49-F238E27FC236}">
                  <a16:creationId xmlns:a16="http://schemas.microsoft.com/office/drawing/2014/main" id="{C8F96B48-AA4D-4B45-8F75-73F08A12BC85}"/>
                </a:ext>
              </a:extLst>
            </p:cNvPr>
            <p:cNvSpPr>
              <a:spLocks/>
            </p:cNvSpPr>
            <p:nvPr/>
          </p:nvSpPr>
          <p:spPr>
            <a:xfrm>
              <a:off x="6968836" y="1932613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/>
                <a:t>AiValue</a:t>
              </a:r>
              <a:endParaRPr lang="de-DE" sz="1200" dirty="0"/>
            </a:p>
          </p:txBody>
        </p:sp>
        <p:sp>
          <p:nvSpPr>
            <p:cNvPr id="108" name="Rechteck 146">
              <a:extLst>
                <a:ext uri="{FF2B5EF4-FFF2-40B4-BE49-F238E27FC236}">
                  <a16:creationId xmlns:a16="http://schemas.microsoft.com/office/drawing/2014/main" id="{4411D2BE-8ED6-473F-99F1-EB432D0E594E}"/>
                </a:ext>
              </a:extLst>
            </p:cNvPr>
            <p:cNvSpPr>
              <a:spLocks/>
            </p:cNvSpPr>
            <p:nvPr/>
          </p:nvSpPr>
          <p:spPr>
            <a:xfrm>
              <a:off x="6968836" y="2179814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/>
                <a:t>AiTemp</a:t>
              </a:r>
              <a:endParaRPr lang="de-DE" sz="1200" dirty="0">
                <a:uFillTx/>
              </a:endParaRPr>
            </a:p>
          </p:txBody>
        </p:sp>
      </p:grp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6662947C-8756-4627-8112-F904F79ED80A}"/>
              </a:ext>
            </a:extLst>
          </p:cNvPr>
          <p:cNvCxnSpPr>
            <a:stCxn id="208" idx="1"/>
            <a:endCxn id="102" idx="0"/>
          </p:cNvCxnSpPr>
          <p:nvPr/>
        </p:nvCxnSpPr>
        <p:spPr>
          <a:xfrm rot="10800000" flipV="1">
            <a:off x="4030628" y="2429228"/>
            <a:ext cx="1773652" cy="17931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hteck 206">
            <a:extLst>
              <a:ext uri="{FF2B5EF4-FFF2-40B4-BE49-F238E27FC236}">
                <a16:creationId xmlns:a16="http://schemas.microsoft.com/office/drawing/2014/main" id="{F49FD2EF-F04A-4C2D-831C-A26092C1EA64}"/>
              </a:ext>
            </a:extLst>
          </p:cNvPr>
          <p:cNvSpPr>
            <a:spLocks/>
          </p:cNvSpPr>
          <p:nvPr/>
        </p:nvSpPr>
        <p:spPr>
          <a:xfrm>
            <a:off x="5804281" y="3087106"/>
            <a:ext cx="1602968" cy="257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de-DE">
                <a:uFillTx/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>
                <a:uFillTx/>
              </a:rPr>
              <a:t>   </a:t>
            </a:r>
            <a:r>
              <a:rPr lang="de-DE" sz="1200" dirty="0">
                <a:uFillTx/>
              </a:rPr>
              <a:t>  …</a:t>
            </a:r>
          </a:p>
        </p:txBody>
      </p:sp>
      <p:sp>
        <p:nvSpPr>
          <p:cNvPr id="121" name="Rechteck 120"/>
          <p:cNvSpPr>
            <a:spLocks/>
          </p:cNvSpPr>
          <p:nvPr/>
        </p:nvSpPr>
        <p:spPr>
          <a:xfrm>
            <a:off x="7734787" y="287377"/>
            <a:ext cx="2373370" cy="4366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de-DE">
                <a:uFillTx/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dirty="0">
                <a:uFillTx/>
              </a:rPr>
              <a:t>not </a:t>
            </a:r>
            <a:r>
              <a:rPr lang="de-DE" sz="900" dirty="0" err="1">
                <a:uFillTx/>
              </a:rPr>
              <a:t>needed</a:t>
            </a:r>
            <a:r>
              <a:rPr lang="de-DE" sz="900" dirty="0">
                <a:uFillTx/>
              </a:rPr>
              <a:t> (Legato </a:t>
            </a:r>
            <a:r>
              <a:rPr lang="de-DE" sz="900" dirty="0" err="1">
                <a:uFillTx/>
              </a:rPr>
              <a:t>Graphic</a:t>
            </a:r>
            <a:r>
              <a:rPr lang="de-DE" sz="900" dirty="0">
                <a:uFillTx/>
              </a:rPr>
              <a:t> Designer </a:t>
            </a:r>
            <a:r>
              <a:rPr lang="de-DE" sz="900" dirty="0" err="1">
                <a:uFillTx/>
              </a:rPr>
              <a:t>fetches</a:t>
            </a:r>
            <a:r>
              <a:rPr lang="de-DE" sz="900" dirty="0">
                <a:uFillTx/>
              </a:rPr>
              <a:t> </a:t>
            </a:r>
            <a:r>
              <a:rPr lang="de-DE" sz="900" dirty="0" err="1">
                <a:uFillTx/>
              </a:rPr>
              <a:t>current_values</a:t>
            </a:r>
            <a:r>
              <a:rPr lang="de-DE" sz="900" dirty="0">
                <a:uFillTx/>
              </a:rPr>
              <a:t> </a:t>
            </a:r>
            <a:r>
              <a:rPr lang="de-DE" sz="900" dirty="0" err="1">
                <a:uFillTx/>
              </a:rPr>
              <a:t>automatically</a:t>
            </a:r>
            <a:r>
              <a:rPr lang="de-DE" sz="900" dirty="0">
                <a:uFillTx/>
              </a:rPr>
              <a:t> </a:t>
            </a:r>
            <a:r>
              <a:rPr lang="de-DE" sz="900" dirty="0" err="1">
                <a:uFillTx/>
              </a:rPr>
              <a:t>with</a:t>
            </a:r>
            <a:r>
              <a:rPr lang="de-DE" sz="900" dirty="0">
                <a:uFillTx/>
              </a:rPr>
              <a:t> </a:t>
            </a:r>
            <a:r>
              <a:rPr lang="de-DE" sz="900" dirty="0" err="1">
                <a:uFillTx/>
              </a:rPr>
              <a:t>the</a:t>
            </a:r>
            <a:r>
              <a:rPr lang="de-DE" sz="900" dirty="0">
                <a:uFillTx/>
              </a:rPr>
              <a:t> ID)</a:t>
            </a:r>
          </a:p>
        </p:txBody>
      </p:sp>
      <p:sp>
        <p:nvSpPr>
          <p:cNvPr id="31" name="Rechteck 30"/>
          <p:cNvSpPr/>
          <p:nvPr/>
        </p:nvSpPr>
        <p:spPr>
          <a:xfrm>
            <a:off x="276476" y="1030904"/>
            <a:ext cx="9831681" cy="5463177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Textfeld 133"/>
          <p:cNvSpPr txBox="1"/>
          <p:nvPr/>
        </p:nvSpPr>
        <p:spPr>
          <a:xfrm>
            <a:off x="4195737" y="6507161"/>
            <a:ext cx="234791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rgbClr val="FF0000"/>
                </a:solidFill>
              </a:rPr>
              <a:t>lNodes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query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60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339966"/>
                </a:solidFill>
              </a:rPr>
              <a:t>lNodes</a:t>
            </a:r>
            <a:r>
              <a:rPr lang="en-GB" sz="3200" b="1" dirty="0">
                <a:solidFill>
                  <a:srgbClr val="339966"/>
                </a:solidFill>
              </a:rPr>
              <a:t> and </a:t>
            </a:r>
            <a:r>
              <a:rPr lang="en-GB" sz="3200" b="1" dirty="0" err="1">
                <a:solidFill>
                  <a:srgbClr val="339966"/>
                </a:solidFill>
              </a:rPr>
              <a:t>dataBindings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PostgreSQL Query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CA16F-1D04-4CC5-9AF4-E9C19D76A08D}"/>
              </a:ext>
            </a:extLst>
          </p:cNvPr>
          <p:cNvSpPr txBox="1"/>
          <p:nvPr/>
        </p:nvSpPr>
        <p:spPr>
          <a:xfrm>
            <a:off x="195943" y="1778011"/>
            <a:ext cx="11761907" cy="32316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 </a:t>
            </a:r>
            <a:r>
              <a:rPr lang="en-US" sz="2400" dirty="0"/>
              <a:t>Query data for data bindings and animations along with </a:t>
            </a:r>
            <a:r>
              <a:rPr lang="en-US" sz="2400" dirty="0" err="1"/>
              <a:t>l_nodes</a:t>
            </a:r>
            <a:r>
              <a:rPr lang="en-US" sz="2400" dirty="0"/>
              <a:t>:</a:t>
            </a:r>
          </a:p>
          <a:p>
            <a:endParaRPr lang="en-US" b="1" dirty="0"/>
          </a:p>
          <a:p>
            <a:endParaRPr lang="en-US" b="1" dirty="0"/>
          </a:p>
          <a:p>
            <a:pPr lvl="2"/>
            <a:r>
              <a:rPr lang="en-US" b="1" dirty="0"/>
              <a:t>SELECT</a:t>
            </a:r>
            <a:r>
              <a:rPr lang="en-US" dirty="0"/>
              <a:t> n.id, </a:t>
            </a:r>
            <a:r>
              <a:rPr lang="en-US" dirty="0" err="1"/>
              <a:t>n.node_level</a:t>
            </a:r>
            <a:r>
              <a:rPr lang="en-US" dirty="0"/>
              <a:t>, </a:t>
            </a:r>
            <a:r>
              <a:rPr lang="en-US" dirty="0" err="1"/>
              <a:t>n.parent</a:t>
            </a:r>
            <a:r>
              <a:rPr lang="en-US" dirty="0"/>
              <a:t>, </a:t>
            </a:r>
            <a:r>
              <a:rPr lang="en-US" dirty="0" err="1"/>
              <a:t>n.short_name</a:t>
            </a:r>
            <a:r>
              <a:rPr lang="en-US" dirty="0"/>
              <a:t>, n.name_0, </a:t>
            </a:r>
            <a:r>
              <a:rPr lang="en-US" dirty="0" err="1"/>
              <a:t>n.attr_jsonb</a:t>
            </a:r>
            <a:r>
              <a:rPr lang="en-US" dirty="0"/>
              <a:t>, r.id, </a:t>
            </a:r>
            <a:r>
              <a:rPr lang="en-US" dirty="0" err="1"/>
              <a:t>r.node</a:t>
            </a:r>
            <a:r>
              <a:rPr lang="en-US" dirty="0"/>
              <a:t>, </a:t>
            </a:r>
            <a:r>
              <a:rPr lang="en-US" dirty="0" err="1"/>
              <a:t>r.value</a:t>
            </a:r>
            <a:r>
              <a:rPr lang="en-US" dirty="0"/>
              <a:t>, c.id, </a:t>
            </a:r>
            <a:r>
              <a:rPr lang="en-US" dirty="0" err="1"/>
              <a:t>c.value_type</a:t>
            </a:r>
            <a:r>
              <a:rPr lang="en-US" dirty="0"/>
              <a:t>, </a:t>
            </a:r>
            <a:r>
              <a:rPr lang="en-US" dirty="0" err="1"/>
              <a:t>c.value_format</a:t>
            </a:r>
            <a:r>
              <a:rPr lang="en-US" dirty="0"/>
              <a:t>, </a:t>
            </a:r>
            <a:r>
              <a:rPr lang="en-US" dirty="0" err="1"/>
              <a:t>c.unit</a:t>
            </a:r>
            <a:r>
              <a:rPr lang="en-US" dirty="0"/>
              <a:t>, </a:t>
            </a:r>
            <a:r>
              <a:rPr lang="en-US" dirty="0" err="1"/>
              <a:t>c.value_symbol</a:t>
            </a:r>
            <a:r>
              <a:rPr lang="en-US" dirty="0"/>
              <a:t>, c.name_0, t.id, t.name_0</a:t>
            </a:r>
          </a:p>
          <a:p>
            <a:pPr lvl="2"/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sapient_owner.l_nodes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/>
              <a:t> n</a:t>
            </a:r>
          </a:p>
          <a:p>
            <a:pPr lvl="2"/>
            <a:r>
              <a:rPr lang="en-US" b="1" dirty="0"/>
              <a:t>LEFT</a:t>
            </a:r>
            <a:r>
              <a:rPr lang="en-US" dirty="0"/>
              <a:t> </a:t>
            </a:r>
            <a:r>
              <a:rPr lang="en-US" b="1" dirty="0"/>
              <a:t>JOIN</a:t>
            </a:r>
            <a:r>
              <a:rPr lang="en-US" dirty="0"/>
              <a:t> </a:t>
            </a:r>
            <a:r>
              <a:rPr lang="en-US" dirty="0" err="1"/>
              <a:t>sapient_owner.p_value_relations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/>
              <a:t> r </a:t>
            </a:r>
            <a:r>
              <a:rPr lang="en-US" b="1" dirty="0"/>
              <a:t>ON</a:t>
            </a:r>
            <a:r>
              <a:rPr lang="en-US" dirty="0"/>
              <a:t> n.id = </a:t>
            </a:r>
            <a:r>
              <a:rPr lang="en-US" dirty="0" err="1"/>
              <a:t>r.node</a:t>
            </a:r>
            <a:endParaRPr lang="en-US" dirty="0"/>
          </a:p>
          <a:p>
            <a:pPr lvl="2"/>
            <a:r>
              <a:rPr lang="en-US" b="1" dirty="0"/>
              <a:t>LEFT</a:t>
            </a:r>
            <a:r>
              <a:rPr lang="en-US" dirty="0"/>
              <a:t> </a:t>
            </a:r>
            <a:r>
              <a:rPr lang="en-US" b="1" dirty="0"/>
              <a:t>JOIN</a:t>
            </a:r>
            <a:r>
              <a:rPr lang="en-US" dirty="0"/>
              <a:t> </a:t>
            </a:r>
            <a:r>
              <a:rPr lang="en-US" dirty="0" err="1"/>
              <a:t>sapient_owner.p_values_config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/>
              <a:t> c </a:t>
            </a:r>
            <a:r>
              <a:rPr lang="en-US" b="1" dirty="0"/>
              <a:t>ON</a:t>
            </a:r>
            <a:r>
              <a:rPr lang="en-US" dirty="0"/>
              <a:t> </a:t>
            </a:r>
            <a:r>
              <a:rPr lang="en-US" dirty="0" err="1"/>
              <a:t>r.value</a:t>
            </a:r>
            <a:r>
              <a:rPr lang="en-US" dirty="0"/>
              <a:t> = c.id</a:t>
            </a:r>
          </a:p>
          <a:p>
            <a:pPr lvl="2"/>
            <a:r>
              <a:rPr lang="en-US" b="1" dirty="0"/>
              <a:t>LEFT JOIN</a:t>
            </a:r>
            <a:r>
              <a:rPr lang="en-US" dirty="0"/>
              <a:t> </a:t>
            </a:r>
            <a:r>
              <a:rPr lang="en-US" dirty="0" err="1"/>
              <a:t>sapient_owner.p_value_types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/>
              <a:t> t </a:t>
            </a:r>
            <a:r>
              <a:rPr lang="en-US" b="1" dirty="0"/>
              <a:t>ON</a:t>
            </a:r>
            <a:r>
              <a:rPr lang="en-US" dirty="0"/>
              <a:t> </a:t>
            </a:r>
            <a:r>
              <a:rPr lang="en-US" dirty="0" err="1"/>
              <a:t>c.value_type</a:t>
            </a:r>
            <a:r>
              <a:rPr lang="en-US" dirty="0"/>
              <a:t> = t.id</a:t>
            </a:r>
          </a:p>
          <a:p>
            <a:pPr lvl="2"/>
            <a:r>
              <a:rPr lang="en-US" b="1" dirty="0"/>
              <a:t>WHERE</a:t>
            </a:r>
            <a:r>
              <a:rPr lang="en-US" dirty="0"/>
              <a:t> n.id &gt;= 21691 </a:t>
            </a:r>
            <a:r>
              <a:rPr lang="en-US" b="1" dirty="0"/>
              <a:t>AND</a:t>
            </a:r>
            <a:r>
              <a:rPr lang="en-US" dirty="0"/>
              <a:t> n.id &lt;= 21747</a:t>
            </a:r>
          </a:p>
          <a:p>
            <a:pPr lvl="2"/>
            <a:r>
              <a:rPr lang="en-US" b="1" dirty="0"/>
              <a:t>[ORDER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 n.id </a:t>
            </a:r>
            <a:r>
              <a:rPr lang="en-US" b="1" dirty="0"/>
              <a:t>ASC]</a:t>
            </a:r>
          </a:p>
        </p:txBody>
      </p:sp>
    </p:spTree>
    <p:extLst>
      <p:ext uri="{BB962C8B-B14F-4D97-AF65-F5344CB8AC3E}">
        <p14:creationId xmlns:p14="http://schemas.microsoft.com/office/powerpoint/2010/main" val="3850782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339966"/>
                </a:solidFill>
              </a:rPr>
              <a:t>visuVertices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Data Map of Query</a:t>
            </a:r>
            <a:endParaRPr lang="en-GB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grpSp>
        <p:nvGrpSpPr>
          <p:cNvPr id="164" name="Gruppieren 163"/>
          <p:cNvGrpSpPr/>
          <p:nvPr/>
        </p:nvGrpSpPr>
        <p:grpSpPr>
          <a:xfrm>
            <a:off x="2824451" y="1443017"/>
            <a:ext cx="1853738" cy="2177903"/>
            <a:chOff x="9958647" y="157946"/>
            <a:chExt cx="1853738" cy="2177903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65" name="Rechteck 164"/>
            <p:cNvSpPr>
              <a:spLocks/>
            </p:cNvSpPr>
            <p:nvPr/>
          </p:nvSpPr>
          <p:spPr>
            <a:xfrm>
              <a:off x="9958647" y="157946"/>
              <a:ext cx="1853738" cy="2177903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prj_prc_visu_vertices</a:t>
              </a:r>
              <a:endParaRPr lang="de-DE" sz="1400" b="1" dirty="0">
                <a:uFillTx/>
              </a:endParaRPr>
            </a:p>
          </p:txBody>
        </p:sp>
        <p:sp>
          <p:nvSpPr>
            <p:cNvPr id="166" name="Rechteck 165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67" name="Rechteck 166"/>
            <p:cNvSpPr>
              <a:spLocks/>
            </p:cNvSpPr>
            <p:nvPr/>
          </p:nvSpPr>
          <p:spPr>
            <a:xfrm>
              <a:off x="9958647" y="1305071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is_instrument</a:t>
              </a:r>
              <a:r>
                <a:rPr lang="de-DE" sz="1200" dirty="0">
                  <a:uFillTx/>
                </a:rPr>
                <a:t> : Boolean</a:t>
              </a:r>
            </a:p>
          </p:txBody>
        </p:sp>
        <p:sp>
          <p:nvSpPr>
            <p:cNvPr id="168" name="Rechteck 167"/>
            <p:cNvSpPr>
              <a:spLocks/>
            </p:cNvSpPr>
            <p:nvPr/>
          </p:nvSpPr>
          <p:spPr>
            <a:xfrm>
              <a:off x="9958647" y="793852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node</a:t>
              </a:r>
              <a:r>
                <a:rPr lang="de-DE" sz="1200" dirty="0">
                  <a:uFillTx/>
                </a:rPr>
                <a:t> </a:t>
              </a:r>
              <a:r>
                <a:rPr lang="de-DE" sz="1200" dirty="0"/>
                <a:t>: </a:t>
              </a:r>
              <a:r>
                <a:rPr lang="de-DE" sz="1200" dirty="0" err="1">
                  <a:uFillTx/>
                </a:rPr>
                <a:t>Int</a:t>
              </a:r>
              <a:r>
                <a:rPr lang="de-DE" sz="1200" dirty="0">
                  <a:uFillTx/>
                </a:rPr>
                <a:t> </a:t>
              </a:r>
            </a:p>
          </p:txBody>
        </p:sp>
        <p:sp>
          <p:nvSpPr>
            <p:cNvPr id="169" name="Rechteck 168"/>
            <p:cNvSpPr>
              <a:spLocks/>
            </p:cNvSpPr>
            <p:nvPr/>
          </p:nvSpPr>
          <p:spPr>
            <a:xfrm>
              <a:off x="9958647" y="1051548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shape_name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70" name="Rechteck 169"/>
            <p:cNvSpPr>
              <a:spLocks/>
            </p:cNvSpPr>
            <p:nvPr/>
          </p:nvSpPr>
          <p:spPr>
            <a:xfrm>
              <a:off x="9958647" y="1562766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pid_label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71" name="Rechteck 170"/>
            <p:cNvSpPr>
              <a:spLocks/>
            </p:cNvSpPr>
            <p:nvPr/>
          </p:nvSpPr>
          <p:spPr>
            <a:xfrm>
              <a:off x="9958647" y="1820461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pid_function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72" name="Rechteck 171"/>
            <p:cNvSpPr>
              <a:spLocks/>
            </p:cNvSpPr>
            <p:nvPr/>
          </p:nvSpPr>
          <p:spPr>
            <a:xfrm>
              <a:off x="9958647" y="2078151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pid_number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</p:grpSp>
      <p:grpSp>
        <p:nvGrpSpPr>
          <p:cNvPr id="173" name="Gruppieren 172"/>
          <p:cNvGrpSpPr/>
          <p:nvPr/>
        </p:nvGrpSpPr>
        <p:grpSpPr>
          <a:xfrm>
            <a:off x="6105005" y="1476148"/>
            <a:ext cx="2312733" cy="5247497"/>
            <a:chOff x="9954513" y="157942"/>
            <a:chExt cx="1858595" cy="524749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74" name="Rechteck 173"/>
            <p:cNvSpPr>
              <a:spLocks/>
            </p:cNvSpPr>
            <p:nvPr/>
          </p:nvSpPr>
          <p:spPr>
            <a:xfrm>
              <a:off x="9958645" y="157942"/>
              <a:ext cx="1853737" cy="4998958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l_nodes</a:t>
              </a:r>
              <a:endParaRPr lang="de-DE" sz="1400" b="1" dirty="0">
                <a:uFillTx/>
              </a:endParaRPr>
            </a:p>
          </p:txBody>
        </p:sp>
        <p:sp>
          <p:nvSpPr>
            <p:cNvPr id="175" name="Rechteck 174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76" name="Rechteck 175"/>
            <p:cNvSpPr>
              <a:spLocks/>
            </p:cNvSpPr>
            <p:nvPr/>
          </p:nvSpPr>
          <p:spPr>
            <a:xfrm>
              <a:off x="9958646" y="1316756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parent</a:t>
              </a:r>
              <a:r>
                <a:rPr lang="de-DE" sz="1200" dirty="0"/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77" name="Rechteck 176"/>
            <p:cNvSpPr>
              <a:spLocks/>
            </p:cNvSpPr>
            <p:nvPr/>
          </p:nvSpPr>
          <p:spPr>
            <a:xfrm>
              <a:off x="9957924" y="1573650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short_name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78" name="Rechteck 177"/>
            <p:cNvSpPr>
              <a:spLocks/>
            </p:cNvSpPr>
            <p:nvPr/>
          </p:nvSpPr>
          <p:spPr>
            <a:xfrm>
              <a:off x="9957924" y="1831346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name_0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79" name="Rechteck 178"/>
            <p:cNvSpPr>
              <a:spLocks/>
            </p:cNvSpPr>
            <p:nvPr/>
          </p:nvSpPr>
          <p:spPr>
            <a:xfrm>
              <a:off x="9954963" y="2340027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description_0 : String</a:t>
              </a:r>
            </a:p>
          </p:txBody>
        </p:sp>
        <p:sp>
          <p:nvSpPr>
            <p:cNvPr id="180" name="Rechteck 179"/>
            <p:cNvSpPr>
              <a:spLocks/>
            </p:cNvSpPr>
            <p:nvPr/>
          </p:nvSpPr>
          <p:spPr>
            <a:xfrm>
              <a:off x="9957923" y="2089040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name_1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81" name="Rechteck 180"/>
            <p:cNvSpPr>
              <a:spLocks/>
            </p:cNvSpPr>
            <p:nvPr/>
          </p:nvSpPr>
          <p:spPr>
            <a:xfrm>
              <a:off x="9954964" y="2596036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description_1 : String</a:t>
              </a:r>
            </a:p>
          </p:txBody>
        </p:sp>
        <p:sp>
          <p:nvSpPr>
            <p:cNvPr id="182" name="Rechteck 181"/>
            <p:cNvSpPr>
              <a:spLocks/>
            </p:cNvSpPr>
            <p:nvPr/>
          </p:nvSpPr>
          <p:spPr>
            <a:xfrm>
              <a:off x="9959370" y="798023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>
                  <a:uFillTx/>
                </a:rPr>
                <a:t>node_level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83" name="Rechteck 182"/>
            <p:cNvSpPr>
              <a:spLocks/>
            </p:cNvSpPr>
            <p:nvPr/>
          </p:nvSpPr>
          <p:spPr>
            <a:xfrm>
              <a:off x="9958646" y="1057395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>
                  <a:uFillTx/>
                </a:rPr>
                <a:t>node_type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84" name="Rechteck 183"/>
            <p:cNvSpPr>
              <a:spLocks/>
            </p:cNvSpPr>
            <p:nvPr/>
          </p:nvSpPr>
          <p:spPr>
            <a:xfrm>
              <a:off x="9954513" y="3105569"/>
              <a:ext cx="1857145" cy="205133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attr_jsonb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Jsonb</a:t>
              </a:r>
              <a:endParaRPr lang="de-DE" sz="1200" dirty="0">
                <a:uFillTx/>
              </a:endParaRPr>
            </a:p>
          </p:txBody>
        </p:sp>
        <p:sp>
          <p:nvSpPr>
            <p:cNvPr id="185" name="Rechteck 184"/>
            <p:cNvSpPr>
              <a:spLocks/>
            </p:cNvSpPr>
            <p:nvPr/>
          </p:nvSpPr>
          <p:spPr>
            <a:xfrm>
              <a:off x="10237648" y="3620959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isaLevel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86" name="Rechteck 185"/>
            <p:cNvSpPr>
              <a:spLocks/>
            </p:cNvSpPr>
            <p:nvPr/>
          </p:nvSpPr>
          <p:spPr>
            <a:xfrm>
              <a:off x="10237647" y="3363264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modelId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87" name="Rechteck 186"/>
            <p:cNvSpPr>
              <a:spLocks/>
            </p:cNvSpPr>
            <p:nvPr/>
          </p:nvSpPr>
          <p:spPr>
            <a:xfrm>
              <a:off x="10237648" y="3877853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valPrefix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88" name="Rechteck 187"/>
            <p:cNvSpPr>
              <a:spLocks/>
            </p:cNvSpPr>
            <p:nvPr/>
          </p:nvSpPr>
          <p:spPr>
            <a:xfrm>
              <a:off x="10237648" y="4123077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standingData</a:t>
              </a:r>
              <a:r>
                <a:rPr lang="de-DE" sz="1200" dirty="0">
                  <a:uFillTx/>
                </a:rPr>
                <a:t>: Array</a:t>
              </a:r>
            </a:p>
          </p:txBody>
        </p:sp>
        <p:sp>
          <p:nvSpPr>
            <p:cNvPr id="189" name="Rechteck 188"/>
            <p:cNvSpPr>
              <a:spLocks/>
            </p:cNvSpPr>
            <p:nvPr/>
          </p:nvSpPr>
          <p:spPr>
            <a:xfrm>
              <a:off x="10237648" y="4380772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opcUALevel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90" name="Rechteck 189"/>
            <p:cNvSpPr>
              <a:spLocks/>
            </p:cNvSpPr>
            <p:nvPr/>
          </p:nvSpPr>
          <p:spPr>
            <a:xfrm>
              <a:off x="10237648" y="4638530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opcUANamespaceName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91" name="Rechteck 190"/>
            <p:cNvSpPr>
              <a:spLocks/>
            </p:cNvSpPr>
            <p:nvPr/>
          </p:nvSpPr>
          <p:spPr>
            <a:xfrm>
              <a:off x="10237648" y="4890892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opcUAAddressPrefix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92" name="Rechteck 191"/>
            <p:cNvSpPr>
              <a:spLocks/>
            </p:cNvSpPr>
            <p:nvPr/>
          </p:nvSpPr>
          <p:spPr>
            <a:xfrm>
              <a:off x="9957918" y="2848708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>
                  <a:uFillTx/>
                </a:rPr>
                <a:t>permissions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93" name="Rechteck 192"/>
            <p:cNvSpPr>
              <a:spLocks/>
            </p:cNvSpPr>
            <p:nvPr/>
          </p:nvSpPr>
          <p:spPr>
            <a:xfrm>
              <a:off x="9956579" y="5147744"/>
              <a:ext cx="1853738" cy="25769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cxnSp>
        <p:nvCxnSpPr>
          <p:cNvPr id="194" name="Gewinkelter Verbinder 99"/>
          <p:cNvCxnSpPr>
            <a:stCxn id="168" idx="3"/>
            <a:endCxn id="175" idx="1"/>
          </p:cNvCxnSpPr>
          <p:nvPr/>
        </p:nvCxnSpPr>
        <p:spPr>
          <a:xfrm flipV="1">
            <a:off x="4678189" y="1987382"/>
            <a:ext cx="1431960" cy="2203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hteck 194"/>
          <p:cNvSpPr/>
          <p:nvPr/>
        </p:nvSpPr>
        <p:spPr>
          <a:xfrm>
            <a:off x="2737093" y="1325406"/>
            <a:ext cx="2078942" cy="2429692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Textfeld 195"/>
          <p:cNvSpPr txBox="1"/>
          <p:nvPr/>
        </p:nvSpPr>
        <p:spPr>
          <a:xfrm>
            <a:off x="2587825" y="3730612"/>
            <a:ext cx="234791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rgbClr val="FF0000"/>
                </a:solidFill>
              </a:rPr>
              <a:t>visuVertices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query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618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3098</TotalTime>
  <Words>2346</Words>
  <Application>Microsoft Office PowerPoint</Application>
  <PresentationFormat>Widescreen</PresentationFormat>
  <Paragraphs>469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Wingdings</vt:lpstr>
      <vt:lpstr>Office Theme</vt:lpstr>
      <vt:lpstr>Dynamic Generation of Modular Industrial Plant Visualizations</vt:lpstr>
      <vt:lpstr>P&amp;ID Viewer - Dashboard</vt:lpstr>
      <vt:lpstr>Sapient Boardlet Weekly Sprint 15</vt:lpstr>
      <vt:lpstr>Boardlet Design Updates &amp; Fixes</vt:lpstr>
      <vt:lpstr>Data Bindings Overview</vt:lpstr>
      <vt:lpstr>Database Queries Overview Overview: Data Map</vt:lpstr>
      <vt:lpstr>lNodes and dataBindings Data Map of Query</vt:lpstr>
      <vt:lpstr>lNodes and dataBindings PostgreSQL Query</vt:lpstr>
      <vt:lpstr>visuVertices Data Map of Query</vt:lpstr>
      <vt:lpstr>visuVertices PostgreSQL Query</vt:lpstr>
      <vt:lpstr>pidConnections Data Map of Query</vt:lpstr>
      <vt:lpstr>visuVertices PostgreSQL Query</vt:lpstr>
      <vt:lpstr>Database Queries Nodes Query - Problem</vt:lpstr>
      <vt:lpstr>Vertex Placement Algorithm Overview </vt:lpstr>
      <vt:lpstr>1. Simplification of Edges Overview</vt:lpstr>
      <vt:lpstr>Line Jumps Example: </vt:lpstr>
      <vt:lpstr>2. Constraint Specification Overview</vt:lpstr>
      <vt:lpstr>3. Vertex Placement Concept</vt:lpstr>
      <vt:lpstr>3.1 Placement Logic Example: </vt:lpstr>
      <vt:lpstr>3.2 packBlocks() Overview </vt:lpstr>
      <vt:lpstr>3.2 packBlocks() Sort Order Options </vt:lpstr>
      <vt:lpstr>3.2 Bugs in Boardlet Algorithmus  Sort Order Options </vt:lpstr>
      <vt:lpstr>Vertex Placement Concept</vt:lpstr>
      <vt:lpstr>3.3 Issues and Challenges Weekly Sprint 14</vt:lpstr>
      <vt:lpstr>Vorläufige Inhaltsverzeichnis Bachelorarbeit</vt:lpstr>
      <vt:lpstr>Project – Overview Overview of tasks: Week 10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Generation of Modular Industrial Plant Visualizations</dc:title>
  <dc:creator>Miguel Romero Karam</dc:creator>
  <cp:lastModifiedBy>Miguel Romero Karam</cp:lastModifiedBy>
  <cp:revision>237</cp:revision>
  <dcterms:created xsi:type="dcterms:W3CDTF">2018-06-10T12:02:46Z</dcterms:created>
  <dcterms:modified xsi:type="dcterms:W3CDTF">2018-07-22T20:34:02Z</dcterms:modified>
</cp:coreProperties>
</file>