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9925050" cy="6665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7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00" orient="horz"/>
        <p:guide pos="312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128ab9a7a_1_22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b128ab9a7a_1_22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128ab9a7a_1_169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b128ab9a7a_1_169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f35f0c4a4_0_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af35f0c4a4_0_9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128ab9a7a_1_169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b128ab9a7a_1_169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f35f0c4a4_0_24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af35f0c4a4_0_24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128ab9a7a_1_170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b128ab9a7a_1_170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f35f0c4a4_0_67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af35f0c4a4_0_67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128ab9a7a_1_170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b128ab9a7a_1_170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128ab9a7a_1_171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b128ab9a7a_1_171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128ab9a7a_1_35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b128ab9a7a_1_35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28ab9a7a_1_26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b128ab9a7a_1_269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128ab9a7a_1_179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b128ab9a7a_1_1799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128ab9a7a_1_181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b128ab9a7a_1_181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128ab9a7a_1_180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b128ab9a7a_1_1806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128ab9a7a_1_176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b128ab9a7a_1_1769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128ab9a7a_1_148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b128ab9a7a_1_1486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128ab9a7a_1_177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b128ab9a7a_1_177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128ab9a7a_1_173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b128ab9a7a_1_173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128ab9a7a_1_174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b128ab9a7a_1_174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28ab9a7a_1_167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b128ab9a7a_1_167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28ab9a7a_1_9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b128ab9a7a_1_9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128ab9a7a_1_174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b128ab9a7a_1_174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128ab9a7a_1_14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b128ab9a7a_1_14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28ab9a7a_1_175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b128ab9a7a_1_175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28ab9a7a_1_18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b128ab9a7a_1_186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128ab9a7a_1_176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b128ab9a7a_1_176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">
  <p:cSld name="Star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11130180" y="6408271"/>
            <a:ext cx="766981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er formatfüllend">
  <p:cSld name="Bilder formatfüllend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>
            <p:ph idx="2" type="pic"/>
          </p:nvPr>
        </p:nvSpPr>
        <p:spPr>
          <a:xfrm>
            <a:off x="220270" y="794411"/>
            <a:ext cx="11748497" cy="55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220270" y="210345"/>
            <a:ext cx="1174849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16">
  <p:cSld name="2016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0" type="dt"/>
          </p:nvPr>
        </p:nvSpPr>
        <p:spPr>
          <a:xfrm>
            <a:off x="609600" y="64533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4165600" y="6453337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737600" y="64533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">
  <p:cSld name="Inh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20269" y="811369"/>
            <a:ext cx="11771400" cy="5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220275" y="6473325"/>
            <a:ext cx="43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2611044" y="6473314"/>
            <a:ext cx="6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220269" y="210345"/>
            <a:ext cx="1177139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">
  <p:cSld name="Star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20268" y="1983014"/>
            <a:ext cx="11634019" cy="127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220270" y="210345"/>
            <a:ext cx="1163401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1">
          <p15:clr>
            <a:srgbClr val="FBAE40"/>
          </p15:clr>
        </p15:guide>
        <p15:guide id="2" pos="148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20270" y="210345"/>
            <a:ext cx="1163401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1">
          <p15:clr>
            <a:srgbClr val="FBAE40"/>
          </p15:clr>
        </p15:guide>
        <p15:guide id="2" pos="148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+ Text">
  <p:cSld name="Inhalt +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0270" y="1665667"/>
            <a:ext cx="11550516" cy="464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0270" y="845086"/>
            <a:ext cx="11345332" cy="7149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" type="body"/>
          </p:nvPr>
        </p:nvSpPr>
        <p:spPr>
          <a:xfrm>
            <a:off x="220270" y="699752"/>
            <a:ext cx="5779732" cy="5593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6196239" y="699752"/>
            <a:ext cx="5574547" cy="5593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 + Text">
  <p:cSld name="Zwei Inhalte +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body"/>
          </p:nvPr>
        </p:nvSpPr>
        <p:spPr>
          <a:xfrm>
            <a:off x="220270" y="727586"/>
            <a:ext cx="11345332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220269" y="1549408"/>
            <a:ext cx="5859475" cy="475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/>
          <p:nvPr>
            <p:ph idx="3" type="pic"/>
          </p:nvPr>
        </p:nvSpPr>
        <p:spPr>
          <a:xfrm>
            <a:off x="6112256" y="1549408"/>
            <a:ext cx="5659200" cy="475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 + Text (Hintergrund)">
  <p:cSld name="Zwei Inhalte + Text (Hintergrund)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16256" y="1557994"/>
            <a:ext cx="12192000" cy="4739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20270" y="731879"/>
            <a:ext cx="11345332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220269" y="1557994"/>
            <a:ext cx="5859475" cy="4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/>
          <p:nvPr>
            <p:ph idx="3" type="pic"/>
          </p:nvPr>
        </p:nvSpPr>
        <p:spPr>
          <a:xfrm>
            <a:off x="6112256" y="1557994"/>
            <a:ext cx="5659200" cy="4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220270" y="210345"/>
            <a:ext cx="1134533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ße Bilder">
  <p:cSld name="große Bil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220270" y="766223"/>
            <a:ext cx="11737049" cy="71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220270" y="1626682"/>
            <a:ext cx="11737049" cy="462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220270" y="210345"/>
            <a:ext cx="1173704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Associate Professorship of Embedded Systems and Internet of Things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Department of Electrical and Computer Engineering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University of Munich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M-blau-Jubiläumsbadge-blau-A4-oben.pn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53868" r="0" t="0"/>
          <a:stretch/>
        </p:blipFill>
        <p:spPr>
          <a:xfrm>
            <a:off x="10983686" y="0"/>
            <a:ext cx="1208314" cy="96040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384750" y="6473314"/>
            <a:ext cx="1132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220269" y="6473314"/>
            <a:ext cx="69698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20150416 tum logo blau png final.png"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17705" y="6465624"/>
            <a:ext cx="608352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10068027" y="6496714"/>
            <a:ext cx="1478467" cy="289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Embedded Systems 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and Internet of Things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91">
          <p15:clr>
            <a:srgbClr val="F26B43"/>
          </p15:clr>
        </p15:guide>
        <p15:guide id="2" pos="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iguel.romero@tum.de" TargetMode="External"/><Relationship Id="rId4" Type="http://schemas.openxmlformats.org/officeDocument/2006/relationships/hyperlink" Target="mailto:miguel.romero@tum.de" TargetMode="External"/><Relationship Id="rId5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2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31.png"/><Relationship Id="rId5" Type="http://schemas.openxmlformats.org/officeDocument/2006/relationships/image" Target="../media/image19.png"/><Relationship Id="rId6" Type="http://schemas.openxmlformats.org/officeDocument/2006/relationships/image" Target="../media/image30.png"/><Relationship Id="rId7" Type="http://schemas.openxmlformats.org/officeDocument/2006/relationships/image" Target="../media/image20.png"/><Relationship Id="rId8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42000" y="1236801"/>
            <a:ext cx="112554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4400"/>
              <a:t>Runtime Deployment, Management and Monitoring of Web of Things Systems</a:t>
            </a:r>
            <a:br>
              <a:rPr b="1" lang="de-DE" sz="4400">
                <a:latin typeface="Arial"/>
                <a:ea typeface="Arial"/>
                <a:cs typeface="Arial"/>
                <a:sym typeface="Arial"/>
              </a:rPr>
            </a:b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>
                <a:latin typeface="Arial"/>
                <a:ea typeface="Arial"/>
                <a:cs typeface="Arial"/>
                <a:sym typeface="Arial"/>
              </a:rPr>
            </a:br>
            <a:r>
              <a:rPr lang="de-DE" sz="2000"/>
              <a:t>Miguel Romero Karam</a:t>
            </a:r>
            <a:br>
              <a:rPr lang="de-DE" sz="2000">
                <a:latin typeface="Arial"/>
                <a:ea typeface="Arial"/>
                <a:cs typeface="Arial"/>
                <a:sym typeface="Arial"/>
              </a:rPr>
            </a:br>
            <a:r>
              <a:rPr lang="de-DE" sz="2000" u="sng">
                <a:solidFill>
                  <a:schemeClr val="hlink"/>
                </a:solidFill>
                <a:hlinkClick r:id="rId3"/>
              </a:rPr>
              <a:t>miguel.romero</a:t>
            </a:r>
            <a:r>
              <a:rPr lang="de-DE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@tum.de</a:t>
            </a:r>
            <a:br>
              <a:rPr lang="de-DE" sz="2000">
                <a:latin typeface="Arial"/>
                <a:ea typeface="Arial"/>
                <a:cs typeface="Arial"/>
                <a:sym typeface="Arial"/>
              </a:rPr>
            </a:br>
            <a:br>
              <a:rPr lang="de-DE" sz="2000">
                <a:latin typeface="Arial"/>
                <a:ea typeface="Arial"/>
                <a:cs typeface="Arial"/>
                <a:sym typeface="Arial"/>
              </a:rPr>
            </a:br>
            <a:r>
              <a:rPr i="1" lang="de-DE" sz="2000">
                <a:latin typeface="Arial"/>
                <a:ea typeface="Arial"/>
                <a:cs typeface="Arial"/>
                <a:sym typeface="Arial"/>
              </a:rPr>
              <a:t>Embedded Systems and Internet of Things</a:t>
            </a:r>
            <a:br>
              <a:rPr lang="de-DE" sz="2000">
                <a:latin typeface="Arial"/>
                <a:ea typeface="Arial"/>
                <a:cs typeface="Arial"/>
                <a:sym typeface="Arial"/>
              </a:rPr>
            </a:br>
            <a:br>
              <a:rPr lang="de-DE" sz="2000">
                <a:latin typeface="Arial"/>
                <a:ea typeface="Arial"/>
                <a:cs typeface="Arial"/>
                <a:sym typeface="Arial"/>
              </a:rPr>
            </a:br>
            <a:r>
              <a:rPr lang="de-DE" sz="2000">
                <a:latin typeface="Arial"/>
                <a:ea typeface="Arial"/>
                <a:cs typeface="Arial"/>
                <a:sym typeface="Arial"/>
              </a:rPr>
              <a:t>Department of Electrical and Computer Engineering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de-DE" sz="2000"/>
            </a:br>
            <a:r>
              <a:rPr lang="de-DE" sz="2000"/>
              <a:t>Munich | December 14, 2020</a:t>
            </a:r>
            <a:br>
              <a:rPr lang="de-DE" sz="2000"/>
            </a:b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 sz="2000"/>
            </a:br>
            <a:br>
              <a:rPr lang="de-DE" sz="2000"/>
            </a:br>
            <a:endParaRPr sz="2000"/>
          </a:p>
        </p:txBody>
      </p:sp>
      <p:pic>
        <p:nvPicPr>
          <p:cNvPr descr="Home - Professur für Embedded Systems and Internet of Things"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6600" y="3556450"/>
            <a:ext cx="4827399" cy="32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220275" y="6473325"/>
            <a:ext cx="43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4" name="Google Shape;164;p25"/>
          <p:cNvSpPr txBox="1"/>
          <p:nvPr>
            <p:ph idx="11" type="ftr"/>
          </p:nvPr>
        </p:nvSpPr>
        <p:spPr>
          <a:xfrm>
            <a:off x="2611044" y="6473314"/>
            <a:ext cx="6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Miguel Romero Karam | 14.12.2020 | Runtime Deployment, Management and Monitoring of Web of Things Systems</a:t>
            </a:r>
            <a:endParaRPr/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Introduction</a:t>
            </a:r>
            <a:br>
              <a:rPr lang="de-DE" sz="1600"/>
            </a:br>
            <a:r>
              <a:rPr lang="de-DE"/>
              <a:t>Problem Statement</a:t>
            </a:r>
            <a:endParaRPr sz="1600"/>
          </a:p>
        </p:txBody>
      </p:sp>
      <p:cxnSp>
        <p:nvCxnSpPr>
          <p:cNvPr id="166" name="Google Shape;166;p25"/>
          <p:cNvCxnSpPr/>
          <p:nvPr/>
        </p:nvCxnSpPr>
        <p:spPr>
          <a:xfrm>
            <a:off x="4235433" y="1810067"/>
            <a:ext cx="0" cy="1487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5"/>
          <p:cNvSpPr txBox="1"/>
          <p:nvPr>
            <p:ph type="title"/>
          </p:nvPr>
        </p:nvSpPr>
        <p:spPr>
          <a:xfrm>
            <a:off x="4417813" y="1641875"/>
            <a:ext cx="3643500" cy="522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/>
              <a:t>System Description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298183" y="2028567"/>
            <a:ext cx="3429900" cy="77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2"/>
                </a:solidFill>
              </a:rPr>
              <a:t>Allows describing interaction logic between Things, in order </a:t>
            </a:r>
            <a:r>
              <a:rPr b="1" lang="de-DE">
                <a:solidFill>
                  <a:schemeClr val="dk2"/>
                </a:solidFill>
              </a:rPr>
              <a:t>to create WoT Systems </a:t>
            </a:r>
            <a:endParaRPr b="1" sz="1600">
              <a:solidFill>
                <a:schemeClr val="dk2"/>
              </a:solidFill>
            </a:endParaRPr>
          </a:p>
        </p:txBody>
      </p:sp>
      <p:cxnSp>
        <p:nvCxnSpPr>
          <p:cNvPr id="169" name="Google Shape;169;p25"/>
          <p:cNvCxnSpPr>
            <a:stCxn id="170" idx="2"/>
          </p:cNvCxnSpPr>
          <p:nvPr/>
        </p:nvCxnSpPr>
        <p:spPr>
          <a:xfrm>
            <a:off x="8243700" y="1753876"/>
            <a:ext cx="0" cy="1377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5"/>
          <p:cNvSpPr txBox="1"/>
          <p:nvPr>
            <p:ph type="title"/>
          </p:nvPr>
        </p:nvSpPr>
        <p:spPr>
          <a:xfrm>
            <a:off x="8407500" y="1328633"/>
            <a:ext cx="3519300" cy="522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/>
              <a:t>Development Tools 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8306450" y="1715333"/>
            <a:ext cx="3429900" cy="77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2"/>
                </a:solidFill>
              </a:rPr>
              <a:t>For </a:t>
            </a:r>
            <a:r>
              <a:rPr b="1" lang="de-DE">
                <a:solidFill>
                  <a:schemeClr val="dk2"/>
                </a:solidFill>
              </a:rPr>
              <a:t>deployment, management, and monitoring</a:t>
            </a:r>
            <a:r>
              <a:rPr lang="de-DE">
                <a:solidFill>
                  <a:schemeClr val="dk2"/>
                </a:solidFill>
              </a:rPr>
              <a:t> of WoT Systems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73" name="Google Shape;173;p25"/>
          <p:cNvCxnSpPr>
            <a:stCxn id="174" idx="6"/>
          </p:cNvCxnSpPr>
          <p:nvPr/>
        </p:nvCxnSpPr>
        <p:spPr>
          <a:xfrm>
            <a:off x="1893350" y="4061875"/>
            <a:ext cx="635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5"/>
          <p:cNvCxnSpPr/>
          <p:nvPr/>
        </p:nvCxnSpPr>
        <p:spPr>
          <a:xfrm>
            <a:off x="798633" y="2215400"/>
            <a:ext cx="0" cy="131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5"/>
          <p:cNvSpPr txBox="1"/>
          <p:nvPr>
            <p:ph type="title"/>
          </p:nvPr>
        </p:nvSpPr>
        <p:spPr>
          <a:xfrm>
            <a:off x="962125" y="1974775"/>
            <a:ext cx="3643500" cy="522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/>
              <a:t>Thing Description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98633" y="2361467"/>
            <a:ext cx="3429900" cy="77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2"/>
                </a:solidFill>
              </a:rPr>
              <a:t>Allows modelling simple and complex </a:t>
            </a:r>
            <a:r>
              <a:rPr b="1" lang="de-DE">
                <a:solidFill>
                  <a:schemeClr val="dk2"/>
                </a:solidFill>
              </a:rPr>
              <a:t>standalone Things</a:t>
            </a:r>
            <a:endParaRPr b="1" sz="1600">
              <a:solidFill>
                <a:schemeClr val="dk2"/>
              </a:solidFill>
            </a:endParaRPr>
          </a:p>
        </p:txBody>
      </p:sp>
      <p:pic>
        <p:nvPicPr>
          <p:cNvPr descr="Datei:Flat tick icon.svg – Wikipedia"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25" y="2051925"/>
            <a:ext cx="327001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ei:Flat tick icon.svg – Wikipedia"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925" y="1739825"/>
            <a:ext cx="327001" cy="32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 X icon PNG and SVG Vector Free Download"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9900" y="1426275"/>
            <a:ext cx="327601" cy="3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5">
            <a:alphaModFix/>
          </a:blip>
          <a:srcRect b="-13498" l="0" r="0" t="-13485"/>
          <a:stretch/>
        </p:blipFill>
        <p:spPr>
          <a:xfrm>
            <a:off x="4135666" y="3185910"/>
            <a:ext cx="1680600" cy="1680600"/>
          </a:xfrm>
          <a:prstGeom prst="ellipse">
            <a:avLst/>
          </a:prstGeom>
          <a:noFill/>
          <a:ln cap="flat" cmpd="sng" w="28575">
            <a:solidFill>
              <a:srgbClr val="43C67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8951" y="3639580"/>
            <a:ext cx="1322057" cy="147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4200" y="4343975"/>
            <a:ext cx="610478" cy="7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 rotWithShape="1">
          <a:blip r:embed="rId8">
            <a:alphaModFix/>
          </a:blip>
          <a:srcRect b="-7950" l="-7950" r="-7950" t="-7950"/>
          <a:stretch/>
        </p:blipFill>
        <p:spPr>
          <a:xfrm>
            <a:off x="798950" y="3514675"/>
            <a:ext cx="1094400" cy="1094400"/>
          </a:xfrm>
          <a:prstGeom prst="ellipse">
            <a:avLst/>
          </a:prstGeom>
          <a:noFill/>
          <a:ln cap="flat" cmpd="sng" w="28575">
            <a:solidFill>
              <a:srgbClr val="43C67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74650" y="4161875"/>
            <a:ext cx="435600" cy="559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10">
            <a:alphaModFix/>
          </a:blip>
          <a:srcRect b="0" l="11102" r="29045" t="5704"/>
          <a:stretch/>
        </p:blipFill>
        <p:spPr>
          <a:xfrm>
            <a:off x="8223576" y="3000053"/>
            <a:ext cx="2052900" cy="2052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801100" y="1160600"/>
            <a:ext cx="10537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Introduction</a:t>
            </a:r>
            <a:endParaRPr b="1" sz="16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D9D9D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de-DE" sz="1600"/>
              <a:t>Approach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0" lang="de-DE" sz="1600"/>
              <a:t>Overview</a:t>
            </a:r>
            <a:endParaRPr b="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Methodology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Execution Environment and Control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WoT Runtime UI</a:t>
            </a:r>
            <a:endParaRPr b="0" sz="1600">
              <a:solidFill>
                <a:srgbClr val="D9D9D9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D9D9D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Evaluation</a:t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647" y="773145"/>
            <a:ext cx="7024707" cy="554778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220275" y="6473325"/>
            <a:ext cx="43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Approach</a:t>
            </a:r>
            <a:br>
              <a:rPr lang="de-DE" sz="1600"/>
            </a:br>
            <a:r>
              <a:rPr lang="de-DE"/>
              <a:t>Overview</a:t>
            </a:r>
            <a:endParaRPr sz="1600"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" y="3947450"/>
            <a:ext cx="987901" cy="231259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>
            <p:ph idx="11" type="ftr"/>
          </p:nvPr>
        </p:nvSpPr>
        <p:spPr>
          <a:xfrm>
            <a:off x="2611044" y="6473314"/>
            <a:ext cx="6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Miguel Romero Karam | 14.12.2020 | Runtime Deployment, Management and Monitoring of Web of Things Systems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801100" y="1160600"/>
            <a:ext cx="10537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Introduction</a:t>
            </a:r>
            <a:endParaRPr b="1" sz="16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de-DE" sz="1600"/>
              <a:t>Approach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Overview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0" lang="de-DE" sz="1600"/>
              <a:t>Methodology</a:t>
            </a:r>
            <a:endParaRPr b="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Execution </a:t>
            </a:r>
            <a:r>
              <a:rPr b="0" lang="de-DE" sz="1600">
                <a:solidFill>
                  <a:srgbClr val="D9D9D9"/>
                </a:solidFill>
              </a:rPr>
              <a:t>Environment</a:t>
            </a:r>
            <a:r>
              <a:rPr b="0" lang="de-DE" sz="1600">
                <a:solidFill>
                  <a:srgbClr val="D9D9D9"/>
                </a:solidFill>
              </a:rPr>
              <a:t> and Control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WoT Runtime UI</a:t>
            </a:r>
            <a:endParaRPr b="0" sz="1600">
              <a:solidFill>
                <a:srgbClr val="D9D9D9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Evaluation</a:t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220275" y="6473325"/>
            <a:ext cx="43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9" name="Google Shape;209;p29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Approach</a:t>
            </a:r>
            <a:br>
              <a:rPr lang="de-DE" sz="1600"/>
            </a:br>
            <a:r>
              <a:rPr lang="de-DE"/>
              <a:t>Methodology</a:t>
            </a:r>
            <a:endParaRPr sz="1600"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075" y="907475"/>
            <a:ext cx="6961826" cy="53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>
            <p:ph idx="11" type="ftr"/>
          </p:nvPr>
        </p:nvSpPr>
        <p:spPr>
          <a:xfrm>
            <a:off x="2611044" y="6473314"/>
            <a:ext cx="6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Miguel Romero Karam | 14.12.2020 | Runtime Deployment, Management and Monitoring of Web of Things Systems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801100" y="1160600"/>
            <a:ext cx="10537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Introduction</a:t>
            </a:r>
            <a:endParaRPr b="1" sz="16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de-DE" sz="1600"/>
              <a:t>Approach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Overview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Methodology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0" lang="de-DE" sz="1600"/>
              <a:t>Execution Environment an</a:t>
            </a:r>
            <a:r>
              <a:rPr b="0" lang="de-DE" sz="1600"/>
              <a:t>d Control</a:t>
            </a:r>
            <a:endParaRPr b="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Execution Control</a:t>
            </a:r>
            <a:endParaRPr b="0" sz="1600">
              <a:solidFill>
                <a:srgbClr val="D9D9D9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Evaluation</a:t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220275" y="6473325"/>
            <a:ext cx="43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2" name="Google Shape;222;p31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Approach</a:t>
            </a:r>
            <a:br>
              <a:rPr lang="de-DE" sz="1600"/>
            </a:br>
            <a:r>
              <a:rPr lang="de-DE"/>
              <a:t>Execution </a:t>
            </a:r>
            <a:r>
              <a:rPr lang="de-DE"/>
              <a:t>Environment and Control</a:t>
            </a:r>
            <a:endParaRPr sz="1600"/>
          </a:p>
        </p:txBody>
      </p:sp>
      <p:sp>
        <p:nvSpPr>
          <p:cNvPr id="223" name="Google Shape;223;p31"/>
          <p:cNvSpPr txBox="1"/>
          <p:nvPr>
            <p:ph idx="11" type="ftr"/>
          </p:nvPr>
        </p:nvSpPr>
        <p:spPr>
          <a:xfrm>
            <a:off x="2611044" y="6473314"/>
            <a:ext cx="6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Miguel Romero Karam | 14.12.2020 | Runtime Deployment, Management and Monitoring of Web of Things Systems</a:t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200" y="2190717"/>
            <a:ext cx="5327195" cy="283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800" y="2678369"/>
            <a:ext cx="5327200" cy="1855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801100" y="1160600"/>
            <a:ext cx="10537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Introduction</a:t>
            </a:r>
            <a:endParaRPr b="1" sz="16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de-DE" sz="1600"/>
              <a:t>Approach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Overview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Methodology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Execution </a:t>
            </a:r>
            <a:r>
              <a:rPr b="0" lang="de-DE" sz="1600">
                <a:solidFill>
                  <a:srgbClr val="D9D9D9"/>
                </a:solidFill>
              </a:rPr>
              <a:t>Environment</a:t>
            </a:r>
            <a:r>
              <a:rPr b="0" lang="de-DE" sz="1600">
                <a:solidFill>
                  <a:srgbClr val="D9D9D9"/>
                </a:solidFill>
              </a:rPr>
              <a:t> and Control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0" lang="de-DE" sz="1600"/>
              <a:t>WoT Runtime UI</a:t>
            </a:r>
            <a:endParaRPr b="0" sz="1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Evaluation</a:t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220275" y="6473325"/>
            <a:ext cx="43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Approach</a:t>
            </a:r>
            <a:br>
              <a:rPr lang="de-DE" sz="1600"/>
            </a:br>
            <a:r>
              <a:rPr lang="de-DE"/>
              <a:t>WoT Runtime UI</a:t>
            </a:r>
            <a:r>
              <a:rPr lang="de-DE"/>
              <a:t> - System Dashboard</a:t>
            </a:r>
            <a:endParaRPr/>
          </a:p>
        </p:txBody>
      </p:sp>
      <p:sp>
        <p:nvSpPr>
          <p:cNvPr id="237" name="Google Shape;237;p33"/>
          <p:cNvSpPr txBox="1"/>
          <p:nvPr>
            <p:ph idx="11" type="ftr"/>
          </p:nvPr>
        </p:nvSpPr>
        <p:spPr>
          <a:xfrm>
            <a:off x="2611044" y="6473314"/>
            <a:ext cx="6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Miguel Romero Karam | 14.12.2020 | Runtime Deployment, Management and Monitoring of Web of Things Systems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325" y="1263625"/>
            <a:ext cx="7711300" cy="488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220275" y="6473325"/>
            <a:ext cx="43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4" name="Google Shape;244;p34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Approach</a:t>
            </a:r>
            <a:br>
              <a:rPr lang="de-DE" sz="1600"/>
            </a:br>
            <a:r>
              <a:rPr lang="de-DE"/>
              <a:t>WoT Runtime UI - System Dashboard (dark)</a:t>
            </a:r>
            <a:endParaRPr sz="1600"/>
          </a:p>
        </p:txBody>
      </p:sp>
      <p:sp>
        <p:nvSpPr>
          <p:cNvPr id="245" name="Google Shape;245;p34"/>
          <p:cNvSpPr txBox="1"/>
          <p:nvPr>
            <p:ph idx="11" type="ftr"/>
          </p:nvPr>
        </p:nvSpPr>
        <p:spPr>
          <a:xfrm>
            <a:off x="2611044" y="6473314"/>
            <a:ext cx="6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Miguel Romero Karam | 14.12.2020 | Runtime Deployment, Management and Monitoring of Web of Things Systems</a:t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75" y="1296100"/>
            <a:ext cx="7703400" cy="488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01100" y="1160600"/>
            <a:ext cx="10537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Introduction</a:t>
            </a:r>
            <a:endParaRPr b="1" sz="16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de-DE" sz="1600"/>
              <a:t>Approach</a:t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Evaluation</a:t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idx="12" type="sldNum"/>
          </p:nvPr>
        </p:nvSpPr>
        <p:spPr>
          <a:xfrm>
            <a:off x="220275" y="6473325"/>
            <a:ext cx="43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Approach</a:t>
            </a:r>
            <a:br>
              <a:rPr lang="de-DE" sz="1600"/>
            </a:br>
            <a:r>
              <a:rPr lang="de-DE"/>
              <a:t>WoT Runtime UI - Logs</a:t>
            </a:r>
            <a:endParaRPr sz="1600"/>
          </a:p>
        </p:txBody>
      </p:sp>
      <p:sp>
        <p:nvSpPr>
          <p:cNvPr id="253" name="Google Shape;253;p35"/>
          <p:cNvSpPr txBox="1"/>
          <p:nvPr>
            <p:ph idx="11" type="ftr"/>
          </p:nvPr>
        </p:nvSpPr>
        <p:spPr>
          <a:xfrm>
            <a:off x="2611044" y="6473314"/>
            <a:ext cx="6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Miguel Romero Karam | 14.12.2020 | Runtime Deployment, Management and Monitoring of Web of Things Systems</a:t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788" y="1257538"/>
            <a:ext cx="7106401" cy="489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220275" y="6473325"/>
            <a:ext cx="43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0" name="Google Shape;260;p36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Approach</a:t>
            </a:r>
            <a:br>
              <a:rPr lang="de-DE" sz="1600"/>
            </a:br>
            <a:r>
              <a:rPr lang="de-DE"/>
              <a:t>WoT Runtime UI - Traces</a:t>
            </a:r>
            <a:endParaRPr sz="1600"/>
          </a:p>
        </p:txBody>
      </p:sp>
      <p:sp>
        <p:nvSpPr>
          <p:cNvPr id="261" name="Google Shape;261;p36"/>
          <p:cNvSpPr txBox="1"/>
          <p:nvPr>
            <p:ph idx="11" type="ftr"/>
          </p:nvPr>
        </p:nvSpPr>
        <p:spPr>
          <a:xfrm>
            <a:off x="2611044" y="6473314"/>
            <a:ext cx="6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Miguel Romero Karam | 14.12.2020 | Runtime Deployment, Management and Monitoring of Web of Things Systems</a:t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299" y="1263625"/>
            <a:ext cx="7105405" cy="488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idx="12" type="sldNum"/>
          </p:nvPr>
        </p:nvSpPr>
        <p:spPr>
          <a:xfrm>
            <a:off x="220275" y="6473325"/>
            <a:ext cx="43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8" name="Google Shape;268;p37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Approach</a:t>
            </a:r>
            <a:br>
              <a:rPr lang="de-DE" sz="1600"/>
            </a:br>
            <a:r>
              <a:rPr lang="de-DE"/>
              <a:t>WoT Runtime UI - Metrics</a:t>
            </a:r>
            <a:endParaRPr sz="1600"/>
          </a:p>
        </p:txBody>
      </p:sp>
      <p:sp>
        <p:nvSpPr>
          <p:cNvPr id="269" name="Google Shape;269;p37"/>
          <p:cNvSpPr txBox="1"/>
          <p:nvPr>
            <p:ph idx="11" type="ftr"/>
          </p:nvPr>
        </p:nvSpPr>
        <p:spPr>
          <a:xfrm>
            <a:off x="2611044" y="6473314"/>
            <a:ext cx="6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Miguel Romero Karam | 14.12.2020 | Runtime Deployment, Management and Monitoring of Web of Things Systems</a:t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675" y="1263625"/>
            <a:ext cx="7452651" cy="488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801100" y="1160600"/>
            <a:ext cx="10537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Introduction</a:t>
            </a:r>
            <a:endParaRPr b="1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Motivation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WoT Thing Description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WoT System Description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Problem Statement</a:t>
            </a:r>
            <a:endParaRPr b="0" sz="1600">
              <a:solidFill>
                <a:srgbClr val="D9D9D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de-DE" sz="1600"/>
              <a:t>Approach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Overview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Methodology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Execution Environment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Execution Control</a:t>
            </a:r>
            <a:endParaRPr b="0" sz="1600">
              <a:solidFill>
                <a:srgbClr val="D9D9D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Evaluation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0" lang="de-DE" sz="1600"/>
              <a:t>Results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/>
          <p:nvPr/>
        </p:nvSpPr>
        <p:spPr>
          <a:xfrm rot="10800000">
            <a:off x="5121625" y="4433250"/>
            <a:ext cx="2323500" cy="1208700"/>
          </a:xfrm>
          <a:prstGeom prst="trapezoid">
            <a:avLst>
              <a:gd fmla="val 85226" name="adj"/>
            </a:avLst>
          </a:prstGeom>
          <a:solidFill>
            <a:srgbClr val="CC0066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9"/>
          <p:cNvCxnSpPr/>
          <p:nvPr/>
        </p:nvCxnSpPr>
        <p:spPr>
          <a:xfrm>
            <a:off x="9212275" y="5759550"/>
            <a:ext cx="853800" cy="0"/>
          </a:xfrm>
          <a:prstGeom prst="straightConnector1">
            <a:avLst/>
          </a:prstGeom>
          <a:noFill/>
          <a:ln cap="flat" cmpd="sng" w="19050">
            <a:solidFill>
              <a:srgbClr val="CC00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600" y="3223737"/>
            <a:ext cx="2865401" cy="2042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39"/>
          <p:cNvGrpSpPr/>
          <p:nvPr/>
        </p:nvGrpSpPr>
        <p:grpSpPr>
          <a:xfrm>
            <a:off x="7797875" y="2612625"/>
            <a:ext cx="2259900" cy="1688819"/>
            <a:chOff x="8432625" y="1477294"/>
            <a:chExt cx="2259900" cy="1688819"/>
          </a:xfrm>
        </p:grpSpPr>
        <p:pic>
          <p:nvPicPr>
            <p:cNvPr id="284" name="Google Shape;284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07050" y="2056637"/>
              <a:ext cx="2110700" cy="1109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39"/>
            <p:cNvSpPr txBox="1"/>
            <p:nvPr/>
          </p:nvSpPr>
          <p:spPr>
            <a:xfrm>
              <a:off x="8432625" y="1477294"/>
              <a:ext cx="2259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/>
                <a:t>D) </a:t>
              </a:r>
              <a:r>
                <a:rPr b="1" lang="de-DE" sz="1600"/>
                <a:t>Safe and secure</a:t>
              </a:r>
              <a:r>
                <a:rPr lang="de-DE" sz="1600"/>
                <a:t> execution environment </a:t>
              </a:r>
              <a:endParaRPr sz="1600"/>
            </a:p>
          </p:txBody>
        </p:sp>
      </p:grpSp>
      <p:grpSp>
        <p:nvGrpSpPr>
          <p:cNvPr id="286" name="Google Shape;286;p39"/>
          <p:cNvGrpSpPr/>
          <p:nvPr/>
        </p:nvGrpSpPr>
        <p:grpSpPr>
          <a:xfrm>
            <a:off x="2181063" y="4636700"/>
            <a:ext cx="2593500" cy="1611429"/>
            <a:chOff x="1946738" y="3820750"/>
            <a:chExt cx="2593500" cy="1611429"/>
          </a:xfrm>
        </p:grpSpPr>
        <p:pic>
          <p:nvPicPr>
            <p:cNvPr id="287" name="Google Shape;287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89715" y="4396455"/>
              <a:ext cx="943410" cy="1032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84575" y="4393046"/>
              <a:ext cx="936574" cy="10391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39"/>
            <p:cNvSpPr txBox="1"/>
            <p:nvPr/>
          </p:nvSpPr>
          <p:spPr>
            <a:xfrm>
              <a:off x="1946738" y="3820750"/>
              <a:ext cx="25935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600"/>
                <a:t>A) </a:t>
              </a:r>
              <a:r>
                <a:rPr b="1" lang="de-DE" sz="1600"/>
                <a:t>Management</a:t>
              </a:r>
              <a:r>
                <a:rPr lang="de-DE" sz="1600"/>
                <a:t> of multiple </a:t>
              </a:r>
              <a:r>
                <a:rPr b="1" lang="de-DE" sz="1600"/>
                <a:t>SDs and TDs</a:t>
              </a:r>
              <a:r>
                <a:rPr lang="de-DE" sz="1600"/>
                <a:t> via API</a:t>
              </a:r>
              <a:endParaRPr sz="1600"/>
            </a:p>
          </p:txBody>
        </p:sp>
      </p:grpSp>
      <p:cxnSp>
        <p:nvCxnSpPr>
          <p:cNvPr id="290" name="Google Shape;290;p39"/>
          <p:cNvCxnSpPr>
            <a:stCxn id="291" idx="4"/>
          </p:cNvCxnSpPr>
          <p:nvPr/>
        </p:nvCxnSpPr>
        <p:spPr>
          <a:xfrm flipH="1">
            <a:off x="4510925" y="3818888"/>
            <a:ext cx="710100" cy="1836000"/>
          </a:xfrm>
          <a:prstGeom prst="straightConnector1">
            <a:avLst/>
          </a:prstGeom>
          <a:noFill/>
          <a:ln cap="flat" cmpd="sng" w="19050">
            <a:solidFill>
              <a:srgbClr val="F292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9"/>
          <p:cNvCxnSpPr>
            <a:stCxn id="293" idx="7"/>
          </p:cNvCxnSpPr>
          <p:nvPr/>
        </p:nvCxnSpPr>
        <p:spPr>
          <a:xfrm flipH="1">
            <a:off x="4280304" y="4552409"/>
            <a:ext cx="2144700" cy="1317300"/>
          </a:xfrm>
          <a:prstGeom prst="straightConnector1">
            <a:avLst/>
          </a:prstGeom>
          <a:noFill/>
          <a:ln cap="flat" cmpd="sng" w="19050">
            <a:solidFill>
              <a:srgbClr val="F292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9"/>
          <p:cNvCxnSpPr/>
          <p:nvPr/>
        </p:nvCxnSpPr>
        <p:spPr>
          <a:xfrm flipH="1">
            <a:off x="4413300" y="4188113"/>
            <a:ext cx="1722600" cy="1584000"/>
          </a:xfrm>
          <a:prstGeom prst="straightConnector1">
            <a:avLst/>
          </a:prstGeom>
          <a:noFill/>
          <a:ln cap="flat" cmpd="sng" w="19050">
            <a:solidFill>
              <a:srgbClr val="F292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5" name="Google Shape;295;p39"/>
          <p:cNvGrpSpPr/>
          <p:nvPr/>
        </p:nvGrpSpPr>
        <p:grpSpPr>
          <a:xfrm>
            <a:off x="6120427" y="4636700"/>
            <a:ext cx="4013698" cy="1603625"/>
            <a:chOff x="5809902" y="3820750"/>
            <a:chExt cx="4013698" cy="1603625"/>
          </a:xfrm>
        </p:grpSpPr>
        <p:grpSp>
          <p:nvGrpSpPr>
            <p:cNvPr id="296" name="Google Shape;296;p39"/>
            <p:cNvGrpSpPr/>
            <p:nvPr/>
          </p:nvGrpSpPr>
          <p:grpSpPr>
            <a:xfrm>
              <a:off x="6135702" y="3820750"/>
              <a:ext cx="3687898" cy="1603625"/>
              <a:chOff x="6135702" y="3820750"/>
              <a:chExt cx="3687898" cy="1603625"/>
            </a:xfrm>
          </p:grpSpPr>
          <p:grpSp>
            <p:nvGrpSpPr>
              <p:cNvPr id="297" name="Google Shape;297;p39"/>
              <p:cNvGrpSpPr/>
              <p:nvPr/>
            </p:nvGrpSpPr>
            <p:grpSpPr>
              <a:xfrm>
                <a:off x="6135702" y="3820750"/>
                <a:ext cx="3687898" cy="1572382"/>
                <a:chOff x="6135702" y="4293288"/>
                <a:chExt cx="3687898" cy="1572382"/>
              </a:xfrm>
            </p:grpSpPr>
            <p:pic>
              <p:nvPicPr>
                <p:cNvPr id="298" name="Google Shape;298;p39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7893275" y="4819105"/>
                  <a:ext cx="943200" cy="10465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99" name="Google Shape;299;p39"/>
                <p:cNvSpPr txBox="1"/>
                <p:nvPr/>
              </p:nvSpPr>
              <p:spPr>
                <a:xfrm>
                  <a:off x="7047275" y="4293288"/>
                  <a:ext cx="2635200" cy="37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de-DE" sz="1600"/>
                    <a:t>E) </a:t>
                  </a:r>
                  <a:r>
                    <a:rPr b="1" lang="de-DE" sz="1600"/>
                    <a:t>SRD</a:t>
                  </a:r>
                  <a:r>
                    <a:rPr lang="de-DE" sz="1600"/>
                    <a:t> for composing multi-layered architectures</a:t>
                  </a:r>
                  <a:endParaRPr sz="1600"/>
                </a:p>
              </p:txBody>
            </p:sp>
            <p:cxnSp>
              <p:nvCxnSpPr>
                <p:cNvPr id="300" name="Google Shape;300;p39"/>
                <p:cNvCxnSpPr>
                  <a:stCxn id="301" idx="3"/>
                </p:cNvCxnSpPr>
                <p:nvPr/>
              </p:nvCxnSpPr>
              <p:spPr>
                <a:xfrm>
                  <a:off x="6135702" y="5465488"/>
                  <a:ext cx="1662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CC0066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302" name="Google Shape;302;p39"/>
                <p:cNvSpPr txBox="1"/>
                <p:nvPr/>
              </p:nvSpPr>
              <p:spPr>
                <a:xfrm>
                  <a:off x="6343125" y="5331438"/>
                  <a:ext cx="1222500" cy="222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90000" spcFirstLastPara="1" rIns="9000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de-DE" sz="1600">
                      <a:solidFill>
                        <a:srgbClr val="CC0066"/>
                      </a:solidFill>
                      <a:highlight>
                        <a:srgbClr val="FFFFFF"/>
                      </a:highlight>
                    </a:rPr>
                    <a:t> expose</a:t>
                  </a:r>
                  <a:r>
                    <a:rPr lang="de-DE" sz="1600">
                      <a:solidFill>
                        <a:srgbClr val="FFFFFF"/>
                      </a:solidFill>
                      <a:highlight>
                        <a:srgbClr val="FFFFFF"/>
                      </a:highlight>
                    </a:rPr>
                    <a:t>-</a:t>
                  </a:r>
                  <a:endParaRPr sz="1600">
                    <a:solidFill>
                      <a:srgbClr val="FFFFFF"/>
                    </a:solidFill>
                    <a:highlight>
                      <a:srgbClr val="FFFFFF"/>
                    </a:highlight>
                  </a:endParaRPr>
                </a:p>
              </p:txBody>
            </p:sp>
            <p:sp>
              <p:nvSpPr>
                <p:cNvPr id="303" name="Google Shape;303;p39"/>
                <p:cNvSpPr txBox="1"/>
                <p:nvPr/>
              </p:nvSpPr>
              <p:spPr>
                <a:xfrm>
                  <a:off x="8921500" y="5076238"/>
                  <a:ext cx="902100" cy="222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de-DE" sz="1600">
                      <a:solidFill>
                        <a:srgbClr val="CC0066"/>
                      </a:solidFill>
                    </a:rPr>
                    <a:t>consume</a:t>
                  </a:r>
                  <a:endParaRPr sz="1600">
                    <a:solidFill>
                      <a:srgbClr val="CC0066"/>
                    </a:solidFill>
                  </a:endParaRPr>
                </a:p>
              </p:txBody>
            </p:sp>
          </p:grpSp>
          <p:cxnSp>
            <p:nvCxnSpPr>
              <p:cNvPr id="304" name="Google Shape;304;p39"/>
              <p:cNvCxnSpPr/>
              <p:nvPr/>
            </p:nvCxnSpPr>
            <p:spPr>
              <a:xfrm>
                <a:off x="8889676" y="4945275"/>
                <a:ext cx="829800" cy="479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id="301" name="Google Shape;301;p39"/>
            <p:cNvPicPr preferRelativeResize="0"/>
            <p:nvPr/>
          </p:nvPicPr>
          <p:blipFill rotWithShape="1">
            <a:blip r:embed="rId8">
              <a:alphaModFix/>
            </a:blip>
            <a:srcRect b="17655" l="23461" r="27995" t="41513"/>
            <a:stretch/>
          </p:blipFill>
          <p:spPr>
            <a:xfrm>
              <a:off x="5809902" y="4826000"/>
              <a:ext cx="325800" cy="333900"/>
            </a:xfrm>
            <a:prstGeom prst="roundRect">
              <a:avLst>
                <a:gd fmla="val 27673" name="adj"/>
              </a:avLst>
            </a:prstGeom>
            <a:noFill/>
            <a:ln cap="flat" cmpd="sng" w="19050">
              <a:solidFill>
                <a:srgbClr val="CC0066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cxnSp>
        <p:nvCxnSpPr>
          <p:cNvPr id="305" name="Google Shape;305;p39"/>
          <p:cNvCxnSpPr/>
          <p:nvPr/>
        </p:nvCxnSpPr>
        <p:spPr>
          <a:xfrm flipH="1" rot="10800000">
            <a:off x="6405175" y="4383313"/>
            <a:ext cx="355200" cy="1905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9"/>
          <p:cNvCxnSpPr/>
          <p:nvPr/>
        </p:nvCxnSpPr>
        <p:spPr>
          <a:xfrm flipH="1" rot="10800000">
            <a:off x="6746200" y="4263463"/>
            <a:ext cx="115200" cy="1269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9"/>
          <p:cNvCxnSpPr/>
          <p:nvPr/>
        </p:nvCxnSpPr>
        <p:spPr>
          <a:xfrm rot="10800000">
            <a:off x="6327525" y="3996338"/>
            <a:ext cx="529200" cy="2682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9"/>
          <p:cNvCxnSpPr>
            <a:endCxn id="309" idx="5"/>
          </p:cNvCxnSpPr>
          <p:nvPr/>
        </p:nvCxnSpPr>
        <p:spPr>
          <a:xfrm flipH="1" rot="10800000">
            <a:off x="6861479" y="4249416"/>
            <a:ext cx="491400" cy="180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5894900" y="4566763"/>
            <a:ext cx="524400" cy="729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rot="10800000">
            <a:off x="5698350" y="4326888"/>
            <a:ext cx="210600" cy="3069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9"/>
          <p:cNvCxnSpPr/>
          <p:nvPr/>
        </p:nvCxnSpPr>
        <p:spPr>
          <a:xfrm rot="10800000">
            <a:off x="6136900" y="4185688"/>
            <a:ext cx="271800" cy="3846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9"/>
          <p:cNvCxnSpPr/>
          <p:nvPr/>
        </p:nvCxnSpPr>
        <p:spPr>
          <a:xfrm flipH="1">
            <a:off x="5700900" y="4185763"/>
            <a:ext cx="435000" cy="1446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9"/>
          <p:cNvCxnSpPr/>
          <p:nvPr/>
        </p:nvCxnSpPr>
        <p:spPr>
          <a:xfrm flipH="1">
            <a:off x="5698450" y="3994088"/>
            <a:ext cx="630300" cy="3327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9"/>
          <p:cNvCxnSpPr/>
          <p:nvPr/>
        </p:nvCxnSpPr>
        <p:spPr>
          <a:xfrm>
            <a:off x="6327575" y="3990563"/>
            <a:ext cx="85800" cy="5715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9"/>
          <p:cNvCxnSpPr/>
          <p:nvPr/>
        </p:nvCxnSpPr>
        <p:spPr>
          <a:xfrm>
            <a:off x="6327575" y="3997613"/>
            <a:ext cx="1004100" cy="2388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9"/>
          <p:cNvCxnSpPr/>
          <p:nvPr/>
        </p:nvCxnSpPr>
        <p:spPr>
          <a:xfrm flipH="1" rot="10800000">
            <a:off x="6139425" y="4123313"/>
            <a:ext cx="405600" cy="648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 rot="10800000">
            <a:off x="5219925" y="3800038"/>
            <a:ext cx="479700" cy="5292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6325375" y="3664838"/>
            <a:ext cx="343200" cy="3342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rot="10800000">
            <a:off x="6661375" y="3658788"/>
            <a:ext cx="197700" cy="6093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9"/>
          <p:cNvCxnSpPr/>
          <p:nvPr/>
        </p:nvCxnSpPr>
        <p:spPr>
          <a:xfrm>
            <a:off x="5219925" y="3800038"/>
            <a:ext cx="1117200" cy="197400"/>
          </a:xfrm>
          <a:prstGeom prst="straightConnector1">
            <a:avLst/>
          </a:prstGeom>
          <a:noFill/>
          <a:ln cap="flat" cmpd="sng" w="19050">
            <a:solidFill>
              <a:srgbClr val="10D8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9"/>
          <p:cNvSpPr/>
          <p:nvPr/>
        </p:nvSpPr>
        <p:spPr>
          <a:xfrm>
            <a:off x="5198675" y="3774188"/>
            <a:ext cx="44700" cy="44700"/>
          </a:xfrm>
          <a:prstGeom prst="ellipse">
            <a:avLst/>
          </a:prstGeom>
          <a:solidFill>
            <a:srgbClr val="F29200"/>
          </a:solidFill>
          <a:ln cap="flat" cmpd="sng" w="9525">
            <a:solidFill>
              <a:srgbClr val="F29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6304750" y="3973613"/>
            <a:ext cx="44700" cy="44700"/>
          </a:xfrm>
          <a:prstGeom prst="ellipse">
            <a:avLst/>
          </a:prstGeom>
          <a:solidFill>
            <a:srgbClr val="F29200"/>
          </a:solidFill>
          <a:ln cap="flat" cmpd="sng" w="9525">
            <a:solidFill>
              <a:srgbClr val="F29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78700" y="4304563"/>
            <a:ext cx="44700" cy="44700"/>
          </a:xfrm>
          <a:prstGeom prst="ellipse">
            <a:avLst/>
          </a:prstGeom>
          <a:solidFill>
            <a:srgbClr val="F29200"/>
          </a:solidFill>
          <a:ln cap="flat" cmpd="sng" w="9525">
            <a:solidFill>
              <a:srgbClr val="F29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5887550" y="4612188"/>
            <a:ext cx="44700" cy="44700"/>
          </a:xfrm>
          <a:prstGeom prst="ellipse">
            <a:avLst/>
          </a:prstGeom>
          <a:solidFill>
            <a:srgbClr val="F29200"/>
          </a:solidFill>
          <a:ln cap="flat" cmpd="sng" w="9525">
            <a:solidFill>
              <a:srgbClr val="F29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6386850" y="4545863"/>
            <a:ext cx="44700" cy="44700"/>
          </a:xfrm>
          <a:prstGeom prst="ellipse">
            <a:avLst/>
          </a:prstGeom>
          <a:solidFill>
            <a:srgbClr val="F29200"/>
          </a:solidFill>
          <a:ln cap="flat" cmpd="sng" w="9525">
            <a:solidFill>
              <a:srgbClr val="F29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6737875" y="4355638"/>
            <a:ext cx="44700" cy="44700"/>
          </a:xfrm>
          <a:prstGeom prst="ellipse">
            <a:avLst/>
          </a:prstGeom>
          <a:solidFill>
            <a:srgbClr val="F29200"/>
          </a:solidFill>
          <a:ln cap="flat" cmpd="sng" w="9525">
            <a:solidFill>
              <a:srgbClr val="F29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6836600" y="4244638"/>
            <a:ext cx="44700" cy="44700"/>
          </a:xfrm>
          <a:prstGeom prst="ellipse">
            <a:avLst/>
          </a:prstGeom>
          <a:solidFill>
            <a:srgbClr val="F29200"/>
          </a:solidFill>
          <a:ln cap="flat" cmpd="sng" w="9525">
            <a:solidFill>
              <a:srgbClr val="F29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7314725" y="4211263"/>
            <a:ext cx="44700" cy="44700"/>
          </a:xfrm>
          <a:prstGeom prst="ellipse">
            <a:avLst/>
          </a:prstGeom>
          <a:solidFill>
            <a:srgbClr val="F29200"/>
          </a:solidFill>
          <a:ln cap="flat" cmpd="sng" w="9525">
            <a:solidFill>
              <a:srgbClr val="F29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6532750" y="4099538"/>
            <a:ext cx="44700" cy="44700"/>
          </a:xfrm>
          <a:prstGeom prst="ellipse">
            <a:avLst/>
          </a:prstGeom>
          <a:solidFill>
            <a:srgbClr val="F29200"/>
          </a:solidFill>
          <a:ln cap="flat" cmpd="sng" w="9525">
            <a:solidFill>
              <a:srgbClr val="F29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6641650" y="3640738"/>
            <a:ext cx="44700" cy="44700"/>
          </a:xfrm>
          <a:prstGeom prst="ellipse">
            <a:avLst/>
          </a:prstGeom>
          <a:solidFill>
            <a:srgbClr val="F29200"/>
          </a:solidFill>
          <a:ln cap="flat" cmpd="sng" w="9525">
            <a:solidFill>
              <a:srgbClr val="F29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6114375" y="4166563"/>
            <a:ext cx="44700" cy="44700"/>
          </a:xfrm>
          <a:prstGeom prst="ellipse">
            <a:avLst/>
          </a:prstGeom>
          <a:solidFill>
            <a:srgbClr val="F29200"/>
          </a:solidFill>
          <a:ln cap="flat" cmpd="sng" w="9525">
            <a:solidFill>
              <a:srgbClr val="F29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 txBox="1"/>
          <p:nvPr/>
        </p:nvSpPr>
        <p:spPr>
          <a:xfrm>
            <a:off x="5328175" y="6056875"/>
            <a:ext cx="19104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666666"/>
                </a:solidFill>
                <a:highlight>
                  <a:srgbClr val="FFFFFF"/>
                </a:highlight>
              </a:rPr>
              <a:t>  System Runtime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grpSp>
        <p:nvGrpSpPr>
          <p:cNvPr id="331" name="Google Shape;331;p39"/>
          <p:cNvGrpSpPr/>
          <p:nvPr/>
        </p:nvGrpSpPr>
        <p:grpSpPr>
          <a:xfrm>
            <a:off x="2057875" y="2536425"/>
            <a:ext cx="2593500" cy="1745801"/>
            <a:chOff x="1899750" y="1720475"/>
            <a:chExt cx="2593500" cy="1745801"/>
          </a:xfrm>
        </p:grpSpPr>
        <p:grpSp>
          <p:nvGrpSpPr>
            <p:cNvPr id="332" name="Google Shape;332;p39"/>
            <p:cNvGrpSpPr/>
            <p:nvPr/>
          </p:nvGrpSpPr>
          <p:grpSpPr>
            <a:xfrm>
              <a:off x="1899750" y="1720475"/>
              <a:ext cx="2593500" cy="1577459"/>
              <a:chOff x="2807175" y="2468769"/>
              <a:chExt cx="2593500" cy="1577459"/>
            </a:xfrm>
          </p:grpSpPr>
          <p:sp>
            <p:nvSpPr>
              <p:cNvPr id="333" name="Google Shape;333;p39"/>
              <p:cNvSpPr txBox="1"/>
              <p:nvPr/>
            </p:nvSpPr>
            <p:spPr>
              <a:xfrm>
                <a:off x="2807175" y="2468769"/>
                <a:ext cx="25935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600"/>
                  <a:t>B) Runtime monitoring via </a:t>
                </a:r>
                <a:r>
                  <a:rPr b="1" lang="de-DE" sz="1600"/>
                  <a:t>logs, metrics and traces</a:t>
                </a:r>
                <a:endParaRPr b="1" sz="1600"/>
              </a:p>
            </p:txBody>
          </p:sp>
          <p:grpSp>
            <p:nvGrpSpPr>
              <p:cNvPr id="334" name="Google Shape;334;p39"/>
              <p:cNvGrpSpPr/>
              <p:nvPr/>
            </p:nvGrpSpPr>
            <p:grpSpPr>
              <a:xfrm>
                <a:off x="3345939" y="3014516"/>
                <a:ext cx="1544465" cy="1031712"/>
                <a:chOff x="190489" y="1942066"/>
                <a:chExt cx="1544465" cy="1031712"/>
              </a:xfrm>
            </p:grpSpPr>
            <p:grpSp>
              <p:nvGrpSpPr>
                <p:cNvPr id="335" name="Google Shape;335;p39"/>
                <p:cNvGrpSpPr/>
                <p:nvPr/>
              </p:nvGrpSpPr>
              <p:grpSpPr>
                <a:xfrm>
                  <a:off x="190493" y="1942066"/>
                  <a:ext cx="1544100" cy="179791"/>
                  <a:chOff x="6236804" y="1774741"/>
                  <a:chExt cx="1750284" cy="262200"/>
                </a:xfrm>
              </p:grpSpPr>
              <p:sp>
                <p:nvSpPr>
                  <p:cNvPr id="336" name="Google Shape;336;p39"/>
                  <p:cNvSpPr/>
                  <p:nvPr/>
                </p:nvSpPr>
                <p:spPr>
                  <a:xfrm>
                    <a:off x="6236804" y="1782651"/>
                    <a:ext cx="1717881" cy="245355"/>
                  </a:xfrm>
                  <a:prstGeom prst="flowChartProcess">
                    <a:avLst/>
                  </a:prstGeom>
                  <a:solidFill>
                    <a:srgbClr val="F3F3F3"/>
                  </a:soli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7" name="Google Shape;337;p39"/>
                  <p:cNvSpPr txBox="1"/>
                  <p:nvPr/>
                </p:nvSpPr>
                <p:spPr>
                  <a:xfrm>
                    <a:off x="6255300" y="1806225"/>
                    <a:ext cx="1613100" cy="222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de-DE" sz="900"/>
                      <a:t>[warn]</a:t>
                    </a:r>
                    <a:r>
                      <a:rPr lang="de-DE" sz="900"/>
                      <a:t> DeprecationWarning </a:t>
                    </a:r>
                    <a:endParaRPr sz="900"/>
                  </a:p>
                </p:txBody>
              </p:sp>
              <p:cxnSp>
                <p:nvCxnSpPr>
                  <p:cNvPr id="338" name="Google Shape;338;p39"/>
                  <p:cNvCxnSpPr/>
                  <p:nvPr/>
                </p:nvCxnSpPr>
                <p:spPr>
                  <a:xfrm>
                    <a:off x="7987088" y="1774741"/>
                    <a:ext cx="0" cy="262200"/>
                  </a:xfrm>
                  <a:prstGeom prst="straightConnector1">
                    <a:avLst/>
                  </a:prstGeom>
                  <a:noFill/>
                  <a:ln cap="flat" cmpd="sng" w="76200">
                    <a:solidFill>
                      <a:srgbClr val="F1C23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39" name="Google Shape;339;p39"/>
                <p:cNvGrpSpPr/>
                <p:nvPr/>
              </p:nvGrpSpPr>
              <p:grpSpPr>
                <a:xfrm>
                  <a:off x="190853" y="2368113"/>
                  <a:ext cx="1544102" cy="179705"/>
                  <a:chOff x="2022650" y="3730250"/>
                  <a:chExt cx="879529" cy="131700"/>
                </a:xfrm>
              </p:grpSpPr>
              <p:sp>
                <p:nvSpPr>
                  <p:cNvPr id="340" name="Google Shape;340;p39"/>
                  <p:cNvSpPr/>
                  <p:nvPr/>
                </p:nvSpPr>
                <p:spPr>
                  <a:xfrm>
                    <a:off x="2022650" y="3734225"/>
                    <a:ext cx="863300" cy="123300"/>
                  </a:xfrm>
                  <a:prstGeom prst="flowChartProcess">
                    <a:avLst/>
                  </a:prstGeom>
                  <a:solidFill>
                    <a:srgbClr val="F3F3F3"/>
                  </a:soli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1" name="Google Shape;341;p39"/>
                  <p:cNvSpPr txBox="1"/>
                  <p:nvPr/>
                </p:nvSpPr>
                <p:spPr>
                  <a:xfrm>
                    <a:off x="2031947" y="3746132"/>
                    <a:ext cx="810600" cy="111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de-DE" sz="900"/>
                      <a:t>[info]</a:t>
                    </a:r>
                    <a:r>
                      <a:rPr lang="de-DE" sz="900"/>
                      <a:t> Started system 239... </a:t>
                    </a:r>
                    <a:endParaRPr sz="900"/>
                  </a:p>
                </p:txBody>
              </p:sp>
              <p:cxnSp>
                <p:nvCxnSpPr>
                  <p:cNvPr id="342" name="Google Shape;342;p39"/>
                  <p:cNvCxnSpPr/>
                  <p:nvPr/>
                </p:nvCxnSpPr>
                <p:spPr>
                  <a:xfrm>
                    <a:off x="2902179" y="3730250"/>
                    <a:ext cx="0" cy="131700"/>
                  </a:xfrm>
                  <a:prstGeom prst="straightConnector1">
                    <a:avLst/>
                  </a:prstGeom>
                  <a:noFill/>
                  <a:ln cap="flat" cmpd="sng" w="76200">
                    <a:solidFill>
                      <a:srgbClr val="4C7B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43" name="Google Shape;343;p39"/>
                <p:cNvGrpSpPr/>
                <p:nvPr/>
              </p:nvGrpSpPr>
              <p:grpSpPr>
                <a:xfrm>
                  <a:off x="190852" y="2794073"/>
                  <a:ext cx="1544102" cy="179705"/>
                  <a:chOff x="2022650" y="3730250"/>
                  <a:chExt cx="879529" cy="131700"/>
                </a:xfrm>
              </p:grpSpPr>
              <p:sp>
                <p:nvSpPr>
                  <p:cNvPr id="344" name="Google Shape;344;p39"/>
                  <p:cNvSpPr/>
                  <p:nvPr/>
                </p:nvSpPr>
                <p:spPr>
                  <a:xfrm>
                    <a:off x="2022650" y="3734225"/>
                    <a:ext cx="863300" cy="123300"/>
                  </a:xfrm>
                  <a:prstGeom prst="flowChartProcess">
                    <a:avLst/>
                  </a:prstGeom>
                  <a:solidFill>
                    <a:srgbClr val="F3F3F3"/>
                  </a:soli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" name="Google Shape;345;p39"/>
                  <p:cNvSpPr txBox="1"/>
                  <p:nvPr/>
                </p:nvSpPr>
                <p:spPr>
                  <a:xfrm>
                    <a:off x="2031947" y="3746141"/>
                    <a:ext cx="810600" cy="111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de-DE" sz="900"/>
                      <a:t>[error]</a:t>
                    </a:r>
                    <a:r>
                      <a:rPr lang="de-DE" sz="900"/>
                      <a:t> NetworkError</a:t>
                    </a:r>
                    <a:endParaRPr sz="900"/>
                  </a:p>
                </p:txBody>
              </p:sp>
              <p:cxnSp>
                <p:nvCxnSpPr>
                  <p:cNvPr id="346" name="Google Shape;346;p39"/>
                  <p:cNvCxnSpPr/>
                  <p:nvPr/>
                </p:nvCxnSpPr>
                <p:spPr>
                  <a:xfrm>
                    <a:off x="2902179" y="3730250"/>
                    <a:ext cx="0" cy="131700"/>
                  </a:xfrm>
                  <a:prstGeom prst="straightConnector1">
                    <a:avLst/>
                  </a:prstGeom>
                  <a:noFill/>
                  <a:ln cap="flat" cmpd="sng" w="76200">
                    <a:solidFill>
                      <a:srgbClr val="CC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47" name="Google Shape;347;p39"/>
                <p:cNvGrpSpPr/>
                <p:nvPr/>
              </p:nvGrpSpPr>
              <p:grpSpPr>
                <a:xfrm>
                  <a:off x="190490" y="2581093"/>
                  <a:ext cx="1544102" cy="179705"/>
                  <a:chOff x="2022650" y="3730250"/>
                  <a:chExt cx="879529" cy="131700"/>
                </a:xfrm>
              </p:grpSpPr>
              <p:sp>
                <p:nvSpPr>
                  <p:cNvPr id="348" name="Google Shape;348;p39"/>
                  <p:cNvSpPr/>
                  <p:nvPr/>
                </p:nvSpPr>
                <p:spPr>
                  <a:xfrm>
                    <a:off x="2022650" y="3734225"/>
                    <a:ext cx="863300" cy="123300"/>
                  </a:xfrm>
                  <a:prstGeom prst="flowChartProcess">
                    <a:avLst/>
                  </a:prstGeom>
                  <a:solidFill>
                    <a:srgbClr val="F3F3F3"/>
                  </a:soli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" name="Google Shape;349;p39"/>
                  <p:cNvSpPr txBox="1"/>
                  <p:nvPr/>
                </p:nvSpPr>
                <p:spPr>
                  <a:xfrm>
                    <a:off x="2031947" y="3746132"/>
                    <a:ext cx="810600" cy="111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de-DE" sz="900"/>
                      <a:t>[info]</a:t>
                    </a:r>
                    <a:r>
                      <a:rPr lang="de-DE" sz="900"/>
                      <a:t> Created SRD for sy... </a:t>
                    </a:r>
                    <a:endParaRPr sz="900"/>
                  </a:p>
                </p:txBody>
              </p:sp>
              <p:cxnSp>
                <p:nvCxnSpPr>
                  <p:cNvPr id="350" name="Google Shape;350;p39"/>
                  <p:cNvCxnSpPr/>
                  <p:nvPr/>
                </p:nvCxnSpPr>
                <p:spPr>
                  <a:xfrm>
                    <a:off x="2902179" y="3730250"/>
                    <a:ext cx="0" cy="131700"/>
                  </a:xfrm>
                  <a:prstGeom prst="straightConnector1">
                    <a:avLst/>
                  </a:prstGeom>
                  <a:noFill/>
                  <a:ln cap="flat" cmpd="sng" w="76200">
                    <a:solidFill>
                      <a:srgbClr val="4C7B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51" name="Google Shape;351;p39"/>
                <p:cNvGrpSpPr/>
                <p:nvPr/>
              </p:nvGrpSpPr>
              <p:grpSpPr>
                <a:xfrm>
                  <a:off x="190489" y="2155132"/>
                  <a:ext cx="1544102" cy="179705"/>
                  <a:chOff x="2022650" y="3730250"/>
                  <a:chExt cx="879529" cy="131700"/>
                </a:xfrm>
              </p:grpSpPr>
              <p:sp>
                <p:nvSpPr>
                  <p:cNvPr id="352" name="Google Shape;352;p39"/>
                  <p:cNvSpPr/>
                  <p:nvPr/>
                </p:nvSpPr>
                <p:spPr>
                  <a:xfrm>
                    <a:off x="2022650" y="3734225"/>
                    <a:ext cx="863300" cy="123300"/>
                  </a:xfrm>
                  <a:prstGeom prst="flowChartProcess">
                    <a:avLst/>
                  </a:prstGeom>
                  <a:solidFill>
                    <a:srgbClr val="F3F3F3"/>
                  </a:solidFill>
                  <a:ln cap="flat" cmpd="sng" w="9525">
                    <a:solidFill>
                      <a:srgbClr val="EFEFE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" name="Google Shape;353;p39"/>
                  <p:cNvSpPr txBox="1"/>
                  <p:nvPr/>
                </p:nvSpPr>
                <p:spPr>
                  <a:xfrm>
                    <a:off x="2031947" y="3746141"/>
                    <a:ext cx="810600" cy="111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de-DE" sz="900"/>
                      <a:t>[error]</a:t>
                    </a:r>
                    <a:r>
                      <a:rPr lang="de-DE" sz="900"/>
                      <a:t> ReferenceError</a:t>
                    </a:r>
                    <a:endParaRPr sz="900"/>
                  </a:p>
                </p:txBody>
              </p:sp>
              <p:cxnSp>
                <p:nvCxnSpPr>
                  <p:cNvPr id="354" name="Google Shape;354;p39"/>
                  <p:cNvCxnSpPr/>
                  <p:nvPr/>
                </p:nvCxnSpPr>
                <p:spPr>
                  <a:xfrm>
                    <a:off x="2902179" y="3730250"/>
                    <a:ext cx="0" cy="131700"/>
                  </a:xfrm>
                  <a:prstGeom prst="straightConnector1">
                    <a:avLst/>
                  </a:prstGeom>
                  <a:noFill/>
                  <a:ln cap="flat" cmpd="sng" w="76200">
                    <a:solidFill>
                      <a:srgbClr val="CC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  <p:pic>
          <p:nvPicPr>
            <p:cNvPr descr="Passage of Time free vector icons designed by Freepik | Time icon, Free  icons, Icon" id="355" name="Google Shape;355;p3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817525" y="2974876"/>
              <a:ext cx="491400" cy="491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" name="Google Shape;356;p39"/>
          <p:cNvSpPr txBox="1"/>
          <p:nvPr/>
        </p:nvSpPr>
        <p:spPr>
          <a:xfrm>
            <a:off x="4850733" y="1254900"/>
            <a:ext cx="28653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C) Mashup </a:t>
            </a:r>
            <a:r>
              <a:rPr b="1" lang="de-DE" sz="1600"/>
              <a:t>monitoring and control </a:t>
            </a:r>
            <a:r>
              <a:rPr lang="de-DE" sz="1600"/>
              <a:t>via auto-generated GUI</a:t>
            </a:r>
            <a:endParaRPr sz="1600"/>
          </a:p>
        </p:txBody>
      </p:sp>
      <p:grpSp>
        <p:nvGrpSpPr>
          <p:cNvPr id="357" name="Google Shape;357;p39"/>
          <p:cNvGrpSpPr/>
          <p:nvPr/>
        </p:nvGrpSpPr>
        <p:grpSpPr>
          <a:xfrm>
            <a:off x="4835677" y="1832140"/>
            <a:ext cx="2895386" cy="1124336"/>
            <a:chOff x="5162292" y="1142100"/>
            <a:chExt cx="1933092" cy="750759"/>
          </a:xfrm>
        </p:grpSpPr>
        <p:grpSp>
          <p:nvGrpSpPr>
            <p:cNvPr id="358" name="Google Shape;358;p39"/>
            <p:cNvGrpSpPr/>
            <p:nvPr/>
          </p:nvGrpSpPr>
          <p:grpSpPr>
            <a:xfrm>
              <a:off x="5744050" y="1142100"/>
              <a:ext cx="707474" cy="731885"/>
              <a:chOff x="5754538" y="1142100"/>
              <a:chExt cx="707474" cy="731885"/>
            </a:xfrm>
          </p:grpSpPr>
          <p:pic>
            <p:nvPicPr>
              <p:cNvPr descr="A Guide to Node.js Logging - Twilio" id="359" name="Google Shape;359;p39"/>
              <p:cNvPicPr preferRelativeResize="0"/>
              <p:nvPr/>
            </p:nvPicPr>
            <p:blipFill rotWithShape="1">
              <a:blip r:embed="rId10">
                <a:alphaModFix/>
              </a:blip>
              <a:srcRect b="38593" l="4078" r="29281" t="0"/>
              <a:stretch/>
            </p:blipFill>
            <p:spPr>
              <a:xfrm>
                <a:off x="5754538" y="1501334"/>
                <a:ext cx="683095" cy="3726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" name="Google Shape;360;p39"/>
              <p:cNvPicPr preferRelativeResize="0"/>
              <p:nvPr/>
            </p:nvPicPr>
            <p:blipFill rotWithShape="1">
              <a:blip r:embed="rId11">
                <a:alphaModFix/>
              </a:blip>
              <a:srcRect b="10698" l="2981" r="2981" t="10698"/>
              <a:stretch/>
            </p:blipFill>
            <p:spPr>
              <a:xfrm>
                <a:off x="5756937" y="1142100"/>
                <a:ext cx="705075" cy="384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1" name="Google Shape;361;p39"/>
            <p:cNvGrpSpPr/>
            <p:nvPr/>
          </p:nvGrpSpPr>
          <p:grpSpPr>
            <a:xfrm>
              <a:off x="6465085" y="1148075"/>
              <a:ext cx="630300" cy="744784"/>
              <a:chOff x="6465085" y="1148075"/>
              <a:chExt cx="630300" cy="744784"/>
            </a:xfrm>
          </p:grpSpPr>
          <p:pic>
            <p:nvPicPr>
              <p:cNvPr id="362" name="Google Shape;362;p3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6591999" y="1148075"/>
                <a:ext cx="376462" cy="3726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3" name="Google Shape;363;p39"/>
              <p:cNvPicPr preferRelativeResize="0"/>
              <p:nvPr/>
            </p:nvPicPr>
            <p:blipFill rotWithShape="1">
              <a:blip r:embed="rId13">
                <a:alphaModFix/>
              </a:blip>
              <a:srcRect b="7467" l="8117" r="8109" t="7476"/>
              <a:stretch/>
            </p:blipFill>
            <p:spPr>
              <a:xfrm>
                <a:off x="6465085" y="1482459"/>
                <a:ext cx="630300" cy="410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4" name="Google Shape;364;p39"/>
            <p:cNvGrpSpPr/>
            <p:nvPr/>
          </p:nvGrpSpPr>
          <p:grpSpPr>
            <a:xfrm>
              <a:off x="5162292" y="1192568"/>
              <a:ext cx="508925" cy="665722"/>
              <a:chOff x="5162292" y="1192568"/>
              <a:chExt cx="508925" cy="665722"/>
            </a:xfrm>
          </p:grpSpPr>
          <p:pic>
            <p:nvPicPr>
              <p:cNvPr id="365" name="Google Shape;365;p39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5162304" y="1517029"/>
                <a:ext cx="508900" cy="3412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6" name="Google Shape;366;p39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5162292" y="1192568"/>
                <a:ext cx="508925" cy="2836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67" name="Google Shape;367;p39"/>
          <p:cNvSpPr txBox="1"/>
          <p:nvPr/>
        </p:nvSpPr>
        <p:spPr>
          <a:xfrm>
            <a:off x="3073650" y="673225"/>
            <a:ext cx="60447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Farm Simulation Use Case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39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Evaluation</a:t>
            </a:r>
            <a:br>
              <a:rPr lang="de-DE" sz="1600"/>
            </a:br>
            <a:r>
              <a:rPr lang="de-DE"/>
              <a:t>Results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801100" y="1160600"/>
            <a:ext cx="10537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Introduction</a:t>
            </a:r>
            <a:endParaRPr b="1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Motivation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WoT Thing Description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WoT System Description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Problem Statement</a:t>
            </a:r>
            <a:endParaRPr b="0" sz="1600">
              <a:solidFill>
                <a:srgbClr val="D9D9D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de-DE" sz="1600"/>
              <a:t>Approach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Overview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Methodology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Execution Environment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Execution Control</a:t>
            </a:r>
            <a:endParaRPr b="0" sz="1600">
              <a:solidFill>
                <a:srgbClr val="D9D9D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Evaluation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Results</a:t>
            </a:r>
            <a:endParaRPr b="0" sz="1600">
              <a:solidFill>
                <a:srgbClr val="D9D9D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Conclusion</a:t>
            </a:r>
            <a:endParaRPr/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220269" y="811369"/>
            <a:ext cx="11771400" cy="554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 conclusion: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The WoT Runtime Framework introduces an additional WoT building block for: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remote deployment of SDs into safe execution </a:t>
            </a:r>
            <a:r>
              <a:rPr lang="de-DE"/>
              <a:t>Environment</a:t>
            </a:r>
            <a:r>
              <a:rPr lang="de-DE"/>
              <a:t>s,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management of WoT System Runtimes,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and monitoring and control through the auto-generated SRD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The SRD allows composing multi-layered WoT architecutes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The approach is evaluated in two use cases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An industrial automation scenario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-DE"/>
              <a:t>and a smart farm simulation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demonstrating how the proposed solution works in practice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The WoT Runtime framework lays the basis for future in distributed WoT architectures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220269" y="322379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801100" y="1160600"/>
            <a:ext cx="10537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Introduction</a:t>
            </a:r>
            <a:endParaRPr b="1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0" lang="de-DE" sz="1600"/>
              <a:t>Motivation</a:t>
            </a:r>
            <a:endParaRPr b="0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WoT Thing Description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WoT System Description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Problem Statement</a:t>
            </a:r>
            <a:endParaRPr b="0" sz="1600">
              <a:solidFill>
                <a:srgbClr val="D9D9D9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D9D9D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de-DE" sz="1600"/>
              <a:t>Approach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Evaluation</a:t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603" y="971232"/>
            <a:ext cx="6040802" cy="51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220275" y="6473325"/>
            <a:ext cx="43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2611044" y="6473314"/>
            <a:ext cx="6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Miguel Romero Karam | 14.12.2020 | Runtime Deployment, Management and Monitoring of Web of Things Systems</a:t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Introduction</a:t>
            </a:r>
            <a:br>
              <a:rPr lang="de-DE" sz="1600"/>
            </a:br>
            <a:r>
              <a:rPr lang="de-DE"/>
              <a:t>Motivation</a:t>
            </a:r>
            <a:endParaRPr sz="16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00" y="1374170"/>
            <a:ext cx="1304925" cy="14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>
            <a:off x="2033125" y="2020975"/>
            <a:ext cx="1644600" cy="734400"/>
          </a:xfrm>
          <a:prstGeom prst="straightConnector1">
            <a:avLst/>
          </a:prstGeom>
          <a:noFill/>
          <a:ln cap="flat" cmpd="sng" w="38100">
            <a:solidFill>
              <a:srgbClr val="F292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1869950" y="2167300"/>
            <a:ext cx="4429800" cy="3391800"/>
          </a:xfrm>
          <a:prstGeom prst="straightConnector1">
            <a:avLst/>
          </a:prstGeom>
          <a:noFill/>
          <a:ln cap="flat" cmpd="sng" w="38100">
            <a:solidFill>
              <a:srgbClr val="F292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1731050" y="2356125"/>
            <a:ext cx="1400700" cy="1910400"/>
          </a:xfrm>
          <a:prstGeom prst="straightConnector1">
            <a:avLst/>
          </a:prstGeom>
          <a:noFill/>
          <a:ln cap="flat" cmpd="sng" w="38100">
            <a:solidFill>
              <a:srgbClr val="F29200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801100" y="1160600"/>
            <a:ext cx="10537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Introduction</a:t>
            </a:r>
            <a:endParaRPr b="1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Motivation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0" lang="de-DE" sz="1600"/>
              <a:t>WoT Thing Description</a:t>
            </a:r>
            <a:endParaRPr b="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WoT System Description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Problem Statement</a:t>
            </a:r>
            <a:endParaRPr b="0" sz="1600">
              <a:solidFill>
                <a:srgbClr val="D9D9D9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D9D9D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de-DE" sz="1600"/>
              <a:t>Approach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Evaluation</a:t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033" y="3313680"/>
            <a:ext cx="3336643" cy="284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220275" y="6473325"/>
            <a:ext cx="43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2611044" y="6473314"/>
            <a:ext cx="6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Miguel Romero Karam | 14.12.2020 | Runtime Deployment, Management and Monitoring of Web of Things Systems</a:t>
            </a:r>
            <a:endParaRPr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Introduction</a:t>
            </a:r>
            <a:br>
              <a:rPr lang="de-DE" sz="1600"/>
            </a:br>
            <a:r>
              <a:rPr lang="de-DE"/>
              <a:t>WoT Thing Description</a:t>
            </a:r>
            <a:endParaRPr sz="1600"/>
          </a:p>
        </p:txBody>
      </p:sp>
      <p:cxnSp>
        <p:nvCxnSpPr>
          <p:cNvPr id="130" name="Google Shape;130;p21"/>
          <p:cNvCxnSpPr>
            <a:stCxn id="131" idx="3"/>
          </p:cNvCxnSpPr>
          <p:nvPr/>
        </p:nvCxnSpPr>
        <p:spPr>
          <a:xfrm>
            <a:off x="7432976" y="3941774"/>
            <a:ext cx="1573200" cy="415800"/>
          </a:xfrm>
          <a:prstGeom prst="straightConnector1">
            <a:avLst/>
          </a:prstGeom>
          <a:noFill/>
          <a:ln cap="flat" cmpd="sng" w="38100">
            <a:solidFill>
              <a:srgbClr val="F292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2" name="Google Shape;132;p21"/>
          <p:cNvCxnSpPr/>
          <p:nvPr/>
        </p:nvCxnSpPr>
        <p:spPr>
          <a:xfrm>
            <a:off x="4333275" y="1420150"/>
            <a:ext cx="2828400" cy="18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1"/>
          <p:cNvCxnSpPr/>
          <p:nvPr/>
        </p:nvCxnSpPr>
        <p:spPr>
          <a:xfrm flipH="1" rot="10800000">
            <a:off x="4794525" y="4612300"/>
            <a:ext cx="2597700" cy="15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 flipH="1" rot="10800000">
            <a:off x="497650" y="4636450"/>
            <a:ext cx="5886900" cy="15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582625" y="1383750"/>
            <a:ext cx="5826300" cy="18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1"/>
          <p:cNvSpPr/>
          <p:nvPr/>
        </p:nvSpPr>
        <p:spPr>
          <a:xfrm>
            <a:off x="510250" y="1383750"/>
            <a:ext cx="4269300" cy="4763700"/>
          </a:xfrm>
          <a:prstGeom prst="snip1Rect">
            <a:avLst>
              <a:gd fmla="val 10524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de-DE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de-D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"LeftConveyorBelt"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de-DE">
                <a:latin typeface="Consolas"/>
                <a:ea typeface="Consolas"/>
                <a:cs typeface="Consolas"/>
                <a:sym typeface="Consolas"/>
              </a:rPr>
              <a:t>@type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de-D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"conveyor-belt"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de-DE"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": [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speed</a:t>
            </a:r>
            <a:r>
              <a:rPr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: {</a:t>
            </a:r>
            <a:endParaRPr>
              <a:solidFill>
                <a:srgbClr val="02B8D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2B8D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"type": </a:t>
            </a:r>
            <a:r>
              <a:rPr lang="de-D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"number"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de-DE">
                <a:latin typeface="Consolas"/>
                <a:ea typeface="Consolas"/>
                <a:cs typeface="Consolas"/>
                <a:sym typeface="Consolas"/>
              </a:rPr>
            </a:br>
            <a:r>
              <a:rPr lang="de-DE">
                <a:latin typeface="Consolas"/>
                <a:ea typeface="Consolas"/>
                <a:cs typeface="Consolas"/>
                <a:sym typeface="Consolas"/>
              </a:rPr>
              <a:t>        "minimum": </a:t>
            </a:r>
            <a:r>
              <a:rPr lang="de-D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-100.0,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        "maximum": </a:t>
            </a:r>
            <a:r>
              <a:rPr lang="de-D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100.0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: {</a:t>
            </a:r>
            <a:r>
              <a:rPr lang="de-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02B8D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2B8D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de-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"type": </a:t>
            </a:r>
            <a:r>
              <a:rPr lang="de-D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"string"</a:t>
            </a:r>
            <a:r>
              <a:rPr lang="de-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de-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de-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"enum": [ </a:t>
            </a:r>
            <a:r>
              <a:rPr lang="de-D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"on"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de-D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"off"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 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de-DE"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: [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: {...},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: {...},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de-DE"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: [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emergencystop</a:t>
            </a:r>
            <a:r>
              <a:rPr lang="de-DE">
                <a:solidFill>
                  <a:srgbClr val="0336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: {...},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de-DE">
                <a:latin typeface="Consolas"/>
                <a:ea typeface="Consolas"/>
                <a:cs typeface="Consolas"/>
                <a:sym typeface="Consolas"/>
              </a:rPr>
              <a:t>security</a:t>
            </a:r>
            <a:r>
              <a:rPr lang="de-DE">
                <a:latin typeface="Consolas"/>
                <a:ea typeface="Consolas"/>
                <a:cs typeface="Consolas"/>
                <a:sym typeface="Consolas"/>
              </a:rPr>
              <a:t>": [...]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976" y="3237699"/>
            <a:ext cx="1096000" cy="14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951700" y="967950"/>
            <a:ext cx="33864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TD of Conveyor Belt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01100" y="1160600"/>
            <a:ext cx="10537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Introduction</a:t>
            </a:r>
            <a:endParaRPr b="1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Motivation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WoT Thing Description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0" lang="de-DE" sz="1600"/>
              <a:t>WoT System Description</a:t>
            </a:r>
            <a:endParaRPr b="0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Problem Statement</a:t>
            </a:r>
            <a:endParaRPr b="0" sz="1600">
              <a:solidFill>
                <a:srgbClr val="D9D9D9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D9D9D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de-DE" sz="1600"/>
              <a:t>Approach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Evaluation</a:t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598" y="970554"/>
            <a:ext cx="6040802" cy="515295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220275" y="6473325"/>
            <a:ext cx="43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2611044" y="6473314"/>
            <a:ext cx="69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Miguel Romero Karam | 14.12.2020 | Runtime Deployment, Management and Monitoring of Web of Things Systems</a:t>
            </a:r>
            <a:endParaRPr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220269" y="210345"/>
            <a:ext cx="1177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/>
              <a:t>Introduction</a:t>
            </a:r>
            <a:br>
              <a:rPr lang="de-DE" sz="1600"/>
            </a:br>
            <a:r>
              <a:rPr lang="de-DE"/>
              <a:t>WoT System Description</a:t>
            </a:r>
            <a:endParaRPr sz="1600"/>
          </a:p>
        </p:txBody>
      </p:sp>
      <p:sp>
        <p:nvSpPr>
          <p:cNvPr id="151" name="Google Shape;151;p23"/>
          <p:cNvSpPr/>
          <p:nvPr/>
        </p:nvSpPr>
        <p:spPr>
          <a:xfrm>
            <a:off x="2867250" y="1408000"/>
            <a:ext cx="6457500" cy="4830900"/>
          </a:xfrm>
          <a:prstGeom prst="rect">
            <a:avLst/>
          </a:prstGeom>
          <a:noFill/>
          <a:ln cap="flat" cmpd="sng" w="28575">
            <a:solidFill>
              <a:srgbClr val="10D8B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5425" y="1276199"/>
            <a:ext cx="964300" cy="123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3"/>
          <p:cNvCxnSpPr>
            <a:stCxn id="152" idx="1"/>
          </p:cNvCxnSpPr>
          <p:nvPr/>
        </p:nvCxnSpPr>
        <p:spPr>
          <a:xfrm flipH="1">
            <a:off x="9297825" y="1892661"/>
            <a:ext cx="1317600" cy="1251000"/>
          </a:xfrm>
          <a:prstGeom prst="straightConnector1">
            <a:avLst/>
          </a:prstGeom>
          <a:noFill/>
          <a:ln cap="flat" cmpd="sng" w="38100">
            <a:solidFill>
              <a:srgbClr val="10D8B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801100" y="1160600"/>
            <a:ext cx="10537200" cy="5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Introduction</a:t>
            </a:r>
            <a:endParaRPr b="1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Motivation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WoT Thing Description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b="0" lang="de-DE" sz="1600">
                <a:solidFill>
                  <a:srgbClr val="D9D9D9"/>
                </a:solidFill>
              </a:rPr>
              <a:t>WoT System Description</a:t>
            </a:r>
            <a:endParaRPr b="0" sz="1600">
              <a:solidFill>
                <a:srgbClr val="D9D9D9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0" lang="de-DE" sz="1600"/>
              <a:t>Problem Statement</a:t>
            </a:r>
            <a:endParaRPr b="0" sz="16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de-DE" sz="1600"/>
              <a:t>Approach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Evaluation</a:t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de-DE" sz="1600"/>
              <a:t>Conclusion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el 3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