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520" r:id="rId3"/>
    <p:sldId id="521" r:id="rId4"/>
    <p:sldId id="522" r:id="rId5"/>
    <p:sldId id="531" r:id="rId6"/>
    <p:sldId id="547" r:id="rId7"/>
    <p:sldId id="552" r:id="rId8"/>
    <p:sldId id="554" r:id="rId9"/>
    <p:sldId id="556" r:id="rId10"/>
    <p:sldId id="557" r:id="rId11"/>
    <p:sldId id="558" r:id="rId12"/>
    <p:sldId id="525" r:id="rId13"/>
    <p:sldId id="455" r:id="rId14"/>
    <p:sldId id="527" r:id="rId15"/>
    <p:sldId id="528" r:id="rId16"/>
    <p:sldId id="529" r:id="rId17"/>
    <p:sldId id="530" r:id="rId18"/>
    <p:sldId id="560" r:id="rId19"/>
    <p:sldId id="559" r:id="rId20"/>
    <p:sldId id="449" r:id="rId21"/>
    <p:sldId id="562" r:id="rId22"/>
    <p:sldId id="479" r:id="rId23"/>
    <p:sldId id="454" r:id="rId24"/>
    <p:sldId id="456" r:id="rId25"/>
    <p:sldId id="457" r:id="rId26"/>
    <p:sldId id="459" r:id="rId27"/>
    <p:sldId id="458" r:id="rId28"/>
    <p:sldId id="460" r:id="rId29"/>
    <p:sldId id="566" r:id="rId30"/>
    <p:sldId id="461" r:id="rId31"/>
    <p:sldId id="564" r:id="rId32"/>
    <p:sldId id="565" r:id="rId33"/>
    <p:sldId id="544" r:id="rId34"/>
    <p:sldId id="545" r:id="rId35"/>
    <p:sldId id="546" r:id="rId36"/>
    <p:sldId id="567" r:id="rId37"/>
    <p:sldId id="517" r:id="rId38"/>
    <p:sldId id="568" r:id="rId39"/>
    <p:sldId id="569" r:id="rId40"/>
    <p:sldId id="572" r:id="rId41"/>
    <p:sldId id="573" r:id="rId42"/>
    <p:sldId id="574" r:id="rId43"/>
    <p:sldId id="575" r:id="rId44"/>
    <p:sldId id="576" r:id="rId45"/>
    <p:sldId id="577" r:id="rId46"/>
    <p:sldId id="578" r:id="rId47"/>
    <p:sldId id="579" r:id="rId48"/>
    <p:sldId id="580" r:id="rId49"/>
    <p:sldId id="581" r:id="rId50"/>
  </p:sldIdLst>
  <p:sldSz cx="9144000" cy="6858000" type="screen4x3"/>
  <p:notesSz cx="6934200" cy="9283700"/>
  <p:embeddedFontLst>
    <p:embeddedFont>
      <p:font typeface="Tahoma" panose="020B0604030504040204" pitchFamily="34" charset="0"/>
      <p:regular r:id="rId53"/>
      <p:bold r:id="rId54"/>
    </p:embeddedFont>
  </p:embeddedFontLst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FFCC"/>
    <a:srgbClr val="FFFF99"/>
    <a:srgbClr val="FFCC66"/>
    <a:srgbClr val="CCFFCC"/>
    <a:srgbClr val="CC9900"/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 autoAdjust="0"/>
    <p:restoredTop sz="94677" autoAdjust="0"/>
  </p:normalViewPr>
  <p:slideViewPr>
    <p:cSldViewPr snapToGrid="0">
      <p:cViewPr varScale="1">
        <p:scale>
          <a:sx n="113" d="100"/>
          <a:sy n="113" d="100"/>
        </p:scale>
        <p:origin x="17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855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686" y="-78"/>
      </p:cViewPr>
      <p:guideLst>
        <p:guide orient="horz" pos="292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3.xml"/><Relationship Id="rId3" Type="http://schemas.openxmlformats.org/officeDocument/2006/relationships/slide" Target="slides/slide11.xml"/><Relationship Id="rId7" Type="http://schemas.openxmlformats.org/officeDocument/2006/relationships/slide" Target="slides/slide39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6" Type="http://schemas.openxmlformats.org/officeDocument/2006/relationships/slide" Target="slides/slide38.xml"/><Relationship Id="rId5" Type="http://schemas.openxmlformats.org/officeDocument/2006/relationships/slide" Target="slides/slide36.xml"/><Relationship Id="rId4" Type="http://schemas.openxmlformats.org/officeDocument/2006/relationships/slide" Target="slides/slide35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61E4F67-3C3B-45C6-B434-6B70F217B3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10075"/>
            <a:ext cx="50863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5F7EA8F-43D2-4741-A777-55839750B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963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823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457200"/>
            <a:ext cx="2068512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50" y="457200"/>
            <a:ext cx="6056313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672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457200"/>
            <a:ext cx="827722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8486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136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85800" y="6248400"/>
          <a:ext cx="376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7" name="Photo Editor Photo" r:id="rId3" imgW="752381" imgH="914286" progId="MSPhotoEd.3">
                  <p:embed/>
                </p:oleObj>
              </mc:Choice>
              <mc:Fallback>
                <p:oleObj name="Photo Editor Photo" r:id="rId3" imgW="752381" imgH="914286" progId="MSPhotoEd.3">
                  <p:embed/>
                  <p:pic>
                    <p:nvPicPr>
                      <p:cNvPr id="20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248400"/>
                        <a:ext cx="376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171825" y="64008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pt-PT" sz="1000" smtClean="0">
                <a:solidFill>
                  <a:schemeClr val="tx1"/>
                </a:solidFill>
              </a:rPr>
              <a:t>Introdução à Arquitetura de Computadores – Programação em linguagem </a:t>
            </a:r>
            <a:r>
              <a:rPr lang="en-US" altLang="pt-PT" sz="1000" i="1" smtClean="0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305800" y="64008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73C82C60-BB2A-495A-90D7-044AD5C28AEB}" type="slidenum">
              <a:rPr lang="en-US" altLang="pt-PT" sz="10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pt-PT" sz="10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848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481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38481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IST - DEI © 2022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683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100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283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344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848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849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55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58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26EB2"/>
            </a:gs>
            <a:gs pos="50000">
              <a:srgbClr val="5E9EFF"/>
            </a:gs>
            <a:gs pos="100000">
              <a:srgbClr val="426E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457200"/>
            <a:ext cx="8277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 smtClean="0"/>
              <a:t>Click to edit Master text styles</a:t>
            </a:r>
          </a:p>
          <a:p>
            <a:pPr lvl="1"/>
            <a:r>
              <a:rPr lang="en-US" altLang="pt-PT" smtClean="0"/>
              <a:t>Second level</a:t>
            </a:r>
          </a:p>
          <a:p>
            <a:pPr lvl="2"/>
            <a:r>
              <a:rPr lang="en-US" altLang="pt-PT" smtClean="0"/>
              <a:t>Third level</a:t>
            </a:r>
          </a:p>
          <a:p>
            <a:pPr lvl="3"/>
            <a:r>
              <a:rPr lang="en-US" altLang="pt-PT" smtClean="0"/>
              <a:t>Fourth level</a:t>
            </a:r>
          </a:p>
          <a:p>
            <a:pPr lvl="4"/>
            <a:r>
              <a:rPr lang="en-US" altLang="pt-PT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0080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 dirty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IST - DEI © 2022</a:t>
            </a:r>
            <a:endParaRPr lang="en-US" dirty="0"/>
          </a:p>
        </p:txBody>
      </p:sp>
      <p:graphicFrame>
        <p:nvGraphicFramePr>
          <p:cNvPr id="1029" name="Object 9"/>
          <p:cNvGraphicFramePr>
            <a:graphicFrameLocks noChangeAspect="1"/>
          </p:cNvGraphicFramePr>
          <p:nvPr/>
        </p:nvGraphicFramePr>
        <p:xfrm>
          <a:off x="685800" y="6248400"/>
          <a:ext cx="376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hoto Editor Photo" r:id="rId16" imgW="752381" imgH="914286" progId="MSPhotoEd.3">
                  <p:embed/>
                </p:oleObj>
              </mc:Choice>
              <mc:Fallback>
                <p:oleObj name="Photo Editor Photo" r:id="rId16" imgW="752381" imgH="914286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248400"/>
                        <a:ext cx="376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3155950" y="6400800"/>
            <a:ext cx="4892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pt-PT" sz="1000" smtClean="0">
                <a:solidFill>
                  <a:schemeClr val="tx1"/>
                </a:solidFill>
              </a:rPr>
              <a:t>Introdução à Arquitetura de Computadores – Programação em linguagem </a:t>
            </a:r>
            <a:r>
              <a:rPr lang="en-US" altLang="pt-PT" sz="1000" i="1" smtClean="0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8305800" y="64008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12FDDD68-F4B8-4217-9967-2F18C493A3A5}" type="slidenum">
              <a:rPr lang="en-US" altLang="pt-PT" sz="10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pt-PT" sz="1000" smtClean="0">
              <a:solidFill>
                <a:schemeClr val="tx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41375"/>
            <a:ext cx="8001000" cy="1870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PT" sz="4800" smtClean="0"/>
              <a:t>Introdução à programação em linguagem </a:t>
            </a:r>
            <a:r>
              <a:rPr lang="en-US" altLang="pt-PT" sz="4800" i="1" smtClean="0"/>
              <a:t>assembly</a:t>
            </a:r>
            <a:r>
              <a:rPr lang="en-US" altLang="pt-PT" sz="6000" i="1" smtClean="0"/>
              <a:t> 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6096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en-GB" altLang="pt-PT" sz="2800">
              <a:latin typeface="Times New Roman" panose="02020603050405020304" pitchFamily="18" charset="0"/>
            </a:endParaRP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685800" y="2847975"/>
            <a:ext cx="8001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pt-PT" sz="2800" dirty="0" err="1">
                <a:latin typeface="Tahoma" panose="020B0604030504040204" pitchFamily="34" charset="0"/>
              </a:rPr>
              <a:t>Linguagem</a:t>
            </a:r>
            <a:r>
              <a:rPr lang="en-US" altLang="pt-PT" sz="2800" dirty="0">
                <a:latin typeface="Tahoma" panose="020B0604030504040204" pitchFamily="34" charset="0"/>
              </a:rPr>
              <a:t> </a:t>
            </a:r>
            <a:r>
              <a:rPr lang="en-US" altLang="pt-PT" sz="2800" i="1" dirty="0">
                <a:latin typeface="Tahoma" panose="020B0604030504040204" pitchFamily="34" charset="0"/>
              </a:rPr>
              <a:t>assembly</a:t>
            </a:r>
            <a:endParaRPr lang="pt-PT" altLang="pt-PT" sz="28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pt-PT" altLang="pt-PT" sz="2800" dirty="0">
                <a:latin typeface="Tahoma" panose="020B0604030504040204" pitchFamily="34" charset="0"/>
              </a:rPr>
              <a:t>Instruções do processador</a:t>
            </a:r>
            <a:endParaRPr lang="en-US" altLang="pt-PT" sz="28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pt-PT" altLang="pt-PT" sz="2800" dirty="0" smtClean="0">
                <a:latin typeface="Tahoma" panose="020B0604030504040204" pitchFamily="34" charset="0"/>
              </a:rPr>
              <a:t>Diretivas</a:t>
            </a:r>
            <a:endParaRPr lang="pt-PT" altLang="pt-PT" sz="28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pt-PT" altLang="pt-PT" sz="2800" dirty="0">
                <a:latin typeface="Tahoma" panose="020B0604030504040204" pitchFamily="34" charset="0"/>
              </a:rPr>
              <a:t>Tabelas</a:t>
            </a:r>
          </a:p>
          <a:p>
            <a:pPr>
              <a:lnSpc>
                <a:spcPct val="90000"/>
              </a:lnSpc>
            </a:pPr>
            <a:r>
              <a:rPr lang="en-US" altLang="pt-PT" sz="2800" dirty="0" err="1" smtClean="0">
                <a:latin typeface="Tahoma" panose="020B0604030504040204" pitchFamily="34" charset="0"/>
              </a:rPr>
              <a:t>Modos</a:t>
            </a:r>
            <a:r>
              <a:rPr lang="en-US" altLang="pt-PT" sz="2800" dirty="0" smtClean="0">
                <a:latin typeface="Tahoma" panose="020B0604030504040204" pitchFamily="34" charset="0"/>
              </a:rPr>
              <a:t> </a:t>
            </a:r>
            <a:r>
              <a:rPr lang="en-US" altLang="pt-PT" sz="2800" dirty="0">
                <a:latin typeface="Tahoma" panose="020B0604030504040204" pitchFamily="34" charset="0"/>
              </a:rPr>
              <a:t>de </a:t>
            </a:r>
            <a:r>
              <a:rPr lang="en-US" altLang="pt-PT" sz="2800" dirty="0" err="1">
                <a:latin typeface="Tahoma" panose="020B0604030504040204" pitchFamily="34" charset="0"/>
              </a:rPr>
              <a:t>endereçamento</a:t>
            </a:r>
            <a:endParaRPr lang="en-US" altLang="pt-PT" sz="2800" i="1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pt-PT" altLang="pt-PT" sz="2800" dirty="0" smtClean="0">
                <a:latin typeface="Tahoma" panose="020B0604030504040204" pitchFamily="34" charset="0"/>
              </a:rPr>
              <a:t>Correspondência com linguagens de alto nível</a:t>
            </a:r>
            <a:endParaRPr lang="en-US" altLang="pt-PT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Instruções de deslocamento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5067300"/>
            <a:ext cx="8001000" cy="10413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dirty="0" smtClean="0"/>
              <a:t>Correspondem a multiplicar e dividir por 2</a:t>
            </a:r>
            <a:r>
              <a:rPr lang="pt-PT" altLang="pt-PT" baseline="30000" dirty="0" smtClean="0"/>
              <a:t>n</a:t>
            </a:r>
            <a:r>
              <a:rPr lang="pt-PT" altLang="pt-PT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pt-PT" altLang="pt-PT" dirty="0" smtClean="0"/>
              <a:t>Exemplo</a:t>
            </a:r>
            <a:r>
              <a:rPr lang="pt-PT" altLang="pt-PT" dirty="0"/>
              <a:t>: </a:t>
            </a:r>
            <a:r>
              <a:rPr lang="pt-PT" altLang="pt-PT" b="1" dirty="0" smtClean="0">
                <a:solidFill>
                  <a:srgbClr val="FFFF00"/>
                </a:solidFill>
              </a:rPr>
              <a:t>instruções_bit.asm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999067" y="1413933"/>
            <a:ext cx="7162800" cy="1600200"/>
            <a:chOff x="624" y="1008"/>
            <a:chExt cx="4512" cy="1008"/>
          </a:xfrm>
        </p:grpSpPr>
        <p:grpSp>
          <p:nvGrpSpPr>
            <p:cNvPr id="31775" name="Group 5"/>
            <p:cNvGrpSpPr>
              <a:grpSpLocks/>
            </p:cNvGrpSpPr>
            <p:nvPr/>
          </p:nvGrpSpPr>
          <p:grpSpPr bwMode="auto">
            <a:xfrm>
              <a:off x="624" y="1296"/>
              <a:ext cx="4512" cy="720"/>
              <a:chOff x="576" y="2496"/>
              <a:chExt cx="4512" cy="720"/>
            </a:xfrm>
          </p:grpSpPr>
          <p:sp>
            <p:nvSpPr>
              <p:cNvPr id="31779" name="Rectangle 6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4512" cy="72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GB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80" name="Rectangle 7"/>
              <p:cNvSpPr>
                <a:spLocks noChangeArrowheads="1"/>
              </p:cNvSpPr>
              <p:nvPr/>
            </p:nvSpPr>
            <p:spPr bwMode="auto">
              <a:xfrm>
                <a:off x="1632" y="2840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chemeClr val="bg2"/>
                    </a:solidFill>
                  </a:rPr>
                  <a:t>a</a:t>
                </a:r>
                <a:r>
                  <a:rPr lang="pt-PT" altLang="pt-PT" sz="2000" baseline="-25000">
                    <a:solidFill>
                      <a:schemeClr val="bg2"/>
                    </a:solidFill>
                  </a:rPr>
                  <a:t>N-1</a:t>
                </a:r>
                <a:endParaRPr lang="en-GB" altLang="pt-PT" sz="2000" baseline="-25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81" name="Rectangle 8"/>
              <p:cNvSpPr>
                <a:spLocks noChangeArrowheads="1"/>
              </p:cNvSpPr>
              <p:nvPr/>
            </p:nvSpPr>
            <p:spPr bwMode="auto">
              <a:xfrm>
                <a:off x="1968" y="2840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82" name="Rectangle 9"/>
              <p:cNvSpPr>
                <a:spLocks noChangeArrowheads="1"/>
              </p:cNvSpPr>
              <p:nvPr/>
            </p:nvSpPr>
            <p:spPr bwMode="auto">
              <a:xfrm>
                <a:off x="2304" y="2840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83" name="Rectangle 10"/>
              <p:cNvSpPr>
                <a:spLocks noChangeArrowheads="1"/>
              </p:cNvSpPr>
              <p:nvPr/>
            </p:nvSpPr>
            <p:spPr bwMode="auto">
              <a:xfrm>
                <a:off x="2640" y="2840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84" name="Rectangle 11"/>
              <p:cNvSpPr>
                <a:spLocks noChangeArrowheads="1"/>
              </p:cNvSpPr>
              <p:nvPr/>
            </p:nvSpPr>
            <p:spPr bwMode="auto">
              <a:xfrm>
                <a:off x="3456" y="2840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85" name="Rectangle 12"/>
              <p:cNvSpPr>
                <a:spLocks noChangeArrowheads="1"/>
              </p:cNvSpPr>
              <p:nvPr/>
            </p:nvSpPr>
            <p:spPr bwMode="auto">
              <a:xfrm>
                <a:off x="4128" y="2840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chemeClr val="bg2"/>
                    </a:solidFill>
                  </a:rPr>
                  <a:t>a</a:t>
                </a:r>
                <a:r>
                  <a:rPr lang="pt-PT" altLang="pt-PT" sz="2000" baseline="-25000">
                    <a:solidFill>
                      <a:schemeClr val="bg2"/>
                    </a:solidFill>
                  </a:rPr>
                  <a:t>0</a:t>
                </a:r>
                <a:endParaRPr lang="en-GB" altLang="pt-PT" sz="2000" baseline="-25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86" name="Rectangle 13"/>
              <p:cNvSpPr>
                <a:spLocks noChangeArrowheads="1"/>
              </p:cNvSpPr>
              <p:nvPr/>
            </p:nvSpPr>
            <p:spPr bwMode="auto">
              <a:xfrm>
                <a:off x="3792" y="2840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87" name="Text Box 14"/>
              <p:cNvSpPr txBox="1">
                <a:spLocks noChangeArrowheads="1"/>
              </p:cNvSpPr>
              <p:nvPr/>
            </p:nvSpPr>
            <p:spPr bwMode="auto">
              <a:xfrm>
                <a:off x="2978" y="2724"/>
                <a:ext cx="4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 sz="3600" b="1">
                    <a:solidFill>
                      <a:srgbClr val="990033"/>
                    </a:solidFill>
                  </a:rPr>
                  <a:t>. . .</a:t>
                </a:r>
                <a:endParaRPr lang="en-GB" altLang="pt-PT" sz="3600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31788" name="AutoShape 15"/>
              <p:cNvSpPr>
                <a:spLocks noChangeArrowheads="1"/>
              </p:cNvSpPr>
              <p:nvPr/>
            </p:nvSpPr>
            <p:spPr bwMode="auto">
              <a:xfrm flipH="1">
                <a:off x="1824" y="2552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89" name="AutoShape 16"/>
              <p:cNvSpPr>
                <a:spLocks noChangeArrowheads="1"/>
              </p:cNvSpPr>
              <p:nvPr/>
            </p:nvSpPr>
            <p:spPr bwMode="auto">
              <a:xfrm flipH="1">
                <a:off x="2160" y="2552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90" name="AutoShape 17"/>
              <p:cNvSpPr>
                <a:spLocks noChangeArrowheads="1"/>
              </p:cNvSpPr>
              <p:nvPr/>
            </p:nvSpPr>
            <p:spPr bwMode="auto">
              <a:xfrm flipH="1">
                <a:off x="2496" y="2552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91" name="AutoShape 18"/>
              <p:cNvSpPr>
                <a:spLocks noChangeArrowheads="1"/>
              </p:cNvSpPr>
              <p:nvPr/>
            </p:nvSpPr>
            <p:spPr bwMode="auto">
              <a:xfrm flipH="1">
                <a:off x="2832" y="2552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92" name="AutoShape 19"/>
              <p:cNvSpPr>
                <a:spLocks noChangeArrowheads="1"/>
              </p:cNvSpPr>
              <p:nvPr/>
            </p:nvSpPr>
            <p:spPr bwMode="auto">
              <a:xfrm flipH="1">
                <a:off x="3312" y="2552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93" name="AutoShape 20"/>
              <p:cNvSpPr>
                <a:spLocks noChangeArrowheads="1"/>
              </p:cNvSpPr>
              <p:nvPr/>
            </p:nvSpPr>
            <p:spPr bwMode="auto">
              <a:xfrm flipH="1">
                <a:off x="3648" y="2552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94" name="AutoShape 21"/>
              <p:cNvSpPr>
                <a:spLocks noChangeArrowheads="1"/>
              </p:cNvSpPr>
              <p:nvPr/>
            </p:nvSpPr>
            <p:spPr bwMode="auto">
              <a:xfrm flipH="1">
                <a:off x="3984" y="2552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95" name="AutoShape 22"/>
              <p:cNvSpPr>
                <a:spLocks noChangeArrowheads="1"/>
              </p:cNvSpPr>
              <p:nvPr/>
            </p:nvSpPr>
            <p:spPr bwMode="auto">
              <a:xfrm>
                <a:off x="4512" y="2888"/>
                <a:ext cx="240" cy="192"/>
              </a:xfrm>
              <a:prstGeom prst="leftArrow">
                <a:avLst>
                  <a:gd name="adj1" fmla="val 33333"/>
                  <a:gd name="adj2" fmla="val 68750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1796" name="Text Box 23"/>
              <p:cNvSpPr txBox="1">
                <a:spLocks noChangeArrowheads="1"/>
              </p:cNvSpPr>
              <p:nvPr/>
            </p:nvSpPr>
            <p:spPr bwMode="auto">
              <a:xfrm>
                <a:off x="4752" y="284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>
                    <a:solidFill>
                      <a:schemeClr val="bg2"/>
                    </a:solidFill>
                  </a:rPr>
                  <a:t>0</a:t>
                </a:r>
                <a:endParaRPr lang="en-GB" altLang="pt-PT">
                  <a:solidFill>
                    <a:schemeClr val="bg2"/>
                  </a:solidFill>
                </a:endParaRPr>
              </a:p>
            </p:txBody>
          </p:sp>
          <p:sp>
            <p:nvSpPr>
              <p:cNvPr id="31797" name="AutoShape 24"/>
              <p:cNvSpPr>
                <a:spLocks noChangeArrowheads="1"/>
              </p:cNvSpPr>
              <p:nvPr/>
            </p:nvSpPr>
            <p:spPr bwMode="auto">
              <a:xfrm>
                <a:off x="1296" y="2888"/>
                <a:ext cx="240" cy="192"/>
              </a:xfrm>
              <a:prstGeom prst="leftArrow">
                <a:avLst>
                  <a:gd name="adj1" fmla="val 33333"/>
                  <a:gd name="adj2" fmla="val 68750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6" name="Group 25"/>
            <p:cNvGrpSpPr>
              <a:grpSpLocks/>
            </p:cNvGrpSpPr>
            <p:nvPr/>
          </p:nvGrpSpPr>
          <p:grpSpPr bwMode="auto">
            <a:xfrm>
              <a:off x="960" y="1008"/>
              <a:ext cx="3936" cy="232"/>
              <a:chOff x="480" y="2208"/>
              <a:chExt cx="3936" cy="232"/>
            </a:xfrm>
          </p:grpSpPr>
          <p:sp>
            <p:nvSpPr>
              <p:cNvPr id="31777" name="Rectangle 26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2832" cy="23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rgbClr val="990033"/>
                    </a:solidFill>
                  </a:rPr>
                  <a:t>n * [a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i+1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</a:t>
                </a:r>
                <a:r>
                  <a:rPr lang="pt-PT" altLang="pt-PT" sz="2000">
                    <a:solidFill>
                      <a:srgbClr val="990033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i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(i </a:t>
                </a:r>
                <a:r>
                  <a:rPr lang="pt-PT" altLang="pt-PT" sz="2000">
                    <a:solidFill>
                      <a:srgbClr val="990033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0..N-2); 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0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</a:t>
                </a:r>
                <a:r>
                  <a:rPr lang="pt-PT" altLang="pt-PT" sz="2000">
                    <a:solidFill>
                      <a:srgbClr val="990033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0]</a:t>
                </a:r>
                <a:endParaRPr lang="en-GB" altLang="pt-PT" sz="2000">
                  <a:solidFill>
                    <a:srgbClr val="990033"/>
                  </a:solidFill>
                </a:endParaRPr>
              </a:p>
            </p:txBody>
          </p:sp>
          <p:sp>
            <p:nvSpPr>
              <p:cNvPr id="31778" name="Rectangle 27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1104" cy="23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tabLst>
                    <a:tab pos="1143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143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143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143000" algn="l"/>
                  </a:tabLs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rgbClr val="990033"/>
                    </a:solidFill>
                  </a:rPr>
                  <a:t>SHL	a, n</a:t>
                </a:r>
                <a:endParaRPr lang="en-GB" altLang="pt-PT" sz="2000">
                  <a:solidFill>
                    <a:srgbClr val="990033"/>
                  </a:solidFill>
                </a:endParaRPr>
              </a:p>
            </p:txBody>
          </p:sp>
        </p:grpSp>
      </p:grpSp>
      <p:sp>
        <p:nvSpPr>
          <p:cNvPr id="31751" name="Rectangle 29"/>
          <p:cNvSpPr>
            <a:spLocks noChangeArrowheads="1"/>
          </p:cNvSpPr>
          <p:nvPr/>
        </p:nvSpPr>
        <p:spPr bwMode="auto">
          <a:xfrm>
            <a:off x="999067" y="3767667"/>
            <a:ext cx="7162800" cy="1219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GB" altLang="pt-PT" sz="2000">
              <a:solidFill>
                <a:schemeClr val="bg2"/>
              </a:solidFill>
            </a:endParaRPr>
          </a:p>
        </p:txBody>
      </p:sp>
      <p:sp>
        <p:nvSpPr>
          <p:cNvPr id="31752" name="Rectangle 30"/>
          <p:cNvSpPr>
            <a:spLocks noChangeArrowheads="1"/>
          </p:cNvSpPr>
          <p:nvPr/>
        </p:nvSpPr>
        <p:spPr bwMode="auto">
          <a:xfrm>
            <a:off x="2675467" y="4313767"/>
            <a:ext cx="533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 sz="2000">
                <a:solidFill>
                  <a:schemeClr val="bg2"/>
                </a:solidFill>
              </a:rPr>
              <a:t>a</a:t>
            </a:r>
            <a:r>
              <a:rPr lang="pt-PT" altLang="pt-PT" sz="2000" baseline="-25000">
                <a:solidFill>
                  <a:schemeClr val="bg2"/>
                </a:solidFill>
              </a:rPr>
              <a:t>N-1</a:t>
            </a:r>
            <a:endParaRPr lang="en-GB" altLang="pt-PT" sz="2000" baseline="-25000">
              <a:solidFill>
                <a:schemeClr val="bg2"/>
              </a:solidFill>
            </a:endParaRPr>
          </a:p>
        </p:txBody>
      </p:sp>
      <p:sp>
        <p:nvSpPr>
          <p:cNvPr id="31753" name="Rectangle 31"/>
          <p:cNvSpPr>
            <a:spLocks noChangeArrowheads="1"/>
          </p:cNvSpPr>
          <p:nvPr/>
        </p:nvSpPr>
        <p:spPr bwMode="auto">
          <a:xfrm>
            <a:off x="3208867" y="4313767"/>
            <a:ext cx="533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54" name="Rectangle 32"/>
          <p:cNvSpPr>
            <a:spLocks noChangeArrowheads="1"/>
          </p:cNvSpPr>
          <p:nvPr/>
        </p:nvSpPr>
        <p:spPr bwMode="auto">
          <a:xfrm>
            <a:off x="3742267" y="4313767"/>
            <a:ext cx="533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55" name="Rectangle 33"/>
          <p:cNvSpPr>
            <a:spLocks noChangeArrowheads="1"/>
          </p:cNvSpPr>
          <p:nvPr/>
        </p:nvSpPr>
        <p:spPr bwMode="auto">
          <a:xfrm>
            <a:off x="4275667" y="4313767"/>
            <a:ext cx="533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56" name="Rectangle 34"/>
          <p:cNvSpPr>
            <a:spLocks noChangeArrowheads="1"/>
          </p:cNvSpPr>
          <p:nvPr/>
        </p:nvSpPr>
        <p:spPr bwMode="auto">
          <a:xfrm>
            <a:off x="5571067" y="4313767"/>
            <a:ext cx="533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57" name="Rectangle 35"/>
          <p:cNvSpPr>
            <a:spLocks noChangeArrowheads="1"/>
          </p:cNvSpPr>
          <p:nvPr/>
        </p:nvSpPr>
        <p:spPr bwMode="auto">
          <a:xfrm>
            <a:off x="6637867" y="4313767"/>
            <a:ext cx="533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 sz="2000">
                <a:solidFill>
                  <a:schemeClr val="bg2"/>
                </a:solidFill>
              </a:rPr>
              <a:t>a</a:t>
            </a:r>
            <a:r>
              <a:rPr lang="pt-PT" altLang="pt-PT" sz="2000" baseline="-25000">
                <a:solidFill>
                  <a:schemeClr val="bg2"/>
                </a:solidFill>
              </a:rPr>
              <a:t>0</a:t>
            </a:r>
            <a:endParaRPr lang="en-GB" altLang="pt-PT" sz="2000" baseline="-25000">
              <a:solidFill>
                <a:schemeClr val="bg2"/>
              </a:solidFill>
            </a:endParaRPr>
          </a:p>
        </p:txBody>
      </p:sp>
      <p:sp>
        <p:nvSpPr>
          <p:cNvPr id="31758" name="Rectangle 36"/>
          <p:cNvSpPr>
            <a:spLocks noChangeArrowheads="1"/>
          </p:cNvSpPr>
          <p:nvPr/>
        </p:nvSpPr>
        <p:spPr bwMode="auto">
          <a:xfrm>
            <a:off x="6104467" y="4313767"/>
            <a:ext cx="533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59" name="Text Box 37"/>
          <p:cNvSpPr txBox="1">
            <a:spLocks noChangeArrowheads="1"/>
          </p:cNvSpPr>
          <p:nvPr/>
        </p:nvSpPr>
        <p:spPr bwMode="auto">
          <a:xfrm>
            <a:off x="4812242" y="4129617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 sz="3600" b="1">
                <a:solidFill>
                  <a:srgbClr val="990033"/>
                </a:solidFill>
              </a:rPr>
              <a:t>. . .</a:t>
            </a:r>
            <a:endParaRPr lang="en-GB" altLang="pt-PT" sz="3600" b="1">
              <a:solidFill>
                <a:srgbClr val="990033"/>
              </a:solidFill>
            </a:endParaRPr>
          </a:p>
        </p:txBody>
      </p:sp>
      <p:sp>
        <p:nvSpPr>
          <p:cNvPr id="31760" name="AutoShape 38"/>
          <p:cNvSpPr>
            <a:spLocks noChangeArrowheads="1"/>
          </p:cNvSpPr>
          <p:nvPr/>
        </p:nvSpPr>
        <p:spPr bwMode="auto">
          <a:xfrm>
            <a:off x="2980267" y="3856567"/>
            <a:ext cx="533400" cy="304800"/>
          </a:xfrm>
          <a:prstGeom prst="curvedDownArrow">
            <a:avLst>
              <a:gd name="adj1" fmla="val 35000"/>
              <a:gd name="adj2" fmla="val 70000"/>
              <a:gd name="adj3" fmla="val 33333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61" name="AutoShape 39"/>
          <p:cNvSpPr>
            <a:spLocks noChangeArrowheads="1"/>
          </p:cNvSpPr>
          <p:nvPr/>
        </p:nvSpPr>
        <p:spPr bwMode="auto">
          <a:xfrm>
            <a:off x="3513667" y="3856567"/>
            <a:ext cx="533400" cy="304800"/>
          </a:xfrm>
          <a:prstGeom prst="curvedDownArrow">
            <a:avLst>
              <a:gd name="adj1" fmla="val 35000"/>
              <a:gd name="adj2" fmla="val 70000"/>
              <a:gd name="adj3" fmla="val 33333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62" name="AutoShape 40"/>
          <p:cNvSpPr>
            <a:spLocks noChangeArrowheads="1"/>
          </p:cNvSpPr>
          <p:nvPr/>
        </p:nvSpPr>
        <p:spPr bwMode="auto">
          <a:xfrm>
            <a:off x="4047067" y="3856567"/>
            <a:ext cx="533400" cy="304800"/>
          </a:xfrm>
          <a:prstGeom prst="curvedDownArrow">
            <a:avLst>
              <a:gd name="adj1" fmla="val 35000"/>
              <a:gd name="adj2" fmla="val 70000"/>
              <a:gd name="adj3" fmla="val 33333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63" name="AutoShape 41"/>
          <p:cNvSpPr>
            <a:spLocks noChangeArrowheads="1"/>
          </p:cNvSpPr>
          <p:nvPr/>
        </p:nvSpPr>
        <p:spPr bwMode="auto">
          <a:xfrm>
            <a:off x="4580467" y="3856567"/>
            <a:ext cx="533400" cy="304800"/>
          </a:xfrm>
          <a:prstGeom prst="curvedDownArrow">
            <a:avLst>
              <a:gd name="adj1" fmla="val 35000"/>
              <a:gd name="adj2" fmla="val 70000"/>
              <a:gd name="adj3" fmla="val 33333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64" name="AutoShape 42"/>
          <p:cNvSpPr>
            <a:spLocks noChangeArrowheads="1"/>
          </p:cNvSpPr>
          <p:nvPr/>
        </p:nvSpPr>
        <p:spPr bwMode="auto">
          <a:xfrm>
            <a:off x="5342467" y="3856567"/>
            <a:ext cx="533400" cy="304800"/>
          </a:xfrm>
          <a:prstGeom prst="curvedDownArrow">
            <a:avLst>
              <a:gd name="adj1" fmla="val 35000"/>
              <a:gd name="adj2" fmla="val 70000"/>
              <a:gd name="adj3" fmla="val 33333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65" name="AutoShape 43"/>
          <p:cNvSpPr>
            <a:spLocks noChangeArrowheads="1"/>
          </p:cNvSpPr>
          <p:nvPr/>
        </p:nvSpPr>
        <p:spPr bwMode="auto">
          <a:xfrm>
            <a:off x="5875867" y="3856567"/>
            <a:ext cx="533400" cy="304800"/>
          </a:xfrm>
          <a:prstGeom prst="curvedDownArrow">
            <a:avLst>
              <a:gd name="adj1" fmla="val 35000"/>
              <a:gd name="adj2" fmla="val 70000"/>
              <a:gd name="adj3" fmla="val 33333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66" name="AutoShape 44"/>
          <p:cNvSpPr>
            <a:spLocks noChangeArrowheads="1"/>
          </p:cNvSpPr>
          <p:nvPr/>
        </p:nvSpPr>
        <p:spPr bwMode="auto">
          <a:xfrm>
            <a:off x="6409267" y="3856567"/>
            <a:ext cx="533400" cy="304800"/>
          </a:xfrm>
          <a:prstGeom prst="curvedDownArrow">
            <a:avLst>
              <a:gd name="adj1" fmla="val 35000"/>
              <a:gd name="adj2" fmla="val 70000"/>
              <a:gd name="adj3" fmla="val 33333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67" name="AutoShape 45"/>
          <p:cNvSpPr>
            <a:spLocks noChangeArrowheads="1"/>
          </p:cNvSpPr>
          <p:nvPr/>
        </p:nvSpPr>
        <p:spPr bwMode="auto">
          <a:xfrm flipH="1">
            <a:off x="7247467" y="4389967"/>
            <a:ext cx="381000" cy="304800"/>
          </a:xfrm>
          <a:prstGeom prst="leftArrow">
            <a:avLst>
              <a:gd name="adj1" fmla="val 33333"/>
              <a:gd name="adj2" fmla="val 6875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31768" name="Text Box 46"/>
          <p:cNvSpPr txBox="1">
            <a:spLocks noChangeArrowheads="1"/>
          </p:cNvSpPr>
          <p:nvPr/>
        </p:nvSpPr>
        <p:spPr bwMode="auto">
          <a:xfrm>
            <a:off x="1784292" y="4394200"/>
            <a:ext cx="35618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pt-PT" altLang="pt-PT" dirty="0" smtClean="0">
                <a:solidFill>
                  <a:schemeClr val="bg2"/>
                </a:solidFill>
              </a:rPr>
              <a:t>0</a:t>
            </a:r>
            <a:endParaRPr lang="pt-PT" altLang="pt-PT" dirty="0">
              <a:solidFill>
                <a:schemeClr val="bg2"/>
              </a:solidFill>
            </a:endParaRPr>
          </a:p>
        </p:txBody>
      </p:sp>
      <p:sp>
        <p:nvSpPr>
          <p:cNvPr id="31769" name="AutoShape 47"/>
          <p:cNvSpPr>
            <a:spLocks noChangeArrowheads="1"/>
          </p:cNvSpPr>
          <p:nvPr/>
        </p:nvSpPr>
        <p:spPr bwMode="auto">
          <a:xfrm flipH="1">
            <a:off x="2142067" y="4389967"/>
            <a:ext cx="381000" cy="304800"/>
          </a:xfrm>
          <a:prstGeom prst="leftArrow">
            <a:avLst>
              <a:gd name="adj1" fmla="val 33333"/>
              <a:gd name="adj2" fmla="val 6875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grpSp>
        <p:nvGrpSpPr>
          <p:cNvPr id="31770" name="Group 48"/>
          <p:cNvGrpSpPr>
            <a:grpSpLocks/>
          </p:cNvGrpSpPr>
          <p:nvPr/>
        </p:nvGrpSpPr>
        <p:grpSpPr bwMode="auto">
          <a:xfrm>
            <a:off x="1532467" y="3318933"/>
            <a:ext cx="6248400" cy="368300"/>
            <a:chOff x="480" y="2440"/>
            <a:chExt cx="3936" cy="232"/>
          </a:xfrm>
        </p:grpSpPr>
        <p:sp>
          <p:nvSpPr>
            <p:cNvPr id="31773" name="Rectangle 51"/>
            <p:cNvSpPr>
              <a:spLocks noChangeArrowheads="1"/>
            </p:cNvSpPr>
            <p:nvPr/>
          </p:nvSpPr>
          <p:spPr bwMode="auto">
            <a:xfrm>
              <a:off x="1584" y="2440"/>
              <a:ext cx="2832" cy="23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n * [a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</a:t>
              </a:r>
              <a:r>
                <a:rPr lang="pt-PT" altLang="pt-PT" sz="2000">
                  <a:solidFill>
                    <a:srgbClr val="990033"/>
                  </a:solidFill>
                  <a:sym typeface="Wingdings" panose="05000000000000000000" pitchFamily="2" charset="2"/>
                </a:rPr>
                <a:t></a:t>
              </a:r>
              <a:r>
                <a:rPr lang="pt-PT" altLang="pt-PT" sz="2000">
                  <a:solidFill>
                    <a:srgbClr val="990033"/>
                  </a:solidFill>
                </a:rPr>
                <a:t> 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i+1</a:t>
              </a:r>
              <a:r>
                <a:rPr lang="pt-PT" altLang="pt-PT" sz="2000">
                  <a:solidFill>
                    <a:srgbClr val="990033"/>
                  </a:solidFill>
                </a:rPr>
                <a:t> (i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</a:t>
              </a:r>
              <a:r>
                <a:rPr lang="pt-PT" altLang="pt-PT" sz="2000">
                  <a:solidFill>
                    <a:srgbClr val="990033"/>
                  </a:solidFill>
                </a:rPr>
                <a:t> 0..N-2); 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N-1</a:t>
              </a:r>
              <a:r>
                <a:rPr lang="pt-PT" altLang="pt-PT" sz="2000">
                  <a:solidFill>
                    <a:srgbClr val="990033"/>
                  </a:solidFill>
                </a:rPr>
                <a:t> </a:t>
              </a:r>
              <a:r>
                <a:rPr lang="pt-PT" altLang="pt-PT" sz="2000">
                  <a:solidFill>
                    <a:srgbClr val="990033"/>
                  </a:solidFill>
                  <a:sym typeface="Wingdings" panose="05000000000000000000" pitchFamily="2" charset="2"/>
                </a:rPr>
                <a:t></a:t>
              </a:r>
              <a:r>
                <a:rPr lang="pt-PT" altLang="pt-PT" sz="2000">
                  <a:solidFill>
                    <a:srgbClr val="990033"/>
                  </a:solidFill>
                </a:rPr>
                <a:t> 0]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31774" name="Rectangle 52"/>
            <p:cNvSpPr>
              <a:spLocks noChangeArrowheads="1"/>
            </p:cNvSpPr>
            <p:nvPr/>
          </p:nvSpPr>
          <p:spPr bwMode="auto">
            <a:xfrm>
              <a:off x="480" y="2440"/>
              <a:ext cx="1104" cy="23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1430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 dirty="0">
                  <a:solidFill>
                    <a:srgbClr val="990033"/>
                  </a:solidFill>
                </a:rPr>
                <a:t>SHR	a, n</a:t>
              </a:r>
              <a:endParaRPr lang="en-GB" altLang="pt-PT" sz="2000" dirty="0">
                <a:solidFill>
                  <a:srgbClr val="99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613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Instruções de rotação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886200"/>
            <a:ext cx="6248400" cy="2146300"/>
            <a:chOff x="912" y="2448"/>
            <a:chExt cx="3936" cy="1352"/>
          </a:xfrm>
        </p:grpSpPr>
        <p:grpSp>
          <p:nvGrpSpPr>
            <p:cNvPr id="32795" name="Group 4"/>
            <p:cNvGrpSpPr>
              <a:grpSpLocks/>
            </p:cNvGrpSpPr>
            <p:nvPr/>
          </p:nvGrpSpPr>
          <p:grpSpPr bwMode="auto">
            <a:xfrm>
              <a:off x="912" y="2736"/>
              <a:ext cx="3936" cy="1064"/>
              <a:chOff x="912" y="1104"/>
              <a:chExt cx="3936" cy="1064"/>
            </a:xfrm>
          </p:grpSpPr>
          <p:sp>
            <p:nvSpPr>
              <p:cNvPr id="32799" name="Rectangle 5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3936" cy="1064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00" name="Rectangle 6"/>
              <p:cNvSpPr>
                <a:spLocks noChangeArrowheads="1"/>
              </p:cNvSpPr>
              <p:nvPr/>
            </p:nvSpPr>
            <p:spPr bwMode="auto">
              <a:xfrm>
                <a:off x="1680" y="144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chemeClr val="bg2"/>
                    </a:solidFill>
                  </a:rPr>
                  <a:t>a</a:t>
                </a:r>
                <a:r>
                  <a:rPr lang="pt-PT" altLang="pt-PT" sz="2000" baseline="-25000">
                    <a:solidFill>
                      <a:schemeClr val="bg2"/>
                    </a:solidFill>
                  </a:rPr>
                  <a:t>N-1</a:t>
                </a:r>
                <a:endParaRPr lang="en-GB" altLang="pt-PT" sz="2000" baseline="-25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01" name="Rectangle 7"/>
              <p:cNvSpPr>
                <a:spLocks noChangeArrowheads="1"/>
              </p:cNvSpPr>
              <p:nvPr/>
            </p:nvSpPr>
            <p:spPr bwMode="auto">
              <a:xfrm>
                <a:off x="2016" y="144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02" name="Rectangle 8"/>
              <p:cNvSpPr>
                <a:spLocks noChangeArrowheads="1"/>
              </p:cNvSpPr>
              <p:nvPr/>
            </p:nvSpPr>
            <p:spPr bwMode="auto">
              <a:xfrm>
                <a:off x="2352" y="144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03" name="Rectangle 9"/>
              <p:cNvSpPr>
                <a:spLocks noChangeArrowheads="1"/>
              </p:cNvSpPr>
              <p:nvPr/>
            </p:nvSpPr>
            <p:spPr bwMode="auto">
              <a:xfrm>
                <a:off x="2688" y="144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04" name="Rectangle 10"/>
              <p:cNvSpPr>
                <a:spLocks noChangeArrowheads="1"/>
              </p:cNvSpPr>
              <p:nvPr/>
            </p:nvSpPr>
            <p:spPr bwMode="auto">
              <a:xfrm>
                <a:off x="3504" y="144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05" name="Rectangle 11"/>
              <p:cNvSpPr>
                <a:spLocks noChangeArrowheads="1"/>
              </p:cNvSpPr>
              <p:nvPr/>
            </p:nvSpPr>
            <p:spPr bwMode="auto">
              <a:xfrm>
                <a:off x="4176" y="144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chemeClr val="bg2"/>
                    </a:solidFill>
                  </a:rPr>
                  <a:t>a</a:t>
                </a:r>
                <a:r>
                  <a:rPr lang="pt-PT" altLang="pt-PT" sz="2000" baseline="-25000">
                    <a:solidFill>
                      <a:schemeClr val="bg2"/>
                    </a:solidFill>
                  </a:rPr>
                  <a:t>0</a:t>
                </a:r>
                <a:endParaRPr lang="en-GB" altLang="pt-PT" sz="2000" baseline="-25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06" name="Rectangle 12"/>
              <p:cNvSpPr>
                <a:spLocks noChangeArrowheads="1"/>
              </p:cNvSpPr>
              <p:nvPr/>
            </p:nvSpPr>
            <p:spPr bwMode="auto">
              <a:xfrm>
                <a:off x="3840" y="144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07" name="Text Box 13"/>
              <p:cNvSpPr txBox="1">
                <a:spLocks noChangeArrowheads="1"/>
              </p:cNvSpPr>
              <p:nvPr/>
            </p:nvSpPr>
            <p:spPr bwMode="auto">
              <a:xfrm>
                <a:off x="3026" y="1332"/>
                <a:ext cx="4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 sz="3600" b="1">
                    <a:solidFill>
                      <a:srgbClr val="990033"/>
                    </a:solidFill>
                  </a:rPr>
                  <a:t>. . .</a:t>
                </a:r>
                <a:endParaRPr lang="en-GB" altLang="pt-PT" sz="3600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32808" name="AutoShape 14"/>
              <p:cNvSpPr>
                <a:spLocks noChangeArrowheads="1"/>
              </p:cNvSpPr>
              <p:nvPr/>
            </p:nvSpPr>
            <p:spPr bwMode="auto">
              <a:xfrm>
                <a:off x="1872" y="120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09" name="AutoShape 15"/>
              <p:cNvSpPr>
                <a:spLocks noChangeArrowheads="1"/>
              </p:cNvSpPr>
              <p:nvPr/>
            </p:nvSpPr>
            <p:spPr bwMode="auto">
              <a:xfrm>
                <a:off x="2208" y="120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10" name="AutoShape 16"/>
              <p:cNvSpPr>
                <a:spLocks noChangeArrowheads="1"/>
              </p:cNvSpPr>
              <p:nvPr/>
            </p:nvSpPr>
            <p:spPr bwMode="auto">
              <a:xfrm>
                <a:off x="2544" y="120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11" name="AutoShape 17"/>
              <p:cNvSpPr>
                <a:spLocks noChangeArrowheads="1"/>
              </p:cNvSpPr>
              <p:nvPr/>
            </p:nvSpPr>
            <p:spPr bwMode="auto">
              <a:xfrm>
                <a:off x="2880" y="120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12" name="AutoShape 18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13" name="AutoShape 19"/>
              <p:cNvSpPr>
                <a:spLocks noChangeArrowheads="1"/>
              </p:cNvSpPr>
              <p:nvPr/>
            </p:nvSpPr>
            <p:spPr bwMode="auto">
              <a:xfrm>
                <a:off x="3696" y="120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14" name="AutoShape 20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815" name="AutoShape 21"/>
              <p:cNvSpPr>
                <a:spLocks noChangeArrowheads="1"/>
              </p:cNvSpPr>
              <p:nvPr/>
            </p:nvSpPr>
            <p:spPr bwMode="auto">
              <a:xfrm flipH="1">
                <a:off x="1632" y="1784"/>
                <a:ext cx="2784" cy="288"/>
              </a:xfrm>
              <a:prstGeom prst="curvedUpArrow">
                <a:avLst>
                  <a:gd name="adj1" fmla="val 34639"/>
                  <a:gd name="adj2" fmla="val 159231"/>
                  <a:gd name="adj3" fmla="val 35759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796" name="Group 22"/>
            <p:cNvGrpSpPr>
              <a:grpSpLocks/>
            </p:cNvGrpSpPr>
            <p:nvPr/>
          </p:nvGrpSpPr>
          <p:grpSpPr bwMode="auto">
            <a:xfrm>
              <a:off x="912" y="2448"/>
              <a:ext cx="3936" cy="232"/>
              <a:chOff x="960" y="2640"/>
              <a:chExt cx="3936" cy="232"/>
            </a:xfrm>
          </p:grpSpPr>
          <p:sp>
            <p:nvSpPr>
              <p:cNvPr id="32797" name="Rectangle 23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2832" cy="23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rgbClr val="990033"/>
                    </a:solidFill>
                  </a:rPr>
                  <a:t>n * [a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i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</a:t>
                </a:r>
                <a:r>
                  <a:rPr lang="pt-PT" altLang="pt-PT" sz="2000">
                    <a:solidFill>
                      <a:srgbClr val="990033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i+1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(i </a:t>
                </a:r>
                <a:r>
                  <a:rPr lang="pt-PT" altLang="pt-PT" sz="2000">
                    <a:solidFill>
                      <a:srgbClr val="990033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0..N-2); 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N-1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</a:t>
                </a:r>
                <a:r>
                  <a:rPr lang="pt-PT" altLang="pt-PT" sz="2000">
                    <a:solidFill>
                      <a:srgbClr val="990033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0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]</a:t>
                </a:r>
                <a:endParaRPr lang="en-GB" altLang="pt-PT" sz="2000">
                  <a:solidFill>
                    <a:srgbClr val="990033"/>
                  </a:solidFill>
                </a:endParaRPr>
              </a:p>
            </p:txBody>
          </p:sp>
          <p:sp>
            <p:nvSpPr>
              <p:cNvPr id="32798" name="Rectangle 24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1104" cy="23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tabLst>
                    <a:tab pos="1143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143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143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143000" algn="l"/>
                  </a:tabLs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rgbClr val="990033"/>
                    </a:solidFill>
                  </a:rPr>
                  <a:t>ROR	a, n</a:t>
                </a:r>
                <a:endParaRPr lang="en-GB" altLang="pt-PT" sz="2000">
                  <a:solidFill>
                    <a:srgbClr val="990033"/>
                  </a:solidFill>
                </a:endParaRPr>
              </a:p>
            </p:txBody>
          </p:sp>
        </p:grpSp>
      </p:grpSp>
      <p:grpSp>
        <p:nvGrpSpPr>
          <p:cNvPr id="32773" name="Group 25"/>
          <p:cNvGrpSpPr>
            <a:grpSpLocks/>
          </p:cNvGrpSpPr>
          <p:nvPr/>
        </p:nvGrpSpPr>
        <p:grpSpPr bwMode="auto">
          <a:xfrm>
            <a:off x="1447800" y="1447800"/>
            <a:ext cx="6248400" cy="2146300"/>
            <a:chOff x="912" y="912"/>
            <a:chExt cx="3936" cy="1352"/>
          </a:xfrm>
        </p:grpSpPr>
        <p:grpSp>
          <p:nvGrpSpPr>
            <p:cNvPr id="32774" name="Group 26"/>
            <p:cNvGrpSpPr>
              <a:grpSpLocks/>
            </p:cNvGrpSpPr>
            <p:nvPr/>
          </p:nvGrpSpPr>
          <p:grpSpPr bwMode="auto">
            <a:xfrm>
              <a:off x="912" y="912"/>
              <a:ext cx="3936" cy="232"/>
              <a:chOff x="912" y="864"/>
              <a:chExt cx="3936" cy="232"/>
            </a:xfrm>
          </p:grpSpPr>
          <p:sp>
            <p:nvSpPr>
              <p:cNvPr id="32793" name="Rectangle 27"/>
              <p:cNvSpPr>
                <a:spLocks noChangeArrowheads="1"/>
              </p:cNvSpPr>
              <p:nvPr/>
            </p:nvSpPr>
            <p:spPr bwMode="auto">
              <a:xfrm>
                <a:off x="2016" y="864"/>
                <a:ext cx="2832" cy="23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rgbClr val="990033"/>
                    </a:solidFill>
                  </a:rPr>
                  <a:t>n * [a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i+1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</a:t>
                </a:r>
                <a:r>
                  <a:rPr lang="pt-PT" altLang="pt-PT" sz="2000">
                    <a:solidFill>
                      <a:srgbClr val="990033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i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(i </a:t>
                </a:r>
                <a:r>
                  <a:rPr lang="pt-PT" altLang="pt-PT" sz="2000">
                    <a:solidFill>
                      <a:srgbClr val="990033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0..N-2); 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0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</a:t>
                </a:r>
                <a:r>
                  <a:rPr lang="pt-PT" altLang="pt-PT" sz="2000">
                    <a:solidFill>
                      <a:srgbClr val="990033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a</a:t>
                </a:r>
                <a:r>
                  <a:rPr lang="pt-PT" altLang="pt-PT" sz="2000" baseline="-25000">
                    <a:solidFill>
                      <a:srgbClr val="990033"/>
                    </a:solidFill>
                  </a:rPr>
                  <a:t>N-1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]</a:t>
                </a:r>
                <a:endParaRPr lang="en-GB" altLang="pt-PT" sz="2000">
                  <a:solidFill>
                    <a:srgbClr val="990033"/>
                  </a:solidFill>
                </a:endParaRPr>
              </a:p>
            </p:txBody>
          </p:sp>
          <p:sp>
            <p:nvSpPr>
              <p:cNvPr id="32794" name="Rectangle 2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1104" cy="23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tabLst>
                    <a:tab pos="1143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1143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1143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1143000" algn="l"/>
                  </a:tabLs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1143000" algn="l"/>
                  </a:tabLs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rgbClr val="990033"/>
                    </a:solidFill>
                  </a:rPr>
                  <a:t>ROL	a, n</a:t>
                </a:r>
                <a:endParaRPr lang="en-GB" altLang="pt-PT" sz="2000">
                  <a:solidFill>
                    <a:srgbClr val="990033"/>
                  </a:solidFill>
                </a:endParaRPr>
              </a:p>
            </p:txBody>
          </p:sp>
        </p:grpSp>
        <p:grpSp>
          <p:nvGrpSpPr>
            <p:cNvPr id="32775" name="Group 29"/>
            <p:cNvGrpSpPr>
              <a:grpSpLocks/>
            </p:cNvGrpSpPr>
            <p:nvPr/>
          </p:nvGrpSpPr>
          <p:grpSpPr bwMode="auto">
            <a:xfrm>
              <a:off x="912" y="1200"/>
              <a:ext cx="3936" cy="1064"/>
              <a:chOff x="912" y="2544"/>
              <a:chExt cx="3936" cy="1064"/>
            </a:xfrm>
          </p:grpSpPr>
          <p:sp>
            <p:nvSpPr>
              <p:cNvPr id="32776" name="Rectangle 30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3936" cy="1064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77" name="Rectangle 31"/>
              <p:cNvSpPr>
                <a:spLocks noChangeArrowheads="1"/>
              </p:cNvSpPr>
              <p:nvPr/>
            </p:nvSpPr>
            <p:spPr bwMode="auto">
              <a:xfrm>
                <a:off x="1680" y="288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chemeClr val="bg2"/>
                    </a:solidFill>
                  </a:rPr>
                  <a:t>a</a:t>
                </a:r>
                <a:r>
                  <a:rPr lang="pt-PT" altLang="pt-PT" sz="2000" baseline="-25000">
                    <a:solidFill>
                      <a:schemeClr val="bg2"/>
                    </a:solidFill>
                  </a:rPr>
                  <a:t>N-1</a:t>
                </a:r>
                <a:endParaRPr lang="en-GB" altLang="pt-PT" sz="2000" baseline="-25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78" name="Rectangle 32"/>
              <p:cNvSpPr>
                <a:spLocks noChangeArrowheads="1"/>
              </p:cNvSpPr>
              <p:nvPr/>
            </p:nvSpPr>
            <p:spPr bwMode="auto">
              <a:xfrm>
                <a:off x="2016" y="288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79" name="Rectangle 33"/>
              <p:cNvSpPr>
                <a:spLocks noChangeArrowheads="1"/>
              </p:cNvSpPr>
              <p:nvPr/>
            </p:nvSpPr>
            <p:spPr bwMode="auto">
              <a:xfrm>
                <a:off x="2352" y="288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80" name="Rectangle 34"/>
              <p:cNvSpPr>
                <a:spLocks noChangeArrowheads="1"/>
              </p:cNvSpPr>
              <p:nvPr/>
            </p:nvSpPr>
            <p:spPr bwMode="auto">
              <a:xfrm>
                <a:off x="2688" y="288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81" name="Rectangle 35"/>
              <p:cNvSpPr>
                <a:spLocks noChangeArrowheads="1"/>
              </p:cNvSpPr>
              <p:nvPr/>
            </p:nvSpPr>
            <p:spPr bwMode="auto">
              <a:xfrm>
                <a:off x="3504" y="288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82" name="Rectangle 36"/>
              <p:cNvSpPr>
                <a:spLocks noChangeArrowheads="1"/>
              </p:cNvSpPr>
              <p:nvPr/>
            </p:nvSpPr>
            <p:spPr bwMode="auto">
              <a:xfrm>
                <a:off x="4176" y="288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chemeClr val="bg2"/>
                    </a:solidFill>
                  </a:rPr>
                  <a:t>a</a:t>
                </a:r>
                <a:r>
                  <a:rPr lang="pt-PT" altLang="pt-PT" sz="2000" baseline="-25000">
                    <a:solidFill>
                      <a:schemeClr val="bg2"/>
                    </a:solidFill>
                  </a:rPr>
                  <a:t>0</a:t>
                </a:r>
                <a:endParaRPr lang="en-GB" altLang="pt-PT" sz="2000" baseline="-25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83" name="Rectangle 37"/>
              <p:cNvSpPr>
                <a:spLocks noChangeArrowheads="1"/>
              </p:cNvSpPr>
              <p:nvPr/>
            </p:nvSpPr>
            <p:spPr bwMode="auto">
              <a:xfrm>
                <a:off x="3840" y="2888"/>
                <a:ext cx="336" cy="28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84" name="Text Box 38"/>
              <p:cNvSpPr txBox="1">
                <a:spLocks noChangeArrowheads="1"/>
              </p:cNvSpPr>
              <p:nvPr/>
            </p:nvSpPr>
            <p:spPr bwMode="auto">
              <a:xfrm>
                <a:off x="3026" y="2772"/>
                <a:ext cx="4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pt-PT" altLang="pt-PT" sz="3600" b="1">
                    <a:solidFill>
                      <a:srgbClr val="990033"/>
                    </a:solidFill>
                  </a:rPr>
                  <a:t>. . .</a:t>
                </a:r>
                <a:endParaRPr lang="en-GB" altLang="pt-PT" sz="3600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32785" name="AutoShape 39"/>
              <p:cNvSpPr>
                <a:spLocks noChangeArrowheads="1"/>
              </p:cNvSpPr>
              <p:nvPr/>
            </p:nvSpPr>
            <p:spPr bwMode="auto">
              <a:xfrm flipH="1">
                <a:off x="1824" y="264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86" name="AutoShape 40"/>
              <p:cNvSpPr>
                <a:spLocks noChangeArrowheads="1"/>
              </p:cNvSpPr>
              <p:nvPr/>
            </p:nvSpPr>
            <p:spPr bwMode="auto">
              <a:xfrm flipH="1">
                <a:off x="2160" y="264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87" name="AutoShape 41"/>
              <p:cNvSpPr>
                <a:spLocks noChangeArrowheads="1"/>
              </p:cNvSpPr>
              <p:nvPr/>
            </p:nvSpPr>
            <p:spPr bwMode="auto">
              <a:xfrm flipH="1">
                <a:off x="2496" y="264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88" name="AutoShape 42"/>
              <p:cNvSpPr>
                <a:spLocks noChangeArrowheads="1"/>
              </p:cNvSpPr>
              <p:nvPr/>
            </p:nvSpPr>
            <p:spPr bwMode="auto">
              <a:xfrm flipH="1">
                <a:off x="2832" y="264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89" name="AutoShape 43"/>
              <p:cNvSpPr>
                <a:spLocks noChangeArrowheads="1"/>
              </p:cNvSpPr>
              <p:nvPr/>
            </p:nvSpPr>
            <p:spPr bwMode="auto">
              <a:xfrm flipH="1">
                <a:off x="3312" y="264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90" name="AutoShape 44"/>
              <p:cNvSpPr>
                <a:spLocks noChangeArrowheads="1"/>
              </p:cNvSpPr>
              <p:nvPr/>
            </p:nvSpPr>
            <p:spPr bwMode="auto">
              <a:xfrm flipH="1">
                <a:off x="3648" y="264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91" name="AutoShape 45"/>
              <p:cNvSpPr>
                <a:spLocks noChangeArrowheads="1"/>
              </p:cNvSpPr>
              <p:nvPr/>
            </p:nvSpPr>
            <p:spPr bwMode="auto">
              <a:xfrm flipH="1">
                <a:off x="3984" y="2640"/>
                <a:ext cx="336" cy="192"/>
              </a:xfrm>
              <a:prstGeom prst="curvedDown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2792" name="AutoShape 46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2784" cy="288"/>
              </a:xfrm>
              <a:prstGeom prst="curvedUpArrow">
                <a:avLst>
                  <a:gd name="adj1" fmla="val 34639"/>
                  <a:gd name="adj2" fmla="val 159231"/>
                  <a:gd name="adj3" fmla="val 35759"/>
                </a:avLst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pt-PT" altLang="pt-PT" sz="200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193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85800"/>
          </a:xfrm>
        </p:spPr>
        <p:txBody>
          <a:bodyPr/>
          <a:lstStyle/>
          <a:p>
            <a:r>
              <a:rPr lang="en-US" altLang="pt-PT" smtClean="0"/>
              <a:t>Bits de estado (</a:t>
            </a:r>
            <a:r>
              <a:rPr lang="en-US" altLang="pt-PT" i="1" smtClean="0"/>
              <a:t>flags</a:t>
            </a:r>
            <a:r>
              <a:rPr lang="en-US" altLang="pt-PT" smtClean="0"/>
              <a:t>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219199"/>
            <a:ext cx="8108950" cy="2192867"/>
          </a:xfrm>
        </p:spPr>
        <p:txBody>
          <a:bodyPr/>
          <a:lstStyle/>
          <a:p>
            <a:r>
              <a:rPr lang="pt-PT" altLang="pt-PT" dirty="0" smtClean="0"/>
              <a:t>Fazem parte do Registo de Estado (RE).</a:t>
            </a:r>
          </a:p>
          <a:p>
            <a:r>
              <a:rPr lang="pt-PT" altLang="pt-PT" dirty="0" smtClean="0"/>
              <a:t>Fornecem indicações sobre o resultado da operação anterior (nem todas as instruções os alteram).</a:t>
            </a:r>
          </a:p>
          <a:p>
            <a:r>
              <a:rPr lang="pt-PT" altLang="pt-PT" dirty="0" smtClean="0"/>
              <a:t>Podem influenciar o resultado da operação seguinte.</a:t>
            </a:r>
          </a:p>
          <a:p>
            <a:r>
              <a:rPr lang="pt-PT" altLang="pt-PT" dirty="0"/>
              <a:t>Exemplo: </a:t>
            </a:r>
            <a:r>
              <a:rPr lang="pt-PT" altLang="pt-PT" b="1" dirty="0" smtClean="0">
                <a:solidFill>
                  <a:srgbClr val="FFFF00"/>
                </a:solidFill>
              </a:rPr>
              <a:t>flags.asm</a:t>
            </a:r>
          </a:p>
        </p:txBody>
      </p:sp>
      <p:graphicFrame>
        <p:nvGraphicFramePr>
          <p:cNvPr id="5130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31173"/>
              </p:ext>
            </p:extLst>
          </p:nvPr>
        </p:nvGraphicFramePr>
        <p:xfrm>
          <a:off x="877888" y="3583781"/>
          <a:ext cx="7543800" cy="2433637"/>
        </p:xfrm>
        <a:graphic>
          <a:graphicData uri="http://schemas.openxmlformats.org/drawingml/2006/table">
            <a:tbl>
              <a:tblPr/>
              <a:tblGrid>
                <a:gridCol w="386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Bit de estado mais importantes: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Fica a 1 se o resultado de uma operação: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(Z) Zero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 zero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(C) Transporte (</a:t>
                      </a:r>
                      <a:r>
                        <a:rPr kumimoji="0" lang="pt-PT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carry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tiver transporte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(V) Excesso (</a:t>
                      </a:r>
                      <a:r>
                        <a:rPr kumimoji="0" lang="pt-PT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overflow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não couber na palavra do processador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(N) Negativo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 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negativo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1143000"/>
          </a:xfrm>
        </p:spPr>
        <p:txBody>
          <a:bodyPr/>
          <a:lstStyle/>
          <a:p>
            <a:r>
              <a:rPr lang="en-US" altLang="pt-PT" dirty="0" err="1" smtClean="0"/>
              <a:t>Diretiva</a:t>
            </a:r>
            <a:r>
              <a:rPr lang="en-US" altLang="pt-PT" dirty="0" smtClean="0"/>
              <a:t> EQU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39116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762000" algn="l"/>
                <a:tab pos="1714500" algn="l"/>
                <a:tab pos="2667000" algn="l"/>
              </a:tabLst>
            </a:pPr>
            <a:r>
              <a:rPr lang="en-US" altLang="pt-PT" dirty="0" err="1" smtClean="0"/>
              <a:t>Não</a:t>
            </a:r>
            <a:r>
              <a:rPr lang="en-US" altLang="pt-PT" dirty="0" smtClean="0"/>
              <a:t> é </a:t>
            </a:r>
            <a:r>
              <a:rPr lang="en-US" altLang="pt-PT" dirty="0" err="1" smtClean="0"/>
              <a:t>uma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instrução</a:t>
            </a:r>
            <a:r>
              <a:rPr lang="en-US" altLang="pt-PT" dirty="0" smtClean="0"/>
              <a:t> (</a:t>
            </a:r>
            <a:r>
              <a:rPr lang="en-US" altLang="pt-PT" dirty="0" err="1" smtClean="0"/>
              <a:t>não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gera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código</a:t>
            </a:r>
            <a:r>
              <a:rPr lang="en-US" altLang="pt-PT" dirty="0" smtClean="0"/>
              <a:t>)</a:t>
            </a:r>
          </a:p>
          <a:p>
            <a:pPr>
              <a:spcBef>
                <a:spcPct val="0"/>
              </a:spcBef>
              <a:tabLst>
                <a:tab pos="762000" algn="l"/>
                <a:tab pos="1714500" algn="l"/>
                <a:tab pos="2667000" algn="l"/>
              </a:tabLst>
            </a:pPr>
            <a:r>
              <a:rPr lang="en-US" altLang="pt-PT" dirty="0" smtClean="0"/>
              <a:t>Serve </a:t>
            </a:r>
            <a:r>
              <a:rPr lang="en-US" altLang="pt-PT" dirty="0" err="1" smtClean="0"/>
              <a:t>apenas</a:t>
            </a:r>
            <a:r>
              <a:rPr lang="en-US" altLang="pt-PT" dirty="0" smtClean="0"/>
              <a:t> para </a:t>
            </a:r>
            <a:r>
              <a:rPr lang="en-US" altLang="pt-PT" dirty="0" err="1" smtClean="0"/>
              <a:t>definir</a:t>
            </a:r>
            <a:r>
              <a:rPr lang="en-US" altLang="pt-PT" dirty="0" smtClean="0"/>
              <a:t> o valor de constants </a:t>
            </a:r>
            <a:r>
              <a:rPr lang="en-US" altLang="pt-PT" dirty="0" err="1" smtClean="0"/>
              <a:t>simbólicas</a:t>
            </a:r>
            <a:endParaRPr lang="en-US" altLang="pt-PT" dirty="0" smtClean="0"/>
          </a:p>
          <a:p>
            <a:pPr>
              <a:spcBef>
                <a:spcPct val="0"/>
              </a:spcBef>
              <a:tabLst>
                <a:tab pos="762000" algn="l"/>
                <a:tab pos="1714500" algn="l"/>
                <a:tab pos="2667000" algn="l"/>
              </a:tabLst>
            </a:pPr>
            <a:r>
              <a:rPr lang="en-US" altLang="pt-PT" dirty="0" err="1" smtClean="0"/>
              <a:t>Não</a:t>
            </a:r>
            <a:r>
              <a:rPr lang="en-US" altLang="pt-PT" dirty="0" smtClean="0"/>
              <a:t> é </a:t>
            </a:r>
            <a:r>
              <a:rPr lang="en-US" altLang="pt-PT" dirty="0" err="1" smtClean="0"/>
              <a:t>uma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etiqueta</a:t>
            </a:r>
            <a:r>
              <a:rPr lang="en-US" altLang="pt-PT" dirty="0" smtClean="0"/>
              <a:t> (</a:t>
            </a:r>
            <a:r>
              <a:rPr lang="en-US" altLang="pt-PT" i="1" dirty="0" smtClean="0"/>
              <a:t>label</a:t>
            </a:r>
            <a:r>
              <a:rPr lang="en-US" altLang="pt-PT" dirty="0" smtClean="0"/>
              <a:t>), </a:t>
            </a:r>
            <a:r>
              <a:rPr lang="en-US" altLang="pt-PT" dirty="0" err="1" smtClean="0"/>
              <a:t>pelo</a:t>
            </a:r>
            <a:r>
              <a:rPr lang="en-US" altLang="pt-PT" dirty="0" smtClean="0"/>
              <a:t> que </a:t>
            </a:r>
            <a:r>
              <a:rPr lang="en-US" altLang="pt-PT" dirty="0" err="1" smtClean="0"/>
              <a:t>não</a:t>
            </a:r>
            <a:r>
              <a:rPr lang="en-US" altLang="pt-PT" dirty="0" smtClean="0"/>
              <a:t> leva “:”</a:t>
            </a:r>
          </a:p>
          <a:p>
            <a:pPr>
              <a:spcBef>
                <a:spcPct val="0"/>
              </a:spcBef>
              <a:tabLst>
                <a:tab pos="762000" algn="l"/>
                <a:tab pos="1714500" algn="l"/>
                <a:tab pos="2667000" algn="l"/>
              </a:tabLst>
            </a:pPr>
            <a:endParaRPr lang="en-US" altLang="pt-PT" dirty="0"/>
          </a:p>
          <a:p>
            <a:pPr>
              <a:spcBef>
                <a:spcPct val="0"/>
              </a:spcBef>
              <a:tabLst>
                <a:tab pos="762000" algn="l"/>
                <a:tab pos="1714500" algn="l"/>
                <a:tab pos="2667000" algn="l"/>
              </a:tabLst>
            </a:pPr>
            <a:r>
              <a:rPr lang="en-US" altLang="pt-PT" dirty="0" err="1" smtClean="0"/>
              <a:t>Sintaxe</a:t>
            </a:r>
            <a:r>
              <a:rPr lang="en-US" altLang="pt-PT" dirty="0" smtClean="0"/>
              <a:t>: </a:t>
            </a:r>
          </a:p>
          <a:p>
            <a:pPr>
              <a:spcBef>
                <a:spcPct val="0"/>
              </a:spcBef>
              <a:buFontTx/>
              <a:buNone/>
              <a:tabLst>
                <a:tab pos="762000" algn="l"/>
                <a:tab pos="1714500" algn="l"/>
                <a:tab pos="26670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	</a:t>
            </a:r>
            <a:r>
              <a:rPr lang="en-US" altLang="pt-PT" i="1" dirty="0" err="1" smtClean="0">
                <a:solidFill>
                  <a:schemeClr val="tx2"/>
                </a:solidFill>
              </a:rPr>
              <a:t>símbolo</a:t>
            </a:r>
            <a:r>
              <a:rPr lang="en-US" altLang="pt-PT" dirty="0" smtClean="0">
                <a:solidFill>
                  <a:schemeClr val="tx2"/>
                </a:solidFill>
              </a:rPr>
              <a:t>	EQU	</a:t>
            </a:r>
            <a:r>
              <a:rPr lang="en-US" altLang="pt-PT" i="1" dirty="0" err="1" smtClean="0">
                <a:solidFill>
                  <a:schemeClr val="tx2"/>
                </a:solidFill>
              </a:rPr>
              <a:t>constante</a:t>
            </a:r>
            <a:r>
              <a:rPr lang="en-US" altLang="pt-PT" i="1" dirty="0" smtClean="0">
                <a:solidFill>
                  <a:schemeClr val="tx2"/>
                </a:solidFill>
              </a:rPr>
              <a:t>-literal</a:t>
            </a:r>
          </a:p>
          <a:p>
            <a:pPr>
              <a:spcBef>
                <a:spcPct val="0"/>
              </a:spcBef>
              <a:buFontTx/>
              <a:buNone/>
              <a:tabLst>
                <a:tab pos="762000" algn="l"/>
                <a:tab pos="1714500" algn="l"/>
                <a:tab pos="2667000" algn="l"/>
              </a:tabLst>
            </a:pPr>
            <a:endParaRPr lang="en-US" altLang="pt-PT" i="1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tabLst>
                <a:tab pos="762000" algn="l"/>
                <a:tab pos="1714500" algn="l"/>
                <a:tab pos="2667000" algn="l"/>
              </a:tabLst>
            </a:pPr>
            <a:r>
              <a:rPr lang="en-US" altLang="pt-PT" dirty="0" err="1" smtClean="0"/>
              <a:t>Exemplo</a:t>
            </a:r>
            <a:r>
              <a:rPr lang="en-US" altLang="pt-PT" dirty="0" smtClean="0"/>
              <a:t>: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762000" algn="l"/>
                <a:tab pos="1714500" algn="l"/>
                <a:tab pos="26670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DUZIA	EQU	12	; </a:t>
            </a:r>
            <a:r>
              <a:rPr lang="en-US" altLang="pt-PT" dirty="0" err="1" smtClean="0">
                <a:solidFill>
                  <a:schemeClr val="tx2"/>
                </a:solidFill>
              </a:rPr>
              <a:t>definição</a:t>
            </a:r>
            <a:endParaRPr lang="en-US" altLang="pt-PT" dirty="0" smtClean="0">
              <a:solidFill>
                <a:schemeClr val="tx2"/>
              </a:solidFill>
            </a:endParaRPr>
          </a:p>
          <a:p>
            <a:pPr lvl="1">
              <a:spcBef>
                <a:spcPct val="0"/>
              </a:spcBef>
              <a:buFontTx/>
              <a:buNone/>
              <a:tabLst>
                <a:tab pos="762000" algn="l"/>
                <a:tab pos="1714500" algn="l"/>
                <a:tab pos="26670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MOV	R1, DUZIA	; utilização (R1 </a:t>
            </a:r>
            <a:r>
              <a:rPr lang="pt-PT" altLang="pt-PT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12)</a:t>
            </a:r>
            <a:endParaRPr lang="en-US" altLang="pt-PT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457200"/>
            <a:ext cx="8061325" cy="609600"/>
          </a:xfrm>
        </p:spPr>
        <p:txBody>
          <a:bodyPr/>
          <a:lstStyle/>
          <a:p>
            <a:r>
              <a:rPr lang="en-US" altLang="pt-PT" dirty="0" err="1" smtClean="0"/>
              <a:t>Exemplo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programa</a:t>
            </a:r>
            <a:r>
              <a:rPr lang="en-US" altLang="pt-PT" dirty="0" smtClean="0"/>
              <a:t> no PEPE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96900" y="1320799"/>
            <a:ext cx="8089900" cy="182456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pt-PT" dirty="0" err="1"/>
              <a:t>Objetivo</a:t>
            </a:r>
            <a:r>
              <a:rPr lang="en-US" altLang="pt-PT" dirty="0"/>
              <a:t>: </a:t>
            </a:r>
            <a:r>
              <a:rPr lang="en-US" altLang="pt-PT" dirty="0" err="1"/>
              <a:t>somar</a:t>
            </a:r>
            <a:r>
              <a:rPr lang="en-US" altLang="pt-PT" dirty="0"/>
              <a:t> um </a:t>
            </a:r>
            <a:r>
              <a:rPr lang="en-US" altLang="pt-PT" dirty="0" err="1"/>
              <a:t>inteiro</a:t>
            </a:r>
            <a:r>
              <a:rPr lang="en-US" altLang="pt-PT" dirty="0"/>
              <a:t> </a:t>
            </a:r>
            <a:r>
              <a:rPr lang="en-US" altLang="pt-PT" dirty="0" err="1"/>
              <a:t>positivo</a:t>
            </a:r>
            <a:r>
              <a:rPr lang="en-US" altLang="pt-PT" dirty="0"/>
              <a:t> com </a:t>
            </a:r>
            <a:r>
              <a:rPr lang="en-US" altLang="pt-PT" dirty="0" err="1"/>
              <a:t>todos</a:t>
            </a:r>
            <a:r>
              <a:rPr lang="en-US" altLang="pt-PT" dirty="0"/>
              <a:t> </a:t>
            </a:r>
            <a:r>
              <a:rPr lang="en-US" altLang="pt-PT" dirty="0" err="1"/>
              <a:t>os</a:t>
            </a:r>
            <a:r>
              <a:rPr lang="en-US" altLang="pt-PT" dirty="0"/>
              <a:t> </a:t>
            </a:r>
            <a:r>
              <a:rPr lang="en-US" altLang="pt-PT" dirty="0" err="1"/>
              <a:t>inteiros</a:t>
            </a:r>
            <a:r>
              <a:rPr lang="en-US" altLang="pt-PT" dirty="0"/>
              <a:t> </a:t>
            </a:r>
            <a:r>
              <a:rPr lang="en-US" altLang="pt-PT" dirty="0" err="1"/>
              <a:t>positivos</a:t>
            </a:r>
            <a:r>
              <a:rPr lang="en-US" altLang="pt-PT" dirty="0"/>
              <a:t> </a:t>
            </a:r>
            <a:r>
              <a:rPr lang="en-US" altLang="pt-PT" dirty="0" err="1"/>
              <a:t>menores</a:t>
            </a:r>
            <a:r>
              <a:rPr lang="en-US" altLang="pt-PT" dirty="0"/>
              <a:t> que </a:t>
            </a:r>
            <a:r>
              <a:rPr lang="en-US" altLang="pt-PT" dirty="0" err="1"/>
              <a:t>ele</a:t>
            </a:r>
            <a:r>
              <a:rPr lang="en-US" altLang="pt-PT" dirty="0"/>
              <a:t>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PT" altLang="pt-PT" sz="2800" dirty="0"/>
              <a:t>	</a:t>
            </a:r>
            <a:r>
              <a:rPr lang="pt-PT" altLang="pt-PT" sz="2800" dirty="0">
                <a:latin typeface="Tahoma" panose="020B0604030504040204" pitchFamily="34" charset="0"/>
              </a:rPr>
              <a:t>	</a:t>
            </a:r>
            <a:r>
              <a:rPr lang="pt-PT" altLang="pt-PT" dirty="0">
                <a:latin typeface="Tahoma" panose="020B0604030504040204" pitchFamily="34" charset="0"/>
              </a:rPr>
              <a:t>soma = N + (N-1) + (N-2) + . . . + 2 + 1</a:t>
            </a:r>
            <a:r>
              <a:rPr lang="en-US" altLang="pt-PT" dirty="0">
                <a:latin typeface="Tahoma" panose="020B0604030504040204" pitchFamily="34" charset="0"/>
              </a:rPr>
              <a:t> </a:t>
            </a:r>
            <a:endParaRPr lang="en-US" altLang="pt-PT" sz="2000" dirty="0"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pt-PT" dirty="0" err="1" smtClean="0"/>
              <a:t>Algoritmo</a:t>
            </a:r>
            <a:r>
              <a:rPr lang="en-US" altLang="pt-PT" dirty="0" smtClean="0"/>
              <a:t>: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93699" y="3272365"/>
            <a:ext cx="8394700" cy="266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1.	soma 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0			(inicializa </a:t>
            </a:r>
            <a:r>
              <a:rPr lang="pt-PT" altLang="pt-PT" sz="2000" b="1" dirty="0">
                <a:solidFill>
                  <a:schemeClr val="tx2"/>
                </a:solidFill>
                <a:latin typeface="Tahoma" panose="020B0604030504040204" pitchFamily="34" charset="0"/>
              </a:rPr>
              <a:t>soma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com zero)</a:t>
            </a:r>
            <a:r>
              <a:rPr lang="en-US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2.	</a:t>
            </a:r>
            <a:r>
              <a:rPr lang="pt-PT" altLang="pt-PT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N			(inicializa </a:t>
            </a:r>
            <a:r>
              <a:rPr lang="pt-PT" altLang="pt-PT" sz="2000" b="1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com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3.	Se (</a:t>
            </a:r>
            <a:r>
              <a:rPr lang="pt-PT" altLang="pt-PT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&lt; 0) salta para 8	(se </a:t>
            </a:r>
            <a:r>
              <a:rPr lang="pt-PT" altLang="pt-PT" sz="2000" b="1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for negativo, salta para o fim)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4.	Se (</a:t>
            </a:r>
            <a:r>
              <a:rPr lang="pt-PT" altLang="pt-PT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= 0) salta para 8	(se </a:t>
            </a:r>
            <a:r>
              <a:rPr lang="pt-PT" altLang="pt-PT" sz="2000" b="1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for zero, salta para o fim)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5.	soma 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soma + </a:t>
            </a:r>
            <a:r>
              <a:rPr lang="pt-PT" altLang="pt-PT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	(adiciona </a:t>
            </a:r>
            <a:r>
              <a:rPr lang="pt-PT" altLang="pt-PT" sz="2000" b="1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a </a:t>
            </a:r>
            <a:r>
              <a:rPr lang="pt-PT" altLang="pt-PT" sz="2000" b="1" dirty="0">
                <a:solidFill>
                  <a:schemeClr val="tx2"/>
                </a:solidFill>
                <a:latin typeface="Tahoma" panose="020B0604030504040204" pitchFamily="34" charset="0"/>
              </a:rPr>
              <a:t>soma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6.	</a:t>
            </a:r>
            <a:r>
              <a:rPr lang="pt-PT" altLang="pt-PT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2000" dirty="0">
                <a:solidFill>
                  <a:schemeClr val="tx2"/>
                </a:solidFill>
              </a:rPr>
              <a:t>–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1		(decrementa </a:t>
            </a:r>
            <a:r>
              <a:rPr lang="pt-PT" altLang="pt-PT" sz="2000" b="1" dirty="0" err="1">
                <a:solidFill>
                  <a:schemeClr val="tx2"/>
                </a:solidFill>
                <a:latin typeface="Tahoma" panose="020B0604030504040204" pitchFamily="34" charset="0"/>
              </a:rPr>
              <a:t>temp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7.	Salta para 4		</a:t>
            </a:r>
            <a:r>
              <a:rPr lang="pt-PT" altLang="pt-PT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salta para o passo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8.	Salta para 8		</a:t>
            </a:r>
            <a:r>
              <a:rPr lang="pt-PT" altLang="pt-PT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lang="pt-PT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fim do programa)</a:t>
            </a:r>
            <a:r>
              <a:rPr lang="en-US" altLang="pt-PT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457200"/>
            <a:ext cx="8061325" cy="609600"/>
          </a:xfrm>
        </p:spPr>
        <p:txBody>
          <a:bodyPr/>
          <a:lstStyle/>
          <a:p>
            <a:r>
              <a:rPr lang="en-US" altLang="pt-PT" smtClean="0"/>
              <a:t>Programa no PEPE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788987" y="1216024"/>
            <a:ext cx="7683500" cy="4295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885420" y="1266029"/>
            <a:ext cx="6289675" cy="481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42925" indent="-542925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BR" sz="1800" dirty="0">
                <a:latin typeface="Tahoma" pitchFamily="34" charset="0"/>
              </a:rPr>
              <a:t>; Utilização dos registos:</a:t>
            </a:r>
          </a:p>
          <a:p>
            <a:pPr>
              <a:lnSpc>
                <a:spcPct val="90000"/>
              </a:lnSpc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BR" sz="1800" dirty="0">
                <a:latin typeface="Tahoma" pitchFamily="34" charset="0"/>
              </a:rPr>
              <a:t>; R0 – soma</a:t>
            </a:r>
          </a:p>
          <a:p>
            <a:pPr>
              <a:lnSpc>
                <a:spcPct val="90000"/>
              </a:lnSpc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BR" sz="1800" dirty="0">
                <a:latin typeface="Tahoma" pitchFamily="34" charset="0"/>
              </a:rPr>
              <a:t>; R1 – temp</a:t>
            </a:r>
          </a:p>
          <a:p>
            <a:pPr marL="0" indent="0">
              <a:spcBef>
                <a:spcPct val="20000"/>
              </a:spcBef>
              <a:tabLst/>
              <a:defRPr/>
            </a:pPr>
            <a:endParaRPr lang="pt-PT" sz="1800" dirty="0" smtClean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 smtClean="0"/>
              <a:t>N</a:t>
            </a:r>
            <a:r>
              <a:rPr lang="pt-PT" sz="1800" dirty="0"/>
              <a:t>	EQU	</a:t>
            </a:r>
            <a:r>
              <a:rPr lang="pt-PT" sz="1800" dirty="0" smtClean="0"/>
              <a:t>5	; definição do N</a:t>
            </a:r>
          </a:p>
          <a:p>
            <a:pPr marL="0" indent="0">
              <a:spcBef>
                <a:spcPts val="0"/>
              </a:spcBef>
              <a:tabLst/>
              <a:defRPr/>
            </a:pPr>
            <a:endParaRPr lang="pt-PT" sz="1800" dirty="0" smtClean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/>
              <a:t>	MOV	R0, 0	; </a:t>
            </a:r>
            <a:r>
              <a:rPr lang="pt-PT" sz="1800" dirty="0">
                <a:latin typeface="Tahoma" pitchFamily="34" charset="0"/>
              </a:rPr>
              <a:t>soma </a:t>
            </a:r>
            <a:r>
              <a:rPr lang="pt-PT" sz="1800" dirty="0">
                <a:latin typeface="Tahoma" pitchFamily="34" charset="0"/>
                <a:sym typeface="Wingdings" pitchFamily="2" charset="2"/>
              </a:rPr>
              <a:t></a:t>
            </a:r>
            <a:r>
              <a:rPr lang="pt-PT" sz="1800" dirty="0">
                <a:latin typeface="Tahoma" pitchFamily="34" charset="0"/>
              </a:rPr>
              <a:t> 0</a:t>
            </a:r>
            <a:endParaRPr lang="pt-PT" sz="1800" dirty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/>
              <a:t>	MOV	R1, N	; </a:t>
            </a:r>
            <a:r>
              <a:rPr lang="pt-PT" sz="1800" dirty="0" err="1">
                <a:latin typeface="Tahoma" pitchFamily="34" charset="0"/>
              </a:rPr>
              <a:t>temp</a:t>
            </a:r>
            <a:r>
              <a:rPr lang="pt-PT" sz="1800" dirty="0">
                <a:latin typeface="Tahoma" pitchFamily="34" charset="0"/>
              </a:rPr>
              <a:t> </a:t>
            </a:r>
            <a:r>
              <a:rPr lang="pt-PT" sz="1800" dirty="0">
                <a:latin typeface="Tahoma" pitchFamily="34" charset="0"/>
                <a:sym typeface="Wingdings" pitchFamily="2" charset="2"/>
              </a:rPr>
              <a:t></a:t>
            </a:r>
            <a:r>
              <a:rPr lang="pt-PT" sz="1800" dirty="0">
                <a:latin typeface="Tahoma" pitchFamily="34" charset="0"/>
              </a:rPr>
              <a:t> N</a:t>
            </a:r>
            <a:endParaRPr lang="pt-PT" sz="1800" dirty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 err="1"/>
              <a:t>maisUm</a:t>
            </a:r>
            <a:r>
              <a:rPr lang="pt-PT" sz="1800" dirty="0"/>
              <a:t>:	</a:t>
            </a:r>
            <a:endParaRPr lang="pt-PT" sz="1800" dirty="0" smtClean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/>
              <a:t>	CMP	R1, </a:t>
            </a:r>
            <a:r>
              <a:rPr lang="pt-PT" sz="1800" dirty="0" smtClean="0"/>
              <a:t>0	; </a:t>
            </a:r>
            <a:r>
              <a:rPr lang="pt-PT" sz="1800" dirty="0">
                <a:latin typeface="Tahoma" pitchFamily="34" charset="0"/>
              </a:rPr>
              <a:t>s</a:t>
            </a:r>
            <a:r>
              <a:rPr lang="pt-PT" sz="1800" dirty="0" smtClean="0">
                <a:latin typeface="Tahoma" pitchFamily="34" charset="0"/>
              </a:rPr>
              <a:t>e </a:t>
            </a:r>
            <a:r>
              <a:rPr lang="pt-PT" sz="1800" dirty="0">
                <a:latin typeface="Tahoma" pitchFamily="34" charset="0"/>
              </a:rPr>
              <a:t>(</a:t>
            </a:r>
            <a:r>
              <a:rPr lang="pt-PT" sz="1800" dirty="0" err="1">
                <a:latin typeface="Tahoma" pitchFamily="34" charset="0"/>
              </a:rPr>
              <a:t>temp</a:t>
            </a:r>
            <a:r>
              <a:rPr lang="pt-PT" sz="1800" dirty="0">
                <a:latin typeface="Tahoma" pitchFamily="34" charset="0"/>
              </a:rPr>
              <a:t> </a:t>
            </a:r>
            <a:r>
              <a:rPr lang="pt-PT" sz="1800" dirty="0" smtClean="0">
                <a:latin typeface="Tahoma" pitchFamily="34" charset="0"/>
              </a:rPr>
              <a:t>&lt;= </a:t>
            </a:r>
            <a:r>
              <a:rPr lang="pt-PT" sz="1800" dirty="0">
                <a:latin typeface="Tahoma" pitchFamily="34" charset="0"/>
              </a:rPr>
              <a:t>0) salta para </a:t>
            </a:r>
            <a:r>
              <a:rPr lang="pt-PT" sz="1800" dirty="0" smtClean="0">
                <a:latin typeface="Tahoma" pitchFamily="34" charset="0"/>
              </a:rPr>
              <a:t>fim</a:t>
            </a:r>
            <a:endParaRPr lang="pt-PT" sz="1800" dirty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/>
              <a:t>	</a:t>
            </a:r>
            <a:r>
              <a:rPr lang="pt-PT" sz="1800" dirty="0" smtClean="0"/>
              <a:t>JLE</a:t>
            </a:r>
            <a:r>
              <a:rPr lang="pt-PT" sz="1800" dirty="0"/>
              <a:t>	</a:t>
            </a:r>
            <a:r>
              <a:rPr lang="pt-PT" sz="1800" dirty="0" smtClean="0"/>
              <a:t>fim	; junta os dois testes</a:t>
            </a:r>
            <a:endParaRPr lang="pt-PT" sz="1800" dirty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/>
              <a:t>	ADD	R0, </a:t>
            </a:r>
            <a:r>
              <a:rPr lang="pt-PT" sz="1800" dirty="0" smtClean="0"/>
              <a:t>R1	;</a:t>
            </a:r>
            <a:r>
              <a:rPr lang="pt-PT" sz="1800" dirty="0">
                <a:latin typeface="Tahoma" pitchFamily="34" charset="0"/>
              </a:rPr>
              <a:t> soma </a:t>
            </a:r>
            <a:r>
              <a:rPr lang="pt-PT" sz="1800" dirty="0">
                <a:latin typeface="Tahoma" pitchFamily="34" charset="0"/>
                <a:sym typeface="Wingdings" pitchFamily="2" charset="2"/>
              </a:rPr>
              <a:t></a:t>
            </a:r>
            <a:r>
              <a:rPr lang="pt-PT" sz="1800" dirty="0">
                <a:latin typeface="Tahoma" pitchFamily="34" charset="0"/>
              </a:rPr>
              <a:t> soma + </a:t>
            </a:r>
            <a:r>
              <a:rPr lang="pt-PT" sz="1800" dirty="0" err="1">
                <a:latin typeface="Tahoma" pitchFamily="34" charset="0"/>
              </a:rPr>
              <a:t>temp</a:t>
            </a:r>
            <a:endParaRPr lang="pt-PT" sz="1800" dirty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/>
              <a:t>	</a:t>
            </a:r>
            <a:r>
              <a:rPr lang="pt-PT" sz="1800" dirty="0" smtClean="0"/>
              <a:t>SUB</a:t>
            </a:r>
            <a:r>
              <a:rPr lang="pt-PT" sz="1800" dirty="0"/>
              <a:t>	R1, </a:t>
            </a:r>
            <a:r>
              <a:rPr lang="pt-PT" sz="1800" dirty="0" smtClean="0"/>
              <a:t>1	;</a:t>
            </a:r>
            <a:r>
              <a:rPr lang="pt-PT" sz="1800" dirty="0">
                <a:latin typeface="Tahoma" pitchFamily="34" charset="0"/>
              </a:rPr>
              <a:t> </a:t>
            </a:r>
            <a:r>
              <a:rPr lang="pt-PT" sz="1800" dirty="0" err="1">
                <a:latin typeface="Tahoma" pitchFamily="34" charset="0"/>
              </a:rPr>
              <a:t>temp</a:t>
            </a:r>
            <a:r>
              <a:rPr lang="pt-PT" sz="1800" dirty="0">
                <a:latin typeface="Tahoma" pitchFamily="34" charset="0"/>
              </a:rPr>
              <a:t> </a:t>
            </a:r>
            <a:r>
              <a:rPr lang="pt-PT" sz="1800" dirty="0">
                <a:latin typeface="Tahoma" pitchFamily="34" charset="0"/>
                <a:sym typeface="Wingdings" pitchFamily="2" charset="2"/>
              </a:rPr>
              <a:t></a:t>
            </a:r>
            <a:r>
              <a:rPr lang="pt-PT" sz="1800" dirty="0">
                <a:latin typeface="Tahoma" pitchFamily="34" charset="0"/>
              </a:rPr>
              <a:t> </a:t>
            </a:r>
            <a:r>
              <a:rPr lang="pt-PT" sz="1800" dirty="0" err="1">
                <a:latin typeface="Tahoma" pitchFamily="34" charset="0"/>
              </a:rPr>
              <a:t>temp</a:t>
            </a:r>
            <a:r>
              <a:rPr lang="pt-PT" sz="1800" dirty="0">
                <a:latin typeface="Tahoma" pitchFamily="34" charset="0"/>
              </a:rPr>
              <a:t> </a:t>
            </a:r>
            <a:r>
              <a:rPr lang="pt-PT" sz="1800" dirty="0"/>
              <a:t>–</a:t>
            </a:r>
            <a:r>
              <a:rPr lang="pt-PT" sz="1800" dirty="0">
                <a:latin typeface="Tahoma" pitchFamily="34" charset="0"/>
              </a:rPr>
              <a:t> 1</a:t>
            </a:r>
            <a:endParaRPr lang="pt-PT" sz="1800" dirty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/>
              <a:t>	JMP	</a:t>
            </a:r>
            <a:r>
              <a:rPr lang="pt-PT" sz="1800" dirty="0" err="1" smtClean="0"/>
              <a:t>maisUm</a:t>
            </a:r>
            <a:r>
              <a:rPr lang="pt-PT" sz="1800" dirty="0" smtClean="0"/>
              <a:t>	;</a:t>
            </a:r>
            <a:r>
              <a:rPr lang="pt-PT" sz="1800" dirty="0">
                <a:latin typeface="Tahoma" pitchFamily="34" charset="0"/>
              </a:rPr>
              <a:t> </a:t>
            </a:r>
            <a:r>
              <a:rPr lang="pt-PT" sz="1800" dirty="0" smtClean="0">
                <a:latin typeface="Tahoma" pitchFamily="34" charset="0"/>
              </a:rPr>
              <a:t>salta </a:t>
            </a:r>
            <a:r>
              <a:rPr lang="pt-PT" sz="1800" dirty="0">
                <a:latin typeface="Tahoma" pitchFamily="34" charset="0"/>
              </a:rPr>
              <a:t>para </a:t>
            </a:r>
            <a:r>
              <a:rPr lang="pt-PT" sz="1800" dirty="0" smtClean="0">
                <a:latin typeface="Tahoma" pitchFamily="34" charset="0"/>
              </a:rPr>
              <a:t>mais uma iteração</a:t>
            </a:r>
            <a:endParaRPr lang="pt-PT" sz="1800" dirty="0"/>
          </a:p>
          <a:p>
            <a:pPr marL="0" indent="0">
              <a:spcBef>
                <a:spcPts val="0"/>
              </a:spcBef>
              <a:tabLst/>
              <a:defRPr/>
            </a:pPr>
            <a:r>
              <a:rPr lang="pt-PT" sz="1800" dirty="0" smtClean="0"/>
              <a:t>fim:	JMP	fim	;</a:t>
            </a:r>
            <a:r>
              <a:rPr lang="pt-PT" sz="1800" dirty="0" smtClean="0">
                <a:latin typeface="Tahoma" pitchFamily="34" charset="0"/>
              </a:rPr>
              <a:t> “termina”</a:t>
            </a:r>
            <a:endParaRPr lang="pt-PT" sz="18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379536" y="2904066"/>
            <a:ext cx="440267" cy="260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42925" indent="-542925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333625" algn="l"/>
              </a:tabLst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PT" sz="1800" dirty="0" smtClean="0"/>
              <a:t>1.</a:t>
            </a:r>
          </a:p>
          <a:p>
            <a:pPr>
              <a:spcBef>
                <a:spcPts val="0"/>
              </a:spcBef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PT" sz="1800" dirty="0" smtClean="0"/>
              <a:t>2.</a:t>
            </a:r>
          </a:p>
          <a:p>
            <a:pPr>
              <a:spcBef>
                <a:spcPts val="0"/>
              </a:spcBef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endParaRPr lang="pt-PT" sz="1800" dirty="0" smtClean="0"/>
          </a:p>
          <a:p>
            <a:pPr>
              <a:spcBef>
                <a:spcPts val="0"/>
              </a:spcBef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PT" sz="1800" dirty="0" smtClean="0"/>
              <a:t>3.</a:t>
            </a:r>
          </a:p>
          <a:p>
            <a:pPr>
              <a:spcBef>
                <a:spcPts val="0"/>
              </a:spcBef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PT" sz="1800" dirty="0" smtClean="0"/>
              <a:t>4.</a:t>
            </a:r>
          </a:p>
          <a:p>
            <a:pPr>
              <a:spcBef>
                <a:spcPts val="0"/>
              </a:spcBef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PT" sz="1800" dirty="0" smtClean="0"/>
              <a:t>5.</a:t>
            </a:r>
          </a:p>
          <a:p>
            <a:pPr>
              <a:spcBef>
                <a:spcPts val="0"/>
              </a:spcBef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PT" sz="1800" dirty="0" smtClean="0"/>
              <a:t>6.</a:t>
            </a:r>
          </a:p>
          <a:p>
            <a:pPr>
              <a:spcBef>
                <a:spcPts val="0"/>
              </a:spcBef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PT" sz="1800" dirty="0" smtClean="0"/>
              <a:t>7.</a:t>
            </a:r>
          </a:p>
          <a:p>
            <a:pPr>
              <a:spcBef>
                <a:spcPts val="0"/>
              </a:spcBef>
              <a:tabLst>
                <a:tab pos="990600" algn="l"/>
                <a:tab pos="1612900" algn="l"/>
                <a:tab pos="2247900" algn="l"/>
                <a:tab pos="3048000" algn="l"/>
              </a:tabLst>
              <a:defRPr/>
            </a:pPr>
            <a:r>
              <a:rPr lang="pt-PT" sz="1800" dirty="0" smtClean="0"/>
              <a:t>8.</a:t>
            </a:r>
            <a:endParaRPr lang="pt-PT" sz="1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2450" y="5623320"/>
            <a:ext cx="8108950" cy="41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Exemplo: </a:t>
            </a:r>
            <a:r>
              <a:rPr lang="pt-PT" altLang="pt-PT" b="1" kern="0" dirty="0" smtClean="0">
                <a:solidFill>
                  <a:srgbClr val="FFFF00"/>
                </a:solidFill>
              </a:rPr>
              <a:t>soma_série.asm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34975"/>
            <a:ext cx="78486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PT" smtClean="0"/>
              <a:t>Outro exemplo: </a:t>
            </a:r>
            <a:br>
              <a:rPr lang="en-US" altLang="pt-PT" smtClean="0"/>
            </a:br>
            <a:r>
              <a:rPr lang="en-US" altLang="pt-PT" smtClean="0"/>
              <a:t>contar bits a 1 em 76H</a:t>
            </a: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615950" y="1325563"/>
            <a:ext cx="8013700" cy="2095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tabLst>
                <a:tab pos="1079500" algn="l"/>
                <a:tab pos="1701800" algn="l"/>
                <a:tab pos="295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079500" algn="l"/>
                <a:tab pos="1701800" algn="l"/>
                <a:tab pos="2959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079500" algn="l"/>
                <a:tab pos="1701800" algn="l"/>
                <a:tab pos="295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079500" algn="l"/>
                <a:tab pos="1701800" algn="l"/>
                <a:tab pos="29591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1.	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0			(inicializa contador de bits a zero)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2.	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01H			(inicializa máscara a 0000 0001)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3.	Se (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valor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= 0) salta para 5	(se o bit está a zero, passa ao próximo)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4.	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+ 1		(bit está a 1, incrementa contador)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5.	Se (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= 80H) salta para 8	(se já testou a última máscara, termina)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6.	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+ 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	(duplica máscara para deslocar bit para a esquerda)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7.	Salta para 3			(vai testar o novo bit)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8.	Salta para 8			(fim do algoritmo)</a:t>
            </a:r>
            <a:endParaRPr lang="en-US" altLang="pt-PT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09635" name="Group 387"/>
          <p:cNvGraphicFramePr>
            <a:graphicFrameLocks noGrp="1"/>
          </p:cNvGraphicFramePr>
          <p:nvPr>
            <p:ph idx="1"/>
          </p:nvPr>
        </p:nvGraphicFramePr>
        <p:xfrm>
          <a:off x="608013" y="3587750"/>
          <a:ext cx="8013700" cy="2530477"/>
        </p:xfrm>
        <a:graphic>
          <a:graphicData uri="http://schemas.openxmlformats.org/drawingml/2006/table">
            <a:tbl>
              <a:tblPr/>
              <a:tblGrid>
                <a:gridCol w="97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posição </a:t>
                      </a:r>
                      <a:r>
                        <a:rPr kumimoji="0" lang="pt-PT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em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teste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Máscara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Valor (76H)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768350" algn="l"/>
                        </a:tabLst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Máscara AND Valor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Bit a 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Contador de bits a 1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0111 011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0111 01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111 0110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372534" y="983852"/>
            <a:ext cx="8358716" cy="468881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valor		EQU	76H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Valor cujo número de bits a 1 é para ser contado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mascaraInicial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EQU	01H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0000 0001 em binário (máscara inicial)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mascaraFinal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EQU	80H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1000 0000 em binário (máscara final)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altLang="pt-PT" sz="1600" dirty="0" smtClean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Utilização dos registos: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; R0 – auxiliar (valores intermédios)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; R1 – contador de bits a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; R2 – 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inicio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:	MOV	R1, 0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Inicializa o contador de bits com zero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R2, </a:t>
            </a:r>
            <a:r>
              <a:rPr lang="pt-BR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mascaraInicial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; Inicializa valor da máscara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R0, valor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Cópia do valor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teste:	AND	R0, R2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Isola o bit que se quer ver se é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JZ	</a:t>
            </a:r>
            <a:r>
              <a:rPr lang="pt-BR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proximo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; Se o bit for zero, passa à máscara seguinte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ADD	R1, 1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O bit é 1, incrementa o valor do contador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proximo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:	MOV	R0, </a:t>
            </a:r>
            <a:r>
              <a:rPr lang="pt-BR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mascaraFinal</a:t>
            </a:r>
            <a:endParaRPr lang="pt-BR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CMP	R2, R0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Compara com a máscara final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JZ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fim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Se forem iguais, já terminou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SHL	R2, 1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Desloca bit da máscara para a esquerda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JMP	teste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Vai fazer mais um teste com a nova máscara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fim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:	JMP	fim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Fim do programa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PT" smtClean="0"/>
              <a:t>Programa no PEPE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0" y="5772547"/>
            <a:ext cx="8108950" cy="41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Exemplo: </a:t>
            </a:r>
            <a:r>
              <a:rPr lang="pt-PT" altLang="pt-PT" b="1" kern="0" dirty="0" smtClean="0">
                <a:solidFill>
                  <a:srgbClr val="FFFF00"/>
                </a:solidFill>
              </a:rPr>
              <a:t>conta_uns.asm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34975"/>
            <a:ext cx="78486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PT" dirty="0" err="1" smtClean="0"/>
              <a:t>Máscara</a:t>
            </a:r>
            <a:r>
              <a:rPr lang="en-US" altLang="pt-PT" dirty="0" smtClean="0"/>
              <a:t>: de um valor </a:t>
            </a:r>
            <a:r>
              <a:rPr lang="en-US" altLang="pt-PT" dirty="0" err="1" smtClean="0"/>
              <a:t>até</a:t>
            </a:r>
            <a:r>
              <a:rPr lang="en-US" altLang="pt-PT" dirty="0" smtClean="0"/>
              <a:t> 0 </a:t>
            </a: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608013" y="1680564"/>
            <a:ext cx="8013700" cy="1799766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tabLst>
                <a:tab pos="1079500" algn="l"/>
                <a:tab pos="1701800" algn="l"/>
                <a:tab pos="295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079500" algn="l"/>
                <a:tab pos="1701800" algn="l"/>
                <a:tab pos="2959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079500" algn="l"/>
                <a:tab pos="1701800" algn="l"/>
                <a:tab pos="295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079500" algn="l"/>
                <a:tab pos="1701800" algn="l"/>
                <a:tab pos="29591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1.	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0			(inicializa contador de bits a zero)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2.	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80H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			(inicializa máscara a 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1000 0000)</a:t>
            </a:r>
            <a:endParaRPr lang="pt-PT" altLang="pt-PT" sz="14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3.	Se (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valor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= 0) salta para 5	(se o bit está a zero, passa ao próximo)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4.	</a:t>
            </a:r>
            <a:r>
              <a:rPr lang="pt-PT" altLang="pt-PT" sz="1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+ 1		(bit está a 1, incrementa contador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)</a:t>
            </a:r>
            <a:endParaRPr lang="pt-PT" altLang="pt-PT" sz="14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 marL="355600" indent="-355600">
              <a:lnSpc>
                <a:spcPct val="90000"/>
              </a:lnSpc>
              <a:buNone/>
            </a:pP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5.	</a:t>
            </a:r>
            <a:r>
              <a:rPr lang="pt-PT" altLang="pt-PT" sz="1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 máscara &gt;&gt; 1		(desloca máscara de um bit para a direita)</a:t>
            </a:r>
          </a:p>
          <a:p>
            <a:pPr marL="355600" indent="-355600">
              <a:lnSpc>
                <a:spcPct val="90000"/>
              </a:lnSpc>
              <a:buNone/>
            </a:pP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6.	Se (</a:t>
            </a:r>
            <a:r>
              <a:rPr lang="pt-PT" altLang="pt-PT" sz="1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 != 0) salta para 3		(se for 0 terminou, senão vai testar o novo bit)</a:t>
            </a:r>
          </a:p>
          <a:p>
            <a:pPr marL="355600" indent="-355600">
              <a:lnSpc>
                <a:spcPct val="90000"/>
              </a:lnSpc>
              <a:buNone/>
            </a:pP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7.	Salta 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para 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7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			(fim do algoritmo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)</a:t>
            </a:r>
            <a:endParaRPr lang="pt-PT" altLang="pt-PT" sz="140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09635" name="Group 3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802943"/>
              </p:ext>
            </p:extLst>
          </p:nvPr>
        </p:nvGraphicFramePr>
        <p:xfrm>
          <a:off x="608013" y="3587750"/>
          <a:ext cx="8013700" cy="2530477"/>
        </p:xfrm>
        <a:graphic>
          <a:graphicData uri="http://schemas.openxmlformats.org/drawingml/2006/table">
            <a:tbl>
              <a:tblPr/>
              <a:tblGrid>
                <a:gridCol w="97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posição </a:t>
                      </a:r>
                      <a:r>
                        <a:rPr kumimoji="0" lang="pt-PT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em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teste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Máscara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Valor (76H)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768350" algn="l"/>
                        </a:tabLst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Máscara AND Valor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Bit a 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Contador de bits a 1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111 0110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06148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023222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1699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05868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19968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09529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18671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0111 011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09445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7513" y="1044575"/>
            <a:ext cx="8108950" cy="41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É mais simples (evita comparação com máscara final)</a:t>
            </a:r>
            <a:endParaRPr lang="pt-PT" altLang="pt-PT" b="1" kern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381000" y="1913467"/>
            <a:ext cx="8358716" cy="372732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  <a:tab pos="1612900" algn="l"/>
                <a:tab pos="2247900" algn="l"/>
                <a:tab pos="3228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  <a:tab pos="1612900" algn="l"/>
                <a:tab pos="2247900" algn="l"/>
                <a:tab pos="322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612900" algn="l"/>
                <a:tab pos="2247900" algn="l"/>
                <a:tab pos="3228975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valor		EQU	76H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Valor cujo número de bits a 1 é para ser contado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err="1" smtClean="0">
                <a:solidFill>
                  <a:schemeClr val="bg2"/>
                </a:solidFill>
                <a:latin typeface="Tahoma" panose="020B0604030504040204" pitchFamily="34" charset="0"/>
              </a:rPr>
              <a:t>mascaraInicial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EQU	80H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1000 0000 em binário (máscara inicial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Utilização dos registos: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; R0 – auxiliar (valores intermédios)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; R1 – contador de bits a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; R2 – máscara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inicio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:	MOV	R1, 0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Inicializa o contador de bits com zero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R2, </a:t>
            </a:r>
            <a:r>
              <a:rPr lang="pt-BR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mascaraInicial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; Inicializa valor da máscara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MOV	R0, valor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Cópia do valor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teste:	AND	R0, R2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Isola o bit que se quer ver se é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JZ	</a:t>
            </a:r>
            <a:r>
              <a:rPr lang="pt-BR" altLang="pt-PT" sz="1600" dirty="0" err="1">
                <a:solidFill>
                  <a:schemeClr val="bg2"/>
                </a:solidFill>
                <a:latin typeface="Tahoma" panose="020B0604030504040204" pitchFamily="34" charset="0"/>
              </a:rPr>
              <a:t>proximo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	; Se o bit for zero, passa à máscara seguinte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ADD	R1, 1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O bit é 1, incrementa o valor do contador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err="1" smtClean="0">
                <a:solidFill>
                  <a:schemeClr val="bg2"/>
                </a:solidFill>
                <a:latin typeface="Tahoma" panose="020B0604030504040204" pitchFamily="34" charset="0"/>
              </a:rPr>
              <a:t>proximo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: 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SHR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R2, 1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Desloca bit da máscara para a 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direita</a:t>
            </a:r>
            <a:endParaRPr lang="pt-BR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JNZ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	teste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; Se 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for 0 terminou, senão vai fazer novo teste</a:t>
            </a:r>
            <a:endParaRPr lang="pt-BR" altLang="pt-PT" sz="16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fim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:	JMP	fim		</a:t>
            </a:r>
            <a:r>
              <a:rPr lang="pt-BR" altLang="pt-PT" sz="1600" dirty="0" smtClean="0">
                <a:solidFill>
                  <a:schemeClr val="bg2"/>
                </a:solidFill>
                <a:latin typeface="Tahoma" panose="020B0604030504040204" pitchFamily="34" charset="0"/>
              </a:rPr>
              <a:t>	; </a:t>
            </a:r>
            <a:r>
              <a:rPr lang="pt-BR" altLang="pt-PT" sz="1600" dirty="0">
                <a:solidFill>
                  <a:schemeClr val="bg2"/>
                </a:solidFill>
                <a:latin typeface="Tahoma" panose="020B0604030504040204" pitchFamily="34" charset="0"/>
              </a:rPr>
              <a:t>Fim do programa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PT" smtClean="0"/>
              <a:t>Programa no PEPE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5625" y="5781741"/>
            <a:ext cx="8108950" cy="41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Exemplo: </a:t>
            </a:r>
            <a:r>
              <a:rPr lang="pt-PT" altLang="pt-PT" b="1" kern="0" dirty="0" smtClean="0">
                <a:solidFill>
                  <a:srgbClr val="FFFF00"/>
                </a:solidFill>
              </a:rPr>
              <a:t>conta_uns_para_trás.asm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7417" y="919887"/>
            <a:ext cx="8108950" cy="85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O SHR já indica se se chegou a 0 (evita comparação com máscara final)</a:t>
            </a:r>
            <a:endParaRPr lang="pt-PT" altLang="pt-PT" b="1" kern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5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609600"/>
          </a:xfrm>
        </p:spPr>
        <p:txBody>
          <a:bodyPr/>
          <a:lstStyle/>
          <a:p>
            <a:r>
              <a:rPr lang="pt-PT" altLang="pt-PT" smtClean="0"/>
              <a:t>Programação do computador</a:t>
            </a:r>
            <a:endParaRPr lang="en-US" altLang="pt-PT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62400" y="2057400"/>
            <a:ext cx="3810000" cy="914400"/>
            <a:chOff x="2544" y="1440"/>
            <a:chExt cx="2400" cy="576"/>
          </a:xfrm>
        </p:grpSpPr>
        <p:sp>
          <p:nvSpPr>
            <p:cNvPr id="6167" name="AutoShape 4"/>
            <p:cNvSpPr>
              <a:spLocks noChangeArrowheads="1"/>
            </p:cNvSpPr>
            <p:nvPr/>
          </p:nvSpPr>
          <p:spPr bwMode="auto">
            <a:xfrm>
              <a:off x="2544" y="1440"/>
              <a:ext cx="432" cy="576"/>
            </a:xfrm>
            <a:prstGeom prst="curvedLeftArrow">
              <a:avLst>
                <a:gd name="adj1" fmla="val 26667"/>
                <a:gd name="adj2" fmla="val 53333"/>
                <a:gd name="adj3" fmla="val 51852"/>
              </a:avLst>
            </a:prstGeom>
            <a:solidFill>
              <a:srgbClr val="66FF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1800">
                <a:solidFill>
                  <a:schemeClr val="bg2"/>
                </a:solidFill>
              </a:endParaRPr>
            </a:p>
          </p:txBody>
        </p:sp>
        <p:sp>
          <p:nvSpPr>
            <p:cNvPr id="6168" name="Text Box 5"/>
            <p:cNvSpPr txBox="1">
              <a:spLocks noChangeArrowheads="1"/>
            </p:cNvSpPr>
            <p:nvPr/>
          </p:nvSpPr>
          <p:spPr bwMode="auto">
            <a:xfrm>
              <a:off x="3120" y="1440"/>
              <a:ext cx="18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3200" b="1">
                  <a:solidFill>
                    <a:schemeClr val="tx2"/>
                  </a:solidFill>
                </a:rPr>
                <a:t>Programador</a:t>
              </a:r>
              <a:endParaRPr lang="en-GB" altLang="pt-PT" sz="32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962400" y="3124200"/>
            <a:ext cx="3559175" cy="914400"/>
            <a:chOff x="2544" y="2112"/>
            <a:chExt cx="2242" cy="576"/>
          </a:xfrm>
        </p:grpSpPr>
        <p:sp>
          <p:nvSpPr>
            <p:cNvPr id="6165" name="AutoShape 7"/>
            <p:cNvSpPr>
              <a:spLocks noChangeArrowheads="1"/>
            </p:cNvSpPr>
            <p:nvPr/>
          </p:nvSpPr>
          <p:spPr bwMode="auto">
            <a:xfrm>
              <a:off x="2544" y="2112"/>
              <a:ext cx="432" cy="576"/>
            </a:xfrm>
            <a:prstGeom prst="curvedLeftArrow">
              <a:avLst>
                <a:gd name="adj1" fmla="val 26667"/>
                <a:gd name="adj2" fmla="val 53333"/>
                <a:gd name="adj3" fmla="val 51852"/>
              </a:avLst>
            </a:prstGeom>
            <a:solidFill>
              <a:srgbClr val="66FF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1800">
                <a:solidFill>
                  <a:schemeClr val="bg2"/>
                </a:solidFill>
              </a:endParaRPr>
            </a:p>
          </p:txBody>
        </p:sp>
        <p:sp>
          <p:nvSpPr>
            <p:cNvPr id="6166" name="Text Box 8"/>
            <p:cNvSpPr txBox="1">
              <a:spLocks noChangeArrowheads="1"/>
            </p:cNvSpPr>
            <p:nvPr/>
          </p:nvSpPr>
          <p:spPr bwMode="auto">
            <a:xfrm>
              <a:off x="3120" y="2112"/>
              <a:ext cx="166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3200" b="1">
                  <a:solidFill>
                    <a:schemeClr val="tx2"/>
                  </a:solidFill>
                </a:rPr>
                <a:t>Compilador</a:t>
              </a:r>
              <a:endParaRPr lang="en-GB" altLang="pt-PT" sz="32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962400" y="4343400"/>
            <a:ext cx="3810000" cy="914400"/>
            <a:chOff x="2544" y="2880"/>
            <a:chExt cx="2400" cy="576"/>
          </a:xfrm>
        </p:grpSpPr>
        <p:sp>
          <p:nvSpPr>
            <p:cNvPr id="6163" name="AutoShape 10"/>
            <p:cNvSpPr>
              <a:spLocks noChangeArrowheads="1"/>
            </p:cNvSpPr>
            <p:nvPr/>
          </p:nvSpPr>
          <p:spPr bwMode="auto">
            <a:xfrm>
              <a:off x="2544" y="2880"/>
              <a:ext cx="432" cy="576"/>
            </a:xfrm>
            <a:prstGeom prst="curvedLeftArrow">
              <a:avLst>
                <a:gd name="adj1" fmla="val 26667"/>
                <a:gd name="adj2" fmla="val 53333"/>
                <a:gd name="adj3" fmla="val 51852"/>
              </a:avLst>
            </a:prstGeom>
            <a:solidFill>
              <a:srgbClr val="66FF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1800">
                <a:solidFill>
                  <a:schemeClr val="bg2"/>
                </a:solidFill>
              </a:endParaRPr>
            </a:p>
          </p:txBody>
        </p:sp>
        <p:sp>
          <p:nvSpPr>
            <p:cNvPr id="6164" name="Text Box 11"/>
            <p:cNvSpPr txBox="1">
              <a:spLocks noChangeArrowheads="1"/>
            </p:cNvSpPr>
            <p:nvPr/>
          </p:nvSpPr>
          <p:spPr bwMode="auto">
            <a:xfrm>
              <a:off x="3168" y="2880"/>
              <a:ext cx="17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3200" b="1">
                  <a:solidFill>
                    <a:schemeClr val="tx2"/>
                  </a:solidFill>
                </a:rPr>
                <a:t>Assemblador</a:t>
              </a:r>
              <a:endParaRPr lang="en-GB" altLang="pt-PT" sz="32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6151" name="Group 12"/>
          <p:cNvGrpSpPr>
            <a:grpSpLocks/>
          </p:cNvGrpSpPr>
          <p:nvPr/>
        </p:nvGrpSpPr>
        <p:grpSpPr bwMode="auto">
          <a:xfrm>
            <a:off x="1143000" y="1600200"/>
            <a:ext cx="6442075" cy="762000"/>
            <a:chOff x="768" y="1152"/>
            <a:chExt cx="4058" cy="480"/>
          </a:xfrm>
        </p:grpSpPr>
        <p:sp>
          <p:nvSpPr>
            <p:cNvPr id="6161" name="AutoShape 13"/>
            <p:cNvSpPr>
              <a:spLocks noChangeArrowheads="1"/>
            </p:cNvSpPr>
            <p:nvPr/>
          </p:nvSpPr>
          <p:spPr bwMode="auto">
            <a:xfrm>
              <a:off x="768" y="1152"/>
              <a:ext cx="1536" cy="48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000000"/>
                  </a:solidFill>
                </a:rPr>
                <a:t>Linguagem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000000"/>
                  </a:solidFill>
                </a:rPr>
                <a:t>natural</a:t>
              </a:r>
              <a:endParaRPr lang="en-GB" altLang="pt-PT" sz="2000">
                <a:solidFill>
                  <a:srgbClr val="000000"/>
                </a:solidFill>
              </a:endParaRPr>
            </a:p>
          </p:txBody>
        </p:sp>
        <p:sp>
          <p:nvSpPr>
            <p:cNvPr id="6162" name="Text Box 14"/>
            <p:cNvSpPr txBox="1">
              <a:spLocks noChangeArrowheads="1"/>
            </p:cNvSpPr>
            <p:nvPr/>
          </p:nvSpPr>
          <p:spPr bwMode="auto">
            <a:xfrm>
              <a:off x="2811" y="1200"/>
              <a:ext cx="20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/>
                <a:t>"...depositar 1000 euros..."</a:t>
              </a:r>
              <a:endParaRPr lang="en-GB" altLang="pt-PT" sz="2000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143000" y="2667000"/>
            <a:ext cx="6154738" cy="762000"/>
            <a:chOff x="768" y="1824"/>
            <a:chExt cx="3877" cy="480"/>
          </a:xfrm>
        </p:grpSpPr>
        <p:sp>
          <p:nvSpPr>
            <p:cNvPr id="6159" name="AutoShape 16"/>
            <p:cNvSpPr>
              <a:spLocks noChangeArrowheads="1"/>
            </p:cNvSpPr>
            <p:nvPr/>
          </p:nvSpPr>
          <p:spPr bwMode="auto">
            <a:xfrm>
              <a:off x="768" y="1824"/>
              <a:ext cx="1536" cy="48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000000"/>
                  </a:solidFill>
                </a:rPr>
                <a:t>Linguagem 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000000"/>
                  </a:solidFill>
                </a:rPr>
                <a:t>de programação</a:t>
              </a:r>
              <a:endParaRPr lang="en-GB" altLang="pt-PT" sz="2000">
                <a:solidFill>
                  <a:srgbClr val="000000"/>
                </a:solidFill>
              </a:endParaRPr>
            </a:p>
          </p:txBody>
        </p:sp>
        <p:sp>
          <p:nvSpPr>
            <p:cNvPr id="6160" name="Text Box 17"/>
            <p:cNvSpPr txBox="1">
              <a:spLocks noChangeArrowheads="1"/>
            </p:cNvSpPr>
            <p:nvPr/>
          </p:nvSpPr>
          <p:spPr bwMode="auto">
            <a:xfrm>
              <a:off x="2986" y="1872"/>
              <a:ext cx="16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/>
                <a:t>saldo = saldo + 1000;</a:t>
              </a:r>
              <a:endParaRPr lang="en-GB" altLang="pt-PT" sz="2000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143000" y="3733800"/>
            <a:ext cx="5892800" cy="762000"/>
            <a:chOff x="768" y="2496"/>
            <a:chExt cx="3712" cy="480"/>
          </a:xfrm>
        </p:grpSpPr>
        <p:sp>
          <p:nvSpPr>
            <p:cNvPr id="6157" name="AutoShape 19"/>
            <p:cNvSpPr>
              <a:spLocks noChangeArrowheads="1"/>
            </p:cNvSpPr>
            <p:nvPr/>
          </p:nvSpPr>
          <p:spPr bwMode="auto">
            <a:xfrm>
              <a:off x="768" y="2496"/>
              <a:ext cx="1536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000000"/>
                  </a:solidFill>
                </a:rPr>
                <a:t>Linguagem 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 i="1">
                  <a:solidFill>
                    <a:srgbClr val="000000"/>
                  </a:solidFill>
                </a:rPr>
                <a:t>assembly</a:t>
              </a:r>
              <a:endParaRPr lang="en-GB" altLang="pt-PT" sz="2000" i="1">
                <a:solidFill>
                  <a:srgbClr val="000000"/>
                </a:solidFill>
              </a:endParaRPr>
            </a:p>
          </p:txBody>
        </p:sp>
        <p:sp>
          <p:nvSpPr>
            <p:cNvPr id="6158" name="Text Box 20"/>
            <p:cNvSpPr txBox="1">
              <a:spLocks noChangeArrowheads="1"/>
            </p:cNvSpPr>
            <p:nvPr/>
          </p:nvSpPr>
          <p:spPr bwMode="auto">
            <a:xfrm>
              <a:off x="3322" y="2592"/>
              <a:ext cx="1158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/>
                <a:t>ADD R1, 1000</a:t>
              </a:r>
              <a:endParaRPr lang="en-GB" altLang="pt-PT" sz="2000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143000" y="4800600"/>
            <a:ext cx="5918200" cy="762000"/>
            <a:chOff x="768" y="3168"/>
            <a:chExt cx="3728" cy="480"/>
          </a:xfrm>
        </p:grpSpPr>
        <p:sp>
          <p:nvSpPr>
            <p:cNvPr id="6155" name="AutoShape 22"/>
            <p:cNvSpPr>
              <a:spLocks noChangeArrowheads="1"/>
            </p:cNvSpPr>
            <p:nvPr/>
          </p:nvSpPr>
          <p:spPr bwMode="auto">
            <a:xfrm>
              <a:off x="768" y="3168"/>
              <a:ext cx="1536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000000"/>
                  </a:solidFill>
                </a:rPr>
                <a:t>Código máquina</a:t>
              </a:r>
              <a:endParaRPr lang="en-GB" altLang="pt-PT" sz="2000">
                <a:solidFill>
                  <a:srgbClr val="000000"/>
                </a:solidFill>
              </a:endParaRPr>
            </a:p>
          </p:txBody>
        </p:sp>
        <p:sp>
          <p:nvSpPr>
            <p:cNvPr id="6156" name="Text Box 23"/>
            <p:cNvSpPr txBox="1">
              <a:spLocks noChangeArrowheads="1"/>
            </p:cNvSpPr>
            <p:nvPr/>
          </p:nvSpPr>
          <p:spPr bwMode="auto">
            <a:xfrm>
              <a:off x="3551" y="3312"/>
              <a:ext cx="945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/>
                <a:t>10011011   </a:t>
              </a:r>
              <a:endParaRPr lang="en-GB" altLang="pt-PT" sz="2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24933" y="304800"/>
            <a:ext cx="8132233" cy="601133"/>
          </a:xfrm>
        </p:spPr>
        <p:txBody>
          <a:bodyPr/>
          <a:lstStyle/>
          <a:p>
            <a:r>
              <a:rPr lang="en-US" altLang="pt-PT" dirty="0" err="1" smtClean="0"/>
              <a:t>Transferência</a:t>
            </a:r>
            <a:r>
              <a:rPr lang="en-US" altLang="pt-PT" dirty="0" smtClean="0"/>
              <a:t> de dados (16 bits)</a:t>
            </a:r>
          </a:p>
        </p:txBody>
      </p:sp>
      <p:graphicFrame>
        <p:nvGraphicFramePr>
          <p:cNvPr id="49459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057631"/>
              </p:ext>
            </p:extLst>
          </p:nvPr>
        </p:nvGraphicFramePr>
        <p:xfrm>
          <a:off x="431800" y="1140883"/>
          <a:ext cx="8288866" cy="2909888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3697988847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Acesso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Instruções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Comentários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41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Interno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MOV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, 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 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Coloca a constante k em 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Rd</a:t>
                      </a:r>
                      <a:endParaRPr kumimoji="0" lang="pt-P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k  [-32768 .. +32767]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3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MOV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Copia o 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pt-PT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para o 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17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Memória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MOV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, [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, [k]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 M[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 M[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Lê 16 bits da memória: endereço num registo ou constante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17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MOV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], 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endParaRPr kumimoji="0" lang="pt-P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[k], 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M[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 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endParaRPr kumimoji="0" lang="pt-P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M[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k]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 </a:t>
                      </a:r>
                      <a:r>
                        <a:rPr kumimoji="0" lang="pt-PT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Escreve 16 bits na memória</a:t>
                      </a: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: endereço num registo ou constante</a:t>
                      </a:r>
                      <a:endParaRPr kumimoji="0" lang="pt-P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4933" y="4182004"/>
            <a:ext cx="813223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chemeClr val="tx2"/>
                </a:solidFill>
              </a:rPr>
              <a:t>MOV	R1, 3	</a:t>
            </a:r>
            <a:r>
              <a:rPr lang="pt-PT" dirty="0" smtClean="0">
                <a:solidFill>
                  <a:schemeClr val="tx2"/>
                </a:solidFill>
              </a:rPr>
              <a:t>	; </a:t>
            </a:r>
            <a:r>
              <a:rPr lang="pt-PT" dirty="0">
                <a:solidFill>
                  <a:schemeClr val="tx2"/>
                </a:solidFill>
              </a:rPr>
              <a:t>carrega o R1 com 3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chemeClr val="tx2"/>
                </a:solidFill>
              </a:rPr>
              <a:t>MOV	</a:t>
            </a:r>
            <a:r>
              <a:rPr lang="pt-PT" b="1" dirty="0" smtClean="0">
                <a:solidFill>
                  <a:schemeClr val="tx2"/>
                </a:solidFill>
              </a:rPr>
              <a:t>R2, R1</a:t>
            </a:r>
            <a:r>
              <a:rPr lang="pt-PT" dirty="0">
                <a:solidFill>
                  <a:schemeClr val="tx2"/>
                </a:solidFill>
              </a:rPr>
              <a:t>	</a:t>
            </a:r>
            <a:r>
              <a:rPr lang="pt-PT" dirty="0" smtClean="0">
                <a:solidFill>
                  <a:schemeClr val="tx2"/>
                </a:solidFill>
              </a:rPr>
              <a:t>	; agora </a:t>
            </a:r>
            <a:r>
              <a:rPr lang="pt-PT" dirty="0">
                <a:solidFill>
                  <a:schemeClr val="tx2"/>
                </a:solidFill>
              </a:rPr>
              <a:t>o </a:t>
            </a:r>
            <a:r>
              <a:rPr lang="pt-PT" dirty="0" smtClean="0">
                <a:solidFill>
                  <a:schemeClr val="tx2"/>
                </a:solidFill>
              </a:rPr>
              <a:t>R2 fica também com </a:t>
            </a:r>
            <a:r>
              <a:rPr lang="pt-PT" dirty="0">
                <a:solidFill>
                  <a:schemeClr val="tx2"/>
                </a:solidFill>
              </a:rPr>
              <a:t>3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 smtClean="0">
                <a:solidFill>
                  <a:schemeClr val="tx2"/>
                </a:solidFill>
              </a:rPr>
              <a:t>MOV</a:t>
            </a:r>
            <a:r>
              <a:rPr lang="pt-PT" b="1" dirty="0">
                <a:solidFill>
                  <a:schemeClr val="tx2"/>
                </a:solidFill>
              </a:rPr>
              <a:t>	</a:t>
            </a:r>
            <a:r>
              <a:rPr lang="pt-PT" b="1" dirty="0" smtClean="0">
                <a:solidFill>
                  <a:schemeClr val="tx2"/>
                </a:solidFill>
              </a:rPr>
              <a:t>R3, 1000H</a:t>
            </a:r>
            <a:r>
              <a:rPr lang="pt-PT" dirty="0">
                <a:solidFill>
                  <a:schemeClr val="tx2"/>
                </a:solidFill>
              </a:rPr>
              <a:t>	</a:t>
            </a:r>
            <a:r>
              <a:rPr lang="pt-PT" dirty="0" smtClean="0">
                <a:solidFill>
                  <a:schemeClr val="tx2"/>
                </a:solidFill>
              </a:rPr>
              <a:t>; </a:t>
            </a:r>
            <a:r>
              <a:rPr lang="pt-PT" dirty="0">
                <a:solidFill>
                  <a:schemeClr val="tx2"/>
                </a:solidFill>
              </a:rPr>
              <a:t>carrega o </a:t>
            </a:r>
            <a:r>
              <a:rPr lang="pt-PT" dirty="0" smtClean="0">
                <a:solidFill>
                  <a:schemeClr val="tx2"/>
                </a:solidFill>
              </a:rPr>
              <a:t>R3 </a:t>
            </a:r>
            <a:r>
              <a:rPr lang="pt-PT" dirty="0">
                <a:solidFill>
                  <a:schemeClr val="tx2"/>
                </a:solidFill>
              </a:rPr>
              <a:t>com </a:t>
            </a:r>
            <a:r>
              <a:rPr lang="pt-PT" dirty="0" smtClean="0">
                <a:solidFill>
                  <a:schemeClr val="tx2"/>
                </a:solidFill>
              </a:rPr>
              <a:t>1000H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chemeClr val="tx2"/>
                </a:solidFill>
              </a:rPr>
              <a:t>MOV	[R3], R2</a:t>
            </a:r>
            <a:r>
              <a:rPr lang="pt-PT" dirty="0">
                <a:solidFill>
                  <a:schemeClr val="tx2"/>
                </a:solidFill>
              </a:rPr>
              <a:t>	; escreve 3 na memória, no endereço 1000H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chemeClr val="tx2"/>
                </a:solidFill>
              </a:rPr>
              <a:t>MOV	[2000H], R2</a:t>
            </a:r>
            <a:r>
              <a:rPr lang="pt-PT" dirty="0">
                <a:solidFill>
                  <a:schemeClr val="tx2"/>
                </a:solidFill>
              </a:rPr>
              <a:t>	; escreve 3 na memória, no endereço 2000H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chemeClr val="tx2"/>
                </a:solidFill>
              </a:rPr>
              <a:t>MOV	</a:t>
            </a:r>
            <a:r>
              <a:rPr lang="pt-PT" b="1" dirty="0" smtClean="0">
                <a:solidFill>
                  <a:schemeClr val="tx2"/>
                </a:solidFill>
              </a:rPr>
              <a:t>R5, [R3]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>
                <a:solidFill>
                  <a:schemeClr val="tx2"/>
                </a:solidFill>
              </a:rPr>
              <a:t>	; </a:t>
            </a:r>
            <a:r>
              <a:rPr lang="pt-PT" dirty="0" smtClean="0">
                <a:solidFill>
                  <a:schemeClr val="tx2"/>
                </a:solidFill>
              </a:rPr>
              <a:t>lê a memória (endereço 1000H) para o R5</a:t>
            </a:r>
            <a:endParaRPr lang="pt-PT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chemeClr val="tx2"/>
                </a:solidFill>
              </a:rPr>
              <a:t>MOV	</a:t>
            </a:r>
            <a:r>
              <a:rPr lang="pt-PT" b="1" dirty="0" smtClean="0">
                <a:solidFill>
                  <a:schemeClr val="tx2"/>
                </a:solidFill>
              </a:rPr>
              <a:t>R6, [2000H]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>
                <a:solidFill>
                  <a:schemeClr val="tx2"/>
                </a:solidFill>
              </a:rPr>
              <a:t>	; lê a memória (endereço </a:t>
            </a:r>
            <a:r>
              <a:rPr lang="pt-PT" dirty="0" smtClean="0">
                <a:solidFill>
                  <a:schemeClr val="tx2"/>
                </a:solidFill>
              </a:rPr>
              <a:t>2000H</a:t>
            </a:r>
            <a:r>
              <a:rPr lang="pt-PT" dirty="0">
                <a:solidFill>
                  <a:schemeClr val="tx2"/>
                </a:solidFill>
              </a:rPr>
              <a:t>) para o </a:t>
            </a:r>
            <a:r>
              <a:rPr lang="pt-PT" dirty="0" smtClean="0">
                <a:solidFill>
                  <a:schemeClr val="tx2"/>
                </a:solidFill>
              </a:rPr>
              <a:t>R6</a:t>
            </a:r>
            <a:endParaRPr lang="pt-PT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endParaRPr lang="pt-PT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266517" y="3166003"/>
            <a:ext cx="1695449" cy="1769535"/>
          </a:xfrm>
          <a:prstGeom prst="wedgeRoundRectCallout">
            <a:avLst>
              <a:gd name="adj1" fmla="val -289214"/>
              <a:gd name="adj2" fmla="val 679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 dirty="0">
                <a:latin typeface="Tahoma" panose="020B0604030504040204" pitchFamily="34" charset="0"/>
              </a:rPr>
              <a:t>Constantes podem (e devem) ser </a:t>
            </a:r>
            <a:r>
              <a:rPr lang="pt-PT" altLang="pt-PT" dirty="0" smtClean="0">
                <a:latin typeface="Tahoma" panose="020B0604030504040204" pitchFamily="34" charset="0"/>
              </a:rPr>
              <a:t>simbólicas (EQU)</a:t>
            </a:r>
            <a:endParaRPr lang="en-US" altLang="pt-PT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 smtClean="0"/>
              <a:t>Acessos</a:t>
            </a:r>
            <a:r>
              <a:rPr lang="en-US" altLang="pt-PT" dirty="0" smtClean="0"/>
              <a:t> à </a:t>
            </a:r>
            <a:r>
              <a:rPr lang="en-US" altLang="pt-PT" dirty="0" err="1" smtClean="0"/>
              <a:t>memória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em</a:t>
            </a:r>
            <a:r>
              <a:rPr lang="en-US" altLang="pt-PT" dirty="0" smtClean="0"/>
              <a:t> 8 bits</a:t>
            </a:r>
          </a:p>
        </p:txBody>
      </p:sp>
      <p:graphicFrame>
        <p:nvGraphicFramePr>
          <p:cNvPr id="523325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16536"/>
              </p:ext>
            </p:extLst>
          </p:nvPr>
        </p:nvGraphicFramePr>
        <p:xfrm>
          <a:off x="623887" y="1296062"/>
          <a:ext cx="7981950" cy="1735104"/>
        </p:xfrm>
        <a:graphic>
          <a:graphicData uri="http://schemas.openxmlformats.org/drawingml/2006/table">
            <a:tbl>
              <a:tblPr/>
              <a:tblGrid>
                <a:gridCol w="100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23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Instruções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Descrição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Comentários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MOVB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, [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  00H || Mb[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Só um byte é lido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6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MOVB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[Rd], 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Mb[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]  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 (7..0)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Só um byte na memória é escrito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3260429"/>
            <a:ext cx="8519055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 smtClean="0">
                <a:solidFill>
                  <a:schemeClr val="tx2"/>
                </a:solidFill>
              </a:rPr>
              <a:t>MOV	R1, 1234H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 smtClean="0">
                <a:solidFill>
                  <a:schemeClr val="tx2"/>
                </a:solidFill>
              </a:rPr>
              <a:t>MOV</a:t>
            </a:r>
            <a:r>
              <a:rPr lang="pt-PT" b="1" dirty="0">
                <a:solidFill>
                  <a:schemeClr val="tx2"/>
                </a:solidFill>
              </a:rPr>
              <a:t>	</a:t>
            </a:r>
            <a:r>
              <a:rPr lang="pt-PT" b="1" dirty="0" smtClean="0">
                <a:solidFill>
                  <a:schemeClr val="tx2"/>
                </a:solidFill>
              </a:rPr>
              <a:t>R2, 1000H</a:t>
            </a:r>
            <a:endParaRPr lang="pt-PT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 smtClean="0">
                <a:solidFill>
                  <a:schemeClr val="tx2"/>
                </a:solidFill>
              </a:rPr>
              <a:t>MOVB</a:t>
            </a:r>
            <a:r>
              <a:rPr lang="pt-PT" b="1" dirty="0">
                <a:solidFill>
                  <a:schemeClr val="tx2"/>
                </a:solidFill>
              </a:rPr>
              <a:t>	[R3], R2</a:t>
            </a:r>
            <a:r>
              <a:rPr lang="pt-PT" dirty="0">
                <a:solidFill>
                  <a:schemeClr val="tx2"/>
                </a:solidFill>
              </a:rPr>
              <a:t>	; escreve </a:t>
            </a:r>
            <a:r>
              <a:rPr lang="pt-PT" dirty="0" smtClean="0">
                <a:solidFill>
                  <a:schemeClr val="tx2"/>
                </a:solidFill>
              </a:rPr>
              <a:t>34H no </a:t>
            </a:r>
            <a:r>
              <a:rPr lang="pt-PT" dirty="0">
                <a:solidFill>
                  <a:schemeClr val="tx2"/>
                </a:solidFill>
              </a:rPr>
              <a:t>endereço </a:t>
            </a:r>
            <a:r>
              <a:rPr lang="pt-PT" dirty="0" smtClean="0">
                <a:solidFill>
                  <a:schemeClr val="tx2"/>
                </a:solidFill>
              </a:rPr>
              <a:t>1000H (só um byte)</a:t>
            </a:r>
            <a:endParaRPr lang="pt-PT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 smtClean="0">
                <a:solidFill>
                  <a:schemeClr val="tx2"/>
                </a:solidFill>
              </a:rPr>
              <a:t>MOVB</a:t>
            </a:r>
            <a:r>
              <a:rPr lang="pt-PT" b="1" dirty="0">
                <a:solidFill>
                  <a:schemeClr val="tx2"/>
                </a:solidFill>
              </a:rPr>
              <a:t>	</a:t>
            </a:r>
            <a:r>
              <a:rPr lang="pt-PT" b="1" dirty="0" smtClean="0">
                <a:solidFill>
                  <a:schemeClr val="tx2"/>
                </a:solidFill>
              </a:rPr>
              <a:t>R4, </a:t>
            </a:r>
            <a:r>
              <a:rPr lang="pt-PT" b="1" dirty="0">
                <a:solidFill>
                  <a:schemeClr val="tx2"/>
                </a:solidFill>
              </a:rPr>
              <a:t>[R3]</a:t>
            </a:r>
            <a:r>
              <a:rPr lang="pt-PT" dirty="0">
                <a:solidFill>
                  <a:schemeClr val="tx2"/>
                </a:solidFill>
              </a:rPr>
              <a:t>	; </a:t>
            </a:r>
            <a:r>
              <a:rPr lang="pt-PT" dirty="0" smtClean="0">
                <a:solidFill>
                  <a:schemeClr val="tx2"/>
                </a:solidFill>
              </a:rPr>
              <a:t>lê o byte </a:t>
            </a:r>
            <a:r>
              <a:rPr lang="pt-PT" dirty="0">
                <a:solidFill>
                  <a:schemeClr val="tx2"/>
                </a:solidFill>
              </a:rPr>
              <a:t>no endereço </a:t>
            </a:r>
            <a:r>
              <a:rPr lang="pt-PT" dirty="0" smtClean="0">
                <a:solidFill>
                  <a:schemeClr val="tx2"/>
                </a:solidFill>
              </a:rPr>
              <a:t>1000H (e só esse byte)</a:t>
            </a:r>
            <a:endParaRPr lang="pt-PT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endParaRPr lang="pt-PT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6250" y="4547892"/>
            <a:ext cx="8108950" cy="41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Com MOVB, o endereço acedido:</a:t>
            </a:r>
          </a:p>
          <a:p>
            <a:pPr lvl="1"/>
            <a:r>
              <a:rPr lang="pt-PT" altLang="pt-PT" kern="0" dirty="0"/>
              <a:t>T</a:t>
            </a:r>
            <a:r>
              <a:rPr lang="pt-PT" altLang="pt-PT" kern="0" dirty="0" smtClean="0"/>
              <a:t>em de ser um registo (não pode ser uma constante)</a:t>
            </a:r>
          </a:p>
          <a:p>
            <a:pPr lvl="1"/>
            <a:r>
              <a:rPr lang="pt-PT" altLang="pt-PT" kern="0" dirty="0" smtClean="0"/>
              <a:t>Pode ser par ou ímpar (no MOV, em 16 bits, só pode ser par)</a:t>
            </a:r>
          </a:p>
          <a:p>
            <a:r>
              <a:rPr lang="pt-PT" altLang="pt-PT" kern="0" dirty="0" smtClean="0"/>
              <a:t>Exemplo: </a:t>
            </a:r>
            <a:r>
              <a:rPr lang="pt-PT" altLang="pt-PT" b="1" kern="0" dirty="0" smtClean="0">
                <a:solidFill>
                  <a:srgbClr val="FFFF00"/>
                </a:solidFill>
              </a:rPr>
              <a:t>acessos_memória.asm</a:t>
            </a:r>
          </a:p>
        </p:txBody>
      </p:sp>
    </p:spTree>
    <p:extLst>
      <p:ext uri="{BB962C8B-B14F-4D97-AF65-F5344CB8AC3E}">
        <p14:creationId xmlns:p14="http://schemas.microsoft.com/office/powerpoint/2010/main" val="830320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dirty="0" err="1" smtClean="0"/>
              <a:t>Diretivas</a:t>
            </a:r>
            <a:r>
              <a:rPr lang="en-US" altLang="pt-PT" dirty="0" smtClean="0"/>
              <a:t> (</a:t>
            </a:r>
            <a:r>
              <a:rPr lang="en-US" altLang="pt-PT" dirty="0"/>
              <a:t>pseudo-</a:t>
            </a:r>
            <a:r>
              <a:rPr lang="en-US" altLang="pt-PT" dirty="0" err="1"/>
              <a:t>instruções</a:t>
            </a:r>
            <a:r>
              <a:rPr lang="en-US" altLang="pt-PT" dirty="0" smtClean="0"/>
              <a:t>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648200"/>
          </a:xfrm>
        </p:spPr>
        <p:txBody>
          <a:bodyPr/>
          <a:lstStyle/>
          <a:p>
            <a:r>
              <a:rPr lang="pt-PT" altLang="pt-PT" dirty="0" smtClean="0"/>
              <a:t>São diretivas para o assembler e não instruções para o microprocessador. Logo, não geram código executável.</a:t>
            </a:r>
          </a:p>
          <a:p>
            <a:r>
              <a:rPr lang="pt-PT" altLang="pt-PT" dirty="0" err="1" smtClean="0"/>
              <a:t>Pseudo-instruções</a:t>
            </a:r>
            <a:r>
              <a:rPr lang="pt-PT" altLang="pt-PT" dirty="0" smtClean="0"/>
              <a:t> típicas:</a:t>
            </a:r>
          </a:p>
          <a:p>
            <a:pPr lvl="1"/>
            <a:r>
              <a:rPr lang="pt-PT" altLang="pt-PT" dirty="0"/>
              <a:t>EQU</a:t>
            </a:r>
          </a:p>
          <a:p>
            <a:pPr lvl="1"/>
            <a:r>
              <a:rPr lang="pt-PT" altLang="pt-PT" dirty="0" smtClean="0"/>
              <a:t>PLACE</a:t>
            </a:r>
          </a:p>
          <a:p>
            <a:pPr lvl="1"/>
            <a:r>
              <a:rPr lang="pt-PT" altLang="pt-PT" dirty="0" smtClean="0"/>
              <a:t>WORD</a:t>
            </a:r>
          </a:p>
          <a:p>
            <a:pPr lvl="1"/>
            <a:r>
              <a:rPr lang="pt-PT" altLang="pt-PT" dirty="0"/>
              <a:t>TABLE</a:t>
            </a:r>
          </a:p>
          <a:p>
            <a:pPr lvl="1"/>
            <a:r>
              <a:rPr lang="pt-PT" altLang="pt-PT" dirty="0" smtClean="0"/>
              <a:t>BYTE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 altLang="pt-PT" smtClean="0"/>
              <a:t>PLACE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284633" cy="942975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714500" algn="l"/>
                <a:tab pos="2768600" algn="l"/>
                <a:tab pos="4102100" algn="l"/>
              </a:tabLst>
            </a:pPr>
            <a:r>
              <a:rPr lang="en-US" altLang="pt-PT" dirty="0" err="1" smtClean="0"/>
              <a:t>Permite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indicar</a:t>
            </a:r>
            <a:r>
              <a:rPr lang="en-US" altLang="pt-PT" dirty="0" smtClean="0"/>
              <a:t> o </a:t>
            </a:r>
            <a:r>
              <a:rPr lang="en-US" altLang="pt-PT" dirty="0" err="1" smtClean="0"/>
              <a:t>endereço</a:t>
            </a:r>
            <a:r>
              <a:rPr lang="en-US" altLang="pt-PT" dirty="0" smtClean="0"/>
              <a:t> a </a:t>
            </a:r>
            <a:r>
              <a:rPr lang="en-US" altLang="pt-PT" dirty="0" err="1" smtClean="0"/>
              <a:t>partir</a:t>
            </a:r>
            <a:r>
              <a:rPr lang="en-US" altLang="pt-PT" dirty="0" smtClean="0"/>
              <a:t> do </a:t>
            </a:r>
            <a:r>
              <a:rPr lang="en-US" altLang="pt-PT" dirty="0" err="1" smtClean="0"/>
              <a:t>qual</a:t>
            </a:r>
            <a:r>
              <a:rPr lang="en-US" altLang="pt-PT" dirty="0" smtClean="0"/>
              <a:t> as </a:t>
            </a:r>
            <a:r>
              <a:rPr lang="en-US" altLang="pt-PT" dirty="0" err="1" smtClean="0"/>
              <a:t>instruções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ou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variáveis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seguintes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devem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ficar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localizadas</a:t>
            </a:r>
            <a:endParaRPr lang="en-US" altLang="pt-PT" dirty="0" smtClean="0"/>
          </a:p>
          <a:p>
            <a:pPr>
              <a:spcBef>
                <a:spcPts val="600"/>
              </a:spcBef>
              <a:tabLst>
                <a:tab pos="1714500" algn="l"/>
                <a:tab pos="2768600" algn="l"/>
                <a:tab pos="4102100" algn="l"/>
              </a:tabLst>
            </a:pPr>
            <a:r>
              <a:rPr lang="en-US" altLang="pt-PT" dirty="0" err="1" smtClean="0"/>
              <a:t>Até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aparecer</a:t>
            </a:r>
            <a:r>
              <a:rPr lang="en-US" altLang="pt-PT" dirty="0" smtClean="0"/>
              <a:t> um PLACE, </a:t>
            </a:r>
            <a:r>
              <a:rPr lang="en-US" altLang="pt-PT" dirty="0" err="1" smtClean="0"/>
              <a:t>considera</a:t>
            </a:r>
            <a:r>
              <a:rPr lang="en-US" altLang="pt-PT" dirty="0" smtClean="0"/>
              <a:t>-se que </a:t>
            </a:r>
            <a:r>
              <a:rPr lang="en-US" altLang="pt-PT" dirty="0" err="1" smtClean="0"/>
              <a:t>há</a:t>
            </a:r>
            <a:r>
              <a:rPr lang="en-US" altLang="pt-PT" dirty="0" smtClean="0"/>
              <a:t> um PLACE 0 </a:t>
            </a:r>
            <a:r>
              <a:rPr lang="en-US" altLang="pt-PT" dirty="0" err="1" smtClean="0"/>
              <a:t>implícito</a:t>
            </a:r>
            <a:r>
              <a:rPr lang="en-US" altLang="pt-PT" dirty="0" smtClean="0"/>
              <a:t>, </a:t>
            </a:r>
            <a:r>
              <a:rPr lang="en-US" altLang="pt-PT" dirty="0" err="1" smtClean="0"/>
              <a:t>desde</a:t>
            </a:r>
            <a:r>
              <a:rPr lang="en-US" altLang="pt-PT" dirty="0" smtClean="0"/>
              <a:t> o </a:t>
            </a:r>
            <a:r>
              <a:rPr lang="en-US" altLang="pt-PT" dirty="0" err="1" smtClean="0"/>
              <a:t>início</a:t>
            </a:r>
            <a:r>
              <a:rPr lang="en-US" altLang="pt-PT" dirty="0" smtClean="0"/>
              <a:t> do </a:t>
            </a:r>
            <a:r>
              <a:rPr lang="en-US" altLang="pt-PT" dirty="0" err="1" smtClean="0"/>
              <a:t>programa</a:t>
            </a:r>
            <a:endParaRPr lang="en-US" altLang="pt-PT" dirty="0" smtClean="0"/>
          </a:p>
          <a:p>
            <a:pPr>
              <a:spcBef>
                <a:spcPts val="600"/>
              </a:spcBef>
              <a:tabLst>
                <a:tab pos="1714500" algn="l"/>
                <a:tab pos="2768600" algn="l"/>
                <a:tab pos="4102100" algn="l"/>
              </a:tabLst>
            </a:pPr>
            <a:r>
              <a:rPr lang="en-US" altLang="pt-PT" dirty="0" err="1" smtClean="0"/>
              <a:t>Sintaxe</a:t>
            </a:r>
            <a:r>
              <a:rPr lang="en-US" altLang="pt-PT" dirty="0" smtClean="0"/>
              <a:t>: </a:t>
            </a:r>
          </a:p>
          <a:p>
            <a:pPr>
              <a:spcBef>
                <a:spcPts val="600"/>
              </a:spcBef>
              <a:buFontTx/>
              <a:buNone/>
              <a:tabLst>
                <a:tab pos="1714500" algn="l"/>
                <a:tab pos="2768600" algn="l"/>
                <a:tab pos="4102100" algn="l"/>
              </a:tabLst>
            </a:pPr>
            <a:r>
              <a:rPr lang="en-US" altLang="pt-PT" sz="2000" dirty="0" smtClean="0">
                <a:solidFill>
                  <a:schemeClr val="tx2"/>
                </a:solidFill>
              </a:rPr>
              <a:t>	PLACE	</a:t>
            </a:r>
            <a:r>
              <a:rPr lang="en-US" altLang="pt-PT" sz="2000" i="1" dirty="0" err="1" smtClean="0">
                <a:solidFill>
                  <a:schemeClr val="tx2"/>
                </a:solidFill>
              </a:rPr>
              <a:t>endereço</a:t>
            </a:r>
            <a:endParaRPr lang="en-US" altLang="pt-PT" sz="2000" i="1" dirty="0" smtClean="0">
              <a:solidFill>
                <a:schemeClr val="tx2"/>
              </a:solidFill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71500" y="3864239"/>
            <a:ext cx="76200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rgbClr val="990033"/>
                </a:solidFill>
                <a:latin typeface="+mn-lt"/>
              </a:rPr>
              <a:t>		</a:t>
            </a:r>
            <a:r>
              <a:rPr lang="pt-PT" dirty="0">
                <a:solidFill>
                  <a:schemeClr val="tx2"/>
                </a:solidFill>
                <a:latin typeface="+mn-lt"/>
              </a:rPr>
              <a:t>PLACE	1000H		; não gera código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rgbClr val="990033"/>
                </a:solidFill>
                <a:latin typeface="+mn-lt"/>
              </a:rPr>
              <a:t>1000H</a:t>
            </a:r>
            <a:r>
              <a:rPr lang="pt-PT" dirty="0">
                <a:solidFill>
                  <a:schemeClr val="tx2"/>
                </a:solidFill>
                <a:latin typeface="+mn-lt"/>
              </a:rPr>
              <a:t>	inicio:	MOV	R1, R2	; “inicio” fica a valer 1000H 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rgbClr val="990033"/>
                </a:solidFill>
                <a:latin typeface="+mn-lt"/>
              </a:rPr>
              <a:t>1002H</a:t>
            </a:r>
            <a:r>
              <a:rPr lang="pt-PT" dirty="0">
                <a:solidFill>
                  <a:schemeClr val="tx2"/>
                </a:solidFill>
                <a:latin typeface="+mn-lt"/>
              </a:rPr>
              <a:t>		ADD	R1, R3	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rgbClr val="990033"/>
                </a:solidFill>
                <a:latin typeface="+mn-lt"/>
              </a:rPr>
              <a:t>1004H</a:t>
            </a:r>
            <a:r>
              <a:rPr lang="pt-PT" dirty="0">
                <a:solidFill>
                  <a:schemeClr val="tx2"/>
                </a:solidFill>
                <a:latin typeface="+mn-lt"/>
              </a:rPr>
              <a:t>		CMP	R2, R3	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rgbClr val="990033"/>
                </a:solidFill>
                <a:latin typeface="+mn-lt"/>
              </a:rPr>
              <a:t>1006H</a:t>
            </a:r>
            <a:r>
              <a:rPr lang="pt-PT" dirty="0">
                <a:solidFill>
                  <a:schemeClr val="tx2"/>
                </a:solidFill>
                <a:latin typeface="+mn-lt"/>
              </a:rPr>
              <a:t>		JZ	inicio	; salta para “inicio” se </a:t>
            </a:r>
            <a:r>
              <a:rPr lang="pt-PT" dirty="0" smtClean="0">
                <a:solidFill>
                  <a:schemeClr val="tx2"/>
                </a:solidFill>
                <a:latin typeface="+mn-lt"/>
              </a:rPr>
              <a:t>R2=R3</a:t>
            </a:r>
            <a:endParaRPr lang="pt-PT" i="1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b="1" dirty="0">
                <a:solidFill>
                  <a:srgbClr val="990033"/>
                </a:solidFill>
                <a:latin typeface="+mn-lt"/>
              </a:rPr>
              <a:t>1008H</a:t>
            </a:r>
            <a:r>
              <a:rPr lang="pt-PT" dirty="0">
                <a:solidFill>
                  <a:schemeClr val="tx2"/>
                </a:solidFill>
                <a:latin typeface="+mn-lt"/>
              </a:rPr>
              <a:t>      	AND	R1, R4</a:t>
            </a:r>
          </a:p>
          <a:p>
            <a:pPr marL="342900" indent="-342900">
              <a:lnSpc>
                <a:spcPct val="90000"/>
              </a:lnSpc>
              <a:tabLst>
                <a:tab pos="1079500" algn="l"/>
                <a:tab pos="1968500" algn="l"/>
                <a:tab pos="2870200" algn="l"/>
                <a:tab pos="4038600" algn="l"/>
              </a:tabLst>
              <a:defRPr/>
            </a:pPr>
            <a:r>
              <a:rPr lang="pt-PT" dirty="0">
                <a:solidFill>
                  <a:srgbClr val="990033"/>
                </a:solidFill>
                <a:latin typeface="+mn-lt"/>
              </a:rPr>
              <a:t>. . .</a:t>
            </a:r>
            <a:r>
              <a:rPr lang="pt-PT" dirty="0">
                <a:solidFill>
                  <a:schemeClr val="tx2"/>
                </a:solidFill>
                <a:latin typeface="+mn-lt"/>
              </a:rPr>
              <a:t>			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1143000"/>
          </a:xfrm>
        </p:spPr>
        <p:txBody>
          <a:bodyPr/>
          <a:lstStyle/>
          <a:p>
            <a:r>
              <a:rPr lang="en-US" altLang="pt-PT" smtClean="0"/>
              <a:t>WORD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76363"/>
            <a:ext cx="8343900" cy="45720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/>
              <a:t>Define (</a:t>
            </a:r>
            <a:r>
              <a:rPr lang="en-US" altLang="pt-PT" dirty="0" err="1"/>
              <a:t>reserva</a:t>
            </a:r>
            <a:r>
              <a:rPr lang="en-US" altLang="pt-PT" dirty="0"/>
              <a:t> </a:t>
            </a:r>
            <a:r>
              <a:rPr lang="en-US" altLang="pt-PT" dirty="0" err="1"/>
              <a:t>espaço</a:t>
            </a:r>
            <a:r>
              <a:rPr lang="en-US" altLang="pt-PT" dirty="0"/>
              <a:t>) </a:t>
            </a:r>
            <a:r>
              <a:rPr lang="en-US" altLang="pt-PT" dirty="0" err="1" smtClean="0"/>
              <a:t>uma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variável</a:t>
            </a:r>
            <a:r>
              <a:rPr lang="en-US" altLang="pt-PT" dirty="0" smtClean="0"/>
              <a:t> de 16 bits (word)</a:t>
            </a:r>
          </a:p>
          <a:p>
            <a:pPr>
              <a:spcBef>
                <a:spcPct val="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/>
              <a:t>A </a:t>
            </a:r>
            <a:r>
              <a:rPr lang="en-US" altLang="pt-PT" dirty="0" err="1"/>
              <a:t>mesma</a:t>
            </a:r>
            <a:r>
              <a:rPr lang="en-US" altLang="pt-PT" dirty="0"/>
              <a:t> </a:t>
            </a:r>
            <a:r>
              <a:rPr lang="en-US" altLang="pt-PT" dirty="0" err="1"/>
              <a:t>diretiva</a:t>
            </a:r>
            <a:r>
              <a:rPr lang="en-US" altLang="pt-PT" dirty="0"/>
              <a:t> </a:t>
            </a:r>
            <a:r>
              <a:rPr lang="en-US" altLang="pt-PT" dirty="0" err="1"/>
              <a:t>permite</a:t>
            </a:r>
            <a:r>
              <a:rPr lang="en-US" altLang="pt-PT" dirty="0"/>
              <a:t> </a:t>
            </a:r>
            <a:r>
              <a:rPr lang="en-US" altLang="pt-PT" dirty="0" err="1"/>
              <a:t>definir</a:t>
            </a:r>
            <a:r>
              <a:rPr lang="en-US" altLang="pt-PT" dirty="0"/>
              <a:t> </a:t>
            </a:r>
            <a:r>
              <a:rPr lang="en-US" altLang="pt-PT" dirty="0" err="1"/>
              <a:t>várias</a:t>
            </a:r>
            <a:r>
              <a:rPr lang="en-US" altLang="pt-PT" dirty="0"/>
              <a:t> </a:t>
            </a:r>
            <a:r>
              <a:rPr lang="en-US" altLang="pt-PT" dirty="0" err="1"/>
              <a:t>variáveis</a:t>
            </a:r>
            <a:r>
              <a:rPr lang="en-US" altLang="pt-PT" dirty="0"/>
              <a:t> de </a:t>
            </a:r>
            <a:r>
              <a:rPr lang="en-US" altLang="pt-PT" dirty="0" err="1" smtClean="0"/>
              <a:t>uma</a:t>
            </a:r>
            <a:r>
              <a:rPr lang="en-US" altLang="pt-PT" dirty="0" smtClean="0"/>
              <a:t> word </a:t>
            </a:r>
            <a:r>
              <a:rPr lang="en-US" altLang="pt-PT" dirty="0" err="1"/>
              <a:t>consecutivas</a:t>
            </a:r>
            <a:endParaRPr lang="en-US" altLang="pt-PT" dirty="0"/>
          </a:p>
          <a:p>
            <a:pPr>
              <a:spcBef>
                <a:spcPct val="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 err="1" smtClean="0"/>
              <a:t>Cada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variável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gasta</a:t>
            </a:r>
            <a:r>
              <a:rPr lang="en-US" altLang="pt-PT" dirty="0" smtClean="0"/>
              <a:t> 2 bytes (</a:t>
            </a:r>
            <a:r>
              <a:rPr lang="en-US" altLang="pt-PT" dirty="0" err="1" smtClean="0"/>
              <a:t>uma</a:t>
            </a:r>
            <a:r>
              <a:rPr lang="en-US" altLang="pt-PT" dirty="0" smtClean="0"/>
              <a:t> word)</a:t>
            </a:r>
          </a:p>
          <a:p>
            <a:pPr marL="0" indent="0">
              <a:spcBef>
                <a:spcPct val="0"/>
              </a:spcBef>
              <a:buNone/>
              <a:tabLst>
                <a:tab pos="1790700" algn="l"/>
                <a:tab pos="3143250" algn="l"/>
                <a:tab pos="3594100" algn="l"/>
              </a:tabLst>
            </a:pPr>
            <a:endParaRPr lang="en-US" altLang="pt-PT" dirty="0" smtClean="0"/>
          </a:p>
          <a:p>
            <a:pPr>
              <a:spcBef>
                <a:spcPct val="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 err="1" smtClean="0"/>
              <a:t>Sintaxe</a:t>
            </a:r>
            <a:r>
              <a:rPr lang="en-US" altLang="pt-PT" dirty="0" smtClean="0"/>
              <a:t>: </a:t>
            </a:r>
          </a:p>
          <a:p>
            <a:pPr>
              <a:spcBef>
                <a:spcPct val="0"/>
              </a:spcBef>
              <a:buFontTx/>
              <a:buNone/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	 </a:t>
            </a:r>
            <a:r>
              <a:rPr lang="en-US" altLang="pt-PT" i="1" dirty="0" err="1" smtClean="0">
                <a:solidFill>
                  <a:schemeClr val="tx2"/>
                </a:solidFill>
              </a:rPr>
              <a:t>etiqueta</a:t>
            </a:r>
            <a:r>
              <a:rPr lang="en-US" altLang="pt-PT" dirty="0" smtClean="0">
                <a:solidFill>
                  <a:schemeClr val="tx2"/>
                </a:solidFill>
              </a:rPr>
              <a:t>: 	WORD	</a:t>
            </a:r>
            <a:r>
              <a:rPr lang="en-US" altLang="pt-PT" i="1" dirty="0" err="1" smtClean="0">
                <a:solidFill>
                  <a:schemeClr val="tx2"/>
                </a:solidFill>
              </a:rPr>
              <a:t>constante</a:t>
            </a:r>
            <a:r>
              <a:rPr lang="en-US" altLang="pt-PT" dirty="0">
                <a:solidFill>
                  <a:schemeClr val="tx2"/>
                </a:solidFill>
              </a:rPr>
              <a:t> {, </a:t>
            </a:r>
            <a:r>
              <a:rPr lang="en-US" altLang="pt-PT" i="1" dirty="0" err="1">
                <a:solidFill>
                  <a:schemeClr val="tx2"/>
                </a:solidFill>
              </a:rPr>
              <a:t>constante</a:t>
            </a:r>
            <a:r>
              <a:rPr lang="en-US" altLang="pt-PT" dirty="0">
                <a:solidFill>
                  <a:schemeClr val="tx2"/>
                </a:solidFill>
              </a:rPr>
              <a:t>}</a:t>
            </a:r>
            <a:endParaRPr lang="en-US" altLang="pt-PT" i="1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tabLst>
                <a:tab pos="1790700" algn="l"/>
                <a:tab pos="3143250" algn="l"/>
                <a:tab pos="3594100" algn="l"/>
              </a:tabLst>
            </a:pPr>
            <a:endParaRPr lang="en-US" altLang="pt-PT" dirty="0" smtClean="0"/>
          </a:p>
          <a:p>
            <a:pPr>
              <a:spcBef>
                <a:spcPct val="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 err="1" smtClean="0"/>
              <a:t>Exemplo</a:t>
            </a:r>
            <a:r>
              <a:rPr lang="en-US" altLang="pt-PT" dirty="0" smtClean="0"/>
              <a:t>: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VAR1:	WORD	1	; </a:t>
            </a:r>
            <a:r>
              <a:rPr lang="en-US" altLang="pt-PT" dirty="0" err="1" smtClean="0">
                <a:solidFill>
                  <a:schemeClr val="tx2"/>
                </a:solidFill>
              </a:rPr>
              <a:t>variável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</a:rPr>
              <a:t>inicializada</a:t>
            </a:r>
            <a:r>
              <a:rPr lang="en-US" altLang="pt-PT" dirty="0" smtClean="0">
                <a:solidFill>
                  <a:schemeClr val="tx2"/>
                </a:solidFill>
              </a:rPr>
              <a:t> a 1.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				; </a:t>
            </a:r>
            <a:r>
              <a:rPr lang="en-US" altLang="pt-PT" dirty="0" err="1" smtClean="0">
                <a:solidFill>
                  <a:schemeClr val="tx2"/>
                </a:solidFill>
              </a:rPr>
              <a:t>Fica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</a:rPr>
              <a:t>localizada</a:t>
            </a:r>
            <a:r>
              <a:rPr lang="en-US" altLang="pt-PT" dirty="0" smtClean="0">
                <a:solidFill>
                  <a:schemeClr val="tx2"/>
                </a:solidFill>
              </a:rPr>
              <a:t> no </a:t>
            </a:r>
            <a:r>
              <a:rPr lang="en-US" altLang="pt-PT" dirty="0" err="1" smtClean="0">
                <a:solidFill>
                  <a:schemeClr val="tx2"/>
                </a:solidFill>
              </a:rPr>
              <a:t>endereço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				; </a:t>
            </a:r>
            <a:r>
              <a:rPr lang="en-US" altLang="pt-PT" dirty="0" err="1" smtClean="0">
                <a:solidFill>
                  <a:schemeClr val="tx2"/>
                </a:solidFill>
              </a:rPr>
              <a:t>atribuído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</a:rPr>
              <a:t>pelo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</a:rPr>
              <a:t>assemblador</a:t>
            </a:r>
            <a:r>
              <a:rPr lang="en-US" altLang="pt-PT" dirty="0" smtClean="0">
                <a:solidFill>
                  <a:schemeClr val="tx2"/>
                </a:solidFill>
              </a:rPr>
              <a:t> a VAR1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6863"/>
            <a:ext cx="7924800" cy="779462"/>
          </a:xfrm>
        </p:spPr>
        <p:txBody>
          <a:bodyPr/>
          <a:lstStyle/>
          <a:p>
            <a:r>
              <a:rPr lang="en-US" altLang="pt-PT" dirty="0" smtClean="0"/>
              <a:t>WORD é </a:t>
            </a:r>
            <a:r>
              <a:rPr lang="en-US" altLang="pt-PT" dirty="0" err="1" smtClean="0"/>
              <a:t>diferente</a:t>
            </a:r>
            <a:r>
              <a:rPr lang="en-US" altLang="pt-PT" dirty="0" smtClean="0"/>
              <a:t> de EQU!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1141413"/>
            <a:ext cx="8777287" cy="511333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sz="2000" dirty="0" smtClean="0">
                <a:solidFill>
                  <a:schemeClr val="tx2"/>
                </a:solidFill>
              </a:rPr>
              <a:t>		PLACE	0100H	;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início</a:t>
            </a:r>
            <a:r>
              <a:rPr lang="en-US" altLang="pt-PT" sz="2000" dirty="0" smtClean="0">
                <a:solidFill>
                  <a:schemeClr val="tx2"/>
                </a:solidFill>
              </a:rPr>
              <a:t> dos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endereços</a:t>
            </a:r>
            <a:r>
              <a:rPr lang="en-US" altLang="pt-PT" sz="2000" dirty="0" smtClean="0">
                <a:solidFill>
                  <a:schemeClr val="tx2"/>
                </a:solidFill>
              </a:rPr>
              <a:t>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gerados</a:t>
            </a:r>
            <a:endParaRPr lang="en-US" altLang="pt-PT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sz="2000" dirty="0" smtClean="0">
                <a:solidFill>
                  <a:schemeClr val="tx2"/>
                </a:solidFill>
              </a:rPr>
              <a:t>				;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pelo</a:t>
            </a:r>
            <a:r>
              <a:rPr lang="en-US" altLang="pt-PT" sz="2000" dirty="0" smtClean="0">
                <a:solidFill>
                  <a:schemeClr val="tx2"/>
                </a:solidFill>
              </a:rPr>
              <a:t>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assemblador</a:t>
            </a:r>
            <a:r>
              <a:rPr lang="en-US" altLang="pt-PT" sz="2000" dirty="0" smtClean="0">
                <a:solidFill>
                  <a:schemeClr val="tx2"/>
                </a:solidFill>
              </a:rPr>
              <a:t> (zona de dados)</a:t>
            </a: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OLA	EQU	4	; constante definida com o valor 4 (não</a:t>
            </a: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		; “gasta” endereços do </a:t>
            </a:r>
            <a:r>
              <a:rPr lang="pt-PT" altLang="pt-PT" sz="2000" dirty="0" err="1" smtClean="0">
                <a:solidFill>
                  <a:schemeClr val="tx2"/>
                </a:solidFill>
              </a:rPr>
              <a:t>assemblador</a:t>
            </a:r>
            <a:r>
              <a:rPr lang="pt-PT" altLang="pt-PT" sz="2000" dirty="0" smtClean="0">
                <a:solidFill>
                  <a:schemeClr val="tx2"/>
                </a:solidFill>
              </a:rPr>
              <a:t>!)</a:t>
            </a:r>
            <a:endParaRPr lang="en-US" altLang="pt-PT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sz="2000" dirty="0" smtClean="0">
                <a:solidFill>
                  <a:schemeClr val="tx2"/>
                </a:solidFill>
              </a:rPr>
              <a:t>VAR1:	WORD	10	;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reserva</a:t>
            </a:r>
            <a:r>
              <a:rPr lang="en-US" altLang="pt-PT" sz="2000" dirty="0" smtClean="0">
                <a:solidFill>
                  <a:schemeClr val="tx2"/>
                </a:solidFill>
              </a:rPr>
              <a:t>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uma</a:t>
            </a:r>
            <a:r>
              <a:rPr lang="en-US" altLang="pt-PT" sz="2000" dirty="0" smtClean="0">
                <a:solidFill>
                  <a:schemeClr val="tx2"/>
                </a:solidFill>
              </a:rPr>
              <a:t>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palavra</a:t>
            </a:r>
            <a:r>
              <a:rPr lang="en-US" altLang="pt-PT" sz="2000" dirty="0" smtClean="0">
                <a:solidFill>
                  <a:schemeClr val="tx2"/>
                </a:solidFill>
              </a:rPr>
              <a:t> de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memória</a:t>
            </a:r>
            <a:r>
              <a:rPr lang="en-US" altLang="pt-PT" sz="2000" dirty="0" smtClean="0">
                <a:solidFill>
                  <a:schemeClr val="tx2"/>
                </a:solidFill>
              </a:rPr>
              <a:t>,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localizada</a:t>
            </a:r>
            <a:endParaRPr lang="en-US" altLang="pt-PT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sz="2000" dirty="0" smtClean="0">
                <a:solidFill>
                  <a:schemeClr val="tx2"/>
                </a:solidFill>
              </a:rPr>
              <a:t>				; no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endereço</a:t>
            </a:r>
            <a:r>
              <a:rPr lang="en-US" altLang="pt-PT" sz="2000" dirty="0" smtClean="0">
                <a:solidFill>
                  <a:schemeClr val="tx2"/>
                </a:solidFill>
              </a:rPr>
              <a:t> 0100H </a:t>
            </a:r>
            <a:r>
              <a:rPr lang="pt-PT" altLang="pt-PT" sz="2000" dirty="0" smtClean="0">
                <a:solidFill>
                  <a:schemeClr val="tx2"/>
                </a:solidFill>
              </a:rPr>
              <a:t>(valor de VAR1)</a:t>
            </a:r>
            <a:r>
              <a:rPr lang="en-US" altLang="pt-PT" sz="2000" dirty="0" smtClean="0">
                <a:solidFill>
                  <a:schemeClr val="tx2"/>
                </a:solidFill>
              </a:rPr>
              <a:t> e </a:t>
            </a: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sz="2000" dirty="0" smtClean="0">
                <a:solidFill>
                  <a:schemeClr val="tx2"/>
                </a:solidFill>
              </a:rPr>
              <a:t>				;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inicializa</a:t>
            </a:r>
            <a:r>
              <a:rPr lang="en-US" altLang="pt-PT" sz="2000" dirty="0" smtClean="0">
                <a:solidFill>
                  <a:schemeClr val="tx2"/>
                </a:solidFill>
              </a:rPr>
              <a:t>-a com 000AH</a:t>
            </a: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VAR2:	WORD	OLA 	</a:t>
            </a:r>
            <a:r>
              <a:rPr lang="en-US" altLang="pt-PT" sz="2000" dirty="0" smtClean="0">
                <a:solidFill>
                  <a:schemeClr val="tx2"/>
                </a:solidFill>
              </a:rPr>
              <a:t>; Idem, no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endereço</a:t>
            </a:r>
            <a:r>
              <a:rPr lang="en-US" altLang="pt-PT" sz="2000" dirty="0" smtClean="0">
                <a:solidFill>
                  <a:schemeClr val="tx2"/>
                </a:solidFill>
              </a:rPr>
              <a:t> 0102H </a:t>
            </a:r>
            <a:r>
              <a:rPr lang="pt-PT" altLang="pt-PT" sz="2000" dirty="0" smtClean="0">
                <a:solidFill>
                  <a:schemeClr val="tx2"/>
                </a:solidFill>
              </a:rPr>
              <a:t>(valor de VAR2) e</a:t>
            </a: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		; inicializa-a com 4 (valor de OLA)</a:t>
            </a: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endParaRPr lang="pt-PT" altLang="pt-PT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PLACE	0000H</a:t>
            </a:r>
            <a:r>
              <a:rPr lang="en-US" altLang="pt-PT" sz="2000" dirty="0">
                <a:solidFill>
                  <a:schemeClr val="tx2"/>
                </a:solidFill>
              </a:rPr>
              <a:t>	; </a:t>
            </a:r>
            <a:r>
              <a:rPr lang="en-US" altLang="pt-PT" sz="2000" dirty="0" err="1">
                <a:solidFill>
                  <a:schemeClr val="tx2"/>
                </a:solidFill>
              </a:rPr>
              <a:t>início</a:t>
            </a:r>
            <a:r>
              <a:rPr lang="en-US" altLang="pt-PT" sz="2000" dirty="0">
                <a:solidFill>
                  <a:schemeClr val="tx2"/>
                </a:solidFill>
              </a:rPr>
              <a:t> </a:t>
            </a:r>
            <a:r>
              <a:rPr lang="en-US" altLang="pt-PT" sz="2000" dirty="0" smtClean="0">
                <a:solidFill>
                  <a:schemeClr val="tx2"/>
                </a:solidFill>
              </a:rPr>
              <a:t>da zona </a:t>
            </a:r>
            <a:r>
              <a:rPr lang="en-US" altLang="pt-PT" sz="2000" dirty="0">
                <a:solidFill>
                  <a:schemeClr val="tx2"/>
                </a:solidFill>
              </a:rPr>
              <a:t>de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código</a:t>
            </a:r>
            <a:endParaRPr lang="en-US" altLang="pt-PT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inicio:			; inicio vale 0000H</a:t>
            </a:r>
            <a:endParaRPr lang="en-US" altLang="pt-PT" sz="2000" dirty="0" smtClean="0">
              <a:solidFill>
                <a:schemeClr val="tx2"/>
              </a:solidFill>
            </a:endParaRPr>
          </a:p>
          <a:p>
            <a:pPr marL="788988" lvl="1" indent="-331788"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		MOV	R1, OLA	; R1 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 4 (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isto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 é 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uma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constante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 de dados)</a:t>
            </a:r>
          </a:p>
          <a:p>
            <a:pPr marL="788988" lvl="1" indent="-331788"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		MOV	R2, VAR2	; R2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 0102H (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isto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 é um 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endereço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0"/>
              </a:spcBef>
              <a:tabLst>
                <a:tab pos="901700" algn="l"/>
                <a:tab pos="1879600" algn="l"/>
                <a:tab pos="3314700" algn="l"/>
              </a:tabLst>
            </a:pPr>
            <a:endParaRPr lang="pt-PT" altLang="pt-PT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35000"/>
          </a:xfrm>
        </p:spPr>
        <p:txBody>
          <a:bodyPr/>
          <a:lstStyle/>
          <a:p>
            <a:r>
              <a:rPr lang="en-US" altLang="pt-PT" sz="3600" smtClean="0"/>
              <a:t>Endereço de arranque do PEPE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76263" y="1160463"/>
            <a:ext cx="83439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01700" algn="l"/>
                <a:tab pos="1879600" algn="l"/>
                <a:tab pos="3314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8988" indent="-331788">
              <a:spcBef>
                <a:spcPct val="20000"/>
              </a:spcBef>
              <a:buChar char="–"/>
              <a:tabLst>
                <a:tab pos="901700" algn="l"/>
                <a:tab pos="1879600" algn="l"/>
                <a:tab pos="3314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01700" algn="l"/>
                <a:tab pos="1879600" algn="l"/>
                <a:tab pos="3314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01700" algn="l"/>
                <a:tab pos="1879600" algn="l"/>
                <a:tab pos="3314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01700" algn="l"/>
                <a:tab pos="1879600" algn="l"/>
                <a:tab pos="33147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01700" algn="l"/>
                <a:tab pos="1879600" algn="l"/>
                <a:tab pos="33147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01700" algn="l"/>
                <a:tab pos="1879600" algn="l"/>
                <a:tab pos="33147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01700" algn="l"/>
                <a:tab pos="1879600" algn="l"/>
                <a:tab pos="33147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01700" algn="l"/>
                <a:tab pos="1879600" algn="l"/>
                <a:tab pos="33147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PT" dirty="0" err="1"/>
              <a:t>Após</a:t>
            </a:r>
            <a:r>
              <a:rPr lang="en-US" altLang="pt-PT" dirty="0"/>
              <a:t> o </a:t>
            </a:r>
            <a:r>
              <a:rPr lang="en-US" altLang="pt-PT" i="1" dirty="0"/>
              <a:t>reset</a:t>
            </a:r>
            <a:r>
              <a:rPr lang="en-US" altLang="pt-PT" dirty="0"/>
              <a:t>, o PEPE </a:t>
            </a:r>
            <a:r>
              <a:rPr lang="en-US" altLang="pt-PT" dirty="0" err="1"/>
              <a:t>inicializa</a:t>
            </a:r>
            <a:r>
              <a:rPr lang="en-US" altLang="pt-PT" dirty="0"/>
              <a:t> o PC (</a:t>
            </a:r>
            <a:r>
              <a:rPr lang="en-US" altLang="pt-PT" dirty="0" err="1"/>
              <a:t>endereço</a:t>
            </a:r>
            <a:r>
              <a:rPr lang="en-US" altLang="pt-PT" dirty="0"/>
              <a:t> de </a:t>
            </a:r>
            <a:r>
              <a:rPr lang="en-US" altLang="pt-PT" dirty="0" err="1"/>
              <a:t>arranque</a:t>
            </a:r>
            <a:r>
              <a:rPr lang="en-US" altLang="pt-PT" dirty="0"/>
              <a:t>) com o valor 0000H.</a:t>
            </a:r>
          </a:p>
          <a:p>
            <a:pPr>
              <a:spcBef>
                <a:spcPct val="0"/>
              </a:spcBef>
            </a:pPr>
            <a:r>
              <a:rPr lang="en-US" altLang="pt-PT" dirty="0" err="1"/>
              <a:t>Por</a:t>
            </a:r>
            <a:r>
              <a:rPr lang="en-US" altLang="pt-PT" dirty="0"/>
              <a:t> </a:t>
            </a:r>
            <a:r>
              <a:rPr lang="en-US" altLang="pt-PT" dirty="0" err="1"/>
              <a:t>isso</a:t>
            </a:r>
            <a:r>
              <a:rPr lang="en-US" altLang="pt-PT" dirty="0"/>
              <a:t>, tem de </a:t>
            </a:r>
            <a:r>
              <a:rPr lang="en-US" altLang="pt-PT" dirty="0" err="1"/>
              <a:t>haver</a:t>
            </a:r>
            <a:r>
              <a:rPr lang="en-US" altLang="pt-PT" dirty="0"/>
              <a:t> um PLACE 0000H </a:t>
            </a:r>
            <a:r>
              <a:rPr lang="en-US" altLang="pt-PT" dirty="0" err="1"/>
              <a:t>algures</a:t>
            </a:r>
            <a:r>
              <a:rPr lang="en-US" altLang="pt-PT" dirty="0"/>
              <a:t> no </a:t>
            </a:r>
            <a:r>
              <a:rPr lang="en-US" altLang="pt-PT" dirty="0" err="1"/>
              <a:t>programa</a:t>
            </a:r>
            <a:r>
              <a:rPr lang="en-US" altLang="pt-PT" dirty="0"/>
              <a:t> (</a:t>
            </a:r>
            <a:r>
              <a:rPr lang="en-US" altLang="pt-PT" dirty="0" err="1"/>
              <a:t>não</a:t>
            </a:r>
            <a:r>
              <a:rPr lang="en-US" altLang="pt-PT" dirty="0"/>
              <a:t> tem que </a:t>
            </a:r>
            <a:r>
              <a:rPr lang="en-US" altLang="pt-PT" dirty="0" err="1"/>
              <a:t>ser</a:t>
            </a:r>
            <a:r>
              <a:rPr lang="en-US" altLang="pt-PT" dirty="0"/>
              <a:t> no </a:t>
            </a:r>
            <a:r>
              <a:rPr lang="en-US" altLang="pt-PT" dirty="0" err="1"/>
              <a:t>início</a:t>
            </a:r>
            <a:r>
              <a:rPr lang="en-US" altLang="pt-PT" dirty="0"/>
              <a:t> do </a:t>
            </a:r>
            <a:r>
              <a:rPr lang="en-US" altLang="pt-PT" dirty="0" err="1"/>
              <a:t>ficheiro</a:t>
            </a:r>
            <a:r>
              <a:rPr lang="en-US" altLang="pt-PT" dirty="0"/>
              <a:t>).</a:t>
            </a:r>
            <a:endParaRPr lang="pt-PT" altLang="pt-PT" sz="18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pt-PT" sz="20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PT" sz="2000" dirty="0">
                <a:solidFill>
                  <a:schemeClr val="tx2"/>
                </a:solidFill>
              </a:rPr>
              <a:t>		PLACE	</a:t>
            </a:r>
            <a:r>
              <a:rPr lang="en-US" altLang="pt-PT" sz="2000" dirty="0" smtClean="0">
                <a:solidFill>
                  <a:schemeClr val="tx2"/>
                </a:solidFill>
              </a:rPr>
              <a:t>0100H</a:t>
            </a:r>
            <a:r>
              <a:rPr lang="en-US" altLang="pt-PT" sz="2000" dirty="0">
                <a:solidFill>
                  <a:schemeClr val="tx2"/>
                </a:solidFill>
              </a:rPr>
              <a:t>	; </a:t>
            </a:r>
            <a:r>
              <a:rPr lang="en-US" altLang="pt-PT" sz="2000" dirty="0" err="1">
                <a:solidFill>
                  <a:schemeClr val="tx2"/>
                </a:solidFill>
              </a:rPr>
              <a:t>início</a:t>
            </a:r>
            <a:r>
              <a:rPr lang="en-US" altLang="pt-PT" sz="2000" dirty="0">
                <a:solidFill>
                  <a:schemeClr val="tx2"/>
                </a:solidFill>
              </a:rPr>
              <a:t> dos </a:t>
            </a:r>
            <a:r>
              <a:rPr lang="en-US" altLang="pt-PT" sz="2000" dirty="0" err="1">
                <a:solidFill>
                  <a:schemeClr val="tx2"/>
                </a:solidFill>
              </a:rPr>
              <a:t>endereços</a:t>
            </a:r>
            <a:r>
              <a:rPr lang="en-US" altLang="pt-PT" sz="2000" dirty="0">
                <a:solidFill>
                  <a:schemeClr val="tx2"/>
                </a:solidFill>
              </a:rPr>
              <a:t> dos dados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pt-PT" altLang="pt-PT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</a:rPr>
              <a:t>OLA	EQU	4	; constante definida com o valor 4</a:t>
            </a:r>
            <a:endParaRPr lang="en-US" altLang="pt-PT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PT" sz="2000" dirty="0">
                <a:solidFill>
                  <a:schemeClr val="tx2"/>
                </a:solidFill>
              </a:rPr>
              <a:t>VAR1:	WORD	</a:t>
            </a:r>
            <a:r>
              <a:rPr lang="en-US" altLang="pt-PT" sz="2000" dirty="0" smtClean="0">
                <a:solidFill>
                  <a:schemeClr val="tx2"/>
                </a:solidFill>
              </a:rPr>
              <a:t>10</a:t>
            </a:r>
            <a:r>
              <a:rPr lang="en-US" altLang="pt-PT" sz="2000" dirty="0">
                <a:solidFill>
                  <a:schemeClr val="tx2"/>
                </a:solidFill>
              </a:rPr>
              <a:t>	; </a:t>
            </a:r>
            <a:r>
              <a:rPr lang="en-US" altLang="pt-PT" sz="2000" dirty="0" err="1">
                <a:solidFill>
                  <a:schemeClr val="tx2"/>
                </a:solidFill>
              </a:rPr>
              <a:t>reserva</a:t>
            </a:r>
            <a:r>
              <a:rPr lang="en-US" altLang="pt-PT" sz="2000" dirty="0">
                <a:solidFill>
                  <a:schemeClr val="tx2"/>
                </a:solidFill>
              </a:rPr>
              <a:t> </a:t>
            </a:r>
            <a:r>
              <a:rPr lang="en-US" altLang="pt-PT" sz="2000" dirty="0" err="1">
                <a:solidFill>
                  <a:schemeClr val="tx2"/>
                </a:solidFill>
              </a:rPr>
              <a:t>uma</a:t>
            </a:r>
            <a:r>
              <a:rPr lang="en-US" altLang="pt-PT" sz="2000" dirty="0">
                <a:solidFill>
                  <a:schemeClr val="tx2"/>
                </a:solidFill>
              </a:rPr>
              <a:t> </a:t>
            </a:r>
            <a:r>
              <a:rPr lang="en-US" altLang="pt-PT" sz="2000" dirty="0" err="1">
                <a:solidFill>
                  <a:schemeClr val="tx2"/>
                </a:solidFill>
              </a:rPr>
              <a:t>palavra</a:t>
            </a:r>
            <a:r>
              <a:rPr lang="en-US" altLang="pt-PT" sz="2000" dirty="0">
                <a:solidFill>
                  <a:schemeClr val="tx2"/>
                </a:solidFill>
              </a:rPr>
              <a:t> no </a:t>
            </a:r>
            <a:r>
              <a:rPr lang="en-US" altLang="pt-PT" sz="2000" dirty="0" err="1">
                <a:solidFill>
                  <a:schemeClr val="tx2"/>
                </a:solidFill>
              </a:rPr>
              <a:t>endereço</a:t>
            </a:r>
            <a:r>
              <a:rPr lang="en-US" altLang="pt-PT" sz="2000" dirty="0">
                <a:solidFill>
                  <a:schemeClr val="tx2"/>
                </a:solidFill>
              </a:rPr>
              <a:t> </a:t>
            </a:r>
            <a:r>
              <a:rPr lang="en-US" altLang="pt-PT" sz="2000" dirty="0" smtClean="0">
                <a:solidFill>
                  <a:schemeClr val="tx2"/>
                </a:solidFill>
              </a:rPr>
              <a:t>0100H</a:t>
            </a:r>
            <a:endParaRPr lang="en-US" altLang="pt-PT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</a:rPr>
              <a:t>VAR2:	WORD	OLA 	</a:t>
            </a:r>
            <a:r>
              <a:rPr lang="en-US" altLang="pt-PT" sz="2000" dirty="0">
                <a:solidFill>
                  <a:schemeClr val="tx2"/>
                </a:solidFill>
              </a:rPr>
              <a:t>; </a:t>
            </a:r>
            <a:r>
              <a:rPr lang="en-US" altLang="pt-PT" sz="2000" dirty="0" err="1">
                <a:solidFill>
                  <a:schemeClr val="tx2"/>
                </a:solidFill>
              </a:rPr>
              <a:t>reserva</a:t>
            </a:r>
            <a:r>
              <a:rPr lang="en-US" altLang="pt-PT" sz="2000" dirty="0">
                <a:solidFill>
                  <a:schemeClr val="tx2"/>
                </a:solidFill>
              </a:rPr>
              <a:t> </a:t>
            </a:r>
            <a:r>
              <a:rPr lang="en-US" altLang="pt-PT" sz="2000" dirty="0" err="1">
                <a:solidFill>
                  <a:schemeClr val="tx2"/>
                </a:solidFill>
              </a:rPr>
              <a:t>uma</a:t>
            </a:r>
            <a:r>
              <a:rPr lang="en-US" altLang="pt-PT" sz="2000" dirty="0">
                <a:solidFill>
                  <a:schemeClr val="tx2"/>
                </a:solidFill>
              </a:rPr>
              <a:t> </a:t>
            </a:r>
            <a:r>
              <a:rPr lang="en-US" altLang="pt-PT" sz="2000" dirty="0" err="1">
                <a:solidFill>
                  <a:schemeClr val="tx2"/>
                </a:solidFill>
              </a:rPr>
              <a:t>palavra</a:t>
            </a:r>
            <a:r>
              <a:rPr lang="en-US" altLang="pt-PT" sz="2000" dirty="0">
                <a:solidFill>
                  <a:schemeClr val="tx2"/>
                </a:solidFill>
              </a:rPr>
              <a:t> no </a:t>
            </a:r>
            <a:r>
              <a:rPr lang="en-US" altLang="pt-PT" sz="2000" dirty="0" err="1">
                <a:solidFill>
                  <a:schemeClr val="tx2"/>
                </a:solidFill>
              </a:rPr>
              <a:t>endereço</a:t>
            </a:r>
            <a:r>
              <a:rPr lang="en-US" altLang="pt-PT" sz="2000" dirty="0">
                <a:solidFill>
                  <a:schemeClr val="tx2"/>
                </a:solidFill>
              </a:rPr>
              <a:t> </a:t>
            </a:r>
            <a:r>
              <a:rPr lang="en-US" altLang="pt-PT" sz="2000" dirty="0" smtClean="0">
                <a:solidFill>
                  <a:schemeClr val="tx2"/>
                </a:solidFill>
              </a:rPr>
              <a:t>0102H</a:t>
            </a:r>
            <a:endParaRPr lang="en-US" altLang="pt-PT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pt-PT" altLang="pt-PT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PT" sz="2000" dirty="0">
                <a:solidFill>
                  <a:schemeClr val="tx2"/>
                </a:solidFill>
              </a:rPr>
              <a:t>		PLACE	0000H	; </a:t>
            </a:r>
            <a:r>
              <a:rPr lang="en-US" altLang="pt-PT" sz="2000" dirty="0" err="1">
                <a:solidFill>
                  <a:schemeClr val="tx2"/>
                </a:solidFill>
              </a:rPr>
              <a:t>início</a:t>
            </a:r>
            <a:r>
              <a:rPr lang="en-US" altLang="pt-PT" sz="2000" dirty="0">
                <a:solidFill>
                  <a:schemeClr val="tx2"/>
                </a:solidFill>
              </a:rPr>
              <a:t> dos </a:t>
            </a:r>
            <a:r>
              <a:rPr lang="en-US" altLang="pt-PT" sz="2000" dirty="0" err="1">
                <a:solidFill>
                  <a:schemeClr val="tx2"/>
                </a:solidFill>
              </a:rPr>
              <a:t>endereços</a:t>
            </a:r>
            <a:r>
              <a:rPr lang="en-US" altLang="pt-PT" sz="2000" dirty="0">
                <a:solidFill>
                  <a:schemeClr val="tx2"/>
                </a:solidFill>
              </a:rPr>
              <a:t> das </a:t>
            </a:r>
            <a:r>
              <a:rPr lang="en-US" altLang="pt-PT" sz="2000" dirty="0" err="1">
                <a:solidFill>
                  <a:schemeClr val="tx2"/>
                </a:solidFill>
              </a:rPr>
              <a:t>instruções</a:t>
            </a:r>
            <a:endParaRPr lang="en-US" altLang="pt-PT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PT" sz="2000" dirty="0" err="1">
                <a:solidFill>
                  <a:schemeClr val="tx2"/>
                </a:solidFill>
              </a:rPr>
              <a:t>inicio</a:t>
            </a:r>
            <a:r>
              <a:rPr lang="en-US" altLang="pt-PT" sz="2000" dirty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PT" sz="2000" dirty="0">
                <a:solidFill>
                  <a:schemeClr val="tx2"/>
                </a:solidFill>
              </a:rPr>
              <a:t>		MOV	R1, OLA	; R1 </a:t>
            </a:r>
            <a:r>
              <a:rPr lang="en-US" altLang="pt-PT" sz="2000" dirty="0">
                <a:solidFill>
                  <a:schemeClr val="tx2"/>
                </a:solidFill>
                <a:sym typeface="Symbol" panose="05050102010706020507" pitchFamily="18" charset="2"/>
              </a:rPr>
              <a:t> 4 (</a:t>
            </a:r>
            <a:r>
              <a:rPr lang="en-US" altLang="pt-PT" sz="2000" dirty="0" err="1">
                <a:solidFill>
                  <a:schemeClr val="tx2"/>
                </a:solidFill>
                <a:sym typeface="Symbol" panose="05050102010706020507" pitchFamily="18" charset="2"/>
              </a:rPr>
              <a:t>isto</a:t>
            </a:r>
            <a:r>
              <a:rPr lang="en-US" altLang="pt-PT" sz="2000" dirty="0">
                <a:solidFill>
                  <a:schemeClr val="tx2"/>
                </a:solidFill>
                <a:sym typeface="Symbol" panose="05050102010706020507" pitchFamily="18" charset="2"/>
              </a:rPr>
              <a:t> é um dado)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t-PT" altLang="pt-PT" dirty="0">
                <a:solidFill>
                  <a:schemeClr val="tx2"/>
                </a:solidFill>
                <a:sym typeface="Symbol" panose="05050102010706020507" pitchFamily="18" charset="2"/>
              </a:rPr>
              <a:t>		MOV	R2, VAR2	; R2</a:t>
            </a:r>
            <a:r>
              <a:rPr lang="en-US" altLang="pt-PT" dirty="0">
                <a:solidFill>
                  <a:schemeClr val="tx2"/>
                </a:solidFill>
              </a:rPr>
              <a:t> </a:t>
            </a:r>
            <a:r>
              <a:rPr lang="en-US" altLang="pt-PT" dirty="0">
                <a:solidFill>
                  <a:schemeClr val="tx2"/>
                </a:solidFill>
                <a:sym typeface="Symbol" panose="05050102010706020507" pitchFamily="18" charset="2"/>
              </a:rPr>
              <a:t> 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0102H </a:t>
            </a:r>
            <a:r>
              <a:rPr lang="en-US" altLang="pt-PT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pt-PT" dirty="0" err="1">
                <a:solidFill>
                  <a:schemeClr val="tx2"/>
                </a:solidFill>
                <a:sym typeface="Symbol" panose="05050102010706020507" pitchFamily="18" charset="2"/>
              </a:rPr>
              <a:t>isto</a:t>
            </a:r>
            <a:r>
              <a:rPr lang="en-US" altLang="pt-PT" dirty="0">
                <a:solidFill>
                  <a:schemeClr val="tx2"/>
                </a:solidFill>
                <a:sym typeface="Symbol" panose="05050102010706020507" pitchFamily="18" charset="2"/>
              </a:rPr>
              <a:t> é um </a:t>
            </a:r>
            <a:r>
              <a:rPr lang="en-US" altLang="pt-PT" dirty="0" err="1">
                <a:solidFill>
                  <a:schemeClr val="tx2"/>
                </a:solidFill>
                <a:sym typeface="Symbol" panose="05050102010706020507" pitchFamily="18" charset="2"/>
              </a:rPr>
              <a:t>endereço</a:t>
            </a:r>
            <a:r>
              <a:rPr lang="en-US" altLang="pt-PT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t-PT" altLang="pt-PT" dirty="0">
                <a:solidFill>
                  <a:schemeClr val="tx2"/>
                </a:solidFill>
                <a:sym typeface="Symbol" panose="05050102010706020507" pitchFamily="18" charset="2"/>
              </a:rPr>
              <a:t>		. . .		; resto do programa</a:t>
            </a:r>
            <a:endParaRPr lang="en-US" altLang="pt-PT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pt-PT" altLang="pt-PT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924800" cy="779463"/>
          </a:xfrm>
        </p:spPr>
        <p:txBody>
          <a:bodyPr/>
          <a:lstStyle/>
          <a:p>
            <a:r>
              <a:rPr lang="en-US" altLang="pt-PT" smtClean="0"/>
              <a:t>Acesso à memória do WORD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160463"/>
            <a:ext cx="8343900" cy="49688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sz="2000" dirty="0" smtClean="0">
                <a:solidFill>
                  <a:schemeClr val="tx2"/>
                </a:solidFill>
              </a:rPr>
              <a:t>		PLACE	0100H	;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início</a:t>
            </a:r>
            <a:r>
              <a:rPr lang="en-US" altLang="pt-PT" sz="2000" dirty="0" smtClean="0">
                <a:solidFill>
                  <a:schemeClr val="tx2"/>
                </a:solidFill>
              </a:rPr>
              <a:t> dos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endereços</a:t>
            </a:r>
            <a:endParaRPr lang="en-US" altLang="pt-PT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OLA	EQU	4	; constante definida com o valor 4</a:t>
            </a:r>
            <a:endParaRPr lang="en-US" altLang="pt-PT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sz="2000" dirty="0" smtClean="0">
                <a:solidFill>
                  <a:schemeClr val="tx2"/>
                </a:solidFill>
              </a:rPr>
              <a:t>VAR1:	WORD	10	;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reserva</a:t>
            </a:r>
            <a:r>
              <a:rPr lang="en-US" altLang="pt-PT" sz="2000" dirty="0" smtClean="0">
                <a:solidFill>
                  <a:schemeClr val="tx2"/>
                </a:solidFill>
              </a:rPr>
              <a:t>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uma</a:t>
            </a:r>
            <a:r>
              <a:rPr lang="en-US" altLang="pt-PT" sz="2000" dirty="0" smtClean="0">
                <a:solidFill>
                  <a:schemeClr val="tx2"/>
                </a:solidFill>
              </a:rPr>
              <a:t>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palavra</a:t>
            </a:r>
            <a:r>
              <a:rPr lang="en-US" altLang="pt-PT" sz="2000" dirty="0" smtClean="0">
                <a:solidFill>
                  <a:schemeClr val="tx2"/>
                </a:solidFill>
              </a:rPr>
              <a:t> no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endereço</a:t>
            </a:r>
            <a:r>
              <a:rPr lang="en-US" altLang="pt-PT" sz="2000" dirty="0" smtClean="0">
                <a:solidFill>
                  <a:schemeClr val="tx2"/>
                </a:solidFill>
              </a:rPr>
              <a:t> 0100H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VAR2:	WORD	OLA 	</a:t>
            </a:r>
            <a:r>
              <a:rPr lang="en-US" altLang="pt-PT" sz="2000" dirty="0" smtClean="0">
                <a:solidFill>
                  <a:schemeClr val="tx2"/>
                </a:solidFill>
              </a:rPr>
              <a:t>;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reserva</a:t>
            </a:r>
            <a:r>
              <a:rPr lang="en-US" altLang="pt-PT" sz="2000" dirty="0" smtClean="0">
                <a:solidFill>
                  <a:schemeClr val="tx2"/>
                </a:solidFill>
              </a:rPr>
              <a:t>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uma</a:t>
            </a:r>
            <a:r>
              <a:rPr lang="en-US" altLang="pt-PT" sz="2000" dirty="0" smtClean="0">
                <a:solidFill>
                  <a:schemeClr val="tx2"/>
                </a:solidFill>
              </a:rPr>
              <a:t>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palavra</a:t>
            </a:r>
            <a:r>
              <a:rPr lang="en-US" altLang="pt-PT" sz="2000" dirty="0" smtClean="0">
                <a:solidFill>
                  <a:schemeClr val="tx2"/>
                </a:solidFill>
              </a:rPr>
              <a:t> no 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endereço</a:t>
            </a:r>
            <a:r>
              <a:rPr lang="en-US" altLang="pt-PT" sz="2000" dirty="0" smtClean="0">
                <a:solidFill>
                  <a:schemeClr val="tx2"/>
                </a:solidFill>
              </a:rPr>
              <a:t> 0102H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endParaRPr lang="en-US" altLang="pt-PT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sz="2000" dirty="0" smtClean="0">
                <a:solidFill>
                  <a:schemeClr val="tx2"/>
                </a:solidFill>
              </a:rPr>
              <a:t>		PLACE	0000H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sz="2000" dirty="0" err="1" smtClean="0">
                <a:solidFill>
                  <a:schemeClr val="tx2"/>
                </a:solidFill>
              </a:rPr>
              <a:t>inicio</a:t>
            </a:r>
            <a:r>
              <a:rPr lang="en-US" altLang="pt-PT" sz="2000" dirty="0" smtClean="0">
                <a:solidFill>
                  <a:schemeClr val="tx2"/>
                </a:solidFill>
              </a:rPr>
              <a:t>:</a:t>
            </a: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		MOV	R1, OLA	; R1 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 4 (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isto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 é um dado)</a:t>
            </a: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		MOV	R2, VAR2	; R2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 0102H (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isto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 é um 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endereço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				; </a:t>
            </a:r>
            <a:r>
              <a:rPr lang="pt-PT" altLang="pt-PT" b="1" u="sng" dirty="0" smtClean="0">
                <a:solidFill>
                  <a:schemeClr val="tx2"/>
                </a:solidFill>
                <a:sym typeface="Symbol" panose="05050102010706020507" pitchFamily="18" charset="2"/>
              </a:rPr>
              <a:t>isto NÃO acede à memória!</a:t>
            </a: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endParaRPr lang="en-US" altLang="pt-PT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; agora sim, vamos aceder à memória</a:t>
            </a:r>
            <a:endParaRPr lang="en-US" altLang="pt-PT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		MOV	R3, [R2]	; R3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 M[VAR2], 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ou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				; </a:t>
            </a:r>
            <a:r>
              <a:rPr lang="pt-PT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R3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 M[0102H]</a:t>
            </a: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				; R3 fica com 4 (valor do OLA)</a:t>
            </a:r>
            <a:endParaRPr lang="en-US" altLang="pt-PT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		MOV	R4, 5AH</a:t>
            </a: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pt-PT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		MOV	[R2], R4	; M[VAR2] 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 5AH, </a:t>
            </a:r>
            <a:r>
              <a:rPr lang="en-US" altLang="pt-PT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ou</a:t>
            </a: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</a:p>
          <a:p>
            <a:pPr marL="788988" lvl="1" indent="-33178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01700" algn="l"/>
                <a:tab pos="1879600" algn="l"/>
                <a:tab pos="3314700" algn="l"/>
              </a:tabLst>
            </a:pPr>
            <a:r>
              <a:rPr lang="en-US" altLang="pt-PT" dirty="0" smtClean="0">
                <a:solidFill>
                  <a:schemeClr val="tx2"/>
                </a:solidFill>
                <a:sym typeface="Symbol" panose="05050102010706020507" pitchFamily="18" charset="2"/>
              </a:rPr>
              <a:t>				; M[0102H]  5AH</a:t>
            </a:r>
          </a:p>
          <a:p>
            <a:pPr>
              <a:lnSpc>
                <a:spcPct val="80000"/>
              </a:lnSpc>
              <a:spcBef>
                <a:spcPct val="0"/>
              </a:spcBef>
              <a:tabLst>
                <a:tab pos="901700" algn="l"/>
                <a:tab pos="1879600" algn="l"/>
                <a:tab pos="3314700" algn="l"/>
              </a:tabLst>
            </a:pPr>
            <a:endParaRPr lang="pt-PT" altLang="pt-PT" sz="20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6263" y="5710501"/>
            <a:ext cx="8108950" cy="41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altLang="pt-PT" kern="0" dirty="0" smtClean="0"/>
              <a:t>Exemplo em: </a:t>
            </a:r>
            <a:r>
              <a:rPr lang="pt-PT" altLang="pt-PT" b="1" kern="0" dirty="0" smtClean="0">
                <a:solidFill>
                  <a:srgbClr val="FFFF00"/>
                </a:solidFill>
              </a:rPr>
              <a:t>diretiva_word.asm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35000"/>
          </a:xfrm>
        </p:spPr>
        <p:txBody>
          <a:bodyPr/>
          <a:lstStyle/>
          <a:p>
            <a:r>
              <a:rPr lang="en-US" altLang="pt-PT" sz="3600" smtClean="0"/>
              <a:t>TABLE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125538"/>
            <a:ext cx="8001000" cy="5318125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/>
              <a:t>Define (</a:t>
            </a:r>
            <a:r>
              <a:rPr lang="en-US" altLang="pt-PT" dirty="0" err="1"/>
              <a:t>reserva</a:t>
            </a:r>
            <a:r>
              <a:rPr lang="en-US" altLang="pt-PT" dirty="0"/>
              <a:t> </a:t>
            </a:r>
            <a:r>
              <a:rPr lang="en-US" altLang="pt-PT" dirty="0" err="1"/>
              <a:t>espaço</a:t>
            </a:r>
            <a:r>
              <a:rPr lang="en-US" altLang="pt-PT" dirty="0"/>
              <a:t>) </a:t>
            </a:r>
            <a:r>
              <a:rPr lang="en-US" altLang="pt-PT" dirty="0" err="1"/>
              <a:t>uma</a:t>
            </a:r>
            <a:r>
              <a:rPr lang="en-US" altLang="pt-PT" dirty="0"/>
              <a:t> </a:t>
            </a:r>
            <a:r>
              <a:rPr lang="en-US" altLang="pt-PT" dirty="0" err="1" smtClean="0"/>
              <a:t>tabela</a:t>
            </a:r>
            <a:r>
              <a:rPr lang="en-US" altLang="pt-PT" dirty="0" smtClean="0"/>
              <a:t> com </a:t>
            </a:r>
            <a:r>
              <a:rPr lang="en-US" altLang="pt-PT" dirty="0" err="1" smtClean="0"/>
              <a:t>várias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variáveis</a:t>
            </a:r>
            <a:r>
              <a:rPr lang="en-US" altLang="pt-PT" dirty="0" smtClean="0"/>
              <a:t> </a:t>
            </a:r>
            <a:r>
              <a:rPr lang="en-US" altLang="pt-PT" dirty="0"/>
              <a:t>de 16 bits (</a:t>
            </a:r>
            <a:r>
              <a:rPr lang="en-US" altLang="pt-PT" dirty="0" smtClean="0"/>
              <a:t>words)</a:t>
            </a:r>
          </a:p>
          <a:p>
            <a:pPr>
              <a:spcBef>
                <a:spcPct val="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 err="1" smtClean="0"/>
              <a:t>Só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reserva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espaço</a:t>
            </a:r>
            <a:r>
              <a:rPr lang="en-US" altLang="pt-PT" dirty="0" smtClean="0"/>
              <a:t> (</a:t>
            </a:r>
            <a:r>
              <a:rPr lang="en-US" altLang="pt-PT" dirty="0" err="1" smtClean="0"/>
              <a:t>não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inicializa</a:t>
            </a:r>
            <a:r>
              <a:rPr lang="en-US" altLang="pt-PT" dirty="0" smtClean="0"/>
              <a:t>)</a:t>
            </a:r>
            <a:endParaRPr lang="en-US" altLang="pt-PT" dirty="0"/>
          </a:p>
          <a:p>
            <a:pPr marL="0" indent="0">
              <a:spcBef>
                <a:spcPct val="0"/>
              </a:spcBef>
              <a:buNone/>
              <a:tabLst>
                <a:tab pos="1790700" algn="l"/>
                <a:tab pos="3143250" algn="l"/>
                <a:tab pos="3594100" algn="l"/>
              </a:tabLst>
            </a:pPr>
            <a:endParaRPr lang="en-US" altLang="pt-PT" dirty="0"/>
          </a:p>
          <a:p>
            <a:pPr>
              <a:lnSpc>
                <a:spcPct val="85000"/>
              </a:lnSpc>
              <a:spcBef>
                <a:spcPct val="0"/>
              </a:spcBef>
              <a:tabLst>
                <a:tab pos="1790700" algn="l"/>
                <a:tab pos="3048000" algn="l"/>
              </a:tabLst>
            </a:pPr>
            <a:r>
              <a:rPr lang="en-US" altLang="pt-PT" dirty="0" err="1" smtClean="0"/>
              <a:t>Sintaxe</a:t>
            </a:r>
            <a:r>
              <a:rPr lang="en-US" altLang="pt-PT" dirty="0" smtClean="0"/>
              <a:t>: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tabLst>
                <a:tab pos="1790700" algn="l"/>
                <a:tab pos="30480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	 </a:t>
            </a:r>
            <a:r>
              <a:rPr lang="en-US" altLang="pt-PT" i="1" dirty="0" err="1" smtClean="0">
                <a:solidFill>
                  <a:schemeClr val="tx2"/>
                </a:solidFill>
              </a:rPr>
              <a:t>etiqueta</a:t>
            </a:r>
            <a:r>
              <a:rPr lang="en-US" altLang="pt-PT" dirty="0" smtClean="0">
                <a:solidFill>
                  <a:schemeClr val="tx2"/>
                </a:solidFill>
              </a:rPr>
              <a:t>: 	TABLE	</a:t>
            </a:r>
            <a:r>
              <a:rPr lang="en-US" altLang="pt-PT" i="1" dirty="0" err="1" smtClean="0">
                <a:solidFill>
                  <a:schemeClr val="tx2"/>
                </a:solidFill>
              </a:rPr>
              <a:t>constante</a:t>
            </a:r>
            <a:endParaRPr lang="en-US" altLang="pt-PT" i="1" dirty="0" smtClean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tabLst>
                <a:tab pos="1790700" algn="l"/>
                <a:tab pos="3048000" algn="l"/>
              </a:tabLst>
            </a:pPr>
            <a:endParaRPr lang="en-US" altLang="pt-PT" dirty="0" smtClean="0"/>
          </a:p>
          <a:p>
            <a:pPr>
              <a:lnSpc>
                <a:spcPct val="85000"/>
              </a:lnSpc>
              <a:spcBef>
                <a:spcPct val="0"/>
              </a:spcBef>
              <a:tabLst>
                <a:tab pos="1790700" algn="l"/>
                <a:tab pos="3048000" algn="l"/>
              </a:tabLst>
            </a:pPr>
            <a:r>
              <a:rPr lang="en-US" altLang="pt-PT" dirty="0" err="1" smtClean="0"/>
              <a:t>Ocupa</a:t>
            </a:r>
            <a:r>
              <a:rPr lang="en-US" altLang="pt-PT" dirty="0" smtClean="0"/>
              <a:t> 2 * </a:t>
            </a:r>
            <a:r>
              <a:rPr lang="en-US" altLang="pt-PT" dirty="0" err="1" smtClean="0"/>
              <a:t>constante</a:t>
            </a:r>
            <a:r>
              <a:rPr lang="en-US" altLang="pt-PT" dirty="0" smtClean="0"/>
              <a:t> bytes</a:t>
            </a:r>
          </a:p>
          <a:p>
            <a:pPr>
              <a:lnSpc>
                <a:spcPct val="85000"/>
              </a:lnSpc>
              <a:spcBef>
                <a:spcPct val="0"/>
              </a:spcBef>
              <a:tabLst>
                <a:tab pos="1790700" algn="l"/>
                <a:tab pos="3048000" algn="l"/>
              </a:tabLst>
            </a:pPr>
            <a:endParaRPr lang="en-US" altLang="pt-PT" dirty="0" smtClean="0"/>
          </a:p>
          <a:p>
            <a:pPr>
              <a:lnSpc>
                <a:spcPct val="85000"/>
              </a:lnSpc>
              <a:spcBef>
                <a:spcPct val="0"/>
              </a:spcBef>
              <a:tabLst>
                <a:tab pos="1790700" algn="l"/>
                <a:tab pos="3048000" algn="l"/>
              </a:tabLst>
            </a:pPr>
            <a:r>
              <a:rPr lang="en-US" altLang="pt-PT" dirty="0" err="1" smtClean="0"/>
              <a:t>Exemplo</a:t>
            </a:r>
            <a:r>
              <a:rPr lang="en-US" altLang="pt-PT" dirty="0" smtClean="0"/>
              <a:t>: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  <a:tabLst>
                <a:tab pos="1790700" algn="l"/>
                <a:tab pos="30480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T1:	TABLE	10H	; </a:t>
            </a:r>
            <a:r>
              <a:rPr lang="en-US" altLang="pt-PT" dirty="0" err="1" smtClean="0">
                <a:solidFill>
                  <a:schemeClr val="tx2"/>
                </a:solidFill>
              </a:rPr>
              <a:t>reserva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</a:rPr>
              <a:t>espaço</a:t>
            </a:r>
            <a:r>
              <a:rPr lang="en-US" altLang="pt-PT" dirty="0" smtClean="0">
                <a:solidFill>
                  <a:schemeClr val="tx2"/>
                </a:solidFill>
              </a:rPr>
              <a:t> para 16 words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  <a:tabLst>
                <a:tab pos="1790700" algn="l"/>
                <a:tab pos="3048000" algn="l"/>
              </a:tabLst>
            </a:pPr>
            <a:r>
              <a:rPr lang="en-US" altLang="pt-PT" dirty="0">
                <a:solidFill>
                  <a:schemeClr val="tx2"/>
                </a:solidFill>
              </a:rPr>
              <a:t>	</a:t>
            </a:r>
            <a:r>
              <a:rPr lang="en-US" altLang="pt-PT" dirty="0" smtClean="0">
                <a:solidFill>
                  <a:schemeClr val="tx2"/>
                </a:solidFill>
              </a:rPr>
              <a:t>			; (32 bytes)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  <a:tabLst>
                <a:tab pos="1790700" algn="l"/>
                <a:tab pos="30480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				; A </a:t>
            </a:r>
            <a:r>
              <a:rPr lang="en-US" altLang="pt-PT" dirty="0" err="1" smtClean="0">
                <a:solidFill>
                  <a:schemeClr val="tx2"/>
                </a:solidFill>
              </a:rPr>
              <a:t>primeira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</a:rPr>
              <a:t>fica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</a:rPr>
              <a:t>localizada</a:t>
            </a:r>
            <a:r>
              <a:rPr lang="en-US" altLang="pt-PT" dirty="0" smtClean="0">
                <a:solidFill>
                  <a:schemeClr val="tx2"/>
                </a:solidFill>
              </a:rPr>
              <a:t> no 				; </a:t>
            </a:r>
            <a:r>
              <a:rPr lang="en-US" altLang="pt-PT" dirty="0" err="1" smtClean="0">
                <a:solidFill>
                  <a:schemeClr val="tx2"/>
                </a:solidFill>
              </a:rPr>
              <a:t>endereço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</a:rPr>
              <a:t>atribuído</a:t>
            </a:r>
            <a:r>
              <a:rPr lang="en-US" altLang="pt-PT" dirty="0" smtClean="0">
                <a:solidFill>
                  <a:schemeClr val="tx2"/>
                </a:solidFill>
              </a:rPr>
              <a:t> a T1, a 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  <a:tabLst>
                <a:tab pos="1790700" algn="l"/>
                <a:tab pos="3048000" algn="l"/>
              </a:tabLst>
            </a:pPr>
            <a:r>
              <a:rPr lang="en-US" altLang="pt-PT" dirty="0" smtClean="0">
                <a:solidFill>
                  <a:schemeClr val="tx2"/>
                </a:solidFill>
              </a:rPr>
              <a:t>				; </a:t>
            </a:r>
            <a:r>
              <a:rPr lang="en-US" altLang="pt-PT" dirty="0" err="1" smtClean="0">
                <a:solidFill>
                  <a:schemeClr val="tx2"/>
                </a:solidFill>
              </a:rPr>
              <a:t>segunda</a:t>
            </a:r>
            <a:r>
              <a:rPr lang="en-US" altLang="pt-PT" dirty="0" smtClean="0">
                <a:solidFill>
                  <a:schemeClr val="tx2"/>
                </a:solidFill>
              </a:rPr>
              <a:t> </a:t>
            </a:r>
            <a:r>
              <a:rPr lang="en-US" altLang="pt-PT" dirty="0" err="1" smtClean="0">
                <a:solidFill>
                  <a:schemeClr val="tx2"/>
                </a:solidFill>
              </a:rPr>
              <a:t>em</a:t>
            </a:r>
            <a:r>
              <a:rPr lang="en-US" altLang="pt-PT" dirty="0" smtClean="0">
                <a:solidFill>
                  <a:schemeClr val="tx2"/>
                </a:solidFill>
              </a:rPr>
              <a:t> T1 + 2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  <a:tabLst>
                <a:tab pos="1790700" algn="l"/>
                <a:tab pos="3048000" algn="l"/>
              </a:tabLst>
            </a:pPr>
            <a:endParaRPr lang="en-US" altLang="pt-PT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35000"/>
          </a:xfrm>
        </p:spPr>
        <p:txBody>
          <a:bodyPr/>
          <a:lstStyle/>
          <a:p>
            <a:r>
              <a:rPr lang="en-US" altLang="pt-PT" sz="3600" dirty="0" smtClean="0"/>
              <a:t>TABLE vs </a:t>
            </a:r>
            <a:r>
              <a:rPr lang="en-US" altLang="pt-PT" sz="3600" dirty="0" err="1" smtClean="0"/>
              <a:t>tabelas</a:t>
            </a:r>
            <a:r>
              <a:rPr lang="en-US" altLang="pt-PT" sz="3600" dirty="0" smtClean="0"/>
              <a:t> com WORD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125538"/>
            <a:ext cx="8001000" cy="5182129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pt-PT" altLang="pt-PT" dirty="0" smtClean="0"/>
              <a:t>A TABLE só reserva espaço (não inicializa).</a:t>
            </a:r>
          </a:p>
          <a:p>
            <a:pPr>
              <a:spcBef>
                <a:spcPts val="60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pt-PT" altLang="pt-PT" dirty="0" smtClean="0"/>
              <a:t>É boa para reservar uma área que depois se pode ir escrevendo ao longo do programa</a:t>
            </a:r>
          </a:p>
          <a:p>
            <a:pPr>
              <a:spcBef>
                <a:spcPts val="60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pt-PT" altLang="pt-PT" dirty="0" smtClean="0"/>
              <a:t>Para definir tabelas de constantes, é melhor definir os vários elementos da tabela com </a:t>
            </a:r>
            <a:r>
              <a:rPr lang="pt-PT" altLang="pt-PT" dirty="0" err="1" smtClean="0"/>
              <a:t>WORDs</a:t>
            </a:r>
            <a:r>
              <a:rPr lang="pt-PT" altLang="pt-PT" dirty="0" smtClean="0"/>
              <a:t>:</a:t>
            </a:r>
          </a:p>
          <a:p>
            <a:pPr indent="376238">
              <a:spcBef>
                <a:spcPts val="0"/>
              </a:spcBef>
              <a:buFontTx/>
              <a:buNone/>
              <a:tabLst>
                <a:tab pos="982663" algn="l"/>
                <a:tab pos="1790700" algn="l"/>
                <a:tab pos="3225800" algn="r"/>
              </a:tabLst>
            </a:pPr>
            <a:r>
              <a:rPr lang="pt-PT" altLang="pt-PT" dirty="0">
                <a:solidFill>
                  <a:schemeClr val="tx2"/>
                </a:solidFill>
              </a:rPr>
              <a:t> </a:t>
            </a:r>
            <a:r>
              <a:rPr lang="pt-PT" altLang="pt-PT" dirty="0" smtClean="0">
                <a:solidFill>
                  <a:schemeClr val="tx2"/>
                </a:solidFill>
              </a:rPr>
              <a:t>	</a:t>
            </a:r>
            <a:r>
              <a:rPr lang="en-US" altLang="pt-PT" sz="2000" dirty="0" err="1" smtClean="0">
                <a:solidFill>
                  <a:schemeClr val="tx2"/>
                </a:solidFill>
              </a:rPr>
              <a:t>lista</a:t>
            </a:r>
            <a:r>
              <a:rPr lang="en-US" altLang="pt-PT" sz="2000" dirty="0">
                <a:solidFill>
                  <a:schemeClr val="tx2"/>
                </a:solidFill>
              </a:rPr>
              <a:t>:	WORD	12	; </a:t>
            </a:r>
            <a:r>
              <a:rPr lang="en-US" altLang="pt-PT" sz="2000" dirty="0" err="1">
                <a:solidFill>
                  <a:schemeClr val="tx2"/>
                </a:solidFill>
              </a:rPr>
              <a:t>valores</a:t>
            </a:r>
            <a:r>
              <a:rPr lang="en-US" altLang="pt-PT" sz="2000" dirty="0">
                <a:solidFill>
                  <a:schemeClr val="tx2"/>
                </a:solidFill>
              </a:rPr>
              <a:t> da </a:t>
            </a:r>
            <a:r>
              <a:rPr lang="en-US" altLang="pt-PT" sz="2000" dirty="0" err="1">
                <a:solidFill>
                  <a:schemeClr val="tx2"/>
                </a:solidFill>
              </a:rPr>
              <a:t>lista</a:t>
            </a:r>
            <a:endParaRPr lang="en-US" altLang="pt-PT" sz="2000" dirty="0">
              <a:solidFill>
                <a:schemeClr val="tx2"/>
              </a:solidFill>
            </a:endParaRPr>
          </a:p>
          <a:p>
            <a:pPr indent="376238">
              <a:spcBef>
                <a:spcPts val="0"/>
              </a:spcBef>
              <a:buFontTx/>
              <a:buNone/>
              <a:tabLst>
                <a:tab pos="982663" algn="l"/>
                <a:tab pos="1790700" algn="l"/>
                <a:tab pos="3225800" algn="r"/>
              </a:tabLst>
            </a:pPr>
            <a:r>
              <a:rPr lang="en-US" altLang="pt-PT" sz="2000" dirty="0">
                <a:solidFill>
                  <a:schemeClr val="tx2"/>
                </a:solidFill>
              </a:rPr>
              <a:t>		WORD	5</a:t>
            </a:r>
          </a:p>
          <a:p>
            <a:pPr indent="376238">
              <a:spcBef>
                <a:spcPts val="0"/>
              </a:spcBef>
              <a:buFontTx/>
              <a:buNone/>
              <a:tabLst>
                <a:tab pos="982663" algn="l"/>
                <a:tab pos="1790700" algn="l"/>
                <a:tab pos="3225800" algn="r"/>
              </a:tabLst>
            </a:pPr>
            <a:r>
              <a:rPr lang="en-US" altLang="pt-PT" sz="2000" dirty="0">
                <a:solidFill>
                  <a:schemeClr val="tx2"/>
                </a:solidFill>
              </a:rPr>
              <a:t>		WORD	-3</a:t>
            </a:r>
          </a:p>
          <a:p>
            <a:pPr indent="376238">
              <a:spcBef>
                <a:spcPts val="0"/>
              </a:spcBef>
              <a:buFontTx/>
              <a:buNone/>
              <a:tabLst>
                <a:tab pos="982663" algn="l"/>
                <a:tab pos="1790700" algn="l"/>
                <a:tab pos="3225800" algn="r"/>
              </a:tabLst>
            </a:pPr>
            <a:r>
              <a:rPr lang="en-US" altLang="pt-PT" sz="2000" dirty="0">
                <a:solidFill>
                  <a:schemeClr val="tx2"/>
                </a:solidFill>
              </a:rPr>
              <a:t>		WORD	4</a:t>
            </a:r>
          </a:p>
          <a:p>
            <a:pPr indent="376238">
              <a:spcBef>
                <a:spcPts val="0"/>
              </a:spcBef>
              <a:buFontTx/>
              <a:buNone/>
              <a:tabLst>
                <a:tab pos="982663" algn="l"/>
                <a:tab pos="1790700" algn="l"/>
                <a:tab pos="3225800" algn="r"/>
              </a:tabLst>
            </a:pPr>
            <a:r>
              <a:rPr lang="en-US" altLang="pt-PT" sz="2000" dirty="0">
                <a:solidFill>
                  <a:schemeClr val="tx2"/>
                </a:solidFill>
              </a:rPr>
              <a:t>		WORD	2</a:t>
            </a:r>
          </a:p>
          <a:p>
            <a:pPr indent="376238">
              <a:spcBef>
                <a:spcPts val="0"/>
              </a:spcBef>
              <a:buFontTx/>
              <a:buNone/>
              <a:tabLst>
                <a:tab pos="982663" algn="l"/>
                <a:tab pos="1790700" algn="l"/>
                <a:tab pos="3225800" algn="r"/>
              </a:tabLst>
            </a:pPr>
            <a:r>
              <a:rPr lang="en-US" altLang="pt-PT" sz="2000" dirty="0">
                <a:solidFill>
                  <a:schemeClr val="tx2"/>
                </a:solidFill>
              </a:rPr>
              <a:t>		WORD	-1</a:t>
            </a:r>
          </a:p>
          <a:p>
            <a:pPr indent="376238">
              <a:spcBef>
                <a:spcPts val="0"/>
              </a:spcBef>
              <a:buFontTx/>
              <a:buNone/>
              <a:tabLst>
                <a:tab pos="982663" algn="l"/>
                <a:tab pos="1790700" algn="l"/>
                <a:tab pos="3225800" algn="r"/>
              </a:tabLst>
            </a:pPr>
            <a:r>
              <a:rPr lang="en-US" altLang="pt-PT" sz="2000" dirty="0">
                <a:solidFill>
                  <a:schemeClr val="tx2"/>
                </a:solidFill>
              </a:rPr>
              <a:t>		WORD	8</a:t>
            </a:r>
            <a:endParaRPr lang="pt-PT" altLang="pt-PT" sz="200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tabLst>
                <a:tab pos="1790700" algn="l"/>
                <a:tab pos="3048000" algn="l"/>
              </a:tabLst>
            </a:pPr>
            <a:r>
              <a:rPr lang="pt-PT" altLang="pt-PT" dirty="0"/>
              <a:t>Exemplo: </a:t>
            </a:r>
            <a:r>
              <a:rPr lang="pt-PT" altLang="pt-PT" b="1" dirty="0" smtClean="0">
                <a:solidFill>
                  <a:schemeClr val="tx2"/>
                </a:solidFill>
              </a:rPr>
              <a:t>soma_words.asm</a:t>
            </a:r>
          </a:p>
          <a:p>
            <a:pPr>
              <a:spcBef>
                <a:spcPts val="600"/>
              </a:spcBef>
              <a:tabLst>
                <a:tab pos="1790700" algn="l"/>
                <a:tab pos="3048000" algn="l"/>
              </a:tabLst>
            </a:pPr>
            <a:r>
              <a:rPr lang="pt-PT" altLang="pt-PT" dirty="0"/>
              <a:t>Exemplo: </a:t>
            </a:r>
            <a:r>
              <a:rPr lang="pt-PT" altLang="pt-PT" b="1" dirty="0" smtClean="0">
                <a:solidFill>
                  <a:schemeClr val="tx2"/>
                </a:solidFill>
              </a:rPr>
              <a:t>soma_words_indexed.asm</a:t>
            </a:r>
            <a:endParaRPr lang="pt-PT" altLang="pt-PT" b="1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tabLst>
                <a:tab pos="1790700" algn="l"/>
                <a:tab pos="3048000" algn="l"/>
              </a:tabLst>
            </a:pPr>
            <a:endParaRPr lang="pt-PT" altLang="pt-PT" dirty="0"/>
          </a:p>
          <a:p>
            <a:pPr>
              <a:spcBef>
                <a:spcPts val="0"/>
              </a:spcBef>
              <a:buFontTx/>
              <a:buNone/>
              <a:tabLst>
                <a:tab pos="1790700" algn="l"/>
                <a:tab pos="30480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	</a:t>
            </a:r>
            <a:endParaRPr lang="pt-PT" altLang="pt-PT" dirty="0" smtClean="0"/>
          </a:p>
        </p:txBody>
      </p:sp>
    </p:spTree>
    <p:extLst>
      <p:ext uri="{BB962C8B-B14F-4D97-AF65-F5344CB8AC3E}">
        <p14:creationId xmlns:p14="http://schemas.microsoft.com/office/powerpoint/2010/main" val="1866314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609600"/>
          </a:xfrm>
        </p:spPr>
        <p:txBody>
          <a:bodyPr/>
          <a:lstStyle/>
          <a:p>
            <a:r>
              <a:rPr lang="en-US" altLang="pt-PT" smtClean="0"/>
              <a:t>Linguagem </a:t>
            </a:r>
            <a:r>
              <a:rPr lang="en-US" altLang="pt-PT" i="1" smtClean="0"/>
              <a:t>assembly</a:t>
            </a:r>
            <a:endParaRPr lang="en-US" altLang="pt-PT" i="1" smtClean="0">
              <a:latin typeface="Courier New" panose="02070309020205020404" pitchFamily="49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429000"/>
            <a:ext cx="7848600" cy="2667000"/>
          </a:xfrm>
        </p:spPr>
        <p:txBody>
          <a:bodyPr/>
          <a:lstStyle/>
          <a:p>
            <a:r>
              <a:rPr lang="en-US" altLang="pt-PT" smtClean="0"/>
              <a:t>Uma instrução por linha</a:t>
            </a:r>
          </a:p>
          <a:p>
            <a:r>
              <a:rPr lang="en-US" altLang="pt-PT" smtClean="0"/>
              <a:t>Formatação rígida</a:t>
            </a:r>
          </a:p>
          <a:p>
            <a:r>
              <a:rPr lang="en-US" altLang="pt-PT" smtClean="0"/>
              <a:t>Comentários qb (escritos logo ao fazer o código!)</a:t>
            </a:r>
          </a:p>
          <a:p>
            <a:r>
              <a:rPr lang="en-US" altLang="pt-PT" smtClean="0"/>
              <a:t>As instruções refletem diretamente os recursos do processador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44600" algn="l"/>
                <a:tab pos="2857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44600" algn="l"/>
                <a:tab pos="2857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44600" algn="l"/>
                <a:tab pos="2857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44600" algn="l"/>
                <a:tab pos="28575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44600" algn="l"/>
                <a:tab pos="28575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44600" algn="l"/>
                <a:tab pos="28575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44600" algn="l"/>
                <a:tab pos="28575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44600" algn="l"/>
                <a:tab pos="28575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44600" algn="l"/>
                <a:tab pos="28575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PT" altLang="pt-PT" sz="2800" b="1">
                <a:solidFill>
                  <a:schemeClr val="tx2"/>
                </a:solidFill>
              </a:rPr>
              <a:t>conta:	ADD	R1, R2	; soma ao saldo</a:t>
            </a:r>
            <a:r>
              <a:rPr lang="pt-PT" altLang="pt-PT" sz="2800" b="1">
                <a:solidFill>
                  <a:schemeClr val="accent1"/>
                </a:solidFill>
              </a:rPr>
              <a:t>	</a:t>
            </a:r>
            <a:endParaRPr lang="en-GB" altLang="pt-PT" sz="2800" b="1">
              <a:solidFill>
                <a:schemeClr val="accent1"/>
              </a:solidFill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274763" y="2249488"/>
            <a:ext cx="213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 sz="2800">
                <a:solidFill>
                  <a:schemeClr val="tx2"/>
                </a:solidFill>
              </a:rPr>
              <a:t>Mnemónica</a:t>
            </a:r>
            <a:endParaRPr lang="en-GB" altLang="pt-PT" sz="2800">
              <a:solidFill>
                <a:schemeClr val="tx2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233613" y="2681288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 sz="2800">
                <a:solidFill>
                  <a:schemeClr val="tx2"/>
                </a:solidFill>
              </a:rPr>
              <a:t>1º operando</a:t>
            </a:r>
            <a:endParaRPr lang="en-GB" altLang="pt-PT" sz="2800">
              <a:solidFill>
                <a:schemeClr val="tx2"/>
              </a:solidFill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4214813" y="2681288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 sz="2800">
                <a:solidFill>
                  <a:schemeClr val="tx2"/>
                </a:solidFill>
              </a:rPr>
              <a:t>2º operando</a:t>
            </a:r>
            <a:endParaRPr lang="en-GB" altLang="pt-PT" sz="2800">
              <a:solidFill>
                <a:schemeClr val="tx2"/>
              </a:solidFill>
            </a:endParaRP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5829300" y="2325688"/>
            <a:ext cx="1781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 sz="2800">
                <a:solidFill>
                  <a:schemeClr val="tx2"/>
                </a:solidFill>
              </a:rPr>
              <a:t>comentário</a:t>
            </a:r>
            <a:endParaRPr lang="en-GB" altLang="pt-PT" sz="2800">
              <a:solidFill>
                <a:schemeClr val="tx2"/>
              </a:solidFill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2438400" y="1828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flipH="1" flipV="1">
            <a:off x="4724400" y="1843088"/>
            <a:ext cx="381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 flipV="1">
            <a:off x="3505200" y="1843088"/>
            <a:ext cx="457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 flipV="1">
            <a:off x="6629400" y="1843088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509588" y="2681288"/>
            <a:ext cx="1624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PT" altLang="pt-PT" sz="2800">
                <a:solidFill>
                  <a:schemeClr val="tx2"/>
                </a:solidFill>
              </a:rPr>
              <a:t>Etiqueta</a:t>
            </a:r>
            <a:endParaRPr lang="en-GB" altLang="pt-PT" sz="2800">
              <a:solidFill>
                <a:schemeClr val="tx2"/>
              </a:solidFill>
            </a:endParaRPr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 flipV="1">
            <a:off x="1187450" y="1752600"/>
            <a:ext cx="31750" cy="1055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702733"/>
          </a:xfrm>
        </p:spPr>
        <p:txBody>
          <a:bodyPr/>
          <a:lstStyle/>
          <a:p>
            <a:r>
              <a:rPr lang="en-US" altLang="pt-PT" dirty="0" smtClean="0"/>
              <a:t>BYTE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3799"/>
            <a:ext cx="8001000" cy="4809067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/>
              <a:t>Define (</a:t>
            </a:r>
            <a:r>
              <a:rPr lang="en-US" altLang="pt-PT" dirty="0" err="1"/>
              <a:t>reserva</a:t>
            </a:r>
            <a:r>
              <a:rPr lang="en-US" altLang="pt-PT" dirty="0"/>
              <a:t> </a:t>
            </a:r>
            <a:r>
              <a:rPr lang="en-US" altLang="pt-PT" dirty="0" err="1"/>
              <a:t>espaço</a:t>
            </a:r>
            <a:r>
              <a:rPr lang="en-US" altLang="pt-PT" dirty="0"/>
              <a:t>) </a:t>
            </a:r>
            <a:r>
              <a:rPr lang="en-US" altLang="pt-PT" dirty="0" err="1"/>
              <a:t>uma</a:t>
            </a:r>
            <a:r>
              <a:rPr lang="en-US" altLang="pt-PT" dirty="0"/>
              <a:t> </a:t>
            </a:r>
            <a:r>
              <a:rPr lang="en-US" altLang="pt-PT" dirty="0" err="1"/>
              <a:t>variável</a:t>
            </a:r>
            <a:r>
              <a:rPr lang="en-US" altLang="pt-PT" dirty="0"/>
              <a:t> de </a:t>
            </a:r>
            <a:r>
              <a:rPr lang="en-US" altLang="pt-PT" dirty="0" smtClean="0"/>
              <a:t>8 </a:t>
            </a:r>
            <a:r>
              <a:rPr lang="en-US" altLang="pt-PT" dirty="0"/>
              <a:t>bits </a:t>
            </a:r>
            <a:r>
              <a:rPr lang="en-US" altLang="pt-PT" dirty="0" smtClean="0"/>
              <a:t>(byte)</a:t>
            </a:r>
          </a:p>
          <a:p>
            <a:pPr>
              <a:spcBef>
                <a:spcPts val="60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u="sng" dirty="0"/>
              <a:t>ATENÇÃO</a:t>
            </a:r>
            <a:r>
              <a:rPr lang="en-US" altLang="pt-PT" dirty="0"/>
              <a:t>: para </a:t>
            </a:r>
            <a:r>
              <a:rPr lang="en-US" altLang="pt-PT" dirty="0" err="1"/>
              <a:t>valores</a:t>
            </a:r>
            <a:r>
              <a:rPr lang="en-US" altLang="pt-PT" dirty="0"/>
              <a:t> </a:t>
            </a:r>
            <a:r>
              <a:rPr lang="en-US" altLang="pt-PT" dirty="0" err="1"/>
              <a:t>negativos</a:t>
            </a:r>
            <a:r>
              <a:rPr lang="en-US" altLang="pt-PT" dirty="0"/>
              <a:t>, </a:t>
            </a:r>
            <a:r>
              <a:rPr lang="en-US" altLang="pt-PT" dirty="0" err="1"/>
              <a:t>devem</a:t>
            </a:r>
            <a:r>
              <a:rPr lang="en-US" altLang="pt-PT" dirty="0"/>
              <a:t> </a:t>
            </a:r>
            <a:r>
              <a:rPr lang="en-US" altLang="pt-PT" dirty="0" err="1"/>
              <a:t>usar</a:t>
            </a:r>
            <a:r>
              <a:rPr lang="en-US" altLang="pt-PT" dirty="0"/>
              <a:t>-se </a:t>
            </a:r>
            <a:r>
              <a:rPr lang="en-US" altLang="pt-PT" dirty="0" err="1"/>
              <a:t>variáveis</a:t>
            </a:r>
            <a:r>
              <a:rPr lang="en-US" altLang="pt-PT" dirty="0"/>
              <a:t> WORD e </a:t>
            </a:r>
            <a:r>
              <a:rPr lang="en-US" altLang="pt-PT" dirty="0" err="1"/>
              <a:t>não</a:t>
            </a:r>
            <a:r>
              <a:rPr lang="en-US" altLang="pt-PT" dirty="0"/>
              <a:t> BYTE (</a:t>
            </a:r>
            <a:r>
              <a:rPr lang="en-US" altLang="pt-PT" dirty="0" err="1"/>
              <a:t>os</a:t>
            </a:r>
            <a:r>
              <a:rPr lang="en-US" altLang="pt-PT" dirty="0"/>
              <a:t> </a:t>
            </a:r>
            <a:r>
              <a:rPr lang="en-US" altLang="pt-PT" dirty="0" err="1"/>
              <a:t>valores</a:t>
            </a:r>
            <a:r>
              <a:rPr lang="en-US" altLang="pt-PT" dirty="0"/>
              <a:t> </a:t>
            </a:r>
            <a:r>
              <a:rPr lang="en-US" altLang="pt-PT" dirty="0" err="1"/>
              <a:t>negativos</a:t>
            </a:r>
            <a:r>
              <a:rPr lang="en-US" altLang="pt-PT" dirty="0"/>
              <a:t> </a:t>
            </a:r>
            <a:r>
              <a:rPr lang="en-US" altLang="pt-PT" dirty="0" err="1"/>
              <a:t>num</a:t>
            </a:r>
            <a:r>
              <a:rPr lang="en-US" altLang="pt-PT" dirty="0"/>
              <a:t> </a:t>
            </a:r>
            <a:r>
              <a:rPr lang="en-US" altLang="pt-PT" dirty="0" err="1"/>
              <a:t>processador</a:t>
            </a:r>
            <a:r>
              <a:rPr lang="en-US" altLang="pt-PT" dirty="0"/>
              <a:t> </a:t>
            </a:r>
            <a:r>
              <a:rPr lang="en-US" altLang="pt-PT" dirty="0" err="1"/>
              <a:t>precisam</a:t>
            </a:r>
            <a:r>
              <a:rPr lang="en-US" altLang="pt-PT" dirty="0"/>
              <a:t> </a:t>
            </a:r>
            <a:r>
              <a:rPr lang="en-US" altLang="pt-PT" dirty="0" err="1"/>
              <a:t>sempre</a:t>
            </a:r>
            <a:r>
              <a:rPr lang="en-US" altLang="pt-PT" dirty="0"/>
              <a:t> dos bits </a:t>
            </a:r>
            <a:r>
              <a:rPr lang="en-US" altLang="pt-PT" dirty="0" err="1"/>
              <a:t>todos</a:t>
            </a:r>
            <a:r>
              <a:rPr lang="en-US" altLang="pt-PT" dirty="0"/>
              <a:t>)</a:t>
            </a:r>
          </a:p>
          <a:p>
            <a:pPr>
              <a:spcBef>
                <a:spcPts val="60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en-US" altLang="pt-PT" dirty="0" smtClean="0"/>
              <a:t>A </a:t>
            </a:r>
            <a:r>
              <a:rPr lang="en-US" altLang="pt-PT" dirty="0" err="1" smtClean="0"/>
              <a:t>mesma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diretiva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permite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definir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várias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variáveis</a:t>
            </a:r>
            <a:r>
              <a:rPr lang="en-US" altLang="pt-PT" dirty="0" smtClean="0"/>
              <a:t> de um byte </a:t>
            </a:r>
            <a:r>
              <a:rPr lang="en-US" altLang="pt-PT" dirty="0" err="1" smtClean="0"/>
              <a:t>consecutivas</a:t>
            </a:r>
            <a:endParaRPr lang="en-US" altLang="pt-PT" dirty="0"/>
          </a:p>
          <a:p>
            <a:pPr>
              <a:spcBef>
                <a:spcPts val="600"/>
              </a:spcBef>
              <a:tabLst>
                <a:tab pos="1436688" algn="l"/>
                <a:tab pos="2060575" algn="l"/>
              </a:tabLst>
            </a:pPr>
            <a:r>
              <a:rPr lang="en-US" altLang="pt-PT" dirty="0" err="1"/>
              <a:t>Sintaxe</a:t>
            </a:r>
            <a:r>
              <a:rPr lang="en-US" altLang="pt-PT" dirty="0"/>
              <a:t>: </a:t>
            </a:r>
          </a:p>
          <a:p>
            <a:pPr>
              <a:spcBef>
                <a:spcPts val="600"/>
              </a:spcBef>
              <a:buFontTx/>
              <a:buNone/>
              <a:tabLst>
                <a:tab pos="1436688" algn="l"/>
                <a:tab pos="2060575" algn="l"/>
              </a:tabLst>
            </a:pPr>
            <a:r>
              <a:rPr lang="en-US" altLang="pt-PT" dirty="0">
                <a:solidFill>
                  <a:schemeClr val="tx2"/>
                </a:solidFill>
              </a:rPr>
              <a:t>	 </a:t>
            </a:r>
            <a:r>
              <a:rPr lang="en-US" altLang="pt-PT" i="1" dirty="0" err="1">
                <a:solidFill>
                  <a:schemeClr val="tx2"/>
                </a:solidFill>
              </a:rPr>
              <a:t>etiqueta</a:t>
            </a:r>
            <a:r>
              <a:rPr lang="en-US" altLang="pt-PT" dirty="0">
                <a:solidFill>
                  <a:schemeClr val="tx2"/>
                </a:solidFill>
              </a:rPr>
              <a:t>: 	BYTE	</a:t>
            </a:r>
            <a:r>
              <a:rPr lang="en-US" altLang="pt-PT" i="1" dirty="0" err="1">
                <a:solidFill>
                  <a:schemeClr val="tx2"/>
                </a:solidFill>
              </a:rPr>
              <a:t>constante</a:t>
            </a:r>
            <a:r>
              <a:rPr lang="en-US" altLang="pt-PT" dirty="0">
                <a:solidFill>
                  <a:schemeClr val="tx2"/>
                </a:solidFill>
              </a:rPr>
              <a:t> {, </a:t>
            </a:r>
            <a:r>
              <a:rPr lang="en-US" altLang="pt-PT" i="1" dirty="0" err="1">
                <a:solidFill>
                  <a:schemeClr val="tx2"/>
                </a:solidFill>
              </a:rPr>
              <a:t>constante</a:t>
            </a:r>
            <a:r>
              <a:rPr lang="en-US" altLang="pt-PT" dirty="0">
                <a:solidFill>
                  <a:schemeClr val="tx2"/>
                </a:solidFill>
              </a:rPr>
              <a:t>}</a:t>
            </a:r>
            <a:endParaRPr lang="en-US" altLang="pt-PT" i="1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tabLst>
                <a:tab pos="1436688" algn="l"/>
                <a:tab pos="2060575" algn="l"/>
              </a:tabLst>
            </a:pPr>
            <a:r>
              <a:rPr lang="en-US" altLang="pt-PT" dirty="0" err="1" smtClean="0"/>
              <a:t>Exemplo</a:t>
            </a:r>
            <a:r>
              <a:rPr lang="en-US" altLang="pt-PT" dirty="0" smtClean="0"/>
              <a:t> </a:t>
            </a:r>
            <a:r>
              <a:rPr lang="en-US" altLang="pt-PT" dirty="0"/>
              <a:t>(</a:t>
            </a:r>
            <a:r>
              <a:rPr lang="en-US" altLang="pt-PT" dirty="0" err="1"/>
              <a:t>gasta</a:t>
            </a:r>
            <a:r>
              <a:rPr lang="en-US" altLang="pt-PT" dirty="0"/>
              <a:t> 5 bytes):</a:t>
            </a:r>
          </a:p>
          <a:p>
            <a:pPr lvl="1">
              <a:spcBef>
                <a:spcPts val="600"/>
              </a:spcBef>
              <a:buFontTx/>
              <a:buNone/>
              <a:tabLst>
                <a:tab pos="1436688" algn="l"/>
                <a:tab pos="2060575" algn="l"/>
              </a:tabLst>
            </a:pPr>
            <a:r>
              <a:rPr lang="en-US" altLang="pt-PT" dirty="0">
                <a:solidFill>
                  <a:schemeClr val="tx2"/>
                </a:solidFill>
              </a:rPr>
              <a:t>S1:	BYTE	'a', “</a:t>
            </a:r>
            <a:r>
              <a:rPr lang="en-US" altLang="pt-PT" dirty="0" err="1">
                <a:solidFill>
                  <a:schemeClr val="tx2"/>
                </a:solidFill>
              </a:rPr>
              <a:t>ola</a:t>
            </a:r>
            <a:r>
              <a:rPr lang="en-US" altLang="pt-PT" dirty="0">
                <a:solidFill>
                  <a:schemeClr val="tx2"/>
                </a:solidFill>
              </a:rPr>
              <a:t>”, 12H	; </a:t>
            </a:r>
            <a:r>
              <a:rPr lang="en-US" altLang="pt-PT" dirty="0" err="1">
                <a:solidFill>
                  <a:schemeClr val="tx2"/>
                </a:solidFill>
              </a:rPr>
              <a:t>lista</a:t>
            </a:r>
            <a:r>
              <a:rPr lang="en-US" altLang="pt-PT" dirty="0">
                <a:solidFill>
                  <a:schemeClr val="tx2"/>
                </a:solidFill>
              </a:rPr>
              <a:t> de </a:t>
            </a:r>
            <a:r>
              <a:rPr lang="en-US" altLang="pt-PT" dirty="0" smtClean="0">
                <a:solidFill>
                  <a:schemeClr val="tx2"/>
                </a:solidFill>
              </a:rPr>
              <a:t>bytes</a:t>
            </a:r>
            <a:endParaRPr lang="en-US" altLang="pt-PT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tabLst>
                <a:tab pos="1790700" algn="l"/>
                <a:tab pos="3143250" algn="l"/>
                <a:tab pos="3594100" algn="l"/>
              </a:tabLst>
            </a:pPr>
            <a:endParaRPr lang="pt-PT" altLang="pt-PT" sz="1400" dirty="0" smtClean="0"/>
          </a:p>
          <a:p>
            <a:pPr>
              <a:spcBef>
                <a:spcPts val="600"/>
              </a:spcBef>
              <a:tabLst>
                <a:tab pos="1790700" algn="l"/>
                <a:tab pos="3143250" algn="l"/>
                <a:tab pos="3594100" algn="l"/>
              </a:tabLst>
            </a:pPr>
            <a:r>
              <a:rPr lang="pt-PT" altLang="pt-PT" dirty="0" smtClean="0"/>
              <a:t>Exemplo</a:t>
            </a:r>
            <a:r>
              <a:rPr lang="pt-PT" altLang="pt-PT" dirty="0"/>
              <a:t>: </a:t>
            </a:r>
            <a:r>
              <a:rPr lang="pt-PT" altLang="pt-PT" b="1" dirty="0" smtClean="0">
                <a:solidFill>
                  <a:srgbClr val="FFFF00"/>
                </a:solidFill>
              </a:rPr>
              <a:t>conta_bytes.asm</a:t>
            </a:r>
            <a:endParaRPr lang="pt-PT" altLang="pt-PT" b="1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tabLst>
                <a:tab pos="1790700" algn="l"/>
                <a:tab pos="3143250" algn="l"/>
                <a:tab pos="3594100" algn="l"/>
              </a:tabLst>
            </a:pPr>
            <a:endParaRPr lang="en-US" alt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/>
              <a:t>Acesso à memória</a:t>
            </a:r>
          </a:p>
        </p:txBody>
      </p:sp>
      <p:graphicFrame>
        <p:nvGraphicFramePr>
          <p:cNvPr id="523325" name="Group 61"/>
          <p:cNvGraphicFramePr>
            <a:graphicFrameLocks noGrp="1"/>
          </p:cNvGraphicFramePr>
          <p:nvPr>
            <p:ph idx="1"/>
          </p:nvPr>
        </p:nvGraphicFramePr>
        <p:xfrm>
          <a:off x="623887" y="1160463"/>
          <a:ext cx="7981950" cy="4662489"/>
        </p:xfrm>
        <a:graphic>
          <a:graphicData uri="http://schemas.openxmlformats.org/drawingml/2006/table">
            <a:tbl>
              <a:tblPr/>
              <a:tblGrid>
                <a:gridCol w="100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Instruções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Descrição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Comentários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MOV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, [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Rs+</a:t>
                      </a:r>
                      <a:r>
                        <a:rPr kumimoji="0" lang="pt-PT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]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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 M[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Rs+</a:t>
                      </a:r>
                      <a:r>
                        <a:rPr kumimoji="0" lang="pt-PT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k  [-16..+14], só pares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MOV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Rd, [Rs+Ri]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  M[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+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Ri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Lê 16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MOV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Rd+</a:t>
                      </a:r>
                      <a:r>
                        <a:rPr kumimoji="0" lang="pt-PT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], 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M[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Rd+</a:t>
                      </a:r>
                      <a:r>
                        <a:rPr kumimoji="0" lang="pt-PT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  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Escreve 16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MOV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Rd+Ri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], 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M[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Rd+Ri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  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MOVB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, [</a:t>
                      </a:r>
                      <a:r>
                        <a:rPr kumimoji="0" lang="pt-P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  00H || Mb[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Só um byte é lido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MOVB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[Rd], 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Mb[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]  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 (7..0)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Só um byte na memória é escrito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SWAP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Rd, [Rs]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TEMP 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 M[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M[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]  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endParaRPr kumimoji="0" lang="pt-P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  </a:t>
                      </a: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TEMP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TEMP = registo temporário</a:t>
                      </a:r>
                      <a:endParaRPr kumimoji="0" lang="pt-P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2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85800"/>
          </a:xfrm>
        </p:spPr>
        <p:txBody>
          <a:bodyPr/>
          <a:lstStyle/>
          <a:p>
            <a:r>
              <a:rPr lang="en-US" altLang="pt-PT" smtClean="0"/>
              <a:t>Modos de endereçamento</a:t>
            </a:r>
          </a:p>
        </p:txBody>
      </p:sp>
      <p:graphicFrame>
        <p:nvGraphicFramePr>
          <p:cNvPr id="495673" name="Group 57"/>
          <p:cNvGraphicFramePr>
            <a:graphicFrameLocks noGrp="1"/>
          </p:cNvGraphicFramePr>
          <p:nvPr/>
        </p:nvGraphicFramePr>
        <p:xfrm>
          <a:off x="890588" y="1520825"/>
          <a:ext cx="7707312" cy="3436496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Modo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Exemplo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Comentário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Implícito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CALL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Manipula SP implicitamente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Imediato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CMP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R1, 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Só entre -8 e +7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Registo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R1, R2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Direto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MOV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R1, [1000H]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Indireto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MOV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R1, [R2]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Baseado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MOV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R1, [R2 + 6]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Constante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 par, de -16 a + 14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Indexado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MOV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R1, [R2 + R3]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Relativo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JMP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JZ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n-GB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Só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dá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 para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aprox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. PC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± 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Só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dá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 para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aprox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. PC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± 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456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34975"/>
            <a:ext cx="78486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PT" smtClean="0"/>
              <a:t>Lembram-se de contar bits com uma máscara?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608013" y="1680564"/>
            <a:ext cx="8013700" cy="1799766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tabLst>
                <a:tab pos="1079500" algn="l"/>
                <a:tab pos="1701800" algn="l"/>
                <a:tab pos="295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079500" algn="l"/>
                <a:tab pos="1701800" algn="l"/>
                <a:tab pos="2959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079500" algn="l"/>
                <a:tab pos="1701800" algn="l"/>
                <a:tab pos="295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079500" algn="l"/>
                <a:tab pos="1701800" algn="l"/>
                <a:tab pos="29591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1.	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0			(inicializa contador de bits a zero)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2.	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80H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			(inicializa máscara a 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1000 0000)</a:t>
            </a:r>
            <a:endParaRPr lang="pt-PT" altLang="pt-PT" sz="14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3.	Se (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valor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= 0) salta para 5	(se o bit está a zero, passa ao próximo)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4.	</a:t>
            </a:r>
            <a:r>
              <a:rPr lang="pt-PT" altLang="pt-PT" sz="1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 dirty="0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 + 1		(bit está a 1, incrementa contador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)</a:t>
            </a:r>
            <a:endParaRPr lang="pt-PT" altLang="pt-PT" sz="1400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 marL="355600" indent="-355600">
              <a:lnSpc>
                <a:spcPct val="90000"/>
              </a:lnSpc>
              <a:buNone/>
            </a:pP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5.	</a:t>
            </a:r>
            <a:r>
              <a:rPr lang="pt-PT" altLang="pt-PT" sz="1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 máscara &gt;&gt; 1		(desloca máscara de um bit para a direita)</a:t>
            </a:r>
          </a:p>
          <a:p>
            <a:pPr marL="355600" indent="-355600">
              <a:lnSpc>
                <a:spcPct val="90000"/>
              </a:lnSpc>
              <a:buNone/>
            </a:pP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6.	Se (</a:t>
            </a:r>
            <a:r>
              <a:rPr lang="pt-PT" altLang="pt-PT" sz="1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máscara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 != 0) salta para 3		(se for 0 terminou, senão vai testar o novo bit)</a:t>
            </a:r>
          </a:p>
          <a:p>
            <a:pPr marL="355600" indent="-355600">
              <a:lnSpc>
                <a:spcPct val="90000"/>
              </a:lnSpc>
              <a:buNone/>
            </a:pP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7.	Salta 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para 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7</a:t>
            </a:r>
            <a:r>
              <a:rPr lang="pt-PT" altLang="pt-PT" sz="1400" dirty="0">
                <a:solidFill>
                  <a:schemeClr val="bg2"/>
                </a:solidFill>
                <a:latin typeface="Tahoma" panose="020B0604030504040204" pitchFamily="34" charset="0"/>
              </a:rPr>
              <a:t>			(fim do algoritmo</a:t>
            </a:r>
            <a:r>
              <a:rPr lang="pt-PT" altLang="pt-PT" sz="1400" dirty="0" smtClean="0">
                <a:solidFill>
                  <a:schemeClr val="bg2"/>
                </a:solidFill>
                <a:latin typeface="Tahoma" panose="020B0604030504040204" pitchFamily="34" charset="0"/>
              </a:rPr>
              <a:t>)</a:t>
            </a:r>
            <a:endParaRPr lang="pt-PT" altLang="pt-PT" sz="140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" name="Group 3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866263"/>
              </p:ext>
            </p:extLst>
          </p:nvPr>
        </p:nvGraphicFramePr>
        <p:xfrm>
          <a:off x="608013" y="3587750"/>
          <a:ext cx="8013700" cy="2530477"/>
        </p:xfrm>
        <a:graphic>
          <a:graphicData uri="http://schemas.openxmlformats.org/drawingml/2006/table">
            <a:tbl>
              <a:tblPr/>
              <a:tblGrid>
                <a:gridCol w="97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posição </a:t>
                      </a:r>
                      <a:r>
                        <a:rPr kumimoji="0" lang="pt-PT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em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teste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Máscara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Valor (76H)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768350" algn="l"/>
                        </a:tabLst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Máscara AND Valor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Bit a 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Contador de bits a 1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111 0110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06148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023222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1699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05868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19968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09529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18671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0111 011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0944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34975"/>
            <a:ext cx="78486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PT" smtClean="0"/>
              <a:t>Agora com deslocamentos</a:t>
            </a:r>
          </a:p>
        </p:txBody>
      </p:sp>
      <p:sp>
        <p:nvSpPr>
          <p:cNvPr id="34820" name="Rectangle 23"/>
          <p:cNvSpPr>
            <a:spLocks noChangeArrowheads="1"/>
          </p:cNvSpPr>
          <p:nvPr/>
        </p:nvSpPr>
        <p:spPr bwMode="auto">
          <a:xfrm>
            <a:off x="615950" y="1325563"/>
            <a:ext cx="8013700" cy="2095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tabLst>
                <a:tab pos="1079500" algn="l"/>
                <a:tab pos="1701800" algn="l"/>
                <a:tab pos="295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079500" algn="l"/>
                <a:tab pos="1701800" algn="l"/>
                <a:tab pos="2959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079500" algn="l"/>
                <a:tab pos="1701800" algn="l"/>
                <a:tab pos="295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079500" algn="l"/>
                <a:tab pos="1701800" algn="l"/>
                <a:tab pos="29591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9500" algn="l"/>
                <a:tab pos="1701800" algn="l"/>
                <a:tab pos="2959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1.	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0		(inicializa contador de bits a zero)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2.	Se (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valor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= 0) salta para 7	(se o valor é zero, acabou)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3.	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valor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valor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&gt;&gt; 1	(desloca o valor de um bit para a direita, bit fica na flag C)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4.	Se (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flag C = 0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) salta para 2	(bit era 0, não incrementa contador)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5.	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  <a:r>
              <a:rPr lang="pt-PT" altLang="pt-PT" sz="1400" b="1">
                <a:solidFill>
                  <a:schemeClr val="bg2"/>
                </a:solidFill>
                <a:latin typeface="Tahoma" panose="020B0604030504040204" pitchFamily="34" charset="0"/>
              </a:rPr>
              <a:t>contador</a:t>
            </a: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 + 1	(bit era 1, incrementa contador)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6.	Salta para 2		(vai testar o novo bit mais à direita)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pt-PT" sz="1400">
                <a:solidFill>
                  <a:schemeClr val="bg2"/>
                </a:solidFill>
                <a:latin typeface="Tahoma" panose="020B0604030504040204" pitchFamily="34" charset="0"/>
              </a:rPr>
              <a:t>7.	Salta para 7		(fim do algoritmo)</a:t>
            </a:r>
            <a:endParaRPr lang="en-US" altLang="pt-PT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09635" name="Group 387"/>
          <p:cNvGraphicFramePr>
            <a:graphicFrameLocks noGrp="1"/>
          </p:cNvGraphicFramePr>
          <p:nvPr>
            <p:ph idx="1"/>
          </p:nvPr>
        </p:nvGraphicFramePr>
        <p:xfrm>
          <a:off x="608013" y="3587750"/>
          <a:ext cx="4887913" cy="2530477"/>
        </p:xfrm>
        <a:graphic>
          <a:graphicData uri="http://schemas.openxmlformats.org/drawingml/2006/table">
            <a:tbl>
              <a:tblPr/>
              <a:tblGrid>
                <a:gridCol w="97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posição </a:t>
                      </a:r>
                      <a:r>
                        <a:rPr kumimoji="0" lang="pt-PT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em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teste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Valor (76H)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Bit a 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Contador de bits a 1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0111 011</a:t>
                      </a:r>
                      <a:r>
                        <a:rPr kumimoji="0" 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0011 101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0001 110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0000 111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0000 011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0000 001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Sim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0000 000</a:t>
                      </a: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Não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953125" y="4451350"/>
            <a:ext cx="26765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pt-PT" altLang="pt-PT" kern="0" dirty="0" smtClean="0"/>
              <a:t>Embora agora os valores possam ter 16 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58800"/>
            <a:ext cx="7924800" cy="685800"/>
          </a:xfrm>
        </p:spPr>
        <p:txBody>
          <a:bodyPr/>
          <a:lstStyle/>
          <a:p>
            <a:r>
              <a:rPr lang="pt-PT" altLang="pt-PT" smtClean="0"/>
              <a:t>Agora, contagem de bits a 1 com deslocamentos (shifts)</a:t>
            </a:r>
            <a:endParaRPr lang="en-US" altLang="pt-PT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529" y="1828800"/>
            <a:ext cx="8796337" cy="42926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valor	EQU	6AC5H	; valor cujos bits a 1 vão ser contados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início:	MOV	R1, valor	; inicializa registo com o valor a analisar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MOV	R2, 0	; inicializa contador de número de bits=1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err="1" smtClean="0">
                <a:solidFill>
                  <a:schemeClr val="tx2"/>
                </a:solidFill>
              </a:rPr>
              <a:t>maisUm</a:t>
            </a:r>
            <a:r>
              <a:rPr lang="pt-PT" altLang="pt-PT" sz="20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ADD	R1, 0	; isto é só para atualizar os bits de estado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JZ	fim	; se o valor já é zero, não há mais bits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	; a 1 para contar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SHR	R1, 1	; retira o bit de menor peso do valor e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	; coloca-o no bit </a:t>
            </a:r>
            <a:r>
              <a:rPr lang="pt-PT" altLang="pt-PT" sz="2000" b="1" dirty="0" smtClean="0">
                <a:solidFill>
                  <a:schemeClr val="tx2"/>
                </a:solidFill>
              </a:rPr>
              <a:t>C</a:t>
            </a:r>
            <a:r>
              <a:rPr lang="pt-PT" altLang="pt-PT" sz="2000" dirty="0">
                <a:solidFill>
                  <a:schemeClr val="tx2"/>
                </a:solidFill>
              </a:rPr>
              <a:t>  (afinal não se perde logo)</a:t>
            </a:r>
            <a:endParaRPr lang="pt-PT" altLang="pt-PT" sz="20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MOV	R3, 0	; ADDC não suporta constantes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ADDC	R2, R3	; soma mais 1 ao contador, se esse bit=1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JMP	</a:t>
            </a:r>
            <a:r>
              <a:rPr lang="pt-PT" altLang="pt-PT" sz="2000" dirty="0" err="1" smtClean="0">
                <a:solidFill>
                  <a:schemeClr val="tx2"/>
                </a:solidFill>
              </a:rPr>
              <a:t>maisUm</a:t>
            </a:r>
            <a:r>
              <a:rPr lang="pt-PT" altLang="pt-PT" sz="2000" dirty="0" smtClean="0">
                <a:solidFill>
                  <a:schemeClr val="tx2"/>
                </a:solidFill>
              </a:rPr>
              <a:t>	; vai analisar o próximo bit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262063" algn="l"/>
                <a:tab pos="2235200" algn="l"/>
                <a:tab pos="3497263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fim:	JMP	fim	; acabou. Em </a:t>
            </a:r>
            <a:r>
              <a:rPr lang="pt-PT" altLang="pt-PT" sz="2000" b="1" dirty="0" smtClean="0">
                <a:solidFill>
                  <a:schemeClr val="tx2"/>
                </a:solidFill>
              </a:rPr>
              <a:t>R2</a:t>
            </a:r>
            <a:r>
              <a:rPr lang="pt-PT" altLang="pt-PT" sz="2000" dirty="0" smtClean="0">
                <a:solidFill>
                  <a:schemeClr val="tx2"/>
                </a:solidFill>
              </a:rPr>
              <a:t> está o número de bits=1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58800"/>
            <a:ext cx="7924800" cy="685800"/>
          </a:xfrm>
        </p:spPr>
        <p:txBody>
          <a:bodyPr/>
          <a:lstStyle/>
          <a:p>
            <a:r>
              <a:rPr lang="en-US" altLang="pt-PT" smtClean="0"/>
              <a:t>Correspondência com as linguagens de alto nível (C)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25600"/>
            <a:ext cx="8034867" cy="4495800"/>
          </a:xfrm>
        </p:spPr>
        <p:txBody>
          <a:bodyPr/>
          <a:lstStyle/>
          <a:p>
            <a:pPr>
              <a:lnSpc>
                <a:spcPct val="85000"/>
              </a:lnSpc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dirty="0" smtClean="0"/>
              <a:t>Em C:</a:t>
            </a:r>
            <a:endParaRPr lang="pt-PT" altLang="pt-PT" dirty="0" smtClean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		a = 2;	</a:t>
            </a:r>
            <a:r>
              <a:rPr lang="pt-PT" altLang="pt-PT" dirty="0" smtClean="0">
                <a:solidFill>
                  <a:schemeClr val="tx2"/>
                </a:solidFill>
              </a:rPr>
              <a:t>// </a:t>
            </a:r>
            <a:r>
              <a:rPr lang="pt-PT" altLang="pt-PT" dirty="0" smtClean="0">
                <a:solidFill>
                  <a:schemeClr val="tx2"/>
                </a:solidFill>
              </a:rPr>
              <a:t>variáveis. O compilador escolhe se as ... 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		b = a;	</a:t>
            </a:r>
            <a:r>
              <a:rPr lang="pt-PT" altLang="pt-PT" dirty="0" smtClean="0">
                <a:solidFill>
                  <a:schemeClr val="tx2"/>
                </a:solidFill>
              </a:rPr>
              <a:t>// </a:t>
            </a:r>
            <a:r>
              <a:rPr lang="pt-PT" altLang="pt-PT" dirty="0" smtClean="0">
                <a:solidFill>
                  <a:schemeClr val="tx2"/>
                </a:solidFill>
              </a:rPr>
              <a:t>... coloca em registos ou na </a:t>
            </a:r>
            <a:r>
              <a:rPr lang="pt-PT" altLang="pt-PT" dirty="0" smtClean="0">
                <a:solidFill>
                  <a:schemeClr val="tx2"/>
                </a:solidFill>
              </a:rPr>
              <a:t>memória</a:t>
            </a:r>
            <a:endParaRPr lang="pt-PT" altLang="pt-PT" dirty="0" smtClean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dirty="0" smtClean="0"/>
              <a:t>Em </a:t>
            </a:r>
            <a:r>
              <a:rPr lang="pt-PT" altLang="pt-PT" i="1" dirty="0" err="1" smtClean="0"/>
              <a:t>assembly</a:t>
            </a:r>
            <a:r>
              <a:rPr lang="pt-PT" altLang="pt-PT" dirty="0" smtClean="0"/>
              <a:t>, em registos:</a:t>
            </a:r>
          </a:p>
          <a:p>
            <a:pPr>
              <a:lnSpc>
                <a:spcPct val="85000"/>
              </a:lnSpc>
              <a:buFontTx/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MOV	R1, 2	; a = 2 (atribuição)</a:t>
            </a:r>
          </a:p>
          <a:p>
            <a:pPr>
              <a:lnSpc>
                <a:spcPct val="85000"/>
              </a:lnSpc>
              <a:buFontTx/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MOV	R2, R1	; b = a (atribuição)</a:t>
            </a:r>
          </a:p>
          <a:p>
            <a:pPr>
              <a:lnSpc>
                <a:spcPct val="85000"/>
              </a:lnSpc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dirty="0" smtClean="0"/>
              <a:t>Em </a:t>
            </a:r>
            <a:r>
              <a:rPr lang="pt-PT" altLang="pt-PT" i="1" dirty="0" err="1" smtClean="0"/>
              <a:t>assembly</a:t>
            </a:r>
            <a:r>
              <a:rPr lang="pt-PT" altLang="pt-PT" dirty="0" smtClean="0"/>
              <a:t>, em memória (mais complexo):</a:t>
            </a:r>
          </a:p>
          <a:p>
            <a:pPr>
              <a:lnSpc>
                <a:spcPct val="85000"/>
              </a:lnSpc>
              <a:buFontTx/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MOV	R1, 2	</a:t>
            </a:r>
          </a:p>
          <a:p>
            <a:pPr>
              <a:lnSpc>
                <a:spcPct val="85000"/>
              </a:lnSpc>
              <a:buFontTx/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MOV	[A], R1	</a:t>
            </a:r>
            <a:r>
              <a:rPr lang="pt-PT" altLang="pt-PT" sz="2000" dirty="0">
                <a:solidFill>
                  <a:schemeClr val="tx2"/>
                </a:solidFill>
              </a:rPr>
              <a:t>; a = 2 (escrita na memória</a:t>
            </a:r>
            <a:r>
              <a:rPr lang="pt-PT" altLang="pt-PT" sz="2000" dirty="0" smtClean="0">
                <a:solidFill>
                  <a:schemeClr val="tx2"/>
                </a:solidFill>
              </a:rPr>
              <a:t>)</a:t>
            </a:r>
            <a:r>
              <a:rPr lang="pt-PT" altLang="pt-PT" sz="2000" i="1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85000"/>
              </a:lnSpc>
              <a:buFontTx/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sz="2000" i="1" dirty="0">
                <a:solidFill>
                  <a:schemeClr val="tx2"/>
                </a:solidFill>
              </a:rPr>
              <a:t>	</a:t>
            </a:r>
            <a:r>
              <a:rPr lang="pt-PT" altLang="pt-PT" sz="2000" i="1" dirty="0" smtClean="0">
                <a:solidFill>
                  <a:schemeClr val="tx2"/>
                </a:solidFill>
              </a:rPr>
              <a:t>				; </a:t>
            </a:r>
            <a:r>
              <a:rPr lang="pt-PT" altLang="pt-PT" sz="2000" dirty="0">
                <a:solidFill>
                  <a:schemeClr val="tx2"/>
                </a:solidFill>
              </a:rPr>
              <a:t>A é o endereço da variável </a:t>
            </a:r>
            <a:r>
              <a:rPr lang="pt-PT" altLang="pt-PT" sz="2000" i="1" dirty="0">
                <a:solidFill>
                  <a:schemeClr val="tx2"/>
                </a:solidFill>
              </a:rPr>
              <a:t>a</a:t>
            </a:r>
            <a:endParaRPr lang="pt-PT" altLang="pt-PT" sz="2000" dirty="0" smtClean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buFontTx/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MOV	R1, </a:t>
            </a:r>
            <a:r>
              <a:rPr lang="pt-PT" altLang="pt-PT" sz="2000" dirty="0" smtClean="0">
                <a:solidFill>
                  <a:schemeClr val="tx2"/>
                </a:solidFill>
              </a:rPr>
              <a:t>[A]</a:t>
            </a:r>
            <a:r>
              <a:rPr lang="pt-PT" altLang="pt-PT" sz="2000" dirty="0" smtClean="0">
                <a:solidFill>
                  <a:schemeClr val="tx2"/>
                </a:solidFill>
              </a:rPr>
              <a:t>	; lê </a:t>
            </a:r>
            <a:r>
              <a:rPr lang="pt-PT" altLang="pt-PT" sz="2000" i="1" dirty="0" smtClean="0">
                <a:solidFill>
                  <a:schemeClr val="tx2"/>
                </a:solidFill>
              </a:rPr>
              <a:t>a</a:t>
            </a:r>
            <a:r>
              <a:rPr lang="pt-PT" altLang="pt-PT" sz="2000" dirty="0" smtClean="0">
                <a:solidFill>
                  <a:schemeClr val="tx2"/>
                </a:solidFill>
              </a:rPr>
              <a:t> da memória para um registo</a:t>
            </a:r>
          </a:p>
          <a:p>
            <a:pPr>
              <a:lnSpc>
                <a:spcPct val="85000"/>
              </a:lnSpc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sz="2000" i="1" dirty="0">
                <a:solidFill>
                  <a:schemeClr val="tx2"/>
                </a:solidFill>
              </a:rPr>
              <a:t>					; </a:t>
            </a:r>
            <a:r>
              <a:rPr lang="pt-PT" altLang="pt-PT" sz="2000" dirty="0" smtClean="0">
                <a:solidFill>
                  <a:schemeClr val="tx2"/>
                </a:solidFill>
              </a:rPr>
              <a:t>B </a:t>
            </a:r>
            <a:r>
              <a:rPr lang="pt-PT" altLang="pt-PT" sz="2000" dirty="0">
                <a:solidFill>
                  <a:schemeClr val="tx2"/>
                </a:solidFill>
              </a:rPr>
              <a:t>é o endereço da variável </a:t>
            </a:r>
            <a:r>
              <a:rPr lang="pt-PT" altLang="pt-PT" sz="2000" i="1" dirty="0" smtClean="0">
                <a:solidFill>
                  <a:schemeClr val="tx2"/>
                </a:solidFill>
              </a:rPr>
              <a:t>b</a:t>
            </a:r>
            <a:endParaRPr lang="pt-PT" altLang="pt-PT" sz="2000" dirty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buFontTx/>
              <a:buNone/>
              <a:tabLst>
                <a:tab pos="571500" algn="l"/>
                <a:tab pos="1524000" algn="l"/>
                <a:tab pos="2006600" algn="l"/>
                <a:tab pos="31369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MOV	</a:t>
            </a:r>
            <a:r>
              <a:rPr lang="pt-PT" altLang="pt-PT" sz="2000" dirty="0" smtClean="0">
                <a:solidFill>
                  <a:schemeClr val="tx2"/>
                </a:solidFill>
              </a:rPr>
              <a:t>[B], </a:t>
            </a:r>
            <a:r>
              <a:rPr lang="pt-PT" altLang="pt-PT" sz="2000" dirty="0" smtClean="0">
                <a:solidFill>
                  <a:schemeClr val="tx2"/>
                </a:solidFill>
              </a:rPr>
              <a:t>R1	; b = a (escrita na memória)</a:t>
            </a:r>
          </a:p>
        </p:txBody>
      </p:sp>
    </p:spTree>
    <p:extLst>
      <p:ext uri="{BB962C8B-B14F-4D97-AF65-F5344CB8AC3E}">
        <p14:creationId xmlns:p14="http://schemas.microsoft.com/office/powerpoint/2010/main" val="88255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</a:t>
            </a:r>
            <a:endParaRPr lang="en-US" altLang="pt-PT" sz="1000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924800" cy="685800"/>
          </a:xfrm>
        </p:spPr>
        <p:txBody>
          <a:bodyPr/>
          <a:lstStyle/>
          <a:p>
            <a:r>
              <a:rPr lang="en-US" altLang="pt-PT" smtClean="0"/>
              <a:t>Exercícios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79500"/>
            <a:ext cx="8305800" cy="5080000"/>
          </a:xfrm>
        </p:spPr>
        <p:txBody>
          <a:bodyPr/>
          <a:lstStyle/>
          <a:p>
            <a:pPr marL="449263" indent="-449263">
              <a:lnSpc>
                <a:spcPct val="80000"/>
              </a:lnSpc>
              <a:buFontTx/>
              <a:buAutoNum type="arabicPeriod"/>
              <a:tabLst>
                <a:tab pos="1244600" algn="l"/>
                <a:tab pos="2387600" algn="l"/>
              </a:tabLst>
            </a:pPr>
            <a:r>
              <a:rPr lang="pt-PT" altLang="pt-PT" sz="2000" dirty="0" smtClean="0"/>
              <a:t>Considere os dois casos seguintes de linhas de </a:t>
            </a:r>
            <a:r>
              <a:rPr lang="pt-PT" altLang="pt-PT" sz="2000" i="1" dirty="0" err="1" smtClean="0"/>
              <a:t>assembly</a:t>
            </a:r>
            <a:r>
              <a:rPr lang="pt-PT" altLang="pt-PT" sz="2000" dirty="0" smtClean="0"/>
              <a:t>:</a:t>
            </a:r>
          </a:p>
          <a:p>
            <a:pPr marL="449263" indent="-449263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endParaRPr lang="pt-PT" altLang="pt-PT" sz="800" dirty="0" smtClean="0"/>
          </a:p>
          <a:p>
            <a:pPr marL="449263" indent="-449263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r>
              <a:rPr lang="pt-PT" altLang="pt-PT" sz="1800" dirty="0" smtClean="0"/>
              <a:t>		PLACE	1000H</a:t>
            </a:r>
          </a:p>
          <a:p>
            <a:pPr marL="449263" indent="-449263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r>
              <a:rPr lang="pt-PT" altLang="pt-PT" sz="1800" dirty="0" smtClean="0"/>
              <a:t>			X:	WORD	1234H</a:t>
            </a:r>
          </a:p>
          <a:p>
            <a:pPr marL="449263" indent="-449263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r>
              <a:rPr lang="pt-PT" altLang="pt-PT" sz="2000" dirty="0" smtClean="0"/>
              <a:t>	e</a:t>
            </a:r>
          </a:p>
          <a:p>
            <a:pPr marL="449263" indent="-449263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r>
              <a:rPr lang="pt-PT" altLang="pt-PT" sz="1800" dirty="0" smtClean="0"/>
              <a:t>		PLACE	0000H</a:t>
            </a:r>
          </a:p>
          <a:p>
            <a:pPr marL="449263" indent="-449263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r>
              <a:rPr lang="pt-PT" altLang="pt-PT" sz="1800" dirty="0" smtClean="0"/>
              <a:t>	 	X	EQU	1000H</a:t>
            </a:r>
          </a:p>
          <a:p>
            <a:pPr marL="449263" indent="-449263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r>
              <a:rPr lang="pt-PT" altLang="pt-PT" sz="1800" dirty="0" smtClean="0"/>
              <a:t>		MOV	R1, 1234H</a:t>
            </a:r>
          </a:p>
          <a:p>
            <a:pPr marL="449263" indent="-449263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r>
              <a:rPr lang="pt-PT" altLang="pt-PT" sz="1800" dirty="0" smtClean="0"/>
              <a:t>		MOV	</a:t>
            </a:r>
            <a:r>
              <a:rPr lang="pt-PT" altLang="pt-PT" sz="1800" dirty="0" smtClean="0"/>
              <a:t>[X], </a:t>
            </a:r>
            <a:r>
              <a:rPr lang="pt-PT" altLang="pt-PT" sz="1800" dirty="0" smtClean="0"/>
              <a:t>R1</a:t>
            </a:r>
          </a:p>
          <a:p>
            <a:pPr marL="449263" indent="-449263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endParaRPr lang="pt-PT" altLang="pt-PT" sz="1000" dirty="0" smtClean="0"/>
          </a:p>
          <a:p>
            <a:pPr marL="914400" lvl="1" indent="-457200">
              <a:lnSpc>
                <a:spcPct val="80000"/>
              </a:lnSpc>
              <a:buFontTx/>
              <a:buAutoNum type="alphaLcParenR"/>
              <a:tabLst>
                <a:tab pos="1244600" algn="l"/>
                <a:tab pos="2387600" algn="l"/>
              </a:tabLst>
            </a:pPr>
            <a:r>
              <a:rPr lang="pt-PT" altLang="pt-PT" dirty="0" smtClean="0"/>
              <a:t>Indique para cada caso o valor com que fica a posição de memória com endereço 1000H;</a:t>
            </a:r>
          </a:p>
          <a:p>
            <a:pPr marL="914400" lvl="1" indent="-457200">
              <a:lnSpc>
                <a:spcPct val="80000"/>
              </a:lnSpc>
              <a:buFontTx/>
              <a:buAutoNum type="alphaLcParenR"/>
              <a:tabLst>
                <a:tab pos="1244600" algn="l"/>
                <a:tab pos="2387600" algn="l"/>
              </a:tabLst>
            </a:pPr>
            <a:r>
              <a:rPr lang="pt-PT" altLang="pt-PT" dirty="0" smtClean="0"/>
              <a:t>Explique as diferenças entre os dois casos.</a:t>
            </a:r>
          </a:p>
          <a:p>
            <a:pPr marL="914400" lvl="1" indent="-457200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endParaRPr lang="pt-PT" altLang="pt-PT" dirty="0" smtClean="0"/>
          </a:p>
          <a:p>
            <a:pPr marL="914400" lvl="1" indent="-457200">
              <a:lnSpc>
                <a:spcPct val="80000"/>
              </a:lnSpc>
              <a:buFontTx/>
              <a:buAutoNum type="arabicPeriod" startAt="2"/>
              <a:tabLst>
                <a:tab pos="1244600" algn="l"/>
                <a:tab pos="2387600" algn="l"/>
              </a:tabLst>
            </a:pPr>
            <a:r>
              <a:rPr lang="pt-PT" altLang="pt-PT" dirty="0" smtClean="0"/>
              <a:t>Faça um programa que multiplique o valor em R1 por 2^N, em que N (&gt;0 e &lt;=15) está contido no registo R2. Resultado em R1 e ignoram-se eventuais </a:t>
            </a:r>
            <a:r>
              <a:rPr lang="pt-PT" altLang="pt-PT" dirty="0" err="1" smtClean="0"/>
              <a:t>overflows</a:t>
            </a:r>
            <a:r>
              <a:rPr lang="pt-PT" altLang="pt-PT" dirty="0" smtClean="0"/>
              <a:t>. Não use a instrução MUL.</a:t>
            </a:r>
          </a:p>
          <a:p>
            <a:pPr marL="457200" lvl="1" indent="439738">
              <a:lnSpc>
                <a:spcPct val="80000"/>
              </a:lnSpc>
              <a:buNone/>
              <a:tabLst>
                <a:tab pos="1244600" algn="l"/>
                <a:tab pos="2387600" algn="l"/>
              </a:tabLst>
            </a:pPr>
            <a:endParaRPr lang="pt-PT" altLang="pt-PT" dirty="0" smtClean="0"/>
          </a:p>
          <a:p>
            <a:pPr marL="457200" lvl="1" indent="439738">
              <a:lnSpc>
                <a:spcPct val="80000"/>
              </a:lnSpc>
              <a:buNone/>
              <a:tabLst>
                <a:tab pos="1244600" algn="l"/>
                <a:tab pos="2387600" algn="l"/>
              </a:tabLst>
            </a:pPr>
            <a:r>
              <a:rPr lang="pt-PT" altLang="pt-PT" dirty="0" smtClean="0"/>
              <a:t>Solução</a:t>
            </a:r>
            <a:r>
              <a:rPr lang="pt-PT" altLang="pt-PT" dirty="0"/>
              <a:t>: </a:t>
            </a:r>
            <a:r>
              <a:rPr lang="pt-PT" altLang="pt-PT" b="1" dirty="0">
                <a:solidFill>
                  <a:schemeClr val="tx2"/>
                </a:solidFill>
              </a:rPr>
              <a:t>multiplicação_2^N.asm</a:t>
            </a:r>
            <a:endParaRPr lang="pt-PT" altLang="pt-PT" b="1" dirty="0" smtClean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  <a:tabLst>
                <a:tab pos="1244600" algn="l"/>
                <a:tab pos="2387600" algn="l"/>
              </a:tabLst>
            </a:pPr>
            <a:endParaRPr lang="pt-PT" altLang="pt-P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5562600" cy="1371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62000" algn="l"/>
                <a:tab pos="1816100" algn="l"/>
                <a:tab pos="3340100" algn="l"/>
              </a:tabLst>
            </a:pPr>
            <a:r>
              <a:rPr lang="pt-PT" altLang="pt-PT" dirty="0" smtClean="0"/>
              <a:t>Em C: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762000" algn="l"/>
                <a:tab pos="1816100" algn="l"/>
                <a:tab pos="33401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	</a:t>
            </a:r>
            <a:r>
              <a:rPr lang="pt-PT" altLang="pt-PT" dirty="0" err="1" smtClean="0">
                <a:solidFill>
                  <a:schemeClr val="tx2"/>
                </a:solidFill>
              </a:rPr>
              <a:t>int</a:t>
            </a:r>
            <a:r>
              <a:rPr lang="pt-PT" altLang="pt-PT" dirty="0" smtClean="0">
                <a:solidFill>
                  <a:schemeClr val="tx2"/>
                </a:solidFill>
              </a:rPr>
              <a:t> x[5];	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762000" algn="l"/>
                <a:tab pos="1816100" algn="l"/>
                <a:tab pos="33401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	x[3] = x[3] + </a:t>
            </a:r>
            <a:r>
              <a:rPr lang="pt-PT" altLang="pt-PT" dirty="0" smtClean="0">
                <a:solidFill>
                  <a:schemeClr val="tx2"/>
                </a:solidFill>
              </a:rPr>
              <a:t>4; </a:t>
            </a:r>
            <a:endParaRPr lang="pt-PT" altLang="pt-PT" dirty="0" smtClean="0">
              <a:solidFill>
                <a:schemeClr val="tx2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Vetores (</a:t>
            </a:r>
            <a:r>
              <a:rPr lang="en-US" altLang="pt-PT" i="1" smtClean="0"/>
              <a:t>arrays</a:t>
            </a:r>
            <a:r>
              <a:rPr lang="en-US" altLang="pt-PT" smtClean="0"/>
              <a:t>) em assembly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962400" y="1219200"/>
            <a:ext cx="4502150" cy="3429000"/>
            <a:chOff x="2496" y="768"/>
            <a:chExt cx="2836" cy="2160"/>
          </a:xfrm>
        </p:grpSpPr>
        <p:sp>
          <p:nvSpPr>
            <p:cNvPr id="37899" name="Rectangle 5"/>
            <p:cNvSpPr>
              <a:spLocks noChangeArrowheads="1"/>
            </p:cNvSpPr>
            <p:nvPr/>
          </p:nvSpPr>
          <p:spPr bwMode="auto">
            <a:xfrm>
              <a:off x="2832" y="129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00" name="Text Box 6"/>
            <p:cNvSpPr txBox="1">
              <a:spLocks noChangeArrowheads="1"/>
            </p:cNvSpPr>
            <p:nvPr/>
          </p:nvSpPr>
          <p:spPr bwMode="auto">
            <a:xfrm>
              <a:off x="2496" y="129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>
                  <a:solidFill>
                    <a:schemeClr val="tx2"/>
                  </a:solidFill>
                </a:rPr>
                <a:t>R2</a:t>
              </a:r>
              <a:endParaRPr lang="en-GB" altLang="pt-PT">
                <a:solidFill>
                  <a:schemeClr val="tx2"/>
                </a:solidFill>
              </a:endParaRPr>
            </a:p>
          </p:txBody>
        </p:sp>
        <p:sp>
          <p:nvSpPr>
            <p:cNvPr id="37901" name="Rectangle 7"/>
            <p:cNvSpPr>
              <a:spLocks noChangeArrowheads="1"/>
            </p:cNvSpPr>
            <p:nvPr/>
          </p:nvSpPr>
          <p:spPr bwMode="auto">
            <a:xfrm>
              <a:off x="2832" y="105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02" name="Line 8"/>
            <p:cNvSpPr>
              <a:spLocks noChangeShapeType="1"/>
            </p:cNvSpPr>
            <p:nvPr/>
          </p:nvSpPr>
          <p:spPr bwMode="auto">
            <a:xfrm>
              <a:off x="4416" y="91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903" name="Line 9"/>
            <p:cNvSpPr>
              <a:spLocks noChangeShapeType="1"/>
            </p:cNvSpPr>
            <p:nvPr/>
          </p:nvSpPr>
          <p:spPr bwMode="auto">
            <a:xfrm>
              <a:off x="5136" y="91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4416" y="1104"/>
              <a:ext cx="720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05" name="Rectangle 11"/>
            <p:cNvSpPr>
              <a:spLocks noChangeArrowheads="1"/>
            </p:cNvSpPr>
            <p:nvPr/>
          </p:nvSpPr>
          <p:spPr bwMode="auto">
            <a:xfrm>
              <a:off x="4416" y="15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06" name="Rectangle 12"/>
            <p:cNvSpPr>
              <a:spLocks noChangeArrowheads="1"/>
            </p:cNvSpPr>
            <p:nvPr/>
          </p:nvSpPr>
          <p:spPr bwMode="auto">
            <a:xfrm>
              <a:off x="4416" y="134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07" name="Rectangle 13"/>
            <p:cNvSpPr>
              <a:spLocks noChangeArrowheads="1"/>
            </p:cNvSpPr>
            <p:nvPr/>
          </p:nvSpPr>
          <p:spPr bwMode="auto">
            <a:xfrm>
              <a:off x="4416" y="182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08" name="Text Box 14"/>
            <p:cNvSpPr txBox="1">
              <a:spLocks noChangeArrowheads="1"/>
            </p:cNvSpPr>
            <p:nvPr/>
          </p:nvSpPr>
          <p:spPr bwMode="auto">
            <a:xfrm>
              <a:off x="2496" y="105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>
                  <a:solidFill>
                    <a:schemeClr val="tx2"/>
                  </a:solidFill>
                </a:rPr>
                <a:t>R1</a:t>
              </a:r>
              <a:endParaRPr lang="en-GB" altLang="pt-PT">
                <a:solidFill>
                  <a:schemeClr val="tx2"/>
                </a:solidFill>
              </a:endParaRPr>
            </a:p>
          </p:txBody>
        </p:sp>
        <p:sp>
          <p:nvSpPr>
            <p:cNvPr id="37909" name="Text Box 15"/>
            <p:cNvSpPr txBox="1">
              <a:spLocks noChangeArrowheads="1"/>
            </p:cNvSpPr>
            <p:nvPr/>
          </p:nvSpPr>
          <p:spPr bwMode="auto">
            <a:xfrm>
              <a:off x="3120" y="76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10" name="Text Box 16"/>
            <p:cNvSpPr txBox="1">
              <a:spLocks noChangeArrowheads="1"/>
            </p:cNvSpPr>
            <p:nvPr/>
          </p:nvSpPr>
          <p:spPr bwMode="auto">
            <a:xfrm>
              <a:off x="2880" y="768"/>
              <a:ext cx="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registos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7911" name="Text Box 17"/>
            <p:cNvSpPr txBox="1">
              <a:spLocks noChangeArrowheads="1"/>
            </p:cNvSpPr>
            <p:nvPr/>
          </p:nvSpPr>
          <p:spPr bwMode="auto">
            <a:xfrm>
              <a:off x="4372" y="768"/>
              <a:ext cx="7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memória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7912" name="Rectangle 18"/>
            <p:cNvSpPr>
              <a:spLocks noChangeArrowheads="1"/>
            </p:cNvSpPr>
            <p:nvPr/>
          </p:nvSpPr>
          <p:spPr bwMode="auto">
            <a:xfrm>
              <a:off x="4416" y="2064"/>
              <a:ext cx="720" cy="2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13" name="Rectangle 19"/>
            <p:cNvSpPr>
              <a:spLocks noChangeArrowheads="1"/>
            </p:cNvSpPr>
            <p:nvPr/>
          </p:nvSpPr>
          <p:spPr bwMode="auto">
            <a:xfrm>
              <a:off x="4416" y="230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14" name="Line 20"/>
            <p:cNvSpPr>
              <a:spLocks noChangeShapeType="1"/>
            </p:cNvSpPr>
            <p:nvPr/>
          </p:nvSpPr>
          <p:spPr bwMode="auto">
            <a:xfrm>
              <a:off x="3552" y="1200"/>
              <a:ext cx="864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7915" name="Rectangle 21"/>
            <p:cNvSpPr>
              <a:spLocks noChangeArrowheads="1"/>
            </p:cNvSpPr>
            <p:nvPr/>
          </p:nvSpPr>
          <p:spPr bwMode="auto">
            <a:xfrm>
              <a:off x="4416" y="2544"/>
              <a:ext cx="720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16" name="Text Box 22"/>
            <p:cNvSpPr txBox="1">
              <a:spLocks noChangeArrowheads="1"/>
            </p:cNvSpPr>
            <p:nvPr/>
          </p:nvSpPr>
          <p:spPr bwMode="auto">
            <a:xfrm>
              <a:off x="5136" y="13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0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7917" name="Text Box 23"/>
            <p:cNvSpPr txBox="1">
              <a:spLocks noChangeArrowheads="1"/>
            </p:cNvSpPr>
            <p:nvPr/>
          </p:nvSpPr>
          <p:spPr bwMode="auto">
            <a:xfrm>
              <a:off x="5136" y="158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1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7918" name="Text Box 24"/>
            <p:cNvSpPr txBox="1">
              <a:spLocks noChangeArrowheads="1"/>
            </p:cNvSpPr>
            <p:nvPr/>
          </p:nvSpPr>
          <p:spPr bwMode="auto">
            <a:xfrm>
              <a:off x="5136" y="18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2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7919" name="Text Box 25"/>
            <p:cNvSpPr txBox="1">
              <a:spLocks noChangeArrowheads="1"/>
            </p:cNvSpPr>
            <p:nvPr/>
          </p:nvSpPr>
          <p:spPr bwMode="auto">
            <a:xfrm>
              <a:off x="5136" y="206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3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7920" name="Text Box 26"/>
            <p:cNvSpPr txBox="1">
              <a:spLocks noChangeArrowheads="1"/>
            </p:cNvSpPr>
            <p:nvPr/>
          </p:nvSpPr>
          <p:spPr bwMode="auto">
            <a:xfrm>
              <a:off x="5136" y="23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4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7921" name="AutoShape 27"/>
            <p:cNvSpPr>
              <a:spLocks/>
            </p:cNvSpPr>
            <p:nvPr/>
          </p:nvSpPr>
          <p:spPr bwMode="auto">
            <a:xfrm>
              <a:off x="4080" y="1344"/>
              <a:ext cx="288" cy="1200"/>
            </a:xfrm>
            <a:prstGeom prst="leftBrace">
              <a:avLst>
                <a:gd name="adj1" fmla="val 34722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22" name="Text Box 28"/>
            <p:cNvSpPr txBox="1">
              <a:spLocks noChangeArrowheads="1"/>
            </p:cNvSpPr>
            <p:nvPr/>
          </p:nvSpPr>
          <p:spPr bwMode="auto">
            <a:xfrm>
              <a:off x="3888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>
                  <a:solidFill>
                    <a:schemeClr val="tx2"/>
                  </a:solidFill>
                </a:rPr>
                <a:t>x</a:t>
              </a:r>
              <a:endParaRPr lang="en-GB" altLang="pt-PT">
                <a:solidFill>
                  <a:schemeClr val="tx2"/>
                </a:solidFill>
              </a:endParaRPr>
            </a:p>
          </p:txBody>
        </p:sp>
        <p:sp>
          <p:nvSpPr>
            <p:cNvPr id="37923" name="Text Box 29"/>
            <p:cNvSpPr txBox="1">
              <a:spLocks noChangeArrowheads="1"/>
            </p:cNvSpPr>
            <p:nvPr/>
          </p:nvSpPr>
          <p:spPr bwMode="auto">
            <a:xfrm>
              <a:off x="4578" y="230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x[4]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24" name="Text Box 30"/>
            <p:cNvSpPr txBox="1">
              <a:spLocks noChangeArrowheads="1"/>
            </p:cNvSpPr>
            <p:nvPr/>
          </p:nvSpPr>
          <p:spPr bwMode="auto">
            <a:xfrm>
              <a:off x="4578" y="182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x[2]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25" name="Text Box 31"/>
            <p:cNvSpPr txBox="1">
              <a:spLocks noChangeArrowheads="1"/>
            </p:cNvSpPr>
            <p:nvPr/>
          </p:nvSpPr>
          <p:spPr bwMode="auto">
            <a:xfrm>
              <a:off x="4578" y="158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x[1]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26" name="Text Box 32"/>
            <p:cNvSpPr txBox="1">
              <a:spLocks noChangeArrowheads="1"/>
            </p:cNvSpPr>
            <p:nvPr/>
          </p:nvSpPr>
          <p:spPr bwMode="auto">
            <a:xfrm>
              <a:off x="4578" y="134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x[0]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7927" name="Text Box 33"/>
            <p:cNvSpPr txBox="1">
              <a:spLocks noChangeArrowheads="1"/>
            </p:cNvSpPr>
            <p:nvPr/>
          </p:nvSpPr>
          <p:spPr bwMode="auto">
            <a:xfrm>
              <a:off x="4578" y="206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x[3]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</p:grpSp>
      <p:sp>
        <p:nvSpPr>
          <p:cNvPr id="37898" name="Line 38"/>
          <p:cNvSpPr>
            <a:spLocks noChangeShapeType="1"/>
          </p:cNvSpPr>
          <p:nvPr/>
        </p:nvSpPr>
        <p:spPr bwMode="auto">
          <a:xfrm>
            <a:off x="5638800" y="2209800"/>
            <a:ext cx="1371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381000" y="3530600"/>
            <a:ext cx="633253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762000" algn="l"/>
                <a:tab pos="1816100" algn="l"/>
                <a:tab pos="334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0" algn="l"/>
                <a:tab pos="1816100" algn="l"/>
                <a:tab pos="334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0" algn="l"/>
                <a:tab pos="1816100" algn="l"/>
                <a:tab pos="334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0" algn="l"/>
                <a:tab pos="1816100" algn="l"/>
                <a:tab pos="33401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0" algn="l"/>
                <a:tab pos="1816100" algn="l"/>
                <a:tab pos="3340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  <a:tab pos="1816100" algn="l"/>
                <a:tab pos="3340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  <a:tab pos="1816100" algn="l"/>
                <a:tab pos="3340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  <a:tab pos="1816100" algn="l"/>
                <a:tab pos="3340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  <a:tab pos="1816100" algn="l"/>
                <a:tab pos="33401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PT" altLang="pt-PT" dirty="0"/>
              <a:t>Em </a:t>
            </a:r>
            <a:r>
              <a:rPr lang="pt-PT" altLang="pt-PT" i="1" dirty="0" err="1"/>
              <a:t>assembly</a:t>
            </a:r>
            <a:r>
              <a:rPr lang="pt-PT" altLang="pt-PT" dirty="0"/>
              <a:t> (atenção ao endereçamento de byte!):</a:t>
            </a: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</a:rPr>
              <a:t>		MOV	R1, X	; endereço de base de 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</a:rPr>
              <a:t>		MOV	R2, [R1+6]	; x[3]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</a:rPr>
              <a:t>		ADD	R2, </a:t>
            </a:r>
            <a:r>
              <a:rPr lang="pt-PT" altLang="pt-PT" sz="2000" dirty="0" smtClean="0">
                <a:solidFill>
                  <a:schemeClr val="tx2"/>
                </a:solidFill>
              </a:rPr>
              <a:t>4</a:t>
            </a:r>
            <a:r>
              <a:rPr lang="pt-PT" altLang="pt-PT" sz="2000" dirty="0">
                <a:solidFill>
                  <a:schemeClr val="tx2"/>
                </a:solidFill>
              </a:rPr>
              <a:t>	; x[3] + </a:t>
            </a:r>
            <a:r>
              <a:rPr lang="pt-PT" altLang="pt-PT" sz="2000" dirty="0" smtClean="0">
                <a:solidFill>
                  <a:schemeClr val="tx2"/>
                </a:solidFill>
              </a:rPr>
              <a:t>4</a:t>
            </a:r>
            <a:endParaRPr lang="pt-PT" altLang="pt-PT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tx2"/>
                </a:solidFill>
              </a:rPr>
              <a:t>		MOV	[R1+6], R2	; x[3] = x[3] + </a:t>
            </a:r>
            <a:r>
              <a:rPr lang="pt-PT" altLang="pt-PT" sz="2000" dirty="0" smtClean="0">
                <a:solidFill>
                  <a:schemeClr val="tx2"/>
                </a:solidFill>
              </a:rPr>
              <a:t>4</a:t>
            </a:r>
            <a:endParaRPr lang="pt-PT" altLang="pt-P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31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3263900" cy="15398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62000" algn="l"/>
                <a:tab pos="1816100" algn="l"/>
                <a:tab pos="3340100" algn="l"/>
              </a:tabLst>
            </a:pPr>
            <a:r>
              <a:rPr lang="pt-PT" altLang="pt-PT" dirty="0" smtClean="0"/>
              <a:t>Em C: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762000" algn="l"/>
                <a:tab pos="1816100" algn="l"/>
                <a:tab pos="33401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	</a:t>
            </a:r>
            <a:r>
              <a:rPr lang="pt-PT" altLang="pt-PT" dirty="0" err="1" smtClean="0">
                <a:solidFill>
                  <a:schemeClr val="tx2"/>
                </a:solidFill>
              </a:rPr>
              <a:t>int</a:t>
            </a:r>
            <a:r>
              <a:rPr lang="pt-PT" altLang="pt-PT" dirty="0" smtClean="0">
                <a:solidFill>
                  <a:schemeClr val="tx2"/>
                </a:solidFill>
              </a:rPr>
              <a:t> x[5];	 </a:t>
            </a:r>
            <a:r>
              <a:rPr lang="pt-PT" altLang="pt-PT" dirty="0" err="1" smtClean="0">
                <a:solidFill>
                  <a:schemeClr val="tx2"/>
                </a:solidFill>
              </a:rPr>
              <a:t>int</a:t>
            </a:r>
            <a:r>
              <a:rPr lang="pt-PT" altLang="pt-PT" dirty="0" smtClean="0">
                <a:solidFill>
                  <a:schemeClr val="tx2"/>
                </a:solidFill>
              </a:rPr>
              <a:t> i;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762000" algn="l"/>
                <a:tab pos="1816100" algn="l"/>
                <a:tab pos="33401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	for (i=0; </a:t>
            </a:r>
            <a:r>
              <a:rPr lang="pt-PT" altLang="pt-PT" dirty="0" smtClean="0">
                <a:solidFill>
                  <a:schemeClr val="tx2"/>
                </a:solidFill>
              </a:rPr>
              <a:t>i != 5 </a:t>
            </a:r>
            <a:r>
              <a:rPr lang="pt-PT" altLang="pt-PT" dirty="0" smtClean="0">
                <a:solidFill>
                  <a:schemeClr val="tx2"/>
                </a:solidFill>
              </a:rPr>
              <a:t>;i++)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762000" algn="l"/>
                <a:tab pos="1816100" algn="l"/>
                <a:tab pos="33401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		   x[i] = x[i] + </a:t>
            </a:r>
            <a:r>
              <a:rPr lang="pt-PT" altLang="pt-PT" dirty="0" smtClean="0">
                <a:solidFill>
                  <a:schemeClr val="tx2"/>
                </a:solidFill>
              </a:rPr>
              <a:t>4; </a:t>
            </a:r>
            <a:endParaRPr lang="pt-PT" altLang="pt-PT" dirty="0" smtClean="0">
              <a:solidFill>
                <a:schemeClr val="tx2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Vetores com índice variável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3962400" y="1219200"/>
            <a:ext cx="4502150" cy="3429000"/>
            <a:chOff x="2496" y="768"/>
            <a:chExt cx="2836" cy="2160"/>
          </a:xfrm>
        </p:grpSpPr>
        <p:sp>
          <p:nvSpPr>
            <p:cNvPr id="38923" name="Rectangle 5"/>
            <p:cNvSpPr>
              <a:spLocks noChangeArrowheads="1"/>
            </p:cNvSpPr>
            <p:nvPr/>
          </p:nvSpPr>
          <p:spPr bwMode="auto">
            <a:xfrm>
              <a:off x="2832" y="129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24" name="Text Box 6"/>
            <p:cNvSpPr txBox="1">
              <a:spLocks noChangeArrowheads="1"/>
            </p:cNvSpPr>
            <p:nvPr/>
          </p:nvSpPr>
          <p:spPr bwMode="auto">
            <a:xfrm>
              <a:off x="2496" y="129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>
                  <a:solidFill>
                    <a:schemeClr val="tx2"/>
                  </a:solidFill>
                </a:rPr>
                <a:t>R2</a:t>
              </a:r>
              <a:endParaRPr lang="en-GB" altLang="pt-PT">
                <a:solidFill>
                  <a:schemeClr val="tx2"/>
                </a:solidFill>
              </a:endParaRPr>
            </a:p>
          </p:txBody>
        </p:sp>
        <p:sp>
          <p:nvSpPr>
            <p:cNvPr id="38925" name="Rectangle 7"/>
            <p:cNvSpPr>
              <a:spLocks noChangeArrowheads="1"/>
            </p:cNvSpPr>
            <p:nvPr/>
          </p:nvSpPr>
          <p:spPr bwMode="auto">
            <a:xfrm>
              <a:off x="2832" y="105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26" name="Line 8"/>
            <p:cNvSpPr>
              <a:spLocks noChangeShapeType="1"/>
            </p:cNvSpPr>
            <p:nvPr/>
          </p:nvSpPr>
          <p:spPr bwMode="auto">
            <a:xfrm>
              <a:off x="4416" y="91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927" name="Line 9"/>
            <p:cNvSpPr>
              <a:spLocks noChangeShapeType="1"/>
            </p:cNvSpPr>
            <p:nvPr/>
          </p:nvSpPr>
          <p:spPr bwMode="auto">
            <a:xfrm>
              <a:off x="5136" y="91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928" name="Rectangle 10"/>
            <p:cNvSpPr>
              <a:spLocks noChangeArrowheads="1"/>
            </p:cNvSpPr>
            <p:nvPr/>
          </p:nvSpPr>
          <p:spPr bwMode="auto">
            <a:xfrm>
              <a:off x="4416" y="1104"/>
              <a:ext cx="720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29" name="Rectangle 11"/>
            <p:cNvSpPr>
              <a:spLocks noChangeArrowheads="1"/>
            </p:cNvSpPr>
            <p:nvPr/>
          </p:nvSpPr>
          <p:spPr bwMode="auto">
            <a:xfrm>
              <a:off x="4416" y="15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30" name="Rectangle 12"/>
            <p:cNvSpPr>
              <a:spLocks noChangeArrowheads="1"/>
            </p:cNvSpPr>
            <p:nvPr/>
          </p:nvSpPr>
          <p:spPr bwMode="auto">
            <a:xfrm>
              <a:off x="4416" y="134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31" name="Rectangle 13"/>
            <p:cNvSpPr>
              <a:spLocks noChangeArrowheads="1"/>
            </p:cNvSpPr>
            <p:nvPr/>
          </p:nvSpPr>
          <p:spPr bwMode="auto">
            <a:xfrm>
              <a:off x="4416" y="182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32" name="Text Box 14"/>
            <p:cNvSpPr txBox="1">
              <a:spLocks noChangeArrowheads="1"/>
            </p:cNvSpPr>
            <p:nvPr/>
          </p:nvSpPr>
          <p:spPr bwMode="auto">
            <a:xfrm>
              <a:off x="2496" y="105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>
                  <a:solidFill>
                    <a:schemeClr val="tx2"/>
                  </a:solidFill>
                </a:rPr>
                <a:t>R1</a:t>
              </a:r>
              <a:endParaRPr lang="en-GB" altLang="pt-PT">
                <a:solidFill>
                  <a:schemeClr val="tx2"/>
                </a:solidFill>
              </a:endParaRPr>
            </a:p>
          </p:txBody>
        </p:sp>
        <p:sp>
          <p:nvSpPr>
            <p:cNvPr id="38933" name="Text Box 15"/>
            <p:cNvSpPr txBox="1">
              <a:spLocks noChangeArrowheads="1"/>
            </p:cNvSpPr>
            <p:nvPr/>
          </p:nvSpPr>
          <p:spPr bwMode="auto">
            <a:xfrm>
              <a:off x="3120" y="76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34" name="Text Box 16"/>
            <p:cNvSpPr txBox="1">
              <a:spLocks noChangeArrowheads="1"/>
            </p:cNvSpPr>
            <p:nvPr/>
          </p:nvSpPr>
          <p:spPr bwMode="auto">
            <a:xfrm>
              <a:off x="2880" y="768"/>
              <a:ext cx="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registos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8935" name="Text Box 17"/>
            <p:cNvSpPr txBox="1">
              <a:spLocks noChangeArrowheads="1"/>
            </p:cNvSpPr>
            <p:nvPr/>
          </p:nvSpPr>
          <p:spPr bwMode="auto">
            <a:xfrm>
              <a:off x="4372" y="768"/>
              <a:ext cx="7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memória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8936" name="Rectangle 18"/>
            <p:cNvSpPr>
              <a:spLocks noChangeArrowheads="1"/>
            </p:cNvSpPr>
            <p:nvPr/>
          </p:nvSpPr>
          <p:spPr bwMode="auto">
            <a:xfrm>
              <a:off x="4416" y="2064"/>
              <a:ext cx="720" cy="2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37" name="Rectangle 19"/>
            <p:cNvSpPr>
              <a:spLocks noChangeArrowheads="1"/>
            </p:cNvSpPr>
            <p:nvPr/>
          </p:nvSpPr>
          <p:spPr bwMode="auto">
            <a:xfrm>
              <a:off x="4416" y="230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38" name="Line 20"/>
            <p:cNvSpPr>
              <a:spLocks noChangeShapeType="1"/>
            </p:cNvSpPr>
            <p:nvPr/>
          </p:nvSpPr>
          <p:spPr bwMode="auto">
            <a:xfrm>
              <a:off x="3552" y="1200"/>
              <a:ext cx="864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8939" name="Rectangle 21"/>
            <p:cNvSpPr>
              <a:spLocks noChangeArrowheads="1"/>
            </p:cNvSpPr>
            <p:nvPr/>
          </p:nvSpPr>
          <p:spPr bwMode="auto">
            <a:xfrm>
              <a:off x="4416" y="2544"/>
              <a:ext cx="720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40" name="Text Box 22"/>
            <p:cNvSpPr txBox="1">
              <a:spLocks noChangeArrowheads="1"/>
            </p:cNvSpPr>
            <p:nvPr/>
          </p:nvSpPr>
          <p:spPr bwMode="auto">
            <a:xfrm>
              <a:off x="5136" y="13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0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8941" name="Text Box 23"/>
            <p:cNvSpPr txBox="1">
              <a:spLocks noChangeArrowheads="1"/>
            </p:cNvSpPr>
            <p:nvPr/>
          </p:nvSpPr>
          <p:spPr bwMode="auto">
            <a:xfrm>
              <a:off x="5136" y="158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1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8942" name="Text Box 24"/>
            <p:cNvSpPr txBox="1">
              <a:spLocks noChangeArrowheads="1"/>
            </p:cNvSpPr>
            <p:nvPr/>
          </p:nvSpPr>
          <p:spPr bwMode="auto">
            <a:xfrm>
              <a:off x="5136" y="18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2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8943" name="Text Box 25"/>
            <p:cNvSpPr txBox="1">
              <a:spLocks noChangeArrowheads="1"/>
            </p:cNvSpPr>
            <p:nvPr/>
          </p:nvSpPr>
          <p:spPr bwMode="auto">
            <a:xfrm>
              <a:off x="5136" y="206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3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8944" name="Text Box 26"/>
            <p:cNvSpPr txBox="1">
              <a:spLocks noChangeArrowheads="1"/>
            </p:cNvSpPr>
            <p:nvPr/>
          </p:nvSpPr>
          <p:spPr bwMode="auto">
            <a:xfrm>
              <a:off x="5136" y="23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tx2"/>
                  </a:solidFill>
                </a:rPr>
                <a:t>4</a:t>
              </a:r>
              <a:endParaRPr lang="en-GB" altLang="pt-PT" sz="2000">
                <a:solidFill>
                  <a:schemeClr val="tx2"/>
                </a:solidFill>
              </a:endParaRPr>
            </a:p>
          </p:txBody>
        </p:sp>
        <p:sp>
          <p:nvSpPr>
            <p:cNvPr id="38945" name="AutoShape 27"/>
            <p:cNvSpPr>
              <a:spLocks/>
            </p:cNvSpPr>
            <p:nvPr/>
          </p:nvSpPr>
          <p:spPr bwMode="auto">
            <a:xfrm>
              <a:off x="4080" y="1344"/>
              <a:ext cx="288" cy="1200"/>
            </a:xfrm>
            <a:prstGeom prst="leftBrace">
              <a:avLst>
                <a:gd name="adj1" fmla="val 34722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46" name="Text Box 28"/>
            <p:cNvSpPr txBox="1">
              <a:spLocks noChangeArrowheads="1"/>
            </p:cNvSpPr>
            <p:nvPr/>
          </p:nvSpPr>
          <p:spPr bwMode="auto">
            <a:xfrm>
              <a:off x="3888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>
                  <a:solidFill>
                    <a:schemeClr val="tx2"/>
                  </a:solidFill>
                </a:rPr>
                <a:t>x</a:t>
              </a:r>
              <a:endParaRPr lang="en-GB" altLang="pt-PT">
                <a:solidFill>
                  <a:schemeClr val="tx2"/>
                </a:solidFill>
              </a:endParaRPr>
            </a:p>
          </p:txBody>
        </p:sp>
        <p:sp>
          <p:nvSpPr>
            <p:cNvPr id="38947" name="Text Box 29"/>
            <p:cNvSpPr txBox="1">
              <a:spLocks noChangeArrowheads="1"/>
            </p:cNvSpPr>
            <p:nvPr/>
          </p:nvSpPr>
          <p:spPr bwMode="auto">
            <a:xfrm>
              <a:off x="4578" y="230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x[4]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48" name="Text Box 30"/>
            <p:cNvSpPr txBox="1">
              <a:spLocks noChangeArrowheads="1"/>
            </p:cNvSpPr>
            <p:nvPr/>
          </p:nvSpPr>
          <p:spPr bwMode="auto">
            <a:xfrm>
              <a:off x="4578" y="182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x[2]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49" name="Text Box 31"/>
            <p:cNvSpPr txBox="1">
              <a:spLocks noChangeArrowheads="1"/>
            </p:cNvSpPr>
            <p:nvPr/>
          </p:nvSpPr>
          <p:spPr bwMode="auto">
            <a:xfrm>
              <a:off x="4578" y="158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x[1]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50" name="Text Box 32"/>
            <p:cNvSpPr txBox="1">
              <a:spLocks noChangeArrowheads="1"/>
            </p:cNvSpPr>
            <p:nvPr/>
          </p:nvSpPr>
          <p:spPr bwMode="auto">
            <a:xfrm>
              <a:off x="4578" y="134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x[0]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8951" name="Text Box 33"/>
            <p:cNvSpPr txBox="1">
              <a:spLocks noChangeArrowheads="1"/>
            </p:cNvSpPr>
            <p:nvPr/>
          </p:nvSpPr>
          <p:spPr bwMode="auto">
            <a:xfrm>
              <a:off x="4578" y="2064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x[3]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8918" name="Group 34"/>
          <p:cNvGrpSpPr>
            <a:grpSpLocks/>
          </p:cNvGrpSpPr>
          <p:nvPr/>
        </p:nvGrpSpPr>
        <p:grpSpPr bwMode="auto">
          <a:xfrm>
            <a:off x="3962400" y="2209800"/>
            <a:ext cx="3048000" cy="1219200"/>
            <a:chOff x="2496" y="1392"/>
            <a:chExt cx="1920" cy="768"/>
          </a:xfrm>
        </p:grpSpPr>
        <p:sp>
          <p:nvSpPr>
            <p:cNvPr id="38920" name="Rectangle 35"/>
            <p:cNvSpPr>
              <a:spLocks noChangeArrowheads="1"/>
            </p:cNvSpPr>
            <p:nvPr/>
          </p:nvSpPr>
          <p:spPr bwMode="auto">
            <a:xfrm>
              <a:off x="2832" y="153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accent1"/>
                </a:solidFill>
              </a:endParaRPr>
            </a:p>
          </p:txBody>
        </p:sp>
        <p:sp>
          <p:nvSpPr>
            <p:cNvPr id="38921" name="Text Box 36"/>
            <p:cNvSpPr txBox="1">
              <a:spLocks noChangeArrowheads="1"/>
            </p:cNvSpPr>
            <p:nvPr/>
          </p:nvSpPr>
          <p:spPr bwMode="auto">
            <a:xfrm>
              <a:off x="2496" y="153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>
                  <a:solidFill>
                    <a:schemeClr val="tx2"/>
                  </a:solidFill>
                </a:rPr>
                <a:t>R3</a:t>
              </a:r>
              <a:endParaRPr lang="en-GB" altLang="pt-PT">
                <a:solidFill>
                  <a:schemeClr val="tx2"/>
                </a:solidFill>
              </a:endParaRPr>
            </a:p>
          </p:txBody>
        </p:sp>
        <p:sp>
          <p:nvSpPr>
            <p:cNvPr id="38922" name="Line 37"/>
            <p:cNvSpPr>
              <a:spLocks noChangeShapeType="1"/>
            </p:cNvSpPr>
            <p:nvPr/>
          </p:nvSpPr>
          <p:spPr bwMode="auto">
            <a:xfrm>
              <a:off x="3552" y="1392"/>
              <a:ext cx="864" cy="76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39686" name="Rectangle 38"/>
          <p:cNvSpPr>
            <a:spLocks noChangeArrowheads="1"/>
          </p:cNvSpPr>
          <p:nvPr/>
        </p:nvSpPr>
        <p:spPr bwMode="auto">
          <a:xfrm>
            <a:off x="325438" y="3095625"/>
            <a:ext cx="75168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1"/>
                </a:solidFill>
                <a:latin typeface="+mn-lt"/>
              </a:rPr>
              <a:t>Em </a:t>
            </a:r>
            <a:r>
              <a:rPr lang="pt-PT" sz="1800" i="1" dirty="0" err="1">
                <a:solidFill>
                  <a:schemeClr val="tx1"/>
                </a:solidFill>
                <a:latin typeface="+mn-lt"/>
              </a:rPr>
              <a:t>assembly</a:t>
            </a:r>
            <a:r>
              <a:rPr lang="pt-PT" sz="1800" dirty="0">
                <a:solidFill>
                  <a:schemeClr val="tx1"/>
                </a:solidFill>
                <a:latin typeface="+mn-lt"/>
              </a:rPr>
              <a:t> (com endereçamento de byte):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	MOV	R1, X	; endereço de base de x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	MOV	R3, 0	; inicializa índice i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L1:	MOV	R2, [R1+R3] 	; x[i]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	ADD	R2, </a:t>
            </a:r>
            <a:r>
              <a:rPr lang="pt-PT" sz="1800" dirty="0" smtClean="0">
                <a:solidFill>
                  <a:schemeClr val="tx2"/>
                </a:solidFill>
                <a:latin typeface="+mn-lt"/>
              </a:rPr>
              <a:t>4</a:t>
            </a:r>
            <a:r>
              <a:rPr lang="pt-PT" sz="1800" dirty="0">
                <a:solidFill>
                  <a:schemeClr val="tx2"/>
                </a:solidFill>
                <a:latin typeface="+mn-lt"/>
              </a:rPr>
              <a:t>	; x[i] + </a:t>
            </a:r>
            <a:r>
              <a:rPr lang="pt-PT" sz="1800" dirty="0" smtClean="0">
                <a:solidFill>
                  <a:schemeClr val="tx2"/>
                </a:solidFill>
                <a:latin typeface="+mn-lt"/>
              </a:rPr>
              <a:t>4</a:t>
            </a:r>
            <a:endParaRPr lang="pt-PT" sz="18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	MOV	[R1+R3], R2	; x[i] = x[i] + </a:t>
            </a:r>
            <a:r>
              <a:rPr lang="pt-PT" sz="1800" dirty="0" smtClean="0">
                <a:solidFill>
                  <a:schemeClr val="tx2"/>
                </a:solidFill>
                <a:latin typeface="+mn-lt"/>
              </a:rPr>
              <a:t>4</a:t>
            </a:r>
            <a:endParaRPr lang="pt-PT" sz="18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	ADD	R3, 2	; i</a:t>
            </a:r>
            <a:r>
              <a:rPr lang="pt-PT" sz="1800" dirty="0" smtClean="0">
                <a:solidFill>
                  <a:schemeClr val="tx2"/>
                </a:solidFill>
                <a:latin typeface="+mn-lt"/>
              </a:rPr>
              <a:t>++ (i+=2 para usar o i como índice)</a:t>
            </a:r>
            <a:endParaRPr lang="pt-PT" sz="18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	MOV	R4, </a:t>
            </a:r>
            <a:r>
              <a:rPr lang="pt-PT" sz="1800" dirty="0" smtClean="0">
                <a:solidFill>
                  <a:schemeClr val="tx2"/>
                </a:solidFill>
                <a:latin typeface="+mn-lt"/>
              </a:rPr>
              <a:t>10	; 5 * 2 (5 elementos, mas 10 bytes)</a:t>
            </a:r>
            <a:endParaRPr lang="pt-PT" sz="18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	CMP	R3, R4	; i != 5 (10 em endereço)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	JNZ	L1	; volta para trás enquanto </a:t>
            </a:r>
            <a:r>
              <a:rPr lang="pt-PT" sz="1800" dirty="0" smtClean="0">
                <a:solidFill>
                  <a:schemeClr val="tx2"/>
                </a:solidFill>
                <a:latin typeface="+mn-lt"/>
              </a:rPr>
              <a:t>i != 5</a:t>
            </a:r>
            <a:endParaRPr lang="pt-PT" sz="18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762000" algn="l"/>
                <a:tab pos="1816100" algn="l"/>
                <a:tab pos="3340100" algn="l"/>
              </a:tabLst>
              <a:defRPr/>
            </a:pPr>
            <a:r>
              <a:rPr lang="pt-PT" sz="1800" dirty="0">
                <a:solidFill>
                  <a:schemeClr val="tx2"/>
                </a:solidFill>
                <a:latin typeface="+mn-lt"/>
              </a:rPr>
              <a:t>		. . .		; instruções a seguir ao for</a:t>
            </a:r>
          </a:p>
        </p:txBody>
      </p:sp>
    </p:spTree>
    <p:extLst>
      <p:ext uri="{BB962C8B-B14F-4D97-AF65-F5344CB8AC3E}">
        <p14:creationId xmlns:p14="http://schemas.microsoft.com/office/powerpoint/2010/main" val="3842265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4427538" y="3681413"/>
            <a:ext cx="4465637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Início da zona de dados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variável Saldo da conta bancária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Início do programa</a:t>
            </a:r>
            <a:r>
              <a:rPr lang="pt-PT" altLang="pt-PT" sz="1800">
                <a:solidFill>
                  <a:schemeClr val="bg2"/>
                </a:solidFill>
              </a:rPr>
              <a:t> </a:t>
            </a:r>
            <a:r>
              <a:rPr lang="pt-PT" altLang="pt-PT" sz="1800">
                <a:solidFill>
                  <a:schemeClr val="tx2"/>
                </a:solidFill>
              </a:rPr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Valor a depositar na conta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Endereço da variável Saldo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Lê o valor do saldo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Acrescenta o valor a depositar ao saldo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Atualiza a variável Saldo</a:t>
            </a:r>
            <a:r>
              <a:rPr lang="pt-PT" altLang="pt-PT" sz="1800">
                <a:solidFill>
                  <a:schemeClr val="bg2"/>
                </a:solidFill>
              </a:rPr>
              <a:t> </a:t>
            </a:r>
            <a:r>
              <a:rPr lang="pt-PT" altLang="pt-PT" sz="1800">
                <a:solidFill>
                  <a:schemeClr val="tx2"/>
                </a:solidFill>
              </a:rPr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. . .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27538" y="3681413"/>
            <a:ext cx="4716462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Começa endereços em 1000H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variável Saldo inicializada a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Começa endereços em 0000H</a:t>
            </a:r>
            <a:r>
              <a:rPr lang="pt-PT" altLang="pt-PT" sz="1800">
                <a:solidFill>
                  <a:schemeClr val="bg2"/>
                </a:solidFill>
              </a:rPr>
              <a:t> </a:t>
            </a:r>
            <a:r>
              <a:rPr lang="pt-PT" altLang="pt-PT" sz="1800">
                <a:solidFill>
                  <a:schemeClr val="tx2"/>
                </a:solidFill>
              </a:rPr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Coloca 100 em R3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Coloca o endereço de Saldo em R1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Lê memória endereçada por R1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soma R2 e R3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 Escreve memória endereçada por R1</a:t>
            </a:r>
            <a:endParaRPr lang="pt-PT" altLang="pt-PT" sz="180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</a:rPr>
              <a:t>;</a:t>
            </a:r>
            <a:r>
              <a:rPr lang="pt-PT" altLang="pt-PT" sz="1800">
                <a:solidFill>
                  <a:schemeClr val="bg2"/>
                </a:solidFill>
              </a:rPr>
              <a:t> </a:t>
            </a:r>
            <a:r>
              <a:rPr lang="pt-PT" altLang="pt-PT" sz="18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Comentários das instruções</a:t>
            </a:r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2528888"/>
          </a:xfrm>
        </p:spPr>
        <p:txBody>
          <a:bodyPr/>
          <a:lstStyle/>
          <a:p>
            <a:r>
              <a:rPr lang="pt-PT" altLang="pt-PT" smtClean="0"/>
              <a:t>Em cada linha, o assembler ignora o caráter “;” e os que se lhe seguem (até ao fim dessa linha)</a:t>
            </a:r>
          </a:p>
          <a:p>
            <a:r>
              <a:rPr lang="pt-PT" altLang="pt-PT" smtClean="0"/>
              <a:t>Praticamente todas as linhas de </a:t>
            </a:r>
            <a:r>
              <a:rPr lang="pt-PT" altLang="pt-PT" i="1" smtClean="0"/>
              <a:t>assembly</a:t>
            </a:r>
            <a:r>
              <a:rPr lang="pt-PT" altLang="pt-PT" smtClean="0"/>
              <a:t> devem ter comentário, pois a programação é de baixo nível.</a:t>
            </a:r>
          </a:p>
          <a:p>
            <a:r>
              <a:rPr lang="pt-PT" altLang="pt-PT" smtClean="0"/>
              <a:t>Exemplo:</a:t>
            </a:r>
          </a:p>
          <a:p>
            <a:endParaRPr lang="pt-PT" altLang="pt-PT" sz="1200" smtClean="0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935038" y="3681413"/>
            <a:ext cx="338455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  <a:cs typeface="Arial" panose="020B0604020202020204" pitchFamily="34" charset="0"/>
              </a:rPr>
              <a:t>		PLACE	1000H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  <a:cs typeface="Arial" panose="020B0604020202020204" pitchFamily="34" charset="0"/>
              </a:rPr>
              <a:t>Saldo: 	WORD	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  <a:cs typeface="Arial" panose="020B0604020202020204" pitchFamily="34" charset="0"/>
              </a:rPr>
              <a:t>		PLACE	0000H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  <a:cs typeface="Arial" panose="020B0604020202020204" pitchFamily="34" charset="0"/>
              </a:rPr>
              <a:t>Deposita:	MOV	R3, 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  <a:cs typeface="Arial" panose="020B0604020202020204" pitchFamily="34" charset="0"/>
              </a:rPr>
              <a:t>		MOV	R1, Saldo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  <a:cs typeface="Arial" panose="020B0604020202020204" pitchFamily="34" charset="0"/>
              </a:rPr>
              <a:t>		MOV	R2, [R1]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  <a:cs typeface="Arial" panose="020B0604020202020204" pitchFamily="34" charset="0"/>
              </a:rPr>
              <a:t>		ADD	R2, R3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  <a:cs typeface="Arial" panose="020B0604020202020204" pitchFamily="34" charset="0"/>
              </a:rPr>
              <a:t>		MOV	[R1], R2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chemeClr val="tx2"/>
                </a:solidFill>
                <a:cs typeface="Arial" panose="020B0604020202020204" pitchFamily="34" charset="0"/>
              </a:rPr>
              <a:t>		. . .</a:t>
            </a:r>
          </a:p>
        </p:txBody>
      </p:sp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4572000" y="3249613"/>
            <a:ext cx="338455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solidFill>
                  <a:srgbClr val="800000"/>
                </a:solidFill>
              </a:rPr>
              <a:t>Comentários INÚTEIS!</a:t>
            </a:r>
          </a:p>
        </p:txBody>
      </p:sp>
      <p:sp>
        <p:nvSpPr>
          <p:cNvPr id="499720" name="Rectangle 8"/>
          <p:cNvSpPr>
            <a:spLocks noChangeArrowheads="1"/>
          </p:cNvSpPr>
          <p:nvPr/>
        </p:nvSpPr>
        <p:spPr bwMode="auto">
          <a:xfrm>
            <a:off x="4572000" y="3249613"/>
            <a:ext cx="338455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solidFill>
                  <a:srgbClr val="800000"/>
                </a:solidFill>
              </a:rPr>
              <a:t>Comentários ÚTEIS</a:t>
            </a:r>
          </a:p>
        </p:txBody>
      </p:sp>
      <p:sp>
        <p:nvSpPr>
          <p:cNvPr id="499721" name="Rectangle 9"/>
          <p:cNvSpPr>
            <a:spLocks noChangeArrowheads="1"/>
          </p:cNvSpPr>
          <p:nvPr/>
        </p:nvSpPr>
        <p:spPr bwMode="auto">
          <a:xfrm>
            <a:off x="4572000" y="3249613"/>
            <a:ext cx="387667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68400" algn="l"/>
                <a:tab pos="2095500" algn="l"/>
                <a:tab pos="353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68400" algn="l"/>
                <a:tab pos="2095500" algn="l"/>
                <a:tab pos="3530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8400" algn="l"/>
                <a:tab pos="2095500" algn="l"/>
                <a:tab pos="3530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800000"/>
                </a:solidFill>
              </a:rPr>
              <a:t>Sem</a:t>
            </a:r>
            <a:r>
              <a:rPr lang="pt-PT" altLang="pt-PT" sz="2000">
                <a:solidFill>
                  <a:srgbClr val="800000"/>
                </a:solidFill>
              </a:rPr>
              <a:t> comentários. O que é isto?!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/>
      <p:bldP spid="499718" grpId="0"/>
      <p:bldP spid="499717" grpId="0"/>
      <p:bldP spid="499719" grpId="0" animBg="1"/>
      <p:bldP spid="499720" grpId="0" animBg="1"/>
      <p:bldP spid="4997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85800"/>
          </a:xfrm>
        </p:spPr>
        <p:txBody>
          <a:bodyPr/>
          <a:lstStyle/>
          <a:p>
            <a:r>
              <a:rPr lang="en-US" altLang="pt-PT" smtClean="0"/>
              <a:t>Controlo de fluxo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mtClean="0"/>
              <a:t>A execução das instruções numa linguagem de alto nível é sequencial, exceto quando temos uma:</a:t>
            </a:r>
          </a:p>
          <a:p>
            <a:pPr lvl="1">
              <a:lnSpc>
                <a:spcPct val="90000"/>
              </a:lnSpc>
            </a:pPr>
            <a:r>
              <a:rPr lang="pt-PT" altLang="pt-PT" smtClean="0"/>
              <a:t>decisão (</a:t>
            </a:r>
            <a:r>
              <a:rPr lang="pt-PT" altLang="pt-PT" i="1" smtClean="0"/>
              <a:t>if</a:t>
            </a:r>
            <a:r>
              <a:rPr lang="pt-PT" altLang="pt-PT" smtClean="0"/>
              <a:t>, </a:t>
            </a:r>
            <a:r>
              <a:rPr lang="pt-PT" altLang="pt-PT" i="1" smtClean="0"/>
              <a:t>switch</a:t>
            </a:r>
            <a:r>
              <a:rPr lang="pt-PT" altLang="pt-PT" smtClean="0"/>
              <a:t>)</a:t>
            </a:r>
          </a:p>
          <a:p>
            <a:pPr lvl="1">
              <a:lnSpc>
                <a:spcPct val="90000"/>
              </a:lnSpc>
            </a:pPr>
            <a:r>
              <a:rPr lang="pt-PT" altLang="pt-PT" smtClean="0"/>
              <a:t>iteração</a:t>
            </a:r>
          </a:p>
          <a:p>
            <a:pPr lvl="2">
              <a:lnSpc>
                <a:spcPct val="90000"/>
              </a:lnSpc>
            </a:pPr>
            <a:r>
              <a:rPr lang="pt-PT" altLang="pt-PT" smtClean="0"/>
              <a:t>incondicional – </a:t>
            </a:r>
            <a:r>
              <a:rPr lang="pt-PT" altLang="pt-PT" i="1" smtClean="0"/>
              <a:t>for</a:t>
            </a:r>
          </a:p>
          <a:p>
            <a:pPr lvl="2">
              <a:lnSpc>
                <a:spcPct val="90000"/>
              </a:lnSpc>
            </a:pPr>
            <a:r>
              <a:rPr lang="pt-PT" altLang="pt-PT" smtClean="0"/>
              <a:t>condicional - </a:t>
            </a:r>
            <a:r>
              <a:rPr lang="pt-PT" altLang="pt-PT" i="1" smtClean="0"/>
              <a:t>while</a:t>
            </a:r>
          </a:p>
          <a:p>
            <a:pPr lvl="1">
              <a:lnSpc>
                <a:spcPct val="90000"/>
              </a:lnSpc>
            </a:pPr>
            <a:r>
              <a:rPr lang="pt-PT" altLang="pt-PT" smtClean="0"/>
              <a:t>chamada ou retorno de uma função ou procedimento</a:t>
            </a:r>
          </a:p>
          <a:p>
            <a:pPr>
              <a:lnSpc>
                <a:spcPct val="90000"/>
              </a:lnSpc>
            </a:pPr>
            <a:r>
              <a:rPr lang="pt-PT" altLang="pt-PT" smtClean="0"/>
              <a:t>Em </a:t>
            </a:r>
            <a:r>
              <a:rPr lang="pt-PT" altLang="pt-PT" i="1" smtClean="0"/>
              <a:t>assembly</a:t>
            </a:r>
            <a:r>
              <a:rPr lang="pt-PT" altLang="pt-PT" smtClean="0"/>
              <a:t>, o controlo de fluxo é feito com:</a:t>
            </a:r>
          </a:p>
          <a:p>
            <a:pPr lvl="1">
              <a:lnSpc>
                <a:spcPct val="90000"/>
              </a:lnSpc>
            </a:pPr>
            <a:r>
              <a:rPr lang="pt-PT" altLang="pt-PT" smtClean="0"/>
              <a:t>bits de estado (indicam resultado da instrução anterior)</a:t>
            </a:r>
          </a:p>
          <a:p>
            <a:pPr lvl="1">
              <a:lnSpc>
                <a:spcPct val="90000"/>
              </a:lnSpc>
            </a:pPr>
            <a:r>
              <a:rPr lang="pt-PT" altLang="pt-PT" smtClean="0"/>
              <a:t>instruções específicas de:</a:t>
            </a:r>
          </a:p>
          <a:p>
            <a:pPr lvl="2">
              <a:lnSpc>
                <a:spcPct val="90000"/>
              </a:lnSpc>
            </a:pPr>
            <a:r>
              <a:rPr lang="pt-PT" altLang="pt-PT" smtClean="0"/>
              <a:t>salto (condicionais ou incondicionais)</a:t>
            </a:r>
          </a:p>
          <a:p>
            <a:pPr lvl="2">
              <a:lnSpc>
                <a:spcPct val="90000"/>
              </a:lnSpc>
            </a:pPr>
            <a:r>
              <a:rPr lang="pt-PT" altLang="pt-PT" smtClean="0"/>
              <a:t>chamada de rotina</a:t>
            </a:r>
          </a:p>
          <a:p>
            <a:pPr lvl="2">
              <a:lnSpc>
                <a:spcPct val="90000"/>
              </a:lnSpc>
            </a:pPr>
            <a:r>
              <a:rPr lang="pt-PT" altLang="pt-PT" smtClean="0"/>
              <a:t>retorno de rotina</a:t>
            </a:r>
          </a:p>
        </p:txBody>
      </p:sp>
    </p:spTree>
    <p:extLst>
      <p:ext uri="{BB962C8B-B14F-4D97-AF65-F5344CB8AC3E}">
        <p14:creationId xmlns:p14="http://schemas.microsoft.com/office/powerpoint/2010/main" val="1046255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Instruções de salto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648200"/>
          </a:xfrm>
        </p:spPr>
        <p:txBody>
          <a:bodyPr/>
          <a:lstStyle/>
          <a:p>
            <a:pPr>
              <a:tabLst>
                <a:tab pos="1714500" algn="l"/>
                <a:tab pos="2159000" algn="l"/>
              </a:tabLst>
            </a:pPr>
            <a:r>
              <a:rPr lang="pt-PT" altLang="pt-PT" smtClean="0"/>
              <a:t>São instruções cujo objetivo é alterar o PC (em vez de o deixarem incrementar normalmente).</a:t>
            </a:r>
          </a:p>
          <a:p>
            <a:pPr>
              <a:tabLst>
                <a:tab pos="1714500" algn="l"/>
                <a:tab pos="2159000" algn="l"/>
              </a:tabLst>
            </a:pPr>
            <a:r>
              <a:rPr lang="pt-PT" altLang="pt-PT" smtClean="0"/>
              <a:t>Saltos:</a:t>
            </a:r>
          </a:p>
          <a:p>
            <a:pPr lvl="1">
              <a:tabLst>
                <a:tab pos="1714500" algn="l"/>
                <a:tab pos="2159000" algn="l"/>
              </a:tabLst>
            </a:pPr>
            <a:r>
              <a:rPr lang="pt-PT" altLang="pt-PT" smtClean="0"/>
              <a:t>Incondicionais	(ex: JMP </a:t>
            </a:r>
            <a:r>
              <a:rPr lang="pt-PT" altLang="pt-PT" i="1" smtClean="0"/>
              <a:t>etiqueta</a:t>
            </a:r>
            <a:r>
              <a:rPr lang="pt-PT" altLang="pt-PT" smtClean="0"/>
              <a:t>)</a:t>
            </a:r>
          </a:p>
          <a:p>
            <a:pPr lvl="1">
              <a:tabLst>
                <a:tab pos="1714500" algn="l"/>
                <a:tab pos="2159000" algn="l"/>
              </a:tabLst>
            </a:pPr>
            <a:r>
              <a:rPr lang="pt-PT" altLang="pt-PT" smtClean="0"/>
              <a:t>Condicionais 	(ex: JZ </a:t>
            </a:r>
            <a:r>
              <a:rPr lang="pt-PT" altLang="pt-PT" i="1" smtClean="0"/>
              <a:t>etiqueta</a:t>
            </a:r>
            <a:r>
              <a:rPr lang="pt-PT" altLang="pt-PT" smtClean="0"/>
              <a:t>)</a:t>
            </a:r>
          </a:p>
          <a:p>
            <a:pPr>
              <a:tabLst>
                <a:tab pos="1714500" algn="l"/>
                <a:tab pos="2159000" algn="l"/>
              </a:tabLst>
            </a:pPr>
            <a:r>
              <a:rPr lang="pt-PT" altLang="pt-PT" smtClean="0"/>
              <a:t>Saltos:</a:t>
            </a:r>
          </a:p>
          <a:p>
            <a:pPr lvl="1">
              <a:tabLst>
                <a:tab pos="1714500" algn="l"/>
                <a:tab pos="2159000" algn="l"/>
              </a:tabLst>
            </a:pPr>
            <a:r>
              <a:rPr lang="pt-PT" altLang="pt-PT" smtClean="0"/>
              <a:t>Absolutos	(ex: JMP R1  </a:t>
            </a:r>
            <a:r>
              <a:rPr lang="pt-PT" altLang="pt-PT" smtClean="0">
                <a:sym typeface="Wingdings" panose="05000000000000000000" pitchFamily="2" charset="2"/>
              </a:rPr>
              <a:t>---&gt;</a:t>
            </a:r>
            <a:r>
              <a:rPr lang="pt-PT" altLang="pt-PT" smtClean="0"/>
              <a:t>	 </a:t>
            </a:r>
            <a:r>
              <a:rPr lang="pt-PT" altLang="pt-PT" smtClean="0">
                <a:solidFill>
                  <a:schemeClr val="tx2"/>
                </a:solidFill>
              </a:rPr>
              <a:t>PC </a:t>
            </a:r>
            <a:r>
              <a:rPr lang="pt-PT" altLang="pt-PT" smtClean="0">
                <a:solidFill>
                  <a:schemeClr val="tx2"/>
                </a:solidFill>
                <a:sym typeface="Symbol" panose="05050102010706020507" pitchFamily="18" charset="2"/>
              </a:rPr>
              <a:t> R1 </a:t>
            </a:r>
            <a:r>
              <a:rPr lang="pt-PT" altLang="pt-PT" smtClean="0"/>
              <a:t>)</a:t>
            </a:r>
          </a:p>
          <a:p>
            <a:pPr lvl="1">
              <a:tabLst>
                <a:tab pos="1714500" algn="l"/>
                <a:tab pos="2159000" algn="l"/>
              </a:tabLst>
            </a:pPr>
            <a:r>
              <a:rPr lang="pt-PT" altLang="pt-PT" smtClean="0"/>
              <a:t>Relativos	(ex: JMP </a:t>
            </a:r>
            <a:r>
              <a:rPr lang="pt-PT" altLang="pt-PT" i="1" smtClean="0"/>
              <a:t>etiqueta </a:t>
            </a:r>
            <a:r>
              <a:rPr lang="pt-PT" altLang="pt-PT" smtClean="0">
                <a:sym typeface="Wingdings" panose="05000000000000000000" pitchFamily="2" charset="2"/>
              </a:rPr>
              <a:t>---&gt;</a:t>
            </a:r>
            <a:r>
              <a:rPr lang="pt-PT" altLang="pt-PT" smtClean="0"/>
              <a:t> </a:t>
            </a:r>
            <a:r>
              <a:rPr lang="pt-PT" altLang="pt-PT" smtClean="0">
                <a:solidFill>
                  <a:schemeClr val="tx2"/>
                </a:solidFill>
              </a:rPr>
              <a:t>PC </a:t>
            </a:r>
            <a:r>
              <a:rPr lang="pt-PT" altLang="pt-PT" smtClean="0">
                <a:solidFill>
                  <a:schemeClr val="tx2"/>
                </a:solidFill>
                <a:sym typeface="Symbol" panose="05050102010706020507" pitchFamily="18" charset="2"/>
              </a:rPr>
              <a:t>  PC + dif</a:t>
            </a:r>
            <a:r>
              <a:rPr lang="pt-PT" altLang="pt-PT" smtClean="0"/>
              <a:t>)</a:t>
            </a:r>
          </a:p>
          <a:p>
            <a:pPr lvl="1">
              <a:tabLst>
                <a:tab pos="1714500" algn="l"/>
                <a:tab pos="21590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dif = etiqueta – PC</a:t>
            </a:r>
            <a:r>
              <a:rPr lang="pt-PT" altLang="pt-PT" smtClean="0"/>
              <a:t> (é o que assembler põe na instrução)</a:t>
            </a:r>
          </a:p>
          <a:p>
            <a:pPr lvl="1">
              <a:tabLst>
                <a:tab pos="1714500" algn="l"/>
                <a:tab pos="21590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dif</a:t>
            </a:r>
            <a:r>
              <a:rPr lang="pt-PT" altLang="pt-PT" smtClean="0"/>
              <a:t> tem apenas 12 bits no JMP e 8 bits no JZ</a:t>
            </a:r>
          </a:p>
        </p:txBody>
      </p:sp>
    </p:spTree>
    <p:extLst>
      <p:ext uri="{BB962C8B-B14F-4D97-AF65-F5344CB8AC3E}">
        <p14:creationId xmlns:p14="http://schemas.microsoft.com/office/powerpoint/2010/main" val="261270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7924800" cy="685800"/>
          </a:xfrm>
        </p:spPr>
        <p:txBody>
          <a:bodyPr/>
          <a:lstStyle/>
          <a:p>
            <a:r>
              <a:rPr lang="en-US" altLang="pt-PT" smtClean="0"/>
              <a:t>Saltos relativos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8700"/>
            <a:ext cx="8315325" cy="50673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714500" algn="l"/>
                <a:tab pos="2387600" algn="l"/>
              </a:tabLst>
            </a:pPr>
            <a:r>
              <a:rPr lang="pt-PT" altLang="pt-PT" sz="2200" dirty="0" smtClean="0"/>
              <a:t>Programas relocáveis: podem ser localizados em qualquer ponto da memória (só com saltos relativos ao PC atual).</a:t>
            </a:r>
          </a:p>
          <a:p>
            <a:pPr>
              <a:lnSpc>
                <a:spcPct val="80000"/>
              </a:lnSpc>
              <a:tabLst>
                <a:tab pos="1714500" algn="l"/>
                <a:tab pos="2387600" algn="l"/>
              </a:tabLst>
            </a:pPr>
            <a:r>
              <a:rPr lang="pt-PT" altLang="pt-PT" sz="2200" dirty="0" smtClean="0"/>
              <a:t>Os saltos têm a forma “JMP </a:t>
            </a:r>
            <a:r>
              <a:rPr lang="pt-PT" altLang="pt-PT" sz="2200" i="1" dirty="0" smtClean="0"/>
              <a:t>etiqueta</a:t>
            </a:r>
            <a:r>
              <a:rPr lang="pt-PT" altLang="pt-PT" sz="2200" dirty="0" smtClean="0"/>
              <a:t>” apenas para serem mais claros para o programador (vê-se logo para onde vão), mas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1714500" algn="l"/>
                <a:tab pos="2387600" algn="l"/>
              </a:tabLst>
            </a:pPr>
            <a:r>
              <a:rPr lang="pt-PT" altLang="pt-PT" sz="2200" dirty="0" smtClean="0"/>
              <a:t>	JMP </a:t>
            </a:r>
            <a:r>
              <a:rPr lang="pt-PT" altLang="pt-PT" sz="2200" i="1" dirty="0" smtClean="0"/>
              <a:t>etiqueta </a:t>
            </a:r>
            <a:r>
              <a:rPr lang="pt-PT" altLang="pt-PT" sz="2200" dirty="0" smtClean="0">
                <a:sym typeface="Wingdings" panose="05000000000000000000" pitchFamily="2" charset="2"/>
              </a:rPr>
              <a:t>---&gt;</a:t>
            </a:r>
            <a:r>
              <a:rPr lang="pt-PT" altLang="pt-PT" sz="2200" dirty="0" smtClean="0"/>
              <a:t> </a:t>
            </a:r>
            <a:r>
              <a:rPr lang="pt-PT" altLang="pt-PT" sz="2200" dirty="0" smtClean="0">
                <a:solidFill>
                  <a:schemeClr val="tx2"/>
                </a:solidFill>
              </a:rPr>
              <a:t>PC </a:t>
            </a:r>
            <a:r>
              <a:rPr lang="pt-PT" altLang="pt-PT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  PC + </a:t>
            </a:r>
            <a:r>
              <a:rPr lang="pt-PT" altLang="pt-PT" sz="22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dif</a:t>
            </a:r>
            <a:endParaRPr lang="pt-PT" altLang="pt-PT" sz="2200" dirty="0" smtClean="0"/>
          </a:p>
          <a:p>
            <a:pPr lvl="1">
              <a:lnSpc>
                <a:spcPct val="80000"/>
              </a:lnSpc>
              <a:buFontTx/>
              <a:buNone/>
              <a:tabLst>
                <a:tab pos="1714500" algn="l"/>
                <a:tab pos="2387600" algn="l"/>
              </a:tabLst>
            </a:pPr>
            <a:r>
              <a:rPr lang="pt-PT" altLang="pt-PT" sz="2200" dirty="0" smtClean="0">
                <a:solidFill>
                  <a:schemeClr val="tx2"/>
                </a:solidFill>
              </a:rPr>
              <a:t>	</a:t>
            </a:r>
            <a:r>
              <a:rPr lang="pt-PT" altLang="pt-PT" sz="2200" dirty="0" err="1" smtClean="0">
                <a:solidFill>
                  <a:schemeClr val="tx2"/>
                </a:solidFill>
              </a:rPr>
              <a:t>dif</a:t>
            </a:r>
            <a:r>
              <a:rPr lang="pt-PT" altLang="pt-PT" sz="2200" dirty="0" smtClean="0">
                <a:solidFill>
                  <a:schemeClr val="tx2"/>
                </a:solidFill>
              </a:rPr>
              <a:t> = etiqueta – PC</a:t>
            </a:r>
            <a:r>
              <a:rPr lang="pt-PT" altLang="pt-PT" sz="2200" dirty="0" smtClean="0"/>
              <a:t> (é o que o assembler põe na instrução)</a:t>
            </a:r>
          </a:p>
          <a:p>
            <a:pPr>
              <a:lnSpc>
                <a:spcPct val="80000"/>
              </a:lnSpc>
              <a:tabLst>
                <a:tab pos="1714500" algn="l"/>
                <a:tab pos="2387600" algn="l"/>
              </a:tabLst>
            </a:pPr>
            <a:r>
              <a:rPr lang="pt-PT" altLang="pt-PT" sz="2200" dirty="0" err="1" smtClean="0">
                <a:solidFill>
                  <a:schemeClr val="tx2"/>
                </a:solidFill>
              </a:rPr>
              <a:t>dif</a:t>
            </a:r>
            <a:r>
              <a:rPr lang="pt-PT" altLang="pt-PT" sz="2200" dirty="0" smtClean="0"/>
              <a:t> tem apenas 12 bits no JMP e 8 bits nos saltos condicionais (localidade limitada). </a:t>
            </a:r>
          </a:p>
          <a:p>
            <a:pPr>
              <a:lnSpc>
                <a:spcPct val="80000"/>
              </a:lnSpc>
              <a:tabLst>
                <a:tab pos="1714500" algn="l"/>
                <a:tab pos="2387600" algn="l"/>
              </a:tabLst>
            </a:pPr>
            <a:r>
              <a:rPr lang="pt-PT" altLang="pt-PT" sz="2200" dirty="0" smtClean="0"/>
              <a:t>Como as instruções têm de estar em endereços pares, </a:t>
            </a:r>
            <a:r>
              <a:rPr lang="pt-PT" altLang="pt-PT" sz="2200" dirty="0" err="1" smtClean="0">
                <a:solidFill>
                  <a:schemeClr val="tx2"/>
                </a:solidFill>
              </a:rPr>
              <a:t>dif</a:t>
            </a:r>
            <a:r>
              <a:rPr lang="pt-PT" altLang="pt-PT" sz="2200" dirty="0" smtClean="0"/>
              <a:t> tem de ser par, o que o permite estender a 13 e 9 bits (na instrução omite-se o bit de menor peso, que é sempre 0).</a:t>
            </a:r>
          </a:p>
          <a:p>
            <a:pPr>
              <a:lnSpc>
                <a:spcPct val="80000"/>
              </a:lnSpc>
              <a:tabLst>
                <a:tab pos="1714500" algn="l"/>
                <a:tab pos="2387600" algn="l"/>
              </a:tabLst>
            </a:pPr>
            <a:r>
              <a:rPr lang="pt-PT" altLang="pt-PT" sz="2200" u="sng" dirty="0" smtClean="0"/>
              <a:t>Nota importante</a:t>
            </a:r>
            <a:r>
              <a:rPr lang="pt-PT" altLang="pt-PT" sz="2200" dirty="0" smtClean="0"/>
              <a:t>: quando uma instrução é executada, o PC já tem o endereço da próxima instrução.</a:t>
            </a:r>
          </a:p>
          <a:p>
            <a:pPr lvl="1">
              <a:lnSpc>
                <a:spcPct val="80000"/>
              </a:lnSpc>
              <a:tabLst>
                <a:tab pos="1714500" algn="l"/>
                <a:tab pos="2387600" algn="l"/>
              </a:tabLst>
            </a:pPr>
            <a:r>
              <a:rPr lang="pt-PT" altLang="pt-PT" sz="2200" dirty="0" err="1" smtClean="0"/>
              <a:t>dif</a:t>
            </a:r>
            <a:r>
              <a:rPr lang="pt-PT" altLang="pt-PT" sz="2200" dirty="0" smtClean="0"/>
              <a:t> = 0	é um NOP</a:t>
            </a:r>
          </a:p>
          <a:p>
            <a:pPr lvl="1">
              <a:lnSpc>
                <a:spcPct val="80000"/>
              </a:lnSpc>
              <a:tabLst>
                <a:tab pos="1714500" algn="l"/>
                <a:tab pos="2387600" algn="l"/>
              </a:tabLst>
            </a:pPr>
            <a:r>
              <a:rPr lang="pt-PT" altLang="pt-PT" sz="2200" dirty="0" err="1" smtClean="0"/>
              <a:t>dif</a:t>
            </a:r>
            <a:r>
              <a:rPr lang="pt-PT" altLang="pt-PT" sz="2200" dirty="0" smtClean="0"/>
              <a:t> = -2	é um ciclo infinito</a:t>
            </a:r>
          </a:p>
        </p:txBody>
      </p:sp>
    </p:spTree>
    <p:extLst>
      <p:ext uri="{BB962C8B-B14F-4D97-AF65-F5344CB8AC3E}">
        <p14:creationId xmlns:p14="http://schemas.microsoft.com/office/powerpoint/2010/main" val="2829585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Instrução </a:t>
            </a:r>
            <a:r>
              <a:rPr lang="en-US" altLang="pt-PT" i="1" smtClean="0"/>
              <a:t>if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724400"/>
          </a:xfrm>
        </p:spPr>
        <p:txBody>
          <a:bodyPr/>
          <a:lstStyle/>
          <a:p>
            <a:pPr>
              <a:tabLst>
                <a:tab pos="863600" algn="l"/>
                <a:tab pos="1905000" algn="l"/>
                <a:tab pos="2768600" algn="l"/>
              </a:tabLst>
            </a:pPr>
            <a:r>
              <a:rPr lang="pt-PT" altLang="pt-PT" smtClean="0"/>
              <a:t>Em C:</a:t>
            </a:r>
          </a:p>
          <a:p>
            <a:pPr marL="533400" lvl="1" indent="0">
              <a:buFontTx/>
              <a:buNone/>
              <a:tabLst>
                <a:tab pos="863600" algn="l"/>
                <a:tab pos="1905000" algn="l"/>
                <a:tab pos="27686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if (</a:t>
            </a:r>
            <a:r>
              <a:rPr lang="pt-PT" altLang="pt-PT" i="1" smtClean="0">
                <a:solidFill>
                  <a:schemeClr val="tx2"/>
                </a:solidFill>
              </a:rPr>
              <a:t>expressão-booleana</a:t>
            </a:r>
            <a:r>
              <a:rPr lang="pt-PT" altLang="pt-PT" smtClean="0">
                <a:solidFill>
                  <a:schemeClr val="tx2"/>
                </a:solidFill>
              </a:rPr>
              <a:t>)	/* 0 </a:t>
            </a:r>
            <a:r>
              <a:rPr lang="pt-PT" altLang="pt-PT" smtClean="0">
                <a:solidFill>
                  <a:schemeClr val="tx2"/>
                </a:solidFill>
                <a:sym typeface="Symbol" panose="05050102010706020507" pitchFamily="18" charset="2"/>
              </a:rPr>
              <a:t></a:t>
            </a:r>
            <a:r>
              <a:rPr lang="pt-PT" altLang="pt-PT" smtClean="0">
                <a:solidFill>
                  <a:schemeClr val="tx2"/>
                </a:solidFill>
              </a:rPr>
              <a:t> false, != 0 </a:t>
            </a:r>
            <a:r>
              <a:rPr lang="pt-PT" altLang="pt-PT" smtClean="0">
                <a:solidFill>
                  <a:schemeClr val="tx2"/>
                </a:solidFill>
                <a:sym typeface="Symbol" panose="05050102010706020507" pitchFamily="18" charset="2"/>
              </a:rPr>
              <a:t></a:t>
            </a:r>
            <a:r>
              <a:rPr lang="pt-PT" altLang="pt-PT" smtClean="0">
                <a:solidFill>
                  <a:schemeClr val="tx2"/>
                </a:solidFill>
                <a:sym typeface="Wingdings" panose="05000000000000000000" pitchFamily="2" charset="2"/>
              </a:rPr>
              <a:t> true */</a:t>
            </a:r>
            <a:r>
              <a:rPr lang="pt-PT" altLang="pt-PT" smtClean="0">
                <a:solidFill>
                  <a:schemeClr val="tx2"/>
                </a:solidFill>
              </a:rPr>
              <a:t> </a:t>
            </a:r>
          </a:p>
          <a:p>
            <a:pPr marL="533400" lvl="1" indent="0">
              <a:buFontTx/>
              <a:buNone/>
              <a:tabLst>
                <a:tab pos="863600" algn="l"/>
                <a:tab pos="1905000" algn="l"/>
                <a:tab pos="27686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	{ </a:t>
            </a:r>
            <a:r>
              <a:rPr lang="pt-PT" altLang="pt-PT" i="1" smtClean="0">
                <a:solidFill>
                  <a:schemeClr val="tx2"/>
                </a:solidFill>
              </a:rPr>
              <a:t>instruções </a:t>
            </a:r>
            <a:r>
              <a:rPr lang="pt-PT" altLang="pt-PT" smtClean="0">
                <a:solidFill>
                  <a:schemeClr val="tx2"/>
                </a:solidFill>
              </a:rPr>
              <a:t>}</a:t>
            </a:r>
          </a:p>
          <a:p>
            <a:pPr>
              <a:tabLst>
                <a:tab pos="863600" algn="l"/>
                <a:tab pos="1905000" algn="l"/>
                <a:tab pos="2768600" algn="l"/>
              </a:tabLst>
            </a:pPr>
            <a:r>
              <a:rPr lang="pt-PT" altLang="pt-PT" smtClean="0"/>
              <a:t>Em </a:t>
            </a:r>
            <a:r>
              <a:rPr lang="pt-PT" altLang="pt-PT" i="1" smtClean="0"/>
              <a:t>assembly</a:t>
            </a:r>
            <a:r>
              <a:rPr lang="pt-PT" altLang="pt-PT" smtClean="0"/>
              <a:t>:</a:t>
            </a:r>
          </a:p>
          <a:p>
            <a:pPr>
              <a:buFontTx/>
              <a:buNone/>
              <a:tabLst>
                <a:tab pos="863600" algn="l"/>
                <a:tab pos="1905000" algn="l"/>
                <a:tab pos="27686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		</a:t>
            </a:r>
            <a:r>
              <a:rPr lang="pt-PT" altLang="pt-PT" sz="2000" i="1" smtClean="0">
                <a:solidFill>
                  <a:schemeClr val="tx2"/>
                </a:solidFill>
              </a:rPr>
              <a:t>expressão</a:t>
            </a:r>
            <a:r>
              <a:rPr lang="pt-PT" altLang="pt-PT" sz="2000" smtClean="0">
                <a:solidFill>
                  <a:schemeClr val="tx2"/>
                </a:solidFill>
              </a:rPr>
              <a:t>	; calcula expressão (afeta bit de estado Z)</a:t>
            </a:r>
          </a:p>
          <a:p>
            <a:pPr>
              <a:buFontTx/>
              <a:buNone/>
              <a:tabLst>
                <a:tab pos="863600" algn="l"/>
                <a:tab pos="1905000" algn="l"/>
                <a:tab pos="27686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JZ	OUT	; se expressão booleana for falsa,</a:t>
            </a:r>
          </a:p>
          <a:p>
            <a:pPr>
              <a:buFontTx/>
              <a:buNone/>
              <a:tabLst>
                <a:tab pos="863600" algn="l"/>
                <a:tab pos="1905000" algn="l"/>
                <a:tab pos="27686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             		; não executa </a:t>
            </a:r>
            <a:r>
              <a:rPr lang="pt-PT" altLang="pt-PT" sz="2000" i="1" smtClean="0">
                <a:solidFill>
                  <a:schemeClr val="tx2"/>
                </a:solidFill>
              </a:rPr>
              <a:t>instruções</a:t>
            </a:r>
          </a:p>
          <a:p>
            <a:pPr>
              <a:buFontTx/>
              <a:buNone/>
              <a:tabLst>
                <a:tab pos="863600" algn="l"/>
                <a:tab pos="1905000" algn="l"/>
                <a:tab pos="27686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</a:t>
            </a:r>
            <a:r>
              <a:rPr lang="pt-PT" altLang="pt-PT" sz="2000" i="1" smtClean="0">
                <a:solidFill>
                  <a:schemeClr val="tx2"/>
                </a:solidFill>
              </a:rPr>
              <a:t>instruções</a:t>
            </a:r>
            <a:r>
              <a:rPr lang="pt-PT" altLang="pt-PT" sz="2000" smtClean="0">
                <a:solidFill>
                  <a:schemeClr val="tx2"/>
                </a:solidFill>
              </a:rPr>
              <a:t>	; código das instruções dentro do</a:t>
            </a:r>
            <a:r>
              <a:rPr lang="pt-PT" altLang="pt-PT" sz="2000" i="1" smtClean="0">
                <a:solidFill>
                  <a:schemeClr val="tx2"/>
                </a:solidFill>
              </a:rPr>
              <a:t> if</a:t>
            </a:r>
          </a:p>
          <a:p>
            <a:pPr>
              <a:buFontTx/>
              <a:buNone/>
              <a:tabLst>
                <a:tab pos="863600" algn="l"/>
                <a:tab pos="1905000" algn="l"/>
                <a:tab pos="27686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OUT:	...		; instrução a seguir ao </a:t>
            </a:r>
            <a:r>
              <a:rPr lang="pt-PT" altLang="pt-PT" sz="2000" i="1" smtClean="0">
                <a:solidFill>
                  <a:schemeClr val="tx2"/>
                </a:solidFill>
              </a:rPr>
              <a:t>if</a:t>
            </a:r>
            <a:endParaRPr lang="pt-PT" altLang="pt-PT" sz="2000" i="1" smtClean="0"/>
          </a:p>
        </p:txBody>
      </p:sp>
    </p:spTree>
    <p:extLst>
      <p:ext uri="{BB962C8B-B14F-4D97-AF65-F5344CB8AC3E}">
        <p14:creationId xmlns:p14="http://schemas.microsoft.com/office/powerpoint/2010/main" val="143827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Instrução </a:t>
            </a:r>
            <a:r>
              <a:rPr lang="en-US" altLang="pt-PT" i="1" smtClean="0"/>
              <a:t>if-else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4724400"/>
          </a:xfrm>
        </p:spPr>
        <p:txBody>
          <a:bodyPr/>
          <a:lstStyle/>
          <a:p>
            <a:pPr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3200" smtClean="0"/>
              <a:t>Em C:</a:t>
            </a:r>
          </a:p>
          <a:p>
            <a:pPr marL="533400" lvl="1" indent="0">
              <a:buFontTx/>
              <a:buNone/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2800" smtClean="0">
                <a:solidFill>
                  <a:schemeClr val="tx2"/>
                </a:solidFill>
              </a:rPr>
              <a:t>if (</a:t>
            </a:r>
            <a:r>
              <a:rPr lang="pt-PT" altLang="pt-PT" sz="2800" i="1" smtClean="0">
                <a:solidFill>
                  <a:schemeClr val="tx2"/>
                </a:solidFill>
              </a:rPr>
              <a:t>expressão-booleana</a:t>
            </a:r>
            <a:r>
              <a:rPr lang="pt-PT" altLang="pt-PT" sz="2800" smtClean="0">
                <a:solidFill>
                  <a:schemeClr val="tx2"/>
                </a:solidFill>
              </a:rPr>
              <a:t>) </a:t>
            </a:r>
          </a:p>
          <a:p>
            <a:pPr marL="533400" lvl="1" indent="0">
              <a:buFontTx/>
              <a:buNone/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2800" smtClean="0">
                <a:solidFill>
                  <a:schemeClr val="tx2"/>
                </a:solidFill>
              </a:rPr>
              <a:t>	{ </a:t>
            </a:r>
            <a:r>
              <a:rPr lang="pt-PT" altLang="pt-PT" sz="2800" i="1" smtClean="0">
                <a:solidFill>
                  <a:schemeClr val="tx2"/>
                </a:solidFill>
              </a:rPr>
              <a:t>instruções 1 </a:t>
            </a:r>
            <a:r>
              <a:rPr lang="pt-PT" altLang="pt-PT" sz="2800" smtClean="0">
                <a:solidFill>
                  <a:schemeClr val="tx2"/>
                </a:solidFill>
              </a:rPr>
              <a:t>} else { </a:t>
            </a:r>
            <a:r>
              <a:rPr lang="pt-PT" altLang="pt-PT" sz="2800" i="1" smtClean="0">
                <a:solidFill>
                  <a:schemeClr val="tx2"/>
                </a:solidFill>
              </a:rPr>
              <a:t>instruções 2</a:t>
            </a:r>
            <a:r>
              <a:rPr lang="pt-PT" altLang="pt-PT" sz="2800" smtClean="0">
                <a:solidFill>
                  <a:schemeClr val="tx2"/>
                </a:solidFill>
              </a:rPr>
              <a:t>}</a:t>
            </a:r>
          </a:p>
          <a:p>
            <a:pPr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3200" smtClean="0"/>
              <a:t>Em </a:t>
            </a:r>
            <a:r>
              <a:rPr lang="pt-PT" altLang="pt-PT" sz="3200" i="1" smtClean="0"/>
              <a:t>assembly</a:t>
            </a:r>
            <a:r>
              <a:rPr lang="pt-PT" altLang="pt-PT" sz="3200" smtClean="0"/>
              <a:t>:</a:t>
            </a:r>
          </a:p>
          <a:p>
            <a:pPr>
              <a:buFontTx/>
              <a:buNone/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</a:t>
            </a:r>
            <a:r>
              <a:rPr lang="pt-PT" altLang="pt-PT" sz="2000" i="1" smtClean="0">
                <a:solidFill>
                  <a:schemeClr val="tx2"/>
                </a:solidFill>
              </a:rPr>
              <a:t>expressão</a:t>
            </a:r>
            <a:r>
              <a:rPr lang="pt-PT" altLang="pt-PT" sz="2000" smtClean="0">
                <a:solidFill>
                  <a:schemeClr val="tx2"/>
                </a:solidFill>
              </a:rPr>
              <a:t>	; calcula expressão (afeta bit de estado Z)</a:t>
            </a:r>
          </a:p>
          <a:p>
            <a:pPr>
              <a:buFontTx/>
              <a:buNone/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JZ	ALT	; se expressão booleana for falsa, salta</a:t>
            </a:r>
          </a:p>
          <a:p>
            <a:pPr>
              <a:buFontTx/>
              <a:buNone/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</a:t>
            </a:r>
            <a:r>
              <a:rPr lang="pt-PT" altLang="pt-PT" sz="2000" i="1" smtClean="0">
                <a:solidFill>
                  <a:schemeClr val="tx2"/>
                </a:solidFill>
              </a:rPr>
              <a:t>instruções 1</a:t>
            </a:r>
            <a:r>
              <a:rPr lang="pt-PT" altLang="pt-PT" sz="2000" smtClean="0">
                <a:solidFill>
                  <a:schemeClr val="tx2"/>
                </a:solidFill>
              </a:rPr>
              <a:t>	; código das instruções dentro do </a:t>
            </a:r>
            <a:r>
              <a:rPr lang="pt-PT" altLang="pt-PT" sz="2000" i="1" smtClean="0">
                <a:solidFill>
                  <a:schemeClr val="tx2"/>
                </a:solidFill>
              </a:rPr>
              <a:t>if</a:t>
            </a:r>
          </a:p>
          <a:p>
            <a:pPr>
              <a:buFontTx/>
              <a:buNone/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JMP	OUT	; não pode executar instruções 2</a:t>
            </a:r>
          </a:p>
          <a:p>
            <a:pPr>
              <a:buFontTx/>
              <a:buNone/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ALT:	</a:t>
            </a:r>
            <a:r>
              <a:rPr lang="pt-PT" altLang="pt-PT" sz="2000" i="1" smtClean="0">
                <a:solidFill>
                  <a:schemeClr val="tx2"/>
                </a:solidFill>
              </a:rPr>
              <a:t>instruções 2</a:t>
            </a:r>
            <a:r>
              <a:rPr lang="pt-PT" altLang="pt-PT" sz="2000" smtClean="0">
                <a:solidFill>
                  <a:schemeClr val="tx2"/>
                </a:solidFill>
              </a:rPr>
              <a:t>	; código das instruções da cláusula </a:t>
            </a:r>
            <a:r>
              <a:rPr lang="pt-PT" altLang="pt-PT" sz="2000" i="1" smtClean="0">
                <a:solidFill>
                  <a:schemeClr val="tx2"/>
                </a:solidFill>
              </a:rPr>
              <a:t>else</a:t>
            </a:r>
          </a:p>
          <a:p>
            <a:pPr>
              <a:buFontTx/>
              <a:buNone/>
              <a:tabLst>
                <a:tab pos="952500" algn="l"/>
                <a:tab pos="1612900" algn="l"/>
                <a:tab pos="2603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OUT:	...		; instrução a seguir ao </a:t>
            </a:r>
            <a:r>
              <a:rPr lang="pt-PT" altLang="pt-PT" sz="2000" i="1" smtClean="0">
                <a:solidFill>
                  <a:schemeClr val="tx2"/>
                </a:solidFill>
              </a:rPr>
              <a:t>if</a:t>
            </a:r>
            <a:endParaRPr lang="pt-PT" altLang="pt-PT" sz="2000" i="1" smtClean="0"/>
          </a:p>
        </p:txBody>
      </p:sp>
    </p:spTree>
    <p:extLst>
      <p:ext uri="{BB962C8B-B14F-4D97-AF65-F5344CB8AC3E}">
        <p14:creationId xmlns:p14="http://schemas.microsoft.com/office/powerpoint/2010/main" val="916776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Expressões booleanas no </a:t>
            </a:r>
            <a:r>
              <a:rPr lang="en-US" altLang="pt-PT" i="1" smtClean="0"/>
              <a:t>if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648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mtClean="0"/>
              <a:t>Para fazer: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if (</a:t>
            </a:r>
            <a:r>
              <a:rPr lang="pt-PT" altLang="pt-PT" i="1" smtClean="0">
                <a:solidFill>
                  <a:schemeClr val="tx2"/>
                </a:solidFill>
              </a:rPr>
              <a:t>a &lt; b</a:t>
            </a:r>
            <a:r>
              <a:rPr lang="pt-PT" altLang="pt-PT" smtClean="0">
                <a:solidFill>
                  <a:schemeClr val="tx2"/>
                </a:solidFill>
              </a:rPr>
              <a:t>)	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	{ </a:t>
            </a:r>
            <a:r>
              <a:rPr lang="pt-PT" altLang="pt-PT" i="1" smtClean="0">
                <a:solidFill>
                  <a:schemeClr val="tx2"/>
                </a:solidFill>
              </a:rPr>
              <a:t>instruções </a:t>
            </a:r>
            <a:r>
              <a:rPr lang="pt-PT" altLang="pt-PT" smtClean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90000"/>
              </a:lnSpc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mtClean="0"/>
              <a:t>O compilador pode fazer: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CMP	Ra,Rb	; afeta bit de estado N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JGE	OUT	; se a &gt;= b, bit de estado N estará a 0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		; ou então: JNN	OUT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</a:t>
            </a:r>
            <a:r>
              <a:rPr lang="pt-PT" altLang="pt-PT" sz="2000" i="1" smtClean="0">
                <a:solidFill>
                  <a:schemeClr val="tx2"/>
                </a:solidFill>
              </a:rPr>
              <a:t>instruções</a:t>
            </a:r>
            <a:r>
              <a:rPr lang="pt-PT" altLang="pt-PT" sz="2000" smtClean="0">
                <a:solidFill>
                  <a:schemeClr val="tx2"/>
                </a:solidFill>
              </a:rPr>
              <a:t>	; código das instruções dentro do </a:t>
            </a:r>
            <a:r>
              <a:rPr lang="pt-PT" altLang="pt-PT" sz="2000" i="1" smtClean="0">
                <a:solidFill>
                  <a:schemeClr val="tx2"/>
                </a:solidFill>
              </a:rPr>
              <a:t>if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OUT:	...		; instrução a seguir ao </a:t>
            </a:r>
            <a:r>
              <a:rPr lang="pt-PT" altLang="pt-PT" sz="2000" i="1" smtClean="0">
                <a:solidFill>
                  <a:schemeClr val="tx2"/>
                </a:solidFill>
              </a:rPr>
              <a:t>if</a:t>
            </a:r>
          </a:p>
          <a:p>
            <a:pPr>
              <a:lnSpc>
                <a:spcPct val="90000"/>
              </a:lnSpc>
              <a:tabLst>
                <a:tab pos="952500" algn="l"/>
                <a:tab pos="1879600" algn="l"/>
                <a:tab pos="3149600" algn="l"/>
                <a:tab pos="5334000" algn="l"/>
                <a:tab pos="6578600" algn="l"/>
              </a:tabLst>
            </a:pPr>
            <a:r>
              <a:rPr lang="pt-PT" altLang="pt-PT" smtClean="0"/>
              <a:t>O PEPE tem instruções para suportar os vários casos relacionais possíveis (&lt;, &lt;=, &gt;, &gt;=, =, &lt;&gt;)</a:t>
            </a:r>
            <a:endParaRPr lang="pt-PT" altLang="pt-PT" smtClean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7338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Ciclos (iteração)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648200"/>
          </a:xfrm>
        </p:spPr>
        <p:txBody>
          <a:bodyPr/>
          <a:lstStyle/>
          <a:p>
            <a:pPr>
              <a:tabLst>
                <a:tab pos="4572000" algn="l"/>
                <a:tab pos="4953000" algn="l"/>
              </a:tabLst>
            </a:pPr>
            <a:r>
              <a:rPr lang="pt-PT" altLang="pt-PT" smtClean="0"/>
              <a:t>Destinam-se a executar um bloco de código um certo número de vezes.</a:t>
            </a:r>
          </a:p>
          <a:p>
            <a:pPr>
              <a:tabLst>
                <a:tab pos="4572000" algn="l"/>
                <a:tab pos="4953000" algn="l"/>
              </a:tabLst>
            </a:pPr>
            <a:r>
              <a:rPr lang="pt-PT" altLang="pt-PT" smtClean="0"/>
              <a:t>Fixo, ou incondicional (</a:t>
            </a:r>
            <a:r>
              <a:rPr lang="pt-PT" altLang="pt-PT" i="1" smtClean="0"/>
              <a:t>for</a:t>
            </a:r>
            <a:r>
              <a:rPr lang="pt-PT" altLang="pt-PT" smtClean="0"/>
              <a:t>)</a:t>
            </a:r>
          </a:p>
          <a:p>
            <a:pPr lvl="1">
              <a:buFontTx/>
              <a:buNone/>
              <a:tabLst>
                <a:tab pos="4572000" algn="l"/>
                <a:tab pos="4953000" algn="l"/>
              </a:tabLst>
            </a:pPr>
            <a:r>
              <a:rPr lang="pt-PT" altLang="pt-PT" sz="2800" smtClean="0">
                <a:solidFill>
                  <a:schemeClr val="tx2"/>
                </a:solidFill>
              </a:rPr>
              <a:t>for (i=0; i &lt; N; i++;)	</a:t>
            </a:r>
          </a:p>
          <a:p>
            <a:pPr lvl="1">
              <a:buFontTx/>
              <a:buNone/>
              <a:tabLst>
                <a:tab pos="4572000" algn="l"/>
                <a:tab pos="4953000" algn="l"/>
              </a:tabLst>
            </a:pPr>
            <a:r>
              <a:rPr lang="pt-PT" altLang="pt-PT" sz="2800" smtClean="0">
                <a:solidFill>
                  <a:schemeClr val="tx2"/>
                </a:solidFill>
              </a:rPr>
              <a:t>	{ </a:t>
            </a:r>
            <a:r>
              <a:rPr lang="pt-PT" altLang="pt-PT" sz="2800" i="1" smtClean="0">
                <a:solidFill>
                  <a:schemeClr val="tx2"/>
                </a:solidFill>
              </a:rPr>
              <a:t>instruções </a:t>
            </a:r>
            <a:r>
              <a:rPr lang="pt-PT" altLang="pt-PT" sz="2800" smtClean="0">
                <a:solidFill>
                  <a:schemeClr val="tx2"/>
                </a:solidFill>
              </a:rPr>
              <a:t>}</a:t>
            </a:r>
          </a:p>
          <a:p>
            <a:pPr>
              <a:tabLst>
                <a:tab pos="4572000" algn="l"/>
                <a:tab pos="4953000" algn="l"/>
              </a:tabLst>
            </a:pPr>
            <a:r>
              <a:rPr lang="pt-PT" altLang="pt-PT" smtClean="0"/>
              <a:t>Condicional (</a:t>
            </a:r>
            <a:r>
              <a:rPr lang="pt-PT" altLang="pt-PT" i="1" smtClean="0"/>
              <a:t>while </a:t>
            </a:r>
            <a:r>
              <a:rPr lang="pt-PT" altLang="pt-PT" smtClean="0"/>
              <a:t>e</a:t>
            </a:r>
            <a:r>
              <a:rPr lang="pt-PT" altLang="pt-PT" i="1" smtClean="0"/>
              <a:t> do-while</a:t>
            </a:r>
            <a:r>
              <a:rPr lang="pt-PT" altLang="pt-PT" smtClean="0"/>
              <a:t>)</a:t>
            </a:r>
          </a:p>
          <a:p>
            <a:pPr lvl="1">
              <a:buFontTx/>
              <a:buNone/>
              <a:tabLst>
                <a:tab pos="4572000" algn="l"/>
                <a:tab pos="4953000" algn="l"/>
              </a:tabLst>
            </a:pPr>
            <a:r>
              <a:rPr lang="pt-PT" altLang="pt-PT" sz="2800" smtClean="0">
                <a:solidFill>
                  <a:schemeClr val="tx2"/>
                </a:solidFill>
              </a:rPr>
              <a:t>while (</a:t>
            </a:r>
            <a:r>
              <a:rPr lang="pt-PT" altLang="pt-PT" sz="2800" i="1" smtClean="0">
                <a:solidFill>
                  <a:schemeClr val="tx2"/>
                </a:solidFill>
              </a:rPr>
              <a:t>expressão</a:t>
            </a:r>
            <a:r>
              <a:rPr lang="pt-PT" altLang="pt-PT" sz="2800" smtClean="0">
                <a:solidFill>
                  <a:schemeClr val="tx2"/>
                </a:solidFill>
              </a:rPr>
              <a:t>)	do	</a:t>
            </a:r>
          </a:p>
          <a:p>
            <a:pPr lvl="1">
              <a:buFontTx/>
              <a:buNone/>
              <a:tabLst>
                <a:tab pos="4572000" algn="l"/>
                <a:tab pos="4953000" algn="l"/>
              </a:tabLst>
            </a:pPr>
            <a:r>
              <a:rPr lang="pt-PT" altLang="pt-PT" sz="2800" smtClean="0">
                <a:solidFill>
                  <a:schemeClr val="tx2"/>
                </a:solidFill>
              </a:rPr>
              <a:t>	{ </a:t>
            </a:r>
            <a:r>
              <a:rPr lang="pt-PT" altLang="pt-PT" sz="2800" i="1" smtClean="0">
                <a:solidFill>
                  <a:schemeClr val="tx2"/>
                </a:solidFill>
              </a:rPr>
              <a:t>instruções </a:t>
            </a:r>
            <a:r>
              <a:rPr lang="pt-PT" altLang="pt-PT" sz="2800" smtClean="0">
                <a:solidFill>
                  <a:schemeClr val="tx2"/>
                </a:solidFill>
              </a:rPr>
              <a:t>}		{ </a:t>
            </a:r>
            <a:r>
              <a:rPr lang="pt-PT" altLang="pt-PT" sz="2800" i="1" smtClean="0">
                <a:solidFill>
                  <a:schemeClr val="tx2"/>
                </a:solidFill>
              </a:rPr>
              <a:t>instruções </a:t>
            </a:r>
            <a:r>
              <a:rPr lang="pt-PT" altLang="pt-PT" sz="2800" smtClean="0">
                <a:solidFill>
                  <a:schemeClr val="tx2"/>
                </a:solidFill>
              </a:rPr>
              <a:t>}</a:t>
            </a:r>
          </a:p>
          <a:p>
            <a:pPr lvl="1">
              <a:buFontTx/>
              <a:buNone/>
              <a:tabLst>
                <a:tab pos="4572000" algn="l"/>
                <a:tab pos="4953000" algn="l"/>
              </a:tabLst>
            </a:pPr>
            <a:r>
              <a:rPr lang="pt-PT" altLang="pt-PT" sz="2800" smtClean="0">
                <a:solidFill>
                  <a:schemeClr val="tx2"/>
                </a:solidFill>
              </a:rPr>
              <a:t>		while (</a:t>
            </a:r>
            <a:r>
              <a:rPr lang="pt-PT" altLang="pt-PT" sz="2800" i="1" smtClean="0">
                <a:solidFill>
                  <a:schemeClr val="tx2"/>
                </a:solidFill>
              </a:rPr>
              <a:t>expressão</a:t>
            </a:r>
            <a:r>
              <a:rPr lang="pt-PT" altLang="pt-PT" sz="2800" smtClean="0">
                <a:solidFill>
                  <a:schemeClr val="tx2"/>
                </a:solidFill>
              </a:rPr>
              <a:t>);</a:t>
            </a:r>
          </a:p>
        </p:txBody>
      </p:sp>
      <p:cxnSp>
        <p:nvCxnSpPr>
          <p:cNvPr id="57349" name="Straight Connector 2"/>
          <p:cNvCxnSpPr>
            <a:cxnSpLocks noChangeShapeType="1"/>
          </p:cNvCxnSpPr>
          <p:nvPr/>
        </p:nvCxnSpPr>
        <p:spPr bwMode="auto">
          <a:xfrm>
            <a:off x="4572000" y="4286250"/>
            <a:ext cx="19050" cy="1495425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7089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685800"/>
          </a:xfrm>
        </p:spPr>
        <p:txBody>
          <a:bodyPr/>
          <a:lstStyle/>
          <a:p>
            <a:r>
              <a:rPr lang="en-US" altLang="pt-PT" smtClean="0"/>
              <a:t>Ciclos incondicionais (</a:t>
            </a:r>
            <a:r>
              <a:rPr lang="en-US" altLang="pt-PT" i="1" smtClean="0"/>
              <a:t>for</a:t>
            </a:r>
            <a:r>
              <a:rPr lang="en-US" altLang="pt-PT" smtClean="0"/>
              <a:t>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648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dirty="0" smtClean="0"/>
              <a:t>Em C: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for (i=0; i &lt; N; i++)	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dirty="0" smtClean="0">
                <a:solidFill>
                  <a:schemeClr val="tx2"/>
                </a:solidFill>
              </a:rPr>
              <a:t>	{ </a:t>
            </a:r>
            <a:r>
              <a:rPr lang="pt-PT" altLang="pt-PT" i="1" dirty="0" smtClean="0">
                <a:solidFill>
                  <a:schemeClr val="tx2"/>
                </a:solidFill>
              </a:rPr>
              <a:t>instruções </a:t>
            </a:r>
            <a:r>
              <a:rPr lang="pt-PT" altLang="pt-PT" dirty="0" smtClean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90000"/>
              </a:lnSpc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dirty="0" smtClean="0"/>
              <a:t>Em </a:t>
            </a:r>
            <a:r>
              <a:rPr lang="pt-PT" altLang="pt-PT" i="1" dirty="0" err="1" smtClean="0"/>
              <a:t>assembly</a:t>
            </a:r>
            <a:r>
              <a:rPr lang="pt-PT" altLang="pt-PT" dirty="0" smtClean="0"/>
              <a:t> (assumindo que </a:t>
            </a:r>
            <a:r>
              <a:rPr lang="pt-PT" altLang="pt-PT" i="1" dirty="0" smtClean="0"/>
              <a:t>i</a:t>
            </a:r>
            <a:r>
              <a:rPr lang="pt-PT" altLang="pt-PT" dirty="0" smtClean="0"/>
              <a:t> está no registo R1):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MOV	R1, 0	; inicializa variável de índice (i = 0;)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LOOP:	MOV	R2, N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CMP	R1, R2	; i &lt; N?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JGE	OUT	; se </a:t>
            </a:r>
            <a:r>
              <a:rPr lang="pt-PT" altLang="pt-PT" sz="2000" dirty="0" smtClean="0">
                <a:solidFill>
                  <a:schemeClr val="tx2"/>
                </a:solidFill>
              </a:rPr>
              <a:t>i &gt;= N</a:t>
            </a:r>
            <a:r>
              <a:rPr lang="pt-PT" altLang="pt-PT" sz="2000" dirty="0" smtClean="0">
                <a:solidFill>
                  <a:schemeClr val="tx2"/>
                </a:solidFill>
              </a:rPr>
              <a:t>, já terminou e vai embora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</a:t>
            </a:r>
            <a:r>
              <a:rPr lang="pt-PT" altLang="pt-PT" sz="2000" i="1" dirty="0" smtClean="0">
                <a:solidFill>
                  <a:schemeClr val="tx2"/>
                </a:solidFill>
              </a:rPr>
              <a:t>instruções</a:t>
            </a:r>
            <a:r>
              <a:rPr lang="pt-PT" altLang="pt-PT" sz="2000" dirty="0" smtClean="0">
                <a:solidFill>
                  <a:schemeClr val="tx2"/>
                </a:solidFill>
              </a:rPr>
              <a:t>		; código das instruções dentro do </a:t>
            </a:r>
            <a:r>
              <a:rPr lang="pt-PT" altLang="pt-PT" sz="2000" i="1" dirty="0" smtClean="0">
                <a:solidFill>
                  <a:schemeClr val="tx2"/>
                </a:solidFill>
              </a:rPr>
              <a:t>for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ADD	R1, 1	; i++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		JMP	LOOP	; próxima iteração</a:t>
            </a:r>
          </a:p>
          <a:p>
            <a:pPr>
              <a:lnSpc>
                <a:spcPct val="90000"/>
              </a:lnSpc>
              <a:buFontTx/>
              <a:buNone/>
              <a:tabLst>
                <a:tab pos="952500" algn="l"/>
                <a:tab pos="2197100" algn="l"/>
                <a:tab pos="3149600" algn="l"/>
              </a:tabLst>
            </a:pPr>
            <a:r>
              <a:rPr lang="pt-PT" altLang="pt-PT" sz="2000" dirty="0" smtClean="0">
                <a:solidFill>
                  <a:schemeClr val="tx2"/>
                </a:solidFill>
              </a:rPr>
              <a:t>OUT:	...		; instrução a seguir ao </a:t>
            </a:r>
            <a:r>
              <a:rPr lang="pt-PT" altLang="pt-PT" sz="2000" i="1" dirty="0" smtClean="0">
                <a:solidFill>
                  <a:schemeClr val="tx2"/>
                </a:solidFill>
              </a:rPr>
              <a:t>for</a:t>
            </a:r>
            <a:endParaRPr lang="pt-PT" alt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309500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85800"/>
          </a:xfrm>
        </p:spPr>
        <p:txBody>
          <a:bodyPr/>
          <a:lstStyle/>
          <a:p>
            <a:r>
              <a:rPr lang="en-US" altLang="pt-PT" smtClean="0"/>
              <a:t>Ciclos condicionais (</a:t>
            </a:r>
            <a:r>
              <a:rPr lang="en-US" altLang="pt-PT" i="1" smtClean="0"/>
              <a:t>while</a:t>
            </a:r>
            <a:r>
              <a:rPr lang="en-US" altLang="pt-PT" smtClean="0"/>
              <a:t>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66113" cy="4800600"/>
          </a:xfrm>
        </p:spPr>
        <p:txBody>
          <a:bodyPr/>
          <a:lstStyle/>
          <a:p>
            <a:pPr>
              <a:tabLst>
                <a:tab pos="952500" algn="l"/>
                <a:tab pos="1905000" algn="l"/>
                <a:tab pos="2857500" algn="l"/>
              </a:tabLst>
            </a:pPr>
            <a:r>
              <a:rPr lang="pt-PT" altLang="pt-PT" smtClean="0"/>
              <a:t>Em C:</a:t>
            </a:r>
          </a:p>
          <a:p>
            <a:pPr lvl="1">
              <a:buFontTx/>
              <a:buNone/>
              <a:tabLst>
                <a:tab pos="952500" algn="l"/>
                <a:tab pos="1905000" algn="l"/>
                <a:tab pos="28575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while (</a:t>
            </a:r>
            <a:r>
              <a:rPr lang="pt-PT" altLang="pt-PT" i="1" smtClean="0">
                <a:solidFill>
                  <a:schemeClr val="tx2"/>
                </a:solidFill>
              </a:rPr>
              <a:t>expressão</a:t>
            </a:r>
            <a:r>
              <a:rPr lang="pt-PT" altLang="pt-PT" smtClean="0">
                <a:solidFill>
                  <a:schemeClr val="tx2"/>
                </a:solidFill>
              </a:rPr>
              <a:t>) 	</a:t>
            </a:r>
          </a:p>
          <a:p>
            <a:pPr lvl="1">
              <a:buFontTx/>
              <a:buNone/>
              <a:tabLst>
                <a:tab pos="952500" algn="l"/>
                <a:tab pos="1905000" algn="l"/>
                <a:tab pos="28575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	{ </a:t>
            </a:r>
            <a:r>
              <a:rPr lang="pt-PT" altLang="pt-PT" i="1" smtClean="0">
                <a:solidFill>
                  <a:schemeClr val="tx2"/>
                </a:solidFill>
              </a:rPr>
              <a:t>instruções </a:t>
            </a:r>
            <a:r>
              <a:rPr lang="pt-PT" altLang="pt-PT" smtClean="0">
                <a:solidFill>
                  <a:schemeClr val="tx2"/>
                </a:solidFill>
              </a:rPr>
              <a:t>}	</a:t>
            </a:r>
          </a:p>
          <a:p>
            <a:pPr>
              <a:tabLst>
                <a:tab pos="952500" algn="l"/>
                <a:tab pos="1905000" algn="l"/>
                <a:tab pos="2857500" algn="l"/>
              </a:tabLst>
            </a:pPr>
            <a:r>
              <a:rPr lang="pt-PT" altLang="pt-PT" smtClean="0"/>
              <a:t>Em </a:t>
            </a:r>
            <a:r>
              <a:rPr lang="pt-PT" altLang="pt-PT" i="1" smtClean="0"/>
              <a:t>assembly</a:t>
            </a:r>
            <a:r>
              <a:rPr lang="pt-PT" altLang="pt-PT" smtClean="0"/>
              <a:t>:</a:t>
            </a:r>
          </a:p>
          <a:p>
            <a:pPr>
              <a:buFontTx/>
              <a:buNone/>
              <a:tabLst>
                <a:tab pos="952500" algn="l"/>
                <a:tab pos="1905000" algn="l"/>
                <a:tab pos="2857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LOOP:	</a:t>
            </a:r>
            <a:r>
              <a:rPr lang="pt-PT" altLang="pt-PT" sz="2000" i="1" smtClean="0">
                <a:solidFill>
                  <a:schemeClr val="tx2"/>
                </a:solidFill>
              </a:rPr>
              <a:t>expressão</a:t>
            </a:r>
            <a:r>
              <a:rPr lang="pt-PT" altLang="pt-PT" sz="2000" smtClean="0">
                <a:solidFill>
                  <a:schemeClr val="tx2"/>
                </a:solidFill>
              </a:rPr>
              <a:t> 	; código para calcular a expressão</a:t>
            </a:r>
          </a:p>
          <a:p>
            <a:pPr>
              <a:buFontTx/>
              <a:buNone/>
              <a:tabLst>
                <a:tab pos="952500" algn="l"/>
                <a:tab pos="1905000" algn="l"/>
                <a:tab pos="2857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JZ	OUT	; se expressão for falsa, sai do ciclo</a:t>
            </a:r>
          </a:p>
          <a:p>
            <a:pPr>
              <a:buFontTx/>
              <a:buNone/>
              <a:tabLst>
                <a:tab pos="952500" algn="l"/>
                <a:tab pos="1905000" algn="l"/>
                <a:tab pos="2857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</a:t>
            </a:r>
            <a:r>
              <a:rPr lang="pt-PT" altLang="pt-PT" sz="2000" i="1" smtClean="0">
                <a:solidFill>
                  <a:schemeClr val="tx2"/>
                </a:solidFill>
              </a:rPr>
              <a:t>instruções</a:t>
            </a:r>
            <a:r>
              <a:rPr lang="pt-PT" altLang="pt-PT" sz="2000" smtClean="0">
                <a:solidFill>
                  <a:schemeClr val="tx2"/>
                </a:solidFill>
              </a:rPr>
              <a:t>	; código das instruções dentro do </a:t>
            </a:r>
            <a:r>
              <a:rPr lang="pt-PT" altLang="pt-PT" sz="2000" i="1" smtClean="0">
                <a:solidFill>
                  <a:schemeClr val="tx2"/>
                </a:solidFill>
              </a:rPr>
              <a:t>while</a:t>
            </a:r>
          </a:p>
          <a:p>
            <a:pPr>
              <a:buFontTx/>
              <a:buNone/>
              <a:tabLst>
                <a:tab pos="952500" algn="l"/>
                <a:tab pos="1905000" algn="l"/>
                <a:tab pos="2857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JMP	LOOP	; próxima iteração (avalia expressão de novo)</a:t>
            </a:r>
          </a:p>
          <a:p>
            <a:pPr>
              <a:buFontTx/>
              <a:buNone/>
              <a:tabLst>
                <a:tab pos="952500" algn="l"/>
                <a:tab pos="1905000" algn="l"/>
                <a:tab pos="28575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OUT:	...		; instrução a seguir ao </a:t>
            </a:r>
            <a:r>
              <a:rPr lang="pt-PT" altLang="pt-PT" sz="2000" i="1" smtClean="0">
                <a:solidFill>
                  <a:schemeClr val="tx2"/>
                </a:solidFill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3568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85800"/>
          </a:xfrm>
        </p:spPr>
        <p:txBody>
          <a:bodyPr/>
          <a:lstStyle/>
          <a:p>
            <a:r>
              <a:rPr lang="en-US" altLang="pt-PT" smtClean="0"/>
              <a:t>Ciclos condicionais (</a:t>
            </a:r>
            <a:r>
              <a:rPr lang="en-US" altLang="pt-PT" i="1" smtClean="0"/>
              <a:t>do</a:t>
            </a:r>
            <a:r>
              <a:rPr lang="en-US" altLang="pt-PT" smtClean="0"/>
              <a:t>-</a:t>
            </a:r>
            <a:r>
              <a:rPr lang="en-US" altLang="pt-PT" i="1" smtClean="0"/>
              <a:t>while</a:t>
            </a:r>
            <a:r>
              <a:rPr lang="en-US" altLang="pt-PT" smtClean="0"/>
              <a:t>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4800600"/>
          </a:xfrm>
        </p:spPr>
        <p:txBody>
          <a:bodyPr/>
          <a:lstStyle/>
          <a:p>
            <a:pPr>
              <a:tabLst>
                <a:tab pos="990600" algn="l"/>
                <a:tab pos="2336800" algn="l"/>
                <a:tab pos="3225800" algn="l"/>
              </a:tabLst>
            </a:pPr>
            <a:r>
              <a:rPr lang="pt-PT" altLang="pt-PT" smtClean="0"/>
              <a:t>Em C:</a:t>
            </a:r>
          </a:p>
          <a:p>
            <a:pPr lvl="1">
              <a:buFontTx/>
              <a:buNone/>
              <a:tabLst>
                <a:tab pos="990600" algn="l"/>
                <a:tab pos="2336800" algn="l"/>
                <a:tab pos="32258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do	</a:t>
            </a:r>
          </a:p>
          <a:p>
            <a:pPr lvl="1">
              <a:buFontTx/>
              <a:buNone/>
              <a:tabLst>
                <a:tab pos="990600" algn="l"/>
                <a:tab pos="2336800" algn="l"/>
                <a:tab pos="32258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	{ </a:t>
            </a:r>
            <a:r>
              <a:rPr lang="pt-PT" altLang="pt-PT" i="1" smtClean="0">
                <a:solidFill>
                  <a:schemeClr val="tx2"/>
                </a:solidFill>
              </a:rPr>
              <a:t>instruções </a:t>
            </a:r>
            <a:r>
              <a:rPr lang="pt-PT" altLang="pt-PT" smtClean="0">
                <a:solidFill>
                  <a:schemeClr val="tx2"/>
                </a:solidFill>
              </a:rPr>
              <a:t>}</a:t>
            </a:r>
          </a:p>
          <a:p>
            <a:pPr lvl="1">
              <a:buFontTx/>
              <a:buNone/>
              <a:tabLst>
                <a:tab pos="990600" algn="l"/>
                <a:tab pos="2336800" algn="l"/>
                <a:tab pos="3225800" algn="l"/>
              </a:tabLst>
            </a:pPr>
            <a:r>
              <a:rPr lang="pt-PT" altLang="pt-PT" smtClean="0">
                <a:solidFill>
                  <a:schemeClr val="tx2"/>
                </a:solidFill>
              </a:rPr>
              <a:t>while (</a:t>
            </a:r>
            <a:r>
              <a:rPr lang="pt-PT" altLang="pt-PT" i="1" smtClean="0">
                <a:solidFill>
                  <a:schemeClr val="tx2"/>
                </a:solidFill>
              </a:rPr>
              <a:t>expressão</a:t>
            </a:r>
            <a:r>
              <a:rPr lang="pt-PT" altLang="pt-PT" smtClean="0">
                <a:solidFill>
                  <a:schemeClr val="tx2"/>
                </a:solidFill>
              </a:rPr>
              <a:t>);</a:t>
            </a:r>
          </a:p>
          <a:p>
            <a:pPr>
              <a:tabLst>
                <a:tab pos="990600" algn="l"/>
                <a:tab pos="2336800" algn="l"/>
                <a:tab pos="3225800" algn="l"/>
              </a:tabLst>
            </a:pPr>
            <a:r>
              <a:rPr lang="pt-PT" altLang="pt-PT" smtClean="0"/>
              <a:t>Em </a:t>
            </a:r>
            <a:r>
              <a:rPr lang="pt-PT" altLang="pt-PT" i="1" smtClean="0"/>
              <a:t>assembly</a:t>
            </a:r>
            <a:r>
              <a:rPr lang="pt-PT" altLang="pt-PT" smtClean="0"/>
              <a:t>:</a:t>
            </a:r>
          </a:p>
          <a:p>
            <a:pPr>
              <a:buFontTx/>
              <a:buNone/>
              <a:tabLst>
                <a:tab pos="990600" algn="l"/>
                <a:tab pos="2336800" algn="l"/>
                <a:tab pos="32258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LOOP:	 </a:t>
            </a:r>
            <a:r>
              <a:rPr lang="pt-PT" altLang="pt-PT" sz="2000" i="1" smtClean="0">
                <a:solidFill>
                  <a:schemeClr val="tx2"/>
                </a:solidFill>
              </a:rPr>
              <a:t>instruções</a:t>
            </a:r>
            <a:r>
              <a:rPr lang="pt-PT" altLang="pt-PT" sz="2000" smtClean="0">
                <a:solidFill>
                  <a:schemeClr val="tx2"/>
                </a:solidFill>
              </a:rPr>
              <a:t>		; instruções dentro do </a:t>
            </a:r>
            <a:r>
              <a:rPr lang="pt-PT" altLang="pt-PT" sz="2000" i="1" smtClean="0">
                <a:solidFill>
                  <a:schemeClr val="tx2"/>
                </a:solidFill>
              </a:rPr>
              <a:t>do-while</a:t>
            </a:r>
            <a:endParaRPr lang="pt-PT" altLang="pt-PT" sz="2000" smtClean="0">
              <a:solidFill>
                <a:schemeClr val="tx2"/>
              </a:solidFill>
            </a:endParaRPr>
          </a:p>
          <a:p>
            <a:pPr>
              <a:buFontTx/>
              <a:buNone/>
              <a:tabLst>
                <a:tab pos="990600" algn="l"/>
                <a:tab pos="2336800" algn="l"/>
                <a:tab pos="32258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 </a:t>
            </a:r>
            <a:r>
              <a:rPr lang="pt-PT" altLang="pt-PT" sz="2000" i="1" smtClean="0">
                <a:solidFill>
                  <a:schemeClr val="tx2"/>
                </a:solidFill>
              </a:rPr>
              <a:t>expressão</a:t>
            </a:r>
            <a:r>
              <a:rPr lang="pt-PT" altLang="pt-PT" sz="2000" smtClean="0">
                <a:solidFill>
                  <a:schemeClr val="tx2"/>
                </a:solidFill>
              </a:rPr>
              <a:t> 		; instruções para calcular </a:t>
            </a:r>
            <a:r>
              <a:rPr lang="pt-PT" altLang="pt-PT" sz="2000" i="1" smtClean="0">
                <a:solidFill>
                  <a:schemeClr val="tx2"/>
                </a:solidFill>
              </a:rPr>
              <a:t>expressão</a:t>
            </a:r>
          </a:p>
          <a:p>
            <a:pPr>
              <a:buFontTx/>
              <a:buNone/>
              <a:tabLst>
                <a:tab pos="990600" algn="l"/>
                <a:tab pos="2336800" algn="l"/>
                <a:tab pos="32258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		JNZ	LOOP	; se </a:t>
            </a:r>
            <a:r>
              <a:rPr lang="pt-PT" altLang="pt-PT" sz="2000" i="1" smtClean="0">
                <a:solidFill>
                  <a:schemeClr val="tx2"/>
                </a:solidFill>
              </a:rPr>
              <a:t>expressão</a:t>
            </a:r>
            <a:r>
              <a:rPr lang="pt-PT" altLang="pt-PT" sz="2000" smtClean="0">
                <a:solidFill>
                  <a:schemeClr val="tx2"/>
                </a:solidFill>
              </a:rPr>
              <a:t> for verdadeira, continua no ciclo</a:t>
            </a:r>
          </a:p>
          <a:p>
            <a:pPr>
              <a:buFontTx/>
              <a:buNone/>
              <a:tabLst>
                <a:tab pos="990600" algn="l"/>
                <a:tab pos="2336800" algn="l"/>
                <a:tab pos="3225800" algn="l"/>
              </a:tabLst>
            </a:pPr>
            <a:r>
              <a:rPr lang="pt-PT" altLang="pt-PT" sz="2000" smtClean="0">
                <a:solidFill>
                  <a:schemeClr val="tx2"/>
                </a:solidFill>
              </a:rPr>
              <a:t>OUT:	...		; instrução a seguir ao </a:t>
            </a:r>
            <a:r>
              <a:rPr lang="pt-PT" altLang="pt-PT" sz="2000" i="1" smtClean="0">
                <a:solidFill>
                  <a:schemeClr val="tx2"/>
                </a:solidFill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1846956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357188"/>
            <a:ext cx="7848600" cy="609600"/>
          </a:xfrm>
        </p:spPr>
        <p:txBody>
          <a:bodyPr/>
          <a:lstStyle/>
          <a:p>
            <a:r>
              <a:rPr lang="en-US" altLang="pt-PT" smtClean="0"/>
              <a:t>Registos do processador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054100"/>
            <a:ext cx="4659313" cy="5054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pt-PT" smtClean="0"/>
              <a:t>Os recursos mais importantes que as instruções manipulam são os registos.</a:t>
            </a:r>
          </a:p>
          <a:p>
            <a:pPr>
              <a:spcBef>
                <a:spcPct val="0"/>
              </a:spcBef>
            </a:pPr>
            <a:r>
              <a:rPr lang="en-US" altLang="pt-PT" smtClean="0"/>
              <a:t>O PEPE tem os seguintes registos (todos de 16 bits):</a:t>
            </a:r>
          </a:p>
          <a:p>
            <a:pPr lvl="1">
              <a:spcBef>
                <a:spcPct val="0"/>
              </a:spcBef>
            </a:pPr>
            <a:r>
              <a:rPr lang="en-US" altLang="pt-PT" smtClean="0"/>
              <a:t>PC (Program Counter);</a:t>
            </a:r>
          </a:p>
          <a:p>
            <a:pPr lvl="1">
              <a:spcBef>
                <a:spcPct val="0"/>
              </a:spcBef>
            </a:pPr>
            <a:r>
              <a:rPr lang="en-US" altLang="pt-PT" smtClean="0"/>
              <a:t>16 registos (R0 a R15), sendo alguns especiais (a ver mais tarde)</a:t>
            </a:r>
          </a:p>
          <a:p>
            <a:pPr>
              <a:spcBef>
                <a:spcPct val="0"/>
              </a:spcBef>
            </a:pPr>
            <a:r>
              <a:rPr lang="en-US" altLang="pt-PT" smtClean="0"/>
              <a:t>Os registos são uma memória interna, de acesso mais rápido que a externa e com instruções que os manipulam diretamente (mas são apenas alguns).</a:t>
            </a:r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pt-PT" altLang="pt-PT" sz="2000">
              <a:solidFill>
                <a:schemeClr val="bg2"/>
              </a:solidFill>
            </a:endParaRPr>
          </a:p>
        </p:txBody>
      </p:sp>
      <p:graphicFrame>
        <p:nvGraphicFramePr>
          <p:cNvPr id="10246" name="Object 2"/>
          <p:cNvGraphicFramePr>
            <a:graphicFrameLocks noChangeAspect="1"/>
          </p:cNvGraphicFramePr>
          <p:nvPr/>
        </p:nvGraphicFramePr>
        <p:xfrm>
          <a:off x="5268913" y="1143000"/>
          <a:ext cx="3554412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Visio" r:id="rId3" imgW="2112264" imgH="2669743" progId="Visio.Drawing.6">
                  <p:embed/>
                </p:oleObj>
              </mc:Choice>
              <mc:Fallback>
                <p:oleObj name="Visio" r:id="rId3" imgW="2112264" imgH="2669743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1143000"/>
                        <a:ext cx="3554412" cy="440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7" name="Group 15"/>
          <p:cNvGrpSpPr>
            <a:grpSpLocks/>
          </p:cNvGrpSpPr>
          <p:nvPr/>
        </p:nvGrpSpPr>
        <p:grpSpPr bwMode="auto">
          <a:xfrm>
            <a:off x="5268913" y="5686425"/>
            <a:ext cx="2757487" cy="336550"/>
            <a:chOff x="3319" y="3582"/>
            <a:chExt cx="1737" cy="212"/>
          </a:xfrm>
        </p:grpSpPr>
        <p:sp>
          <p:nvSpPr>
            <p:cNvPr id="10248" name="Rectangle 13"/>
            <p:cNvSpPr>
              <a:spLocks noChangeArrowheads="1"/>
            </p:cNvSpPr>
            <p:nvPr/>
          </p:nvSpPr>
          <p:spPr bwMode="auto">
            <a:xfrm>
              <a:off x="3776" y="3648"/>
              <a:ext cx="1280" cy="1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pt-PT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10249" name="Text Box 14"/>
            <p:cNvSpPr txBox="1">
              <a:spLocks noChangeArrowheads="1"/>
            </p:cNvSpPr>
            <p:nvPr/>
          </p:nvSpPr>
          <p:spPr bwMode="auto">
            <a:xfrm>
              <a:off x="3319" y="3582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1600" b="1">
                  <a:solidFill>
                    <a:schemeClr val="bg2"/>
                  </a:solidFill>
                  <a:latin typeface="Tahoma" panose="020B0604030504040204" pitchFamily="34" charset="0"/>
                </a:rPr>
                <a:t>PC</a:t>
              </a:r>
              <a:endParaRPr lang="en-US" altLang="pt-PT" sz="1600" b="1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/>
              <a:t>Classes de instruções</a:t>
            </a:r>
          </a:p>
        </p:txBody>
      </p:sp>
      <p:graphicFrame>
        <p:nvGraphicFramePr>
          <p:cNvPr id="512023" name="Group 23"/>
          <p:cNvGraphicFramePr>
            <a:graphicFrameLocks noGrp="1"/>
          </p:cNvGraphicFramePr>
          <p:nvPr>
            <p:ph sz="half" idx="2"/>
          </p:nvPr>
        </p:nvGraphicFramePr>
        <p:xfrm>
          <a:off x="935038" y="1447800"/>
          <a:ext cx="7599362" cy="4572000"/>
        </p:xfrm>
        <a:graphic>
          <a:graphicData uri="http://schemas.openxmlformats.org/drawingml/2006/table">
            <a:tbl>
              <a:tblPr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Classe </a:t>
                      </a:r>
                      <a:r>
                        <a:rPr kumimoji="0" lang="pt-PT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de</a:t>
                      </a:r>
                      <a:r>
                        <a:rPr kumimoji="0" lang="pt-P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 instruções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Descrição e exemplos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2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Instruções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aritméticas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Lidam com números em complemento para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ADD, SUB, CMP, MUL, DIV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Instruções de bit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Lidam com sequências de bits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AND, OR, SET, SHR, ROL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853"/>
                  </a:ext>
                </a:extLst>
              </a:tr>
              <a:tr h="10362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Instruções de transferência de dados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Transferem dados entre dois registos ou entre um registo e a memória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MOV, SWAP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8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Instruções de controlo de fluxo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Controlam a sequência de execução de instruções, podendo tomar decisões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JMP, JZ, JNZ, CALL, RET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+mn-lt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85800"/>
          </a:xfrm>
        </p:spPr>
        <p:txBody>
          <a:bodyPr/>
          <a:lstStyle/>
          <a:p>
            <a:r>
              <a:rPr lang="en-US" altLang="pt-PT" dirty="0" err="1" smtClean="0"/>
              <a:t>Representação</a:t>
            </a:r>
            <a:r>
              <a:rPr lang="en-US" altLang="pt-PT" dirty="0" smtClean="0"/>
              <a:t> de </a:t>
            </a:r>
            <a:r>
              <a:rPr lang="en-US" altLang="pt-PT" dirty="0" err="1" smtClean="0"/>
              <a:t>números</a:t>
            </a:r>
            <a:endParaRPr lang="en-US" altLang="pt-PT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219199"/>
            <a:ext cx="8108950" cy="4580468"/>
          </a:xfrm>
        </p:spPr>
        <p:txBody>
          <a:bodyPr/>
          <a:lstStyle/>
          <a:p>
            <a:r>
              <a:rPr lang="pt-PT" altLang="pt-PT" dirty="0" smtClean="0"/>
              <a:t>Os registos têm 16 bits (4 dígitos hexadecimais)</a:t>
            </a:r>
          </a:p>
          <a:p>
            <a:r>
              <a:rPr lang="pt-PT" altLang="pt-PT" dirty="0" smtClean="0"/>
              <a:t>Nas instruções aritméticas (ADD, etc.), os valores estão em complemento para 2 (entre 8000H e 7FFFH)</a:t>
            </a:r>
          </a:p>
          <a:p>
            <a:r>
              <a:rPr lang="pt-PT" altLang="pt-PT" dirty="0" smtClean="0"/>
              <a:t>Nas instruções de bit, os registos são apenas um conjunto de bits individuais</a:t>
            </a:r>
          </a:p>
          <a:p>
            <a:r>
              <a:rPr lang="pt-PT" altLang="pt-PT" dirty="0" smtClean="0"/>
              <a:t>Nas instruções de controlo de fluxo (saltos), os valores dos registos são considerados endereços, sem sinal (0000H a FFFFH)</a:t>
            </a:r>
          </a:p>
          <a:p>
            <a:r>
              <a:rPr lang="pt-PT" altLang="pt-PT" dirty="0" smtClean="0"/>
              <a:t>Exemplo: </a:t>
            </a:r>
            <a:r>
              <a:rPr lang="pt-PT" altLang="pt-PT" b="1" dirty="0" smtClean="0">
                <a:solidFill>
                  <a:srgbClr val="FFFF00"/>
                </a:solidFill>
              </a:rPr>
              <a:t>representação_números.asm</a:t>
            </a:r>
          </a:p>
        </p:txBody>
      </p:sp>
    </p:spTree>
    <p:extLst>
      <p:ext uri="{BB962C8B-B14F-4D97-AF65-F5344CB8AC3E}">
        <p14:creationId xmlns:p14="http://schemas.microsoft.com/office/powerpoint/2010/main" val="380687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3200"/>
            <a:ext cx="7924800" cy="685800"/>
          </a:xfrm>
        </p:spPr>
        <p:txBody>
          <a:bodyPr/>
          <a:lstStyle/>
          <a:p>
            <a:r>
              <a:rPr lang="en-US" altLang="pt-PT" smtClean="0"/>
              <a:t>Instruções aritméticas típicas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048" y="1054100"/>
            <a:ext cx="861748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dirty="0" smtClean="0"/>
              <a:t>Implementam as operações aritméticas das linguagens de alto nível (+, -, *, /). </a:t>
            </a:r>
            <a:r>
              <a:rPr lang="pt-PT" altLang="pt-PT" dirty="0"/>
              <a:t>Exemplo: </a:t>
            </a:r>
            <a:r>
              <a:rPr lang="pt-PT" altLang="pt-PT" b="1" dirty="0" smtClean="0">
                <a:solidFill>
                  <a:srgbClr val="FFFF00"/>
                </a:solidFill>
              </a:rPr>
              <a:t>instruções_aritméticas.asm</a:t>
            </a:r>
          </a:p>
        </p:txBody>
      </p:sp>
      <p:grpSp>
        <p:nvGrpSpPr>
          <p:cNvPr id="28677" name="Group 53"/>
          <p:cNvGrpSpPr>
            <a:grpSpLocks/>
          </p:cNvGrpSpPr>
          <p:nvPr/>
        </p:nvGrpSpPr>
        <p:grpSpPr bwMode="auto">
          <a:xfrm>
            <a:off x="623888" y="2133600"/>
            <a:ext cx="8051800" cy="4044950"/>
            <a:chOff x="720" y="1344"/>
            <a:chExt cx="4224" cy="2548"/>
          </a:xfrm>
        </p:grpSpPr>
        <p:grpSp>
          <p:nvGrpSpPr>
            <p:cNvPr id="28678" name="Group 8"/>
            <p:cNvGrpSpPr>
              <a:grpSpLocks/>
            </p:cNvGrpSpPr>
            <p:nvPr/>
          </p:nvGrpSpPr>
          <p:grpSpPr bwMode="auto">
            <a:xfrm>
              <a:off x="720" y="3646"/>
              <a:ext cx="4224" cy="245"/>
              <a:chOff x="720" y="3647"/>
              <a:chExt cx="4224" cy="245"/>
            </a:xfrm>
          </p:grpSpPr>
          <p:sp>
            <p:nvSpPr>
              <p:cNvPr id="28723" name="Rectangle 9"/>
              <p:cNvSpPr>
                <a:spLocks noChangeArrowheads="1"/>
              </p:cNvSpPr>
              <p:nvPr/>
            </p:nvSpPr>
            <p:spPr bwMode="auto">
              <a:xfrm>
                <a:off x="3888" y="3647"/>
                <a:ext cx="1056" cy="245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rgbClr val="990033"/>
                    </a:solidFill>
                  </a:rPr>
                  <a:t>Z, C, V, N</a:t>
                </a:r>
                <a:endParaRPr lang="en-GB" altLang="pt-PT" sz="2000">
                  <a:solidFill>
                    <a:srgbClr val="990033"/>
                  </a:solidFill>
                </a:endParaRPr>
              </a:p>
            </p:txBody>
          </p:sp>
          <p:sp>
            <p:nvSpPr>
              <p:cNvPr id="28724" name="Rectangle 10"/>
              <p:cNvSpPr>
                <a:spLocks noChangeArrowheads="1"/>
              </p:cNvSpPr>
              <p:nvPr/>
            </p:nvSpPr>
            <p:spPr bwMode="auto">
              <a:xfrm>
                <a:off x="2160" y="3647"/>
                <a:ext cx="1728" cy="245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rgbClr val="990033"/>
                    </a:solidFill>
                  </a:rPr>
                  <a:t>Rd </a:t>
                </a:r>
                <a:r>
                  <a:rPr lang="pt-PT" altLang="pt-PT" sz="2000">
                    <a:solidFill>
                      <a:srgbClr val="990033"/>
                    </a:solidFill>
                    <a:sym typeface="Symbol" panose="05050102010706020507" pitchFamily="18" charset="2"/>
                  </a:rPr>
                  <a:t></a:t>
                </a:r>
                <a:r>
                  <a:rPr lang="pt-PT" altLang="pt-PT" sz="2000">
                    <a:solidFill>
                      <a:srgbClr val="990033"/>
                    </a:solidFill>
                  </a:rPr>
                  <a:t> – Rd</a:t>
                </a:r>
                <a:endParaRPr lang="en-GB" altLang="pt-PT" sz="2000">
                  <a:solidFill>
                    <a:srgbClr val="990033"/>
                  </a:solidFill>
                </a:endParaRPr>
              </a:p>
            </p:txBody>
          </p:sp>
          <p:sp>
            <p:nvSpPr>
              <p:cNvPr id="28725" name="Rectangle 11"/>
              <p:cNvSpPr>
                <a:spLocks noChangeArrowheads="1"/>
              </p:cNvSpPr>
              <p:nvPr/>
            </p:nvSpPr>
            <p:spPr bwMode="auto">
              <a:xfrm>
                <a:off x="720" y="3647"/>
                <a:ext cx="1440" cy="245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pt-PT" altLang="pt-PT" sz="2000">
                    <a:solidFill>
                      <a:srgbClr val="990033"/>
                    </a:solidFill>
                  </a:rPr>
                  <a:t>NEG	 Rd</a:t>
                </a:r>
                <a:endParaRPr lang="en-GB" altLang="pt-PT" sz="2000">
                  <a:solidFill>
                    <a:srgbClr val="990033"/>
                  </a:solidFill>
                </a:endParaRPr>
              </a:p>
            </p:txBody>
          </p:sp>
        </p:grpSp>
        <p:sp>
          <p:nvSpPr>
            <p:cNvPr id="28679" name="Line 12"/>
            <p:cNvSpPr>
              <a:spLocks noChangeShapeType="1"/>
            </p:cNvSpPr>
            <p:nvPr/>
          </p:nvSpPr>
          <p:spPr bwMode="auto">
            <a:xfrm>
              <a:off x="720" y="3891"/>
              <a:ext cx="42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680" name="Rectangle 17"/>
            <p:cNvSpPr>
              <a:spLocks noChangeArrowheads="1"/>
            </p:cNvSpPr>
            <p:nvPr/>
          </p:nvSpPr>
          <p:spPr bwMode="auto">
            <a:xfrm>
              <a:off x="3888" y="3155"/>
              <a:ext cx="1056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Z, C, V, N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81" name="Rectangle 18"/>
            <p:cNvSpPr>
              <a:spLocks noChangeArrowheads="1"/>
            </p:cNvSpPr>
            <p:nvPr/>
          </p:nvSpPr>
          <p:spPr bwMode="auto">
            <a:xfrm>
              <a:off x="2160" y="3155"/>
              <a:ext cx="1728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Rd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quociente (Rd / Rs)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82" name="Rectangle 19"/>
            <p:cNvSpPr>
              <a:spLocks noChangeArrowheads="1"/>
            </p:cNvSpPr>
            <p:nvPr/>
          </p:nvSpPr>
          <p:spPr bwMode="auto">
            <a:xfrm>
              <a:off x="720" y="3155"/>
              <a:ext cx="1440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DIV	 Rd,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83" name="Line 21"/>
            <p:cNvSpPr>
              <a:spLocks noChangeShapeType="1"/>
            </p:cNvSpPr>
            <p:nvPr/>
          </p:nvSpPr>
          <p:spPr bwMode="auto">
            <a:xfrm>
              <a:off x="720" y="3155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684" name="Rectangle 30"/>
            <p:cNvSpPr>
              <a:spLocks noChangeArrowheads="1"/>
            </p:cNvSpPr>
            <p:nvPr/>
          </p:nvSpPr>
          <p:spPr bwMode="auto">
            <a:xfrm>
              <a:off x="3888" y="3402"/>
              <a:ext cx="1056" cy="2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Z, C, V, N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85" name="Rectangle 31"/>
            <p:cNvSpPr>
              <a:spLocks noChangeArrowheads="1"/>
            </p:cNvSpPr>
            <p:nvPr/>
          </p:nvSpPr>
          <p:spPr bwMode="auto">
            <a:xfrm>
              <a:off x="2160" y="3402"/>
              <a:ext cx="1728" cy="2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Rd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resto (Rd / Rs)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86" name="Rectangle 32"/>
            <p:cNvSpPr>
              <a:spLocks noChangeArrowheads="1"/>
            </p:cNvSpPr>
            <p:nvPr/>
          </p:nvSpPr>
          <p:spPr bwMode="auto">
            <a:xfrm>
              <a:off x="720" y="3402"/>
              <a:ext cx="1440" cy="2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MOD	 Rd,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87" name="Rectangle 5"/>
            <p:cNvSpPr>
              <a:spLocks noChangeArrowheads="1"/>
            </p:cNvSpPr>
            <p:nvPr/>
          </p:nvSpPr>
          <p:spPr bwMode="auto">
            <a:xfrm>
              <a:off x="3888" y="2664"/>
              <a:ext cx="1056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Z, C, V, N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88" name="Rectangle 6"/>
            <p:cNvSpPr>
              <a:spLocks noChangeArrowheads="1"/>
            </p:cNvSpPr>
            <p:nvPr/>
          </p:nvSpPr>
          <p:spPr bwMode="auto">
            <a:xfrm>
              <a:off x="2160" y="2664"/>
              <a:ext cx="1728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Z, C, N, V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Rd –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89" name="Rectangle 7"/>
            <p:cNvSpPr>
              <a:spLocks noChangeArrowheads="1"/>
            </p:cNvSpPr>
            <p:nvPr/>
          </p:nvSpPr>
          <p:spPr bwMode="auto">
            <a:xfrm>
              <a:off x="720" y="2664"/>
              <a:ext cx="1440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CMP	 Rd,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90" name="Line 13"/>
            <p:cNvSpPr>
              <a:spLocks noChangeShapeType="1"/>
            </p:cNvSpPr>
            <p:nvPr/>
          </p:nvSpPr>
          <p:spPr bwMode="auto">
            <a:xfrm>
              <a:off x="720" y="2910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691" name="Rectangle 14"/>
            <p:cNvSpPr>
              <a:spLocks noChangeArrowheads="1"/>
            </p:cNvSpPr>
            <p:nvPr/>
          </p:nvSpPr>
          <p:spPr bwMode="auto">
            <a:xfrm>
              <a:off x="3888" y="2909"/>
              <a:ext cx="1056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Z, C, V, N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92" name="Rectangle 15"/>
            <p:cNvSpPr>
              <a:spLocks noChangeArrowheads="1"/>
            </p:cNvSpPr>
            <p:nvPr/>
          </p:nvSpPr>
          <p:spPr bwMode="auto">
            <a:xfrm>
              <a:off x="2160" y="2909"/>
              <a:ext cx="1728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Rd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Rd *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93" name="Rectangle 16"/>
            <p:cNvSpPr>
              <a:spLocks noChangeArrowheads="1"/>
            </p:cNvSpPr>
            <p:nvPr/>
          </p:nvSpPr>
          <p:spPr bwMode="auto">
            <a:xfrm>
              <a:off x="720" y="2909"/>
              <a:ext cx="1440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MUL	 Rd,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94" name="Line 20"/>
            <p:cNvSpPr>
              <a:spLocks noChangeShapeType="1"/>
            </p:cNvSpPr>
            <p:nvPr/>
          </p:nvSpPr>
          <p:spPr bwMode="auto">
            <a:xfrm>
              <a:off x="720" y="2664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>
              <a:off x="3888" y="2419"/>
              <a:ext cx="1056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Z, C, V, N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2160" y="2419"/>
              <a:ext cx="1728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Rd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Rd – Rs – C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97" name="Rectangle 24"/>
            <p:cNvSpPr>
              <a:spLocks noChangeArrowheads="1"/>
            </p:cNvSpPr>
            <p:nvPr/>
          </p:nvSpPr>
          <p:spPr bwMode="auto">
            <a:xfrm>
              <a:off x="720" y="2419"/>
              <a:ext cx="1440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SUBB	 Rd,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98" name="Rectangle 25"/>
            <p:cNvSpPr>
              <a:spLocks noChangeArrowheads="1"/>
            </p:cNvSpPr>
            <p:nvPr/>
          </p:nvSpPr>
          <p:spPr bwMode="auto">
            <a:xfrm>
              <a:off x="3888" y="2173"/>
              <a:ext cx="1056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Z, C, V, N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699" name="Rectangle 26"/>
            <p:cNvSpPr>
              <a:spLocks noChangeArrowheads="1"/>
            </p:cNvSpPr>
            <p:nvPr/>
          </p:nvSpPr>
          <p:spPr bwMode="auto">
            <a:xfrm>
              <a:off x="2160" y="2173"/>
              <a:ext cx="1728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Rd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Rd –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700" name="Rectangle 27"/>
            <p:cNvSpPr>
              <a:spLocks noChangeArrowheads="1"/>
            </p:cNvSpPr>
            <p:nvPr/>
          </p:nvSpPr>
          <p:spPr bwMode="auto">
            <a:xfrm>
              <a:off x="720" y="2173"/>
              <a:ext cx="1440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SUB	 Rd,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701" name="Line 28"/>
            <p:cNvSpPr>
              <a:spLocks noChangeShapeType="1"/>
            </p:cNvSpPr>
            <p:nvPr/>
          </p:nvSpPr>
          <p:spPr bwMode="auto">
            <a:xfrm>
              <a:off x="720" y="2419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02" name="Line 29"/>
            <p:cNvSpPr>
              <a:spLocks noChangeShapeType="1"/>
            </p:cNvSpPr>
            <p:nvPr/>
          </p:nvSpPr>
          <p:spPr bwMode="auto">
            <a:xfrm>
              <a:off x="720" y="2909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03" name="Line 33"/>
            <p:cNvSpPr>
              <a:spLocks noChangeShapeType="1"/>
            </p:cNvSpPr>
            <p:nvPr/>
          </p:nvSpPr>
          <p:spPr bwMode="auto">
            <a:xfrm>
              <a:off x="720" y="2173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04" name="Rectangle 34"/>
            <p:cNvSpPr>
              <a:spLocks noChangeArrowheads="1"/>
            </p:cNvSpPr>
            <p:nvPr/>
          </p:nvSpPr>
          <p:spPr bwMode="auto">
            <a:xfrm>
              <a:off x="3888" y="1931"/>
              <a:ext cx="1056" cy="2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Z, C, V, N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705" name="Rectangle 35"/>
            <p:cNvSpPr>
              <a:spLocks noChangeArrowheads="1"/>
            </p:cNvSpPr>
            <p:nvPr/>
          </p:nvSpPr>
          <p:spPr bwMode="auto">
            <a:xfrm>
              <a:off x="3888" y="1685"/>
              <a:ext cx="1056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Z, C, V, N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706" name="Rectangle 36"/>
            <p:cNvSpPr>
              <a:spLocks noChangeArrowheads="1"/>
            </p:cNvSpPr>
            <p:nvPr/>
          </p:nvSpPr>
          <p:spPr bwMode="auto">
            <a:xfrm>
              <a:off x="3888" y="1344"/>
              <a:ext cx="1056" cy="341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Bits de estado afetados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28707" name="Rectangle 37"/>
            <p:cNvSpPr>
              <a:spLocks noChangeArrowheads="1"/>
            </p:cNvSpPr>
            <p:nvPr/>
          </p:nvSpPr>
          <p:spPr bwMode="auto">
            <a:xfrm>
              <a:off x="2160" y="1931"/>
              <a:ext cx="1728" cy="2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Rd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Rd + Rs + C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708" name="Rectangle 38"/>
            <p:cNvSpPr>
              <a:spLocks noChangeArrowheads="1"/>
            </p:cNvSpPr>
            <p:nvPr/>
          </p:nvSpPr>
          <p:spPr bwMode="auto">
            <a:xfrm>
              <a:off x="720" y="1931"/>
              <a:ext cx="1440" cy="2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ADDC	 Rd,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709" name="Rectangle 39"/>
            <p:cNvSpPr>
              <a:spLocks noChangeArrowheads="1"/>
            </p:cNvSpPr>
            <p:nvPr/>
          </p:nvSpPr>
          <p:spPr bwMode="auto">
            <a:xfrm>
              <a:off x="2160" y="1685"/>
              <a:ext cx="1728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Rd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Rd +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710" name="Rectangle 40"/>
            <p:cNvSpPr>
              <a:spLocks noChangeArrowheads="1"/>
            </p:cNvSpPr>
            <p:nvPr/>
          </p:nvSpPr>
          <p:spPr bwMode="auto">
            <a:xfrm>
              <a:off x="720" y="1685"/>
              <a:ext cx="1440" cy="2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ADD 	 Rd, Rs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28711" name="Rectangle 41"/>
            <p:cNvSpPr>
              <a:spLocks noChangeArrowheads="1"/>
            </p:cNvSpPr>
            <p:nvPr/>
          </p:nvSpPr>
          <p:spPr bwMode="auto">
            <a:xfrm>
              <a:off x="2160" y="1344"/>
              <a:ext cx="1728" cy="341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Descrição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28712" name="Rectangle 42"/>
            <p:cNvSpPr>
              <a:spLocks noChangeArrowheads="1"/>
            </p:cNvSpPr>
            <p:nvPr/>
          </p:nvSpPr>
          <p:spPr bwMode="auto">
            <a:xfrm>
              <a:off x="720" y="1344"/>
              <a:ext cx="1440" cy="341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Instrução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28713" name="Line 43"/>
            <p:cNvSpPr>
              <a:spLocks noChangeShapeType="1"/>
            </p:cNvSpPr>
            <p:nvPr/>
          </p:nvSpPr>
          <p:spPr bwMode="auto">
            <a:xfrm>
              <a:off x="720" y="1344"/>
              <a:ext cx="42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14" name="Line 44"/>
            <p:cNvSpPr>
              <a:spLocks noChangeShapeType="1"/>
            </p:cNvSpPr>
            <p:nvPr/>
          </p:nvSpPr>
          <p:spPr bwMode="auto">
            <a:xfrm>
              <a:off x="720" y="1685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15" name="Line 45"/>
            <p:cNvSpPr>
              <a:spLocks noChangeShapeType="1"/>
            </p:cNvSpPr>
            <p:nvPr/>
          </p:nvSpPr>
          <p:spPr bwMode="auto">
            <a:xfrm>
              <a:off x="720" y="1931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16" name="Line 46"/>
            <p:cNvSpPr>
              <a:spLocks noChangeShapeType="1"/>
            </p:cNvSpPr>
            <p:nvPr/>
          </p:nvSpPr>
          <p:spPr bwMode="auto">
            <a:xfrm>
              <a:off x="720" y="2175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17" name="Line 47"/>
            <p:cNvSpPr>
              <a:spLocks noChangeShapeType="1"/>
            </p:cNvSpPr>
            <p:nvPr/>
          </p:nvSpPr>
          <p:spPr bwMode="auto">
            <a:xfrm>
              <a:off x="720" y="1344"/>
              <a:ext cx="0" cy="254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18" name="Line 48"/>
            <p:cNvSpPr>
              <a:spLocks noChangeShapeType="1"/>
            </p:cNvSpPr>
            <p:nvPr/>
          </p:nvSpPr>
          <p:spPr bwMode="auto">
            <a:xfrm>
              <a:off x="2160" y="1344"/>
              <a:ext cx="0" cy="25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19" name="Line 49"/>
            <p:cNvSpPr>
              <a:spLocks noChangeShapeType="1"/>
            </p:cNvSpPr>
            <p:nvPr/>
          </p:nvSpPr>
          <p:spPr bwMode="auto">
            <a:xfrm>
              <a:off x="4944" y="1344"/>
              <a:ext cx="0" cy="254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20" name="Line 50"/>
            <p:cNvSpPr>
              <a:spLocks noChangeShapeType="1"/>
            </p:cNvSpPr>
            <p:nvPr/>
          </p:nvSpPr>
          <p:spPr bwMode="auto">
            <a:xfrm>
              <a:off x="3888" y="1344"/>
              <a:ext cx="0" cy="25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21" name="Line 51"/>
            <p:cNvSpPr>
              <a:spLocks noChangeShapeType="1"/>
            </p:cNvSpPr>
            <p:nvPr/>
          </p:nvSpPr>
          <p:spPr bwMode="auto">
            <a:xfrm>
              <a:off x="720" y="3402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722" name="Line 52"/>
            <p:cNvSpPr>
              <a:spLocks noChangeShapeType="1"/>
            </p:cNvSpPr>
            <p:nvPr/>
          </p:nvSpPr>
          <p:spPr bwMode="auto">
            <a:xfrm>
              <a:off x="720" y="3646"/>
              <a:ext cx="42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998476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000" dirty="0" smtClean="0"/>
              <a:t>IST - DEI © 2022 </a:t>
            </a:r>
            <a:endParaRPr lang="en-US" altLang="pt-PT" sz="10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381000"/>
            <a:ext cx="8232775" cy="685800"/>
          </a:xfrm>
        </p:spPr>
        <p:txBody>
          <a:bodyPr/>
          <a:lstStyle/>
          <a:p>
            <a:r>
              <a:rPr lang="en-US" altLang="pt-PT" smtClean="0"/>
              <a:t>Instruções lógicas em </a:t>
            </a:r>
            <a:r>
              <a:rPr lang="en-US" altLang="pt-PT" i="1" smtClean="0"/>
              <a:t>assembly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796925" y="3124200"/>
            <a:ext cx="6610350" cy="2971800"/>
            <a:chOff x="471" y="1584"/>
            <a:chExt cx="4532" cy="2112"/>
          </a:xfrm>
        </p:grpSpPr>
        <p:sp>
          <p:nvSpPr>
            <p:cNvPr id="30735" name="Rectangle 4"/>
            <p:cNvSpPr>
              <a:spLocks noChangeArrowheads="1"/>
            </p:cNvSpPr>
            <p:nvPr/>
          </p:nvSpPr>
          <p:spPr bwMode="auto">
            <a:xfrm>
              <a:off x="875" y="2400"/>
              <a:ext cx="4128" cy="48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GB" altLang="pt-PT" sz="2000">
                <a:solidFill>
                  <a:srgbClr val="FFFFCC"/>
                </a:solidFill>
              </a:endParaRPr>
            </a:p>
          </p:txBody>
        </p:sp>
        <p:sp>
          <p:nvSpPr>
            <p:cNvPr id="30736" name="Rectangle 5"/>
            <p:cNvSpPr>
              <a:spLocks noChangeArrowheads="1"/>
            </p:cNvSpPr>
            <p:nvPr/>
          </p:nvSpPr>
          <p:spPr bwMode="auto">
            <a:xfrm>
              <a:off x="875" y="1680"/>
              <a:ext cx="4128" cy="52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GB" altLang="pt-PT" sz="2000">
                <a:solidFill>
                  <a:srgbClr val="FFFFCC"/>
                </a:solidFill>
              </a:endParaRPr>
            </a:p>
          </p:txBody>
        </p:sp>
        <p:sp>
          <p:nvSpPr>
            <p:cNvPr id="30737" name="Rectangle 6"/>
            <p:cNvSpPr>
              <a:spLocks noChangeArrowheads="1"/>
            </p:cNvSpPr>
            <p:nvPr/>
          </p:nvSpPr>
          <p:spPr bwMode="auto">
            <a:xfrm>
              <a:off x="3131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a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2</a:t>
              </a:r>
              <a:endParaRPr lang="en-GB" altLang="pt-PT" sz="2000" baseline="-25000">
                <a:solidFill>
                  <a:schemeClr val="bg2"/>
                </a:solidFill>
              </a:endParaRPr>
            </a:p>
          </p:txBody>
        </p:sp>
        <p:sp>
          <p:nvSpPr>
            <p:cNvPr id="30738" name="Rectangle 7"/>
            <p:cNvSpPr>
              <a:spLocks noChangeArrowheads="1"/>
            </p:cNvSpPr>
            <p:nvPr/>
          </p:nvSpPr>
          <p:spPr bwMode="auto">
            <a:xfrm>
              <a:off x="3131" y="249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b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2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0739" name="Line 8"/>
            <p:cNvSpPr>
              <a:spLocks noChangeShapeType="1"/>
            </p:cNvSpPr>
            <p:nvPr/>
          </p:nvSpPr>
          <p:spPr bwMode="auto">
            <a:xfrm>
              <a:off x="3274" y="2784"/>
              <a:ext cx="1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40" name="Line 9"/>
            <p:cNvSpPr>
              <a:spLocks noChangeShapeType="1"/>
            </p:cNvSpPr>
            <p:nvPr/>
          </p:nvSpPr>
          <p:spPr bwMode="auto">
            <a:xfrm>
              <a:off x="3515" y="2304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41" name="Rectangle 10"/>
            <p:cNvSpPr>
              <a:spLocks noChangeArrowheads="1"/>
            </p:cNvSpPr>
            <p:nvPr/>
          </p:nvSpPr>
          <p:spPr bwMode="auto">
            <a:xfrm>
              <a:off x="3154" y="3120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, 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ou </a:t>
              </a:r>
              <a:endParaRPr lang="en-GB" altLang="pt-PT" sz="2000">
                <a:solidFill>
                  <a:srgbClr val="9900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0742" name="Line 11"/>
            <p:cNvSpPr>
              <a:spLocks noChangeShapeType="1"/>
            </p:cNvSpPr>
            <p:nvPr/>
          </p:nvSpPr>
          <p:spPr bwMode="auto">
            <a:xfrm>
              <a:off x="3275" y="158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43" name="Line 12"/>
            <p:cNvSpPr>
              <a:spLocks noChangeShapeType="1"/>
            </p:cNvSpPr>
            <p:nvPr/>
          </p:nvSpPr>
          <p:spPr bwMode="auto">
            <a:xfrm>
              <a:off x="3275" y="2112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44" name="Line 13"/>
            <p:cNvSpPr>
              <a:spLocks noChangeShapeType="1"/>
            </p:cNvSpPr>
            <p:nvPr/>
          </p:nvSpPr>
          <p:spPr bwMode="auto">
            <a:xfrm>
              <a:off x="3275" y="230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45" name="Line 14"/>
            <p:cNvSpPr>
              <a:spLocks noChangeShapeType="1"/>
            </p:cNvSpPr>
            <p:nvPr/>
          </p:nvSpPr>
          <p:spPr bwMode="auto">
            <a:xfrm>
              <a:off x="3371" y="3504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46" name="Line 15"/>
            <p:cNvSpPr>
              <a:spLocks noChangeShapeType="1"/>
            </p:cNvSpPr>
            <p:nvPr/>
          </p:nvSpPr>
          <p:spPr bwMode="auto">
            <a:xfrm flipH="1">
              <a:off x="3035" y="3696"/>
              <a:ext cx="3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47" name="Line 16"/>
            <p:cNvSpPr>
              <a:spLocks noChangeShapeType="1"/>
            </p:cNvSpPr>
            <p:nvPr/>
          </p:nvSpPr>
          <p:spPr bwMode="auto">
            <a:xfrm flipV="1">
              <a:off x="3035" y="1584"/>
              <a:ext cx="0" cy="21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48" name="Line 17"/>
            <p:cNvSpPr>
              <a:spLocks noChangeShapeType="1"/>
            </p:cNvSpPr>
            <p:nvPr/>
          </p:nvSpPr>
          <p:spPr bwMode="auto">
            <a:xfrm>
              <a:off x="3035" y="158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49" name="Rectangle 18"/>
            <p:cNvSpPr>
              <a:spLocks noChangeArrowheads="1"/>
            </p:cNvSpPr>
            <p:nvPr/>
          </p:nvSpPr>
          <p:spPr bwMode="auto">
            <a:xfrm>
              <a:off x="3803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a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1</a:t>
              </a:r>
              <a:endParaRPr lang="en-GB" altLang="pt-PT" sz="2000" baseline="-25000">
                <a:solidFill>
                  <a:schemeClr val="bg2"/>
                </a:solidFill>
              </a:endParaRPr>
            </a:p>
          </p:txBody>
        </p:sp>
        <p:sp>
          <p:nvSpPr>
            <p:cNvPr id="30750" name="Rectangle 19"/>
            <p:cNvSpPr>
              <a:spLocks noChangeArrowheads="1"/>
            </p:cNvSpPr>
            <p:nvPr/>
          </p:nvSpPr>
          <p:spPr bwMode="auto">
            <a:xfrm>
              <a:off x="3803" y="249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b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1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0751" name="Line 20"/>
            <p:cNvSpPr>
              <a:spLocks noChangeShapeType="1"/>
            </p:cNvSpPr>
            <p:nvPr/>
          </p:nvSpPr>
          <p:spPr bwMode="auto">
            <a:xfrm>
              <a:off x="3946" y="2784"/>
              <a:ext cx="1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52" name="Line 21"/>
            <p:cNvSpPr>
              <a:spLocks noChangeShapeType="1"/>
            </p:cNvSpPr>
            <p:nvPr/>
          </p:nvSpPr>
          <p:spPr bwMode="auto">
            <a:xfrm>
              <a:off x="4187" y="2304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53" name="Rectangle 22"/>
            <p:cNvSpPr>
              <a:spLocks noChangeArrowheads="1"/>
            </p:cNvSpPr>
            <p:nvPr/>
          </p:nvSpPr>
          <p:spPr bwMode="auto">
            <a:xfrm>
              <a:off x="3826" y="3120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, 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ou </a:t>
              </a:r>
              <a:endParaRPr lang="en-GB" altLang="pt-PT" sz="2000">
                <a:solidFill>
                  <a:srgbClr val="9900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0754" name="Line 23"/>
            <p:cNvSpPr>
              <a:spLocks noChangeShapeType="1"/>
            </p:cNvSpPr>
            <p:nvPr/>
          </p:nvSpPr>
          <p:spPr bwMode="auto">
            <a:xfrm>
              <a:off x="3947" y="158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55" name="Line 24"/>
            <p:cNvSpPr>
              <a:spLocks noChangeShapeType="1"/>
            </p:cNvSpPr>
            <p:nvPr/>
          </p:nvSpPr>
          <p:spPr bwMode="auto">
            <a:xfrm>
              <a:off x="3947" y="2112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56" name="Line 25"/>
            <p:cNvSpPr>
              <a:spLocks noChangeShapeType="1"/>
            </p:cNvSpPr>
            <p:nvPr/>
          </p:nvSpPr>
          <p:spPr bwMode="auto">
            <a:xfrm>
              <a:off x="3947" y="230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57" name="Line 26"/>
            <p:cNvSpPr>
              <a:spLocks noChangeShapeType="1"/>
            </p:cNvSpPr>
            <p:nvPr/>
          </p:nvSpPr>
          <p:spPr bwMode="auto">
            <a:xfrm>
              <a:off x="4043" y="3504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58" name="Line 27"/>
            <p:cNvSpPr>
              <a:spLocks noChangeShapeType="1"/>
            </p:cNvSpPr>
            <p:nvPr/>
          </p:nvSpPr>
          <p:spPr bwMode="auto">
            <a:xfrm flipH="1">
              <a:off x="3707" y="3696"/>
              <a:ext cx="3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59" name="Line 28"/>
            <p:cNvSpPr>
              <a:spLocks noChangeShapeType="1"/>
            </p:cNvSpPr>
            <p:nvPr/>
          </p:nvSpPr>
          <p:spPr bwMode="auto">
            <a:xfrm flipV="1">
              <a:off x="3707" y="1584"/>
              <a:ext cx="0" cy="21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60" name="Line 29"/>
            <p:cNvSpPr>
              <a:spLocks noChangeShapeType="1"/>
            </p:cNvSpPr>
            <p:nvPr/>
          </p:nvSpPr>
          <p:spPr bwMode="auto">
            <a:xfrm>
              <a:off x="3707" y="158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61" name="Rectangle 30"/>
            <p:cNvSpPr>
              <a:spLocks noChangeArrowheads="1"/>
            </p:cNvSpPr>
            <p:nvPr/>
          </p:nvSpPr>
          <p:spPr bwMode="auto">
            <a:xfrm>
              <a:off x="4523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a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0</a:t>
              </a:r>
              <a:endParaRPr lang="en-GB" altLang="pt-PT" sz="2000" baseline="-25000">
                <a:solidFill>
                  <a:schemeClr val="bg2"/>
                </a:solidFill>
              </a:endParaRPr>
            </a:p>
          </p:txBody>
        </p:sp>
        <p:sp>
          <p:nvSpPr>
            <p:cNvPr id="30762" name="Rectangle 31"/>
            <p:cNvSpPr>
              <a:spLocks noChangeArrowheads="1"/>
            </p:cNvSpPr>
            <p:nvPr/>
          </p:nvSpPr>
          <p:spPr bwMode="auto">
            <a:xfrm>
              <a:off x="4523" y="249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b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0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0763" name="Line 32"/>
            <p:cNvSpPr>
              <a:spLocks noChangeShapeType="1"/>
            </p:cNvSpPr>
            <p:nvPr/>
          </p:nvSpPr>
          <p:spPr bwMode="auto">
            <a:xfrm>
              <a:off x="4666" y="2784"/>
              <a:ext cx="1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64" name="Line 33"/>
            <p:cNvSpPr>
              <a:spLocks noChangeShapeType="1"/>
            </p:cNvSpPr>
            <p:nvPr/>
          </p:nvSpPr>
          <p:spPr bwMode="auto">
            <a:xfrm>
              <a:off x="4907" y="2304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65" name="Rectangle 34"/>
            <p:cNvSpPr>
              <a:spLocks noChangeArrowheads="1"/>
            </p:cNvSpPr>
            <p:nvPr/>
          </p:nvSpPr>
          <p:spPr bwMode="auto">
            <a:xfrm>
              <a:off x="4523" y="3120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, 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ou </a:t>
              </a:r>
              <a:endParaRPr lang="en-GB" altLang="pt-PT" sz="2000">
                <a:solidFill>
                  <a:srgbClr val="9900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0766" name="Line 35"/>
            <p:cNvSpPr>
              <a:spLocks noChangeShapeType="1"/>
            </p:cNvSpPr>
            <p:nvPr/>
          </p:nvSpPr>
          <p:spPr bwMode="auto">
            <a:xfrm>
              <a:off x="4667" y="158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67" name="Line 36"/>
            <p:cNvSpPr>
              <a:spLocks noChangeShapeType="1"/>
            </p:cNvSpPr>
            <p:nvPr/>
          </p:nvSpPr>
          <p:spPr bwMode="auto">
            <a:xfrm>
              <a:off x="4667" y="2112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68" name="Line 37"/>
            <p:cNvSpPr>
              <a:spLocks noChangeShapeType="1"/>
            </p:cNvSpPr>
            <p:nvPr/>
          </p:nvSpPr>
          <p:spPr bwMode="auto">
            <a:xfrm>
              <a:off x="4667" y="230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69" name="Line 38"/>
            <p:cNvSpPr>
              <a:spLocks noChangeShapeType="1"/>
            </p:cNvSpPr>
            <p:nvPr/>
          </p:nvSpPr>
          <p:spPr bwMode="auto">
            <a:xfrm>
              <a:off x="4763" y="3504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70" name="Line 39"/>
            <p:cNvSpPr>
              <a:spLocks noChangeShapeType="1"/>
            </p:cNvSpPr>
            <p:nvPr/>
          </p:nvSpPr>
          <p:spPr bwMode="auto">
            <a:xfrm flipH="1">
              <a:off x="4427" y="3696"/>
              <a:ext cx="3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71" name="Line 40"/>
            <p:cNvSpPr>
              <a:spLocks noChangeShapeType="1"/>
            </p:cNvSpPr>
            <p:nvPr/>
          </p:nvSpPr>
          <p:spPr bwMode="auto">
            <a:xfrm flipV="1">
              <a:off x="4427" y="1584"/>
              <a:ext cx="0" cy="21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72" name="Line 41"/>
            <p:cNvSpPr>
              <a:spLocks noChangeShapeType="1"/>
            </p:cNvSpPr>
            <p:nvPr/>
          </p:nvSpPr>
          <p:spPr bwMode="auto">
            <a:xfrm>
              <a:off x="4427" y="158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73" name="Rectangle 42"/>
            <p:cNvSpPr>
              <a:spLocks noChangeArrowheads="1"/>
            </p:cNvSpPr>
            <p:nvPr/>
          </p:nvSpPr>
          <p:spPr bwMode="auto">
            <a:xfrm>
              <a:off x="1067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a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N-1</a:t>
              </a:r>
              <a:endParaRPr lang="en-GB" altLang="pt-PT" sz="2000" baseline="-25000">
                <a:solidFill>
                  <a:schemeClr val="bg2"/>
                </a:solidFill>
              </a:endParaRPr>
            </a:p>
          </p:txBody>
        </p:sp>
        <p:sp>
          <p:nvSpPr>
            <p:cNvPr id="30774" name="Rectangle 43"/>
            <p:cNvSpPr>
              <a:spLocks noChangeArrowheads="1"/>
            </p:cNvSpPr>
            <p:nvPr/>
          </p:nvSpPr>
          <p:spPr bwMode="auto">
            <a:xfrm>
              <a:off x="1067" y="249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b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N-1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0775" name="Line 44"/>
            <p:cNvSpPr>
              <a:spLocks noChangeShapeType="1"/>
            </p:cNvSpPr>
            <p:nvPr/>
          </p:nvSpPr>
          <p:spPr bwMode="auto">
            <a:xfrm>
              <a:off x="1210" y="2784"/>
              <a:ext cx="1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76" name="Line 45"/>
            <p:cNvSpPr>
              <a:spLocks noChangeShapeType="1"/>
            </p:cNvSpPr>
            <p:nvPr/>
          </p:nvSpPr>
          <p:spPr bwMode="auto">
            <a:xfrm>
              <a:off x="1451" y="2304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77" name="Rectangle 46"/>
            <p:cNvSpPr>
              <a:spLocks noChangeArrowheads="1"/>
            </p:cNvSpPr>
            <p:nvPr/>
          </p:nvSpPr>
          <p:spPr bwMode="auto">
            <a:xfrm>
              <a:off x="1090" y="3120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, 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ou </a:t>
              </a:r>
              <a:endParaRPr lang="en-GB" altLang="pt-PT" sz="2000">
                <a:solidFill>
                  <a:srgbClr val="9900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0778" name="Line 47"/>
            <p:cNvSpPr>
              <a:spLocks noChangeShapeType="1"/>
            </p:cNvSpPr>
            <p:nvPr/>
          </p:nvSpPr>
          <p:spPr bwMode="auto">
            <a:xfrm>
              <a:off x="1211" y="158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79" name="Line 48"/>
            <p:cNvSpPr>
              <a:spLocks noChangeShapeType="1"/>
            </p:cNvSpPr>
            <p:nvPr/>
          </p:nvSpPr>
          <p:spPr bwMode="auto">
            <a:xfrm>
              <a:off x="1211" y="2112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80" name="Line 49"/>
            <p:cNvSpPr>
              <a:spLocks noChangeShapeType="1"/>
            </p:cNvSpPr>
            <p:nvPr/>
          </p:nvSpPr>
          <p:spPr bwMode="auto">
            <a:xfrm>
              <a:off x="1211" y="230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81" name="Line 50"/>
            <p:cNvSpPr>
              <a:spLocks noChangeShapeType="1"/>
            </p:cNvSpPr>
            <p:nvPr/>
          </p:nvSpPr>
          <p:spPr bwMode="auto">
            <a:xfrm>
              <a:off x="1307" y="3504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82" name="Line 51"/>
            <p:cNvSpPr>
              <a:spLocks noChangeShapeType="1"/>
            </p:cNvSpPr>
            <p:nvPr/>
          </p:nvSpPr>
          <p:spPr bwMode="auto">
            <a:xfrm flipH="1">
              <a:off x="971" y="3696"/>
              <a:ext cx="3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83" name="Line 52"/>
            <p:cNvSpPr>
              <a:spLocks noChangeShapeType="1"/>
            </p:cNvSpPr>
            <p:nvPr/>
          </p:nvSpPr>
          <p:spPr bwMode="auto">
            <a:xfrm flipV="1">
              <a:off x="971" y="1584"/>
              <a:ext cx="0" cy="21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84" name="Line 53"/>
            <p:cNvSpPr>
              <a:spLocks noChangeShapeType="1"/>
            </p:cNvSpPr>
            <p:nvPr/>
          </p:nvSpPr>
          <p:spPr bwMode="auto">
            <a:xfrm>
              <a:off x="971" y="158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85" name="Rectangle 54"/>
            <p:cNvSpPr>
              <a:spLocks noChangeArrowheads="1"/>
            </p:cNvSpPr>
            <p:nvPr/>
          </p:nvSpPr>
          <p:spPr bwMode="auto">
            <a:xfrm>
              <a:off x="1739" y="18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a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N-2</a:t>
              </a:r>
              <a:endParaRPr lang="en-GB" altLang="pt-PT" sz="2000" baseline="-25000">
                <a:solidFill>
                  <a:schemeClr val="bg2"/>
                </a:solidFill>
              </a:endParaRPr>
            </a:p>
          </p:txBody>
        </p:sp>
        <p:sp>
          <p:nvSpPr>
            <p:cNvPr id="30786" name="Rectangle 55"/>
            <p:cNvSpPr>
              <a:spLocks noChangeArrowheads="1"/>
            </p:cNvSpPr>
            <p:nvPr/>
          </p:nvSpPr>
          <p:spPr bwMode="auto">
            <a:xfrm>
              <a:off x="1739" y="249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chemeClr val="bg2"/>
                  </a:solidFill>
                </a:rPr>
                <a:t>b</a:t>
              </a:r>
              <a:r>
                <a:rPr lang="pt-PT" altLang="pt-PT" sz="2000" baseline="-25000">
                  <a:solidFill>
                    <a:schemeClr val="bg2"/>
                  </a:solidFill>
                </a:rPr>
                <a:t>N-2</a:t>
              </a:r>
              <a:endParaRPr lang="en-GB" altLang="pt-PT" sz="2000">
                <a:solidFill>
                  <a:schemeClr val="bg2"/>
                </a:solidFill>
              </a:endParaRPr>
            </a:p>
          </p:txBody>
        </p:sp>
        <p:sp>
          <p:nvSpPr>
            <p:cNvPr id="30787" name="Line 56"/>
            <p:cNvSpPr>
              <a:spLocks noChangeShapeType="1"/>
            </p:cNvSpPr>
            <p:nvPr/>
          </p:nvSpPr>
          <p:spPr bwMode="auto">
            <a:xfrm>
              <a:off x="1882" y="2784"/>
              <a:ext cx="1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88" name="Line 57"/>
            <p:cNvSpPr>
              <a:spLocks noChangeShapeType="1"/>
            </p:cNvSpPr>
            <p:nvPr/>
          </p:nvSpPr>
          <p:spPr bwMode="auto">
            <a:xfrm>
              <a:off x="2123" y="2304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89" name="Rectangle 58"/>
            <p:cNvSpPr>
              <a:spLocks noChangeArrowheads="1"/>
            </p:cNvSpPr>
            <p:nvPr/>
          </p:nvSpPr>
          <p:spPr bwMode="auto">
            <a:xfrm>
              <a:off x="1762" y="3120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, 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ou </a:t>
              </a:r>
              <a:endParaRPr lang="en-GB" altLang="pt-PT" sz="2000">
                <a:solidFill>
                  <a:srgbClr val="9900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0790" name="Line 59"/>
            <p:cNvSpPr>
              <a:spLocks noChangeShapeType="1"/>
            </p:cNvSpPr>
            <p:nvPr/>
          </p:nvSpPr>
          <p:spPr bwMode="auto">
            <a:xfrm>
              <a:off x="1883" y="158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91" name="Line 60"/>
            <p:cNvSpPr>
              <a:spLocks noChangeShapeType="1"/>
            </p:cNvSpPr>
            <p:nvPr/>
          </p:nvSpPr>
          <p:spPr bwMode="auto">
            <a:xfrm>
              <a:off x="1883" y="2112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92" name="Line 61"/>
            <p:cNvSpPr>
              <a:spLocks noChangeShapeType="1"/>
            </p:cNvSpPr>
            <p:nvPr/>
          </p:nvSpPr>
          <p:spPr bwMode="auto">
            <a:xfrm>
              <a:off x="1883" y="230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93" name="Line 62"/>
            <p:cNvSpPr>
              <a:spLocks noChangeShapeType="1"/>
            </p:cNvSpPr>
            <p:nvPr/>
          </p:nvSpPr>
          <p:spPr bwMode="auto">
            <a:xfrm>
              <a:off x="1979" y="3504"/>
              <a:ext cx="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94" name="Line 63"/>
            <p:cNvSpPr>
              <a:spLocks noChangeShapeType="1"/>
            </p:cNvSpPr>
            <p:nvPr/>
          </p:nvSpPr>
          <p:spPr bwMode="auto">
            <a:xfrm flipH="1">
              <a:off x="1643" y="3696"/>
              <a:ext cx="3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95" name="Line 64"/>
            <p:cNvSpPr>
              <a:spLocks noChangeShapeType="1"/>
            </p:cNvSpPr>
            <p:nvPr/>
          </p:nvSpPr>
          <p:spPr bwMode="auto">
            <a:xfrm flipV="1">
              <a:off x="1643" y="1584"/>
              <a:ext cx="0" cy="21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96" name="Line 65"/>
            <p:cNvSpPr>
              <a:spLocks noChangeShapeType="1"/>
            </p:cNvSpPr>
            <p:nvPr/>
          </p:nvSpPr>
          <p:spPr bwMode="auto">
            <a:xfrm>
              <a:off x="1643" y="158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797" name="Text Box 66"/>
            <p:cNvSpPr txBox="1">
              <a:spLocks noChangeArrowheads="1"/>
            </p:cNvSpPr>
            <p:nvPr/>
          </p:nvSpPr>
          <p:spPr bwMode="auto">
            <a:xfrm>
              <a:off x="2342" y="2352"/>
              <a:ext cx="518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3600" b="1">
                  <a:solidFill>
                    <a:schemeClr val="bg2"/>
                  </a:solidFill>
                </a:rPr>
                <a:t>. . .</a:t>
              </a:r>
              <a:endParaRPr lang="en-GB" altLang="pt-PT" sz="3600" b="1">
                <a:solidFill>
                  <a:schemeClr val="bg2"/>
                </a:solidFill>
              </a:endParaRPr>
            </a:p>
          </p:txBody>
        </p:sp>
        <p:sp>
          <p:nvSpPr>
            <p:cNvPr id="30798" name="Text Box 67"/>
            <p:cNvSpPr txBox="1">
              <a:spLocks noChangeArrowheads="1"/>
            </p:cNvSpPr>
            <p:nvPr/>
          </p:nvSpPr>
          <p:spPr bwMode="auto">
            <a:xfrm>
              <a:off x="471" y="1728"/>
              <a:ext cx="439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800" b="1">
                  <a:solidFill>
                    <a:schemeClr val="tx2"/>
                  </a:solidFill>
                </a:rPr>
                <a:t>a</a:t>
              </a:r>
              <a:endParaRPr lang="en-GB" altLang="pt-PT" sz="2800" b="1">
                <a:solidFill>
                  <a:schemeClr val="tx2"/>
                </a:solidFill>
              </a:endParaRPr>
            </a:p>
          </p:txBody>
        </p:sp>
        <p:sp>
          <p:nvSpPr>
            <p:cNvPr id="30799" name="Text Box 68"/>
            <p:cNvSpPr txBox="1">
              <a:spLocks noChangeArrowheads="1"/>
            </p:cNvSpPr>
            <p:nvPr/>
          </p:nvSpPr>
          <p:spPr bwMode="auto">
            <a:xfrm>
              <a:off x="552" y="2443"/>
              <a:ext cx="2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2800" b="1">
                  <a:solidFill>
                    <a:schemeClr val="tx2"/>
                  </a:solidFill>
                </a:rPr>
                <a:t>b</a:t>
              </a:r>
              <a:endParaRPr lang="en-GB" altLang="pt-PT" sz="2800" b="1">
                <a:solidFill>
                  <a:schemeClr val="tx2"/>
                </a:solidFill>
              </a:endParaRPr>
            </a:p>
          </p:txBody>
        </p:sp>
        <p:sp>
          <p:nvSpPr>
            <p:cNvPr id="30800" name="Text Box 69"/>
            <p:cNvSpPr txBox="1">
              <a:spLocks noChangeArrowheads="1"/>
            </p:cNvSpPr>
            <p:nvPr/>
          </p:nvSpPr>
          <p:spPr bwMode="auto">
            <a:xfrm>
              <a:off x="2342" y="1680"/>
              <a:ext cx="518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PT" altLang="pt-PT" sz="3600" b="1">
                  <a:solidFill>
                    <a:schemeClr val="bg2"/>
                  </a:solidFill>
                </a:rPr>
                <a:t>. . .</a:t>
              </a:r>
              <a:endParaRPr lang="en-GB" altLang="pt-PT" sz="36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30725" name="Group 70"/>
          <p:cNvGrpSpPr>
            <a:grpSpLocks/>
          </p:cNvGrpSpPr>
          <p:nvPr/>
        </p:nvGrpSpPr>
        <p:grpSpPr bwMode="auto">
          <a:xfrm>
            <a:off x="2133600" y="1295400"/>
            <a:ext cx="4648200" cy="1473200"/>
            <a:chOff x="1344" y="816"/>
            <a:chExt cx="2928" cy="928"/>
          </a:xfrm>
        </p:grpSpPr>
        <p:sp>
          <p:nvSpPr>
            <p:cNvPr id="30726" name="Rectangle 71"/>
            <p:cNvSpPr>
              <a:spLocks noChangeArrowheads="1"/>
            </p:cNvSpPr>
            <p:nvPr/>
          </p:nvSpPr>
          <p:spPr bwMode="auto">
            <a:xfrm>
              <a:off x="2448" y="1511"/>
              <a:ext cx="1824" cy="233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(i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</a:t>
              </a:r>
              <a:r>
                <a:rPr lang="pt-PT" altLang="pt-PT" sz="2000">
                  <a:solidFill>
                    <a:srgbClr val="990033"/>
                  </a:solidFill>
                </a:rPr>
                <a:t> 0..N-1)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30727" name="Rectangle 72"/>
            <p:cNvSpPr>
              <a:spLocks noChangeArrowheads="1"/>
            </p:cNvSpPr>
            <p:nvPr/>
          </p:nvSpPr>
          <p:spPr bwMode="auto">
            <a:xfrm>
              <a:off x="1344" y="1511"/>
              <a:ext cx="1104" cy="233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1430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NOT	a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30728" name="Rectangle 73"/>
            <p:cNvSpPr>
              <a:spLocks noChangeArrowheads="1"/>
            </p:cNvSpPr>
            <p:nvPr/>
          </p:nvSpPr>
          <p:spPr bwMode="auto">
            <a:xfrm>
              <a:off x="2448" y="1279"/>
              <a:ext cx="1824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</a:t>
              </a:r>
              <a:r>
                <a:rPr lang="pt-PT" altLang="pt-PT" sz="2000">
                  <a:solidFill>
                    <a:srgbClr val="990033"/>
                  </a:solidFill>
                </a:rPr>
                <a:t> b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(i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</a:t>
              </a:r>
              <a:r>
                <a:rPr lang="pt-PT" altLang="pt-PT" sz="2000">
                  <a:solidFill>
                    <a:srgbClr val="990033"/>
                  </a:solidFill>
                </a:rPr>
                <a:t> 0..N-1)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30729" name="Rectangle 74"/>
            <p:cNvSpPr>
              <a:spLocks noChangeArrowheads="1"/>
            </p:cNvSpPr>
            <p:nvPr/>
          </p:nvSpPr>
          <p:spPr bwMode="auto">
            <a:xfrm>
              <a:off x="1344" y="1279"/>
              <a:ext cx="1104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1430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XOR	a, b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30730" name="Rectangle 75"/>
            <p:cNvSpPr>
              <a:spLocks noChangeArrowheads="1"/>
            </p:cNvSpPr>
            <p:nvPr/>
          </p:nvSpPr>
          <p:spPr bwMode="auto">
            <a:xfrm>
              <a:off x="2448" y="1047"/>
              <a:ext cx="1824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 </a:t>
              </a:r>
              <a:r>
                <a:rPr lang="pt-PT" altLang="pt-PT" sz="2000">
                  <a:solidFill>
                    <a:srgbClr val="990033"/>
                  </a:solidFill>
                </a:rPr>
                <a:t>b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(i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</a:t>
              </a:r>
              <a:r>
                <a:rPr lang="pt-PT" altLang="pt-PT" sz="2000">
                  <a:solidFill>
                    <a:srgbClr val="990033"/>
                  </a:solidFill>
                </a:rPr>
                <a:t> 0..N-1)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30731" name="Rectangle 76"/>
            <p:cNvSpPr>
              <a:spLocks noChangeArrowheads="1"/>
            </p:cNvSpPr>
            <p:nvPr/>
          </p:nvSpPr>
          <p:spPr bwMode="auto">
            <a:xfrm>
              <a:off x="1344" y="1047"/>
              <a:ext cx="1104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1430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OR	a, b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30732" name="Rectangle 77"/>
            <p:cNvSpPr>
              <a:spLocks noChangeArrowheads="1"/>
            </p:cNvSpPr>
            <p:nvPr/>
          </p:nvSpPr>
          <p:spPr bwMode="auto">
            <a:xfrm>
              <a:off x="2448" y="816"/>
              <a:ext cx="1824" cy="231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</a:t>
              </a:r>
              <a:r>
                <a:rPr lang="pt-PT" altLang="pt-PT" sz="2000">
                  <a:solidFill>
                    <a:srgbClr val="990033"/>
                  </a:solidFill>
                </a:rPr>
                <a:t> a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</a:t>
              </a:r>
              <a:r>
                <a:rPr lang="pt-PT" altLang="pt-PT" sz="2000">
                  <a:solidFill>
                    <a:srgbClr val="990033"/>
                  </a:solidFill>
                </a:rPr>
                <a:t> b</a:t>
              </a:r>
              <a:r>
                <a:rPr lang="pt-PT" altLang="pt-PT" sz="2000" baseline="-25000">
                  <a:solidFill>
                    <a:srgbClr val="990033"/>
                  </a:solidFill>
                </a:rPr>
                <a:t>i</a:t>
              </a:r>
              <a:r>
                <a:rPr lang="pt-PT" altLang="pt-PT" sz="2000">
                  <a:solidFill>
                    <a:srgbClr val="990033"/>
                  </a:solidFill>
                </a:rPr>
                <a:t> (i </a:t>
              </a:r>
              <a:r>
                <a:rPr lang="pt-PT" altLang="pt-PT" sz="2000">
                  <a:solidFill>
                    <a:srgbClr val="990033"/>
                  </a:solidFill>
                  <a:sym typeface="Symbol" panose="05050102010706020507" pitchFamily="18" charset="2"/>
                </a:rPr>
                <a:t></a:t>
              </a:r>
              <a:r>
                <a:rPr lang="pt-PT" altLang="pt-PT" sz="2000">
                  <a:solidFill>
                    <a:srgbClr val="990033"/>
                  </a:solidFill>
                </a:rPr>
                <a:t> 0..N-1)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30733" name="Rectangle 78"/>
            <p:cNvSpPr>
              <a:spLocks noChangeArrowheads="1"/>
            </p:cNvSpPr>
            <p:nvPr/>
          </p:nvSpPr>
          <p:spPr bwMode="auto">
            <a:xfrm>
              <a:off x="1344" y="816"/>
              <a:ext cx="1104" cy="231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1430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pt-PT" altLang="pt-PT" sz="2000">
                  <a:solidFill>
                    <a:srgbClr val="990033"/>
                  </a:solidFill>
                </a:rPr>
                <a:t>AND	a, b</a:t>
              </a:r>
              <a:endParaRPr lang="en-GB" altLang="pt-PT" sz="2000">
                <a:solidFill>
                  <a:srgbClr val="990033"/>
                </a:solidFill>
              </a:endParaRPr>
            </a:p>
          </p:txBody>
        </p:sp>
        <p:sp>
          <p:nvSpPr>
            <p:cNvPr id="30734" name="Line 79"/>
            <p:cNvSpPr>
              <a:spLocks noChangeShapeType="1"/>
            </p:cNvSpPr>
            <p:nvPr/>
          </p:nvSpPr>
          <p:spPr bwMode="auto">
            <a:xfrm>
              <a:off x="2835" y="1570"/>
              <a:ext cx="105" cy="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891724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36474</TotalTime>
  <Words>6603</Words>
  <Application>Microsoft Office PowerPoint</Application>
  <PresentationFormat>On-screen Show (4:3)</PresentationFormat>
  <Paragraphs>1028</Paragraphs>
  <Slides>49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2</vt:i4>
      </vt:variant>
    </vt:vector>
  </HeadingPairs>
  <TitlesOfParts>
    <vt:vector size="60" baseType="lpstr">
      <vt:lpstr>Times New Roman</vt:lpstr>
      <vt:lpstr>Tahoma</vt:lpstr>
      <vt:lpstr>Courier New</vt:lpstr>
      <vt:lpstr>Symbol</vt:lpstr>
      <vt:lpstr>Arial</vt:lpstr>
      <vt:lpstr>Wingdings</vt:lpstr>
      <vt:lpstr>Default Design</vt:lpstr>
      <vt:lpstr>Photo Editor Photo</vt:lpstr>
      <vt:lpstr>Visio</vt:lpstr>
      <vt:lpstr>Introdução à programação em linguagem assembly </vt:lpstr>
      <vt:lpstr>Programação do computador</vt:lpstr>
      <vt:lpstr>Linguagem assembly</vt:lpstr>
      <vt:lpstr>Comentários das instruções</vt:lpstr>
      <vt:lpstr>Registos do processador</vt:lpstr>
      <vt:lpstr>Classes de instruções</vt:lpstr>
      <vt:lpstr>Representação de números</vt:lpstr>
      <vt:lpstr>Instruções aritméticas típicas</vt:lpstr>
      <vt:lpstr>Instruções lógicas em assembly</vt:lpstr>
      <vt:lpstr>Instruções de deslocamento</vt:lpstr>
      <vt:lpstr>Instruções de rotação</vt:lpstr>
      <vt:lpstr>Bits de estado (flags)</vt:lpstr>
      <vt:lpstr>Diretiva EQU</vt:lpstr>
      <vt:lpstr>Exemplo de programa no PEPE</vt:lpstr>
      <vt:lpstr>Programa no PEPE</vt:lpstr>
      <vt:lpstr>Outro exemplo:  contar bits a 1 em 76H</vt:lpstr>
      <vt:lpstr>Programa no PEPE</vt:lpstr>
      <vt:lpstr>Máscara: de um valor até 0 </vt:lpstr>
      <vt:lpstr>Programa no PEPE</vt:lpstr>
      <vt:lpstr>Transferência de dados (16 bits)</vt:lpstr>
      <vt:lpstr>Acessos à memória em 8 bits</vt:lpstr>
      <vt:lpstr>Diretivas (pseudo-instruções)</vt:lpstr>
      <vt:lpstr>PLACE</vt:lpstr>
      <vt:lpstr>WORD</vt:lpstr>
      <vt:lpstr>WORD é diferente de EQU!</vt:lpstr>
      <vt:lpstr>Endereço de arranque do PEPE</vt:lpstr>
      <vt:lpstr>Acesso à memória do WORD</vt:lpstr>
      <vt:lpstr>TABLE</vt:lpstr>
      <vt:lpstr>TABLE vs tabelas com WORD</vt:lpstr>
      <vt:lpstr>BYTE</vt:lpstr>
      <vt:lpstr>Acesso à memória</vt:lpstr>
      <vt:lpstr>Modos de endereçamento</vt:lpstr>
      <vt:lpstr>Lembram-se de contar bits com uma máscara?</vt:lpstr>
      <vt:lpstr>Agora com deslocamentos</vt:lpstr>
      <vt:lpstr>Agora, contagem de bits a 1 com deslocamentos (shifts)</vt:lpstr>
      <vt:lpstr>Correspondência com as linguagens de alto nível (C)</vt:lpstr>
      <vt:lpstr>Exercícios</vt:lpstr>
      <vt:lpstr>Vetores (arrays) em assembly</vt:lpstr>
      <vt:lpstr>Vetores com índice variável</vt:lpstr>
      <vt:lpstr>Controlo de fluxo</vt:lpstr>
      <vt:lpstr>Instruções de salto</vt:lpstr>
      <vt:lpstr>Saltos relativos</vt:lpstr>
      <vt:lpstr>Instrução if</vt:lpstr>
      <vt:lpstr>Instrução if-else</vt:lpstr>
      <vt:lpstr>Expressões booleanas no if</vt:lpstr>
      <vt:lpstr>Ciclos (iteração)</vt:lpstr>
      <vt:lpstr>Ciclos incondicionais (for)</vt:lpstr>
      <vt:lpstr>Ciclos condicionais (while)</vt:lpstr>
      <vt:lpstr>Ciclos condicionais (do-while)</vt:lpstr>
      <vt:lpstr>Custom Show 1</vt:lpstr>
      <vt:lpstr>Custom Show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Delgado</dc:creator>
  <cp:lastModifiedBy>Delgado</cp:lastModifiedBy>
  <cp:revision>787</cp:revision>
  <cp:lastPrinted>1999-04-07T15:04:20Z</cp:lastPrinted>
  <dcterms:created xsi:type="dcterms:W3CDTF">1996-09-30T18:28:10Z</dcterms:created>
  <dcterms:modified xsi:type="dcterms:W3CDTF">2022-05-16T08:01:43Z</dcterms:modified>
</cp:coreProperties>
</file>