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62" r:id="rId3"/>
    <p:sldId id="463" r:id="rId4"/>
    <p:sldId id="464" r:id="rId5"/>
    <p:sldId id="465" r:id="rId6"/>
    <p:sldId id="470" r:id="rId7"/>
    <p:sldId id="466" r:id="rId8"/>
    <p:sldId id="472" r:id="rId9"/>
    <p:sldId id="539" r:id="rId10"/>
    <p:sldId id="467" r:id="rId11"/>
    <p:sldId id="468" r:id="rId12"/>
    <p:sldId id="469" r:id="rId13"/>
    <p:sldId id="481" r:id="rId14"/>
    <p:sldId id="471" r:id="rId15"/>
    <p:sldId id="549" r:id="rId16"/>
    <p:sldId id="512" r:id="rId17"/>
    <p:sldId id="473" r:id="rId18"/>
    <p:sldId id="513" r:id="rId19"/>
    <p:sldId id="514" r:id="rId20"/>
    <p:sldId id="515" r:id="rId21"/>
    <p:sldId id="476" r:id="rId22"/>
    <p:sldId id="478" r:id="rId23"/>
    <p:sldId id="550" r:id="rId24"/>
    <p:sldId id="551" r:id="rId25"/>
    <p:sldId id="552" r:id="rId26"/>
    <p:sldId id="554" r:id="rId27"/>
    <p:sldId id="555" r:id="rId28"/>
    <p:sldId id="553" r:id="rId29"/>
    <p:sldId id="556" r:id="rId30"/>
    <p:sldId id="574" r:id="rId31"/>
    <p:sldId id="575" r:id="rId32"/>
    <p:sldId id="562" r:id="rId33"/>
    <p:sldId id="557" r:id="rId34"/>
    <p:sldId id="558" r:id="rId35"/>
    <p:sldId id="559" r:id="rId36"/>
    <p:sldId id="560" r:id="rId37"/>
    <p:sldId id="565" r:id="rId38"/>
    <p:sldId id="576" r:id="rId39"/>
    <p:sldId id="566" r:id="rId40"/>
    <p:sldId id="567" r:id="rId41"/>
    <p:sldId id="568" r:id="rId42"/>
    <p:sldId id="569" r:id="rId43"/>
    <p:sldId id="571" r:id="rId44"/>
    <p:sldId id="578" r:id="rId45"/>
    <p:sldId id="579" r:id="rId46"/>
    <p:sldId id="580" r:id="rId47"/>
    <p:sldId id="581" r:id="rId48"/>
    <p:sldId id="582" r:id="rId49"/>
    <p:sldId id="583" r:id="rId50"/>
  </p:sldIdLst>
  <p:sldSz cx="9144000" cy="6858000" type="screen4x3"/>
  <p:notesSz cx="6934200" cy="9283700"/>
  <p:embeddedFontLst>
    <p:embeddedFont>
      <p:font typeface="Tahoma" panose="020B0604030504040204" pitchFamily="34" charset="0"/>
      <p:regular r:id="rId53"/>
      <p:bold r:id="rId54"/>
    </p:embeddedFont>
  </p:embeddedFontLst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C99"/>
    <a:srgbClr val="FFFF99"/>
    <a:srgbClr val="FFCC66"/>
    <a:srgbClr val="CCFFCC"/>
    <a:srgbClr val="CC9900"/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677" autoAdjust="0"/>
  </p:normalViewPr>
  <p:slideViewPr>
    <p:cSldViewPr snapToGrid="0">
      <p:cViewPr varScale="1">
        <p:scale>
          <a:sx n="113" d="100"/>
          <a:sy n="113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855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292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35.xml"/><Relationship Id="rId18" Type="http://schemas.openxmlformats.org/officeDocument/2006/relationships/slide" Target="slides/slide45.xml"/><Relationship Id="rId3" Type="http://schemas.openxmlformats.org/officeDocument/2006/relationships/slide" Target="slides/slide10.xml"/><Relationship Id="rId21" Type="http://schemas.openxmlformats.org/officeDocument/2006/relationships/slide" Target="slides/slide48.xml"/><Relationship Id="rId7" Type="http://schemas.openxmlformats.org/officeDocument/2006/relationships/slide" Target="slides/slide27.xml"/><Relationship Id="rId12" Type="http://schemas.openxmlformats.org/officeDocument/2006/relationships/slide" Target="slides/slide34.xml"/><Relationship Id="rId17" Type="http://schemas.openxmlformats.org/officeDocument/2006/relationships/slide" Target="slides/slide44.xml"/><Relationship Id="rId2" Type="http://schemas.openxmlformats.org/officeDocument/2006/relationships/slide" Target="slides/slide5.xml"/><Relationship Id="rId16" Type="http://schemas.openxmlformats.org/officeDocument/2006/relationships/slide" Target="slides/slide43.xml"/><Relationship Id="rId20" Type="http://schemas.openxmlformats.org/officeDocument/2006/relationships/slide" Target="slides/slide47.xml"/><Relationship Id="rId1" Type="http://schemas.openxmlformats.org/officeDocument/2006/relationships/slide" Target="slides/slide4.xml"/><Relationship Id="rId6" Type="http://schemas.openxmlformats.org/officeDocument/2006/relationships/slide" Target="slides/slide26.xml"/><Relationship Id="rId11" Type="http://schemas.openxmlformats.org/officeDocument/2006/relationships/slide" Target="slides/slide32.xml"/><Relationship Id="rId5" Type="http://schemas.openxmlformats.org/officeDocument/2006/relationships/slide" Target="slides/slide16.xml"/><Relationship Id="rId15" Type="http://schemas.openxmlformats.org/officeDocument/2006/relationships/slide" Target="slides/slide38.xml"/><Relationship Id="rId10" Type="http://schemas.openxmlformats.org/officeDocument/2006/relationships/slide" Target="slides/slide31.xml"/><Relationship Id="rId19" Type="http://schemas.openxmlformats.org/officeDocument/2006/relationships/slide" Target="slides/slide46.xml"/><Relationship Id="rId4" Type="http://schemas.openxmlformats.org/officeDocument/2006/relationships/slide" Target="slides/slide11.xml"/><Relationship Id="rId9" Type="http://schemas.openxmlformats.org/officeDocument/2006/relationships/slide" Target="slides/slide30.xml"/><Relationship Id="rId14" Type="http://schemas.openxmlformats.org/officeDocument/2006/relationships/slide" Target="slides/slide36.xml"/><Relationship Id="rId2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61E4F67-3C3B-45C6-B434-6B70F217B3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F7EA8F-43D2-4741-A777-55839750B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9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2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457200"/>
            <a:ext cx="2068512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0" y="457200"/>
            <a:ext cx="605631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827722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8486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8277225" cy="609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48100" cy="47244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3848100" cy="22860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686300" y="3733800"/>
            <a:ext cx="3848100" cy="22860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508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10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3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8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84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26EB2"/>
            </a:gs>
            <a:gs pos="50000">
              <a:srgbClr val="5E9EFF"/>
            </a:gs>
            <a:gs pos="100000">
              <a:srgbClr val="426E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457200"/>
            <a:ext cx="8277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smtClean="0"/>
              <a:t>Click to edit Master text styles</a:t>
            </a:r>
          </a:p>
          <a:p>
            <a:pPr lvl="1"/>
            <a:r>
              <a:rPr lang="en-US" altLang="pt-PT" smtClean="0"/>
              <a:t>Second level</a:t>
            </a:r>
          </a:p>
          <a:p>
            <a:pPr lvl="2"/>
            <a:r>
              <a:rPr lang="en-US" altLang="pt-PT" smtClean="0"/>
              <a:t>Third level</a:t>
            </a:r>
          </a:p>
          <a:p>
            <a:pPr lvl="3"/>
            <a:r>
              <a:rPr lang="en-US" altLang="pt-PT" smtClean="0"/>
              <a:t>Fourth level</a:t>
            </a:r>
          </a:p>
          <a:p>
            <a:pPr lvl="4"/>
            <a:r>
              <a:rPr lang="en-US" altLang="pt-PT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 dirty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685800" y="6248400"/>
          <a:ext cx="376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hoto Editor Photo" r:id="rId16" imgW="752381" imgH="914286" progId="MSPhotoEd.3">
                  <p:embed/>
                </p:oleObj>
              </mc:Choice>
              <mc:Fallback>
                <p:oleObj name="Photo Editor Photo" r:id="rId16" imgW="752381" imgH="914286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248400"/>
                        <a:ext cx="376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2900362" y="6400800"/>
            <a:ext cx="542767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pt-PT" sz="1000" dirty="0" err="1" smtClean="0">
                <a:solidFill>
                  <a:schemeClr val="tx1"/>
                </a:solidFill>
              </a:rPr>
              <a:t>Introdução</a:t>
            </a:r>
            <a:r>
              <a:rPr lang="en-US" altLang="pt-PT" sz="1000" dirty="0" smtClean="0">
                <a:solidFill>
                  <a:schemeClr val="tx1"/>
                </a:solidFill>
              </a:rPr>
              <a:t> à </a:t>
            </a:r>
            <a:r>
              <a:rPr lang="en-US" altLang="pt-PT" sz="1000" dirty="0" err="1" smtClean="0">
                <a:solidFill>
                  <a:schemeClr val="tx1"/>
                </a:solidFill>
              </a:rPr>
              <a:t>Arquitetura</a:t>
            </a:r>
            <a:r>
              <a:rPr lang="en-US" altLang="pt-PT" sz="1000" dirty="0" smtClean="0">
                <a:solidFill>
                  <a:schemeClr val="tx1"/>
                </a:solidFill>
              </a:rPr>
              <a:t> de </a:t>
            </a:r>
            <a:r>
              <a:rPr lang="en-US" altLang="pt-PT" sz="1000" dirty="0" err="1" smtClean="0">
                <a:solidFill>
                  <a:schemeClr val="tx1"/>
                </a:solidFill>
              </a:rPr>
              <a:t>Computadores</a:t>
            </a:r>
            <a:r>
              <a:rPr lang="en-US" altLang="pt-PT" sz="1000" dirty="0" smtClean="0">
                <a:solidFill>
                  <a:schemeClr val="tx1"/>
                </a:solidFill>
              </a:rPr>
              <a:t> –</a:t>
            </a:r>
            <a:r>
              <a:rPr lang="en-US" altLang="pt-PT" sz="1000" baseline="0" dirty="0" smtClean="0">
                <a:solidFill>
                  <a:schemeClr val="tx1"/>
                </a:solidFill>
              </a:rPr>
              <a:t> </a:t>
            </a:r>
            <a:r>
              <a:rPr lang="en-US" altLang="pt-PT" sz="1000" baseline="0" dirty="0" err="1" smtClean="0">
                <a:solidFill>
                  <a:schemeClr val="tx1"/>
                </a:solidFill>
              </a:rPr>
              <a:t>L</a:t>
            </a:r>
            <a:r>
              <a:rPr lang="en-US" altLang="pt-PT" sz="1000" dirty="0" err="1" smtClean="0">
                <a:solidFill>
                  <a:schemeClr val="tx1"/>
                </a:solidFill>
              </a:rPr>
              <a:t>inguagem</a:t>
            </a:r>
            <a:r>
              <a:rPr lang="en-US" altLang="pt-PT" sz="1000" dirty="0" smtClean="0">
                <a:solidFill>
                  <a:schemeClr val="tx1"/>
                </a:solidFill>
              </a:rPr>
              <a:t> </a:t>
            </a:r>
            <a:r>
              <a:rPr lang="en-US" altLang="pt-PT" sz="1000" i="1" dirty="0" smtClean="0">
                <a:solidFill>
                  <a:schemeClr val="tx1"/>
                </a:solidFill>
              </a:rPr>
              <a:t>assembly</a:t>
            </a:r>
            <a:r>
              <a:rPr lang="en-US" altLang="pt-PT" sz="1000" i="0" dirty="0" smtClean="0">
                <a:solidFill>
                  <a:schemeClr val="tx1"/>
                </a:solidFill>
              </a:rPr>
              <a:t>: </a:t>
            </a:r>
            <a:r>
              <a:rPr lang="en-US" altLang="pt-PT" sz="1000" i="0" dirty="0" err="1" smtClean="0">
                <a:solidFill>
                  <a:schemeClr val="tx1"/>
                </a:solidFill>
              </a:rPr>
              <a:t>aspetos</a:t>
            </a:r>
            <a:r>
              <a:rPr lang="en-US" altLang="pt-PT" sz="1000" i="0" dirty="0" smtClean="0">
                <a:solidFill>
                  <a:schemeClr val="tx1"/>
                </a:solidFill>
              </a:rPr>
              <a:t> </a:t>
            </a:r>
            <a:r>
              <a:rPr lang="en-US" altLang="pt-PT" sz="1000" i="0" dirty="0" err="1" smtClean="0">
                <a:solidFill>
                  <a:schemeClr val="tx1"/>
                </a:solidFill>
              </a:rPr>
              <a:t>mais</a:t>
            </a:r>
            <a:r>
              <a:rPr lang="en-US" altLang="pt-PT" sz="1000" i="0" dirty="0" smtClean="0">
                <a:solidFill>
                  <a:schemeClr val="tx1"/>
                </a:solidFill>
              </a:rPr>
              <a:t> </a:t>
            </a:r>
            <a:r>
              <a:rPr lang="en-US" altLang="pt-PT" sz="1000" i="0" dirty="0" err="1" smtClean="0">
                <a:solidFill>
                  <a:schemeClr val="tx1"/>
                </a:solidFill>
              </a:rPr>
              <a:t>avançados</a:t>
            </a:r>
            <a:endParaRPr lang="en-US" altLang="pt-PT" sz="1000" i="1" dirty="0" smtClean="0">
              <a:solidFill>
                <a:schemeClr val="tx1"/>
              </a:solidFill>
            </a:endParaRP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8305800" y="6400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2FDDD68-F4B8-4217-9967-2F18C493A3A5}" type="slidenum">
              <a:rPr lang="en-US" altLang="pt-PT" sz="10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pt-PT" sz="1000" smtClean="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41375"/>
            <a:ext cx="8001000" cy="1870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z="4800" dirty="0" err="1" smtClean="0"/>
              <a:t>Linguagem</a:t>
            </a:r>
            <a:r>
              <a:rPr lang="en-US" altLang="pt-PT" sz="4800" dirty="0" smtClean="0"/>
              <a:t> </a:t>
            </a:r>
            <a:r>
              <a:rPr lang="en-US" altLang="pt-PT" sz="4800" i="1" dirty="0" smtClean="0"/>
              <a:t>assembly</a:t>
            </a:r>
            <a:r>
              <a:rPr lang="en-US" altLang="pt-PT" sz="4800" dirty="0" smtClean="0"/>
              <a:t>: </a:t>
            </a:r>
            <a:r>
              <a:rPr lang="en-US" altLang="pt-PT" sz="4800" dirty="0" err="1" smtClean="0"/>
              <a:t>aspetos</a:t>
            </a:r>
            <a:r>
              <a:rPr lang="en-US" altLang="pt-PT" sz="4800" dirty="0" smtClean="0"/>
              <a:t> </a:t>
            </a:r>
            <a:r>
              <a:rPr lang="en-US" altLang="pt-PT" sz="4800" dirty="0" err="1" smtClean="0"/>
              <a:t>mais</a:t>
            </a:r>
            <a:r>
              <a:rPr lang="en-US" altLang="pt-PT" sz="4800" dirty="0" smtClean="0"/>
              <a:t> </a:t>
            </a:r>
            <a:r>
              <a:rPr lang="en-US" altLang="pt-PT" sz="4800" dirty="0" err="1" smtClean="0"/>
              <a:t>avançados</a:t>
            </a:r>
            <a:r>
              <a:rPr lang="en-US" altLang="pt-PT" sz="6000" i="1" dirty="0" smtClean="0"/>
              <a:t> 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6096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en-GB" altLang="pt-PT" sz="2800">
              <a:latin typeface="Times New Roman" panose="02020603050405020304" pitchFamily="18" charset="0"/>
            </a:endParaRP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685800" y="2847975"/>
            <a:ext cx="8001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sz="2800" dirty="0" smtClean="0">
                <a:latin typeface="Tahoma" panose="020B0604030504040204" pitchFamily="34" charset="0"/>
              </a:rPr>
              <a:t>Pilha</a:t>
            </a:r>
            <a:endParaRPr lang="pt-PT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altLang="pt-PT" sz="2800" dirty="0" smtClean="0">
                <a:latin typeface="Tahoma" panose="020B0604030504040204" pitchFamily="34" charset="0"/>
              </a:rPr>
              <a:t>Rotinas</a:t>
            </a:r>
          </a:p>
          <a:p>
            <a:pPr>
              <a:lnSpc>
                <a:spcPct val="90000"/>
              </a:lnSpc>
            </a:pPr>
            <a:r>
              <a:rPr lang="en-US" altLang="pt-PT" sz="2800" dirty="0" err="1">
                <a:latin typeface="Tahoma" panose="020B0604030504040204" pitchFamily="34" charset="0"/>
              </a:rPr>
              <a:t>Exceções</a:t>
            </a:r>
            <a:endParaRPr lang="en-US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pt-PT" sz="2800" dirty="0" err="1">
                <a:latin typeface="Tahoma" panose="020B0604030504040204" pitchFamily="34" charset="0"/>
              </a:rPr>
              <a:t>Interrupções</a:t>
            </a:r>
            <a:endParaRPr lang="en-US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pt-PT" sz="2800" dirty="0" err="1">
                <a:latin typeface="Tahoma" panose="020B0604030504040204" pitchFamily="34" charset="0"/>
              </a:rPr>
              <a:t>Programação</a:t>
            </a:r>
            <a:r>
              <a:rPr lang="en-US" altLang="pt-PT" sz="2800" dirty="0">
                <a:latin typeface="Tahoma" panose="020B0604030504040204" pitchFamily="34" charset="0"/>
              </a:rPr>
              <a:t> </a:t>
            </a:r>
            <a:r>
              <a:rPr lang="en-US" altLang="pt-PT" sz="2800" dirty="0" err="1" smtClean="0">
                <a:latin typeface="Tahoma" panose="020B0604030504040204" pitchFamily="34" charset="0"/>
              </a:rPr>
              <a:t>concorrente</a:t>
            </a:r>
            <a:endParaRPr lang="en-US" altLang="pt-PT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grpSp>
        <p:nvGrpSpPr>
          <p:cNvPr id="65539" name="Group 2"/>
          <p:cNvGrpSpPr>
            <a:grpSpLocks/>
          </p:cNvGrpSpPr>
          <p:nvPr/>
        </p:nvGrpSpPr>
        <p:grpSpPr bwMode="auto">
          <a:xfrm>
            <a:off x="5753100" y="693738"/>
            <a:ext cx="3087688" cy="4267200"/>
            <a:chOff x="3624" y="432"/>
            <a:chExt cx="1945" cy="2688"/>
          </a:xfrm>
        </p:grpSpPr>
        <p:sp>
          <p:nvSpPr>
            <p:cNvPr id="59430" name="Text Box 3"/>
            <p:cNvSpPr txBox="1">
              <a:spLocks noChangeArrowheads="1"/>
            </p:cNvSpPr>
            <p:nvPr/>
          </p:nvSpPr>
          <p:spPr bwMode="auto">
            <a:xfrm rot="5400000">
              <a:off x="5187" y="1049"/>
              <a:ext cx="4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>
                  <a:solidFill>
                    <a:schemeClr val="tx2"/>
                  </a:solidFill>
                  <a:latin typeface="+mn-lt"/>
                </a:rPr>
                <a:t>livre</a:t>
              </a:r>
              <a:endParaRPr lang="en-GB" sz="24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9431" name="Text Box 4"/>
            <p:cNvSpPr txBox="1">
              <a:spLocks noChangeArrowheads="1"/>
            </p:cNvSpPr>
            <p:nvPr/>
          </p:nvSpPr>
          <p:spPr bwMode="auto">
            <a:xfrm rot="5400000">
              <a:off x="4968" y="2219"/>
              <a:ext cx="8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>
                  <a:solidFill>
                    <a:schemeClr val="tx2"/>
                  </a:solidFill>
                  <a:latin typeface="+mn-lt"/>
                </a:rPr>
                <a:t>ocupado</a:t>
              </a:r>
              <a:endParaRPr lang="en-GB" sz="24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9432" name="Rectangle 5"/>
            <p:cNvSpPr>
              <a:spLocks noChangeArrowheads="1"/>
            </p:cNvSpPr>
            <p:nvPr/>
          </p:nvSpPr>
          <p:spPr bwMode="auto">
            <a:xfrm>
              <a:off x="3624" y="912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PUSH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9433" name="Line 6"/>
            <p:cNvSpPr>
              <a:spLocks noChangeShapeType="1"/>
            </p:cNvSpPr>
            <p:nvPr/>
          </p:nvSpPr>
          <p:spPr bwMode="auto">
            <a:xfrm>
              <a:off x="4560" y="432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434" name="Line 7"/>
            <p:cNvSpPr>
              <a:spLocks noChangeShapeType="1"/>
            </p:cNvSpPr>
            <p:nvPr/>
          </p:nvSpPr>
          <p:spPr bwMode="auto">
            <a:xfrm>
              <a:off x="5232" y="432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435" name="Line 8"/>
            <p:cNvSpPr>
              <a:spLocks noChangeShapeType="1"/>
            </p:cNvSpPr>
            <p:nvPr/>
          </p:nvSpPr>
          <p:spPr bwMode="auto">
            <a:xfrm>
              <a:off x="4320" y="2112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436" name="Rectangle 9"/>
            <p:cNvSpPr>
              <a:spLocks noChangeArrowheads="1"/>
            </p:cNvSpPr>
            <p:nvPr/>
          </p:nvSpPr>
          <p:spPr bwMode="auto">
            <a:xfrm>
              <a:off x="3764" y="2256"/>
              <a:ext cx="5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PT" sz="2400">
                  <a:solidFill>
                    <a:schemeClr val="tx2"/>
                  </a:solidFill>
                  <a:latin typeface="+mn-lt"/>
                </a:rPr>
                <a:t>POP</a:t>
              </a:r>
              <a:endParaRPr lang="en-GB" sz="24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9437" name="Line 10"/>
            <p:cNvSpPr>
              <a:spLocks noChangeShapeType="1"/>
            </p:cNvSpPr>
            <p:nvPr/>
          </p:nvSpPr>
          <p:spPr bwMode="auto">
            <a:xfrm flipV="1">
              <a:off x="4320" y="720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438" name="Rectangle 11"/>
            <p:cNvSpPr>
              <a:spLocks noChangeArrowheads="1"/>
            </p:cNvSpPr>
            <p:nvPr/>
          </p:nvSpPr>
          <p:spPr bwMode="auto">
            <a:xfrm>
              <a:off x="4577" y="1777"/>
              <a:ext cx="6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39" name="Rectangle 12"/>
            <p:cNvSpPr>
              <a:spLocks noChangeArrowheads="1"/>
            </p:cNvSpPr>
            <p:nvPr/>
          </p:nvSpPr>
          <p:spPr bwMode="auto">
            <a:xfrm>
              <a:off x="4949" y="1843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40" name="Rectangle 13"/>
            <p:cNvSpPr>
              <a:spLocks noChangeArrowheads="1"/>
            </p:cNvSpPr>
            <p:nvPr/>
          </p:nvSpPr>
          <p:spPr bwMode="auto">
            <a:xfrm>
              <a:off x="4560" y="273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+mn-lt"/>
                </a:rPr>
                <a:t>0123H</a:t>
              </a:r>
            </a:p>
          </p:txBody>
        </p:sp>
        <p:sp>
          <p:nvSpPr>
            <p:cNvPr id="59441" name="Rectangle 14"/>
            <p:cNvSpPr>
              <a:spLocks noChangeArrowheads="1"/>
            </p:cNvSpPr>
            <p:nvPr/>
          </p:nvSpPr>
          <p:spPr bwMode="auto">
            <a:xfrm>
              <a:off x="4560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>1000H</a:t>
              </a:r>
            </a:p>
          </p:txBody>
        </p:sp>
        <p:sp>
          <p:nvSpPr>
            <p:cNvPr id="59442" name="Rectangle 15"/>
            <p:cNvSpPr>
              <a:spLocks noChangeArrowheads="1"/>
            </p:cNvSpPr>
            <p:nvPr/>
          </p:nvSpPr>
          <p:spPr bwMode="auto">
            <a:xfrm>
              <a:off x="4560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>0FA2H</a:t>
              </a:r>
            </a:p>
          </p:txBody>
        </p:sp>
        <p:sp>
          <p:nvSpPr>
            <p:cNvPr id="59443" name="Rectangle 16"/>
            <p:cNvSpPr>
              <a:spLocks noChangeArrowheads="1"/>
            </p:cNvSpPr>
            <p:nvPr/>
          </p:nvSpPr>
          <p:spPr bwMode="auto">
            <a:xfrm>
              <a:off x="4560" y="201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>00A5H</a:t>
              </a:r>
            </a:p>
          </p:txBody>
        </p:sp>
        <p:sp>
          <p:nvSpPr>
            <p:cNvPr id="59444" name="Rectangle 17"/>
            <p:cNvSpPr>
              <a:spLocks noChangeArrowheads="1"/>
            </p:cNvSpPr>
            <p:nvPr/>
          </p:nvSpPr>
          <p:spPr bwMode="auto">
            <a:xfrm>
              <a:off x="4560" y="177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>0789H</a:t>
              </a:r>
            </a:p>
          </p:txBody>
        </p:sp>
        <p:sp>
          <p:nvSpPr>
            <p:cNvPr id="59445" name="Rectangle 18"/>
            <p:cNvSpPr>
              <a:spLocks noChangeArrowheads="1"/>
            </p:cNvSpPr>
            <p:nvPr/>
          </p:nvSpPr>
          <p:spPr bwMode="auto">
            <a:xfrm>
              <a:off x="4560" y="1536"/>
              <a:ext cx="672" cy="24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46" name="Rectangle 19"/>
            <p:cNvSpPr>
              <a:spLocks noChangeArrowheads="1"/>
            </p:cNvSpPr>
            <p:nvPr/>
          </p:nvSpPr>
          <p:spPr bwMode="auto">
            <a:xfrm>
              <a:off x="4560" y="1296"/>
              <a:ext cx="672" cy="24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47" name="Rectangle 20"/>
            <p:cNvSpPr>
              <a:spLocks noChangeArrowheads="1"/>
            </p:cNvSpPr>
            <p:nvPr/>
          </p:nvSpPr>
          <p:spPr bwMode="auto">
            <a:xfrm>
              <a:off x="4560" y="576"/>
              <a:ext cx="672" cy="24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48" name="Rectangle 21"/>
            <p:cNvSpPr>
              <a:spLocks noChangeArrowheads="1"/>
            </p:cNvSpPr>
            <p:nvPr/>
          </p:nvSpPr>
          <p:spPr bwMode="auto">
            <a:xfrm>
              <a:off x="4560" y="816"/>
              <a:ext cx="672" cy="24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49" name="Rectangle 22"/>
            <p:cNvSpPr>
              <a:spLocks noChangeArrowheads="1"/>
            </p:cNvSpPr>
            <p:nvPr/>
          </p:nvSpPr>
          <p:spPr bwMode="auto">
            <a:xfrm>
              <a:off x="4560" y="1056"/>
              <a:ext cx="672" cy="24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2895600"/>
            <a:ext cx="1752600" cy="304800"/>
            <a:chOff x="3456" y="1776"/>
            <a:chExt cx="1104" cy="192"/>
          </a:xfrm>
        </p:grpSpPr>
        <p:sp>
          <p:nvSpPr>
            <p:cNvPr id="59428" name="Rectangle 24"/>
            <p:cNvSpPr>
              <a:spLocks noChangeArrowheads="1"/>
            </p:cNvSpPr>
            <p:nvPr/>
          </p:nvSpPr>
          <p:spPr bwMode="auto">
            <a:xfrm>
              <a:off x="3456" y="1776"/>
              <a:ext cx="72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2400" dirty="0">
                  <a:solidFill>
                    <a:schemeClr val="hlink"/>
                  </a:solidFill>
                  <a:latin typeface="+mn-lt"/>
                </a:rPr>
                <a:t>SP</a:t>
              </a:r>
              <a:endParaRPr lang="en-GB" sz="2400" dirty="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59429" name="Line 25"/>
            <p:cNvSpPr>
              <a:spLocks noChangeShapeType="1"/>
            </p:cNvSpPr>
            <p:nvPr/>
          </p:nvSpPr>
          <p:spPr bwMode="auto">
            <a:xfrm>
              <a:off x="4176" y="187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515098" name="AutoShape 26"/>
          <p:cNvCxnSpPr>
            <a:cxnSpLocks noChangeShapeType="1"/>
            <a:stCxn id="59424" idx="3"/>
            <a:endCxn id="59445" idx="3"/>
          </p:cNvCxnSpPr>
          <p:nvPr/>
        </p:nvCxnSpPr>
        <p:spPr bwMode="auto">
          <a:xfrm flipH="1" flipV="1">
            <a:off x="8305800" y="2636838"/>
            <a:ext cx="136525" cy="2865437"/>
          </a:xfrm>
          <a:prstGeom prst="curvedConnector3">
            <a:avLst>
              <a:gd name="adj1" fmla="val -16744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99" name="AutoShape 27"/>
          <p:cNvCxnSpPr>
            <a:cxnSpLocks noChangeShapeType="1"/>
            <a:stCxn id="515118" idx="3"/>
            <a:endCxn id="515129" idx="3"/>
          </p:cNvCxnSpPr>
          <p:nvPr/>
        </p:nvCxnSpPr>
        <p:spPr bwMode="auto">
          <a:xfrm flipH="1" flipV="1">
            <a:off x="8305800" y="2254250"/>
            <a:ext cx="136525" cy="3629025"/>
          </a:xfrm>
          <a:prstGeom prst="curvedConnector3">
            <a:avLst>
              <a:gd name="adj1" fmla="val -16744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00" name="AutoShape 28"/>
          <p:cNvCxnSpPr>
            <a:cxnSpLocks noChangeShapeType="1"/>
            <a:stCxn id="515130" idx="3"/>
            <a:endCxn id="515118" idx="3"/>
          </p:cNvCxnSpPr>
          <p:nvPr/>
        </p:nvCxnSpPr>
        <p:spPr bwMode="auto">
          <a:xfrm>
            <a:off x="8305800" y="2635250"/>
            <a:ext cx="136525" cy="3248025"/>
          </a:xfrm>
          <a:prstGeom prst="curvedConnector3">
            <a:avLst>
              <a:gd name="adj1" fmla="val 26744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27925" y="5273675"/>
            <a:ext cx="1600200" cy="777875"/>
            <a:chOff x="4752" y="3360"/>
            <a:chExt cx="1008" cy="490"/>
          </a:xfrm>
        </p:grpSpPr>
        <p:sp>
          <p:nvSpPr>
            <p:cNvPr id="59424" name="Rectangle 30"/>
            <p:cNvSpPr>
              <a:spLocks noChangeArrowheads="1"/>
            </p:cNvSpPr>
            <p:nvPr/>
          </p:nvSpPr>
          <p:spPr bwMode="auto">
            <a:xfrm>
              <a:off x="4752" y="3408"/>
              <a:ext cx="576" cy="19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+mn-lt"/>
                </a:rPr>
                <a:t>0100H</a:t>
              </a:r>
            </a:p>
          </p:txBody>
        </p:sp>
        <p:sp>
          <p:nvSpPr>
            <p:cNvPr id="59425" name="Text Box 31"/>
            <p:cNvSpPr txBox="1">
              <a:spLocks noChangeArrowheads="1"/>
            </p:cNvSpPr>
            <p:nvPr/>
          </p:nvSpPr>
          <p:spPr bwMode="auto">
            <a:xfrm>
              <a:off x="5376" y="336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latin typeface="+mn-lt"/>
                </a:rPr>
                <a:t>R1</a:t>
              </a:r>
            </a:p>
          </p:txBody>
        </p:sp>
        <p:sp>
          <p:nvSpPr>
            <p:cNvPr id="59426" name="Text Box 32"/>
            <p:cNvSpPr txBox="1">
              <a:spLocks noChangeArrowheads="1"/>
            </p:cNvSpPr>
            <p:nvPr/>
          </p:nvSpPr>
          <p:spPr bwMode="auto">
            <a:xfrm>
              <a:off x="5376" y="36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latin typeface="+mn-lt"/>
                </a:rPr>
                <a:t>R2</a:t>
              </a:r>
            </a:p>
          </p:txBody>
        </p:sp>
        <p:sp>
          <p:nvSpPr>
            <p:cNvPr id="59427" name="Rectangle 33"/>
            <p:cNvSpPr>
              <a:spLocks noChangeArrowheads="1"/>
            </p:cNvSpPr>
            <p:nvPr/>
          </p:nvSpPr>
          <p:spPr bwMode="auto">
            <a:xfrm>
              <a:off x="4752" y="3648"/>
              <a:ext cx="576" cy="19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+mn-lt"/>
                </a:rPr>
                <a:t>0FFFH</a:t>
              </a:r>
            </a:p>
          </p:txBody>
        </p:sp>
      </p:grpSp>
      <p:sp>
        <p:nvSpPr>
          <p:cNvPr id="59401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Pilha (</a:t>
            </a:r>
            <a:r>
              <a:rPr lang="en-US" i="1" smtClean="0">
                <a:latin typeface="+mn-lt"/>
              </a:rPr>
              <a:t>stack</a:t>
            </a:r>
            <a:r>
              <a:rPr lang="en-US" smtClean="0">
                <a:latin typeface="+mn-lt"/>
              </a:rPr>
              <a:t>)</a:t>
            </a:r>
          </a:p>
        </p:txBody>
      </p:sp>
      <p:sp>
        <p:nvSpPr>
          <p:cNvPr id="515108" name="Rectangle 36"/>
          <p:cNvSpPr>
            <a:spLocks noChangeArrowheads="1"/>
          </p:cNvSpPr>
          <p:nvPr/>
        </p:nvSpPr>
        <p:spPr bwMode="auto">
          <a:xfrm>
            <a:off x="495300" y="3489326"/>
            <a:ext cx="55626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PUSH </a:t>
            </a:r>
            <a:r>
              <a:rPr lang="en-US" sz="2400" b="1" dirty="0" err="1">
                <a:solidFill>
                  <a:schemeClr val="tx2"/>
                </a:solidFill>
                <a:latin typeface="+mn-lt"/>
              </a:rPr>
              <a:t>R</a:t>
            </a:r>
            <a:r>
              <a:rPr lang="en-US" sz="2400" b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SP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Symbol" pitchFamily="18" charset="2"/>
              </a:rPr>
              <a:t>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SP-2; M[SP]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Symbol" pitchFamily="18" charset="2"/>
              </a:rPr>
              <a:t>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515109" name="Rectangle 37"/>
          <p:cNvSpPr>
            <a:spLocks noChangeArrowheads="1"/>
          </p:cNvSpPr>
          <p:nvPr/>
        </p:nvSpPr>
        <p:spPr bwMode="auto">
          <a:xfrm>
            <a:off x="495300" y="3972188"/>
            <a:ext cx="5562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POP </a:t>
            </a:r>
            <a:r>
              <a:rPr lang="en-US" sz="2400" b="1" dirty="0" err="1">
                <a:solidFill>
                  <a:schemeClr val="tx2"/>
                </a:solidFill>
                <a:latin typeface="+mn-lt"/>
              </a:rPr>
              <a:t>R</a:t>
            </a:r>
            <a:r>
              <a:rPr lang="en-US" sz="2400" b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2400" dirty="0" err="1">
                <a:solidFill>
                  <a:schemeClr val="tx1"/>
                </a:solidFill>
                <a:latin typeface="+mn-lt"/>
                <a:sym typeface="Symbol" pitchFamily="18" charset="2"/>
              </a:rPr>
              <a:t>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[SP]; SP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Symbol" pitchFamily="18" charset="2"/>
              </a:rPr>
              <a:t>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SP+2</a:t>
            </a:r>
          </a:p>
        </p:txBody>
      </p:sp>
      <p:sp>
        <p:nvSpPr>
          <p:cNvPr id="59404" name="Rectangle 39"/>
          <p:cNvSpPr>
            <a:spLocks noChangeArrowheads="1"/>
          </p:cNvSpPr>
          <p:nvPr/>
        </p:nvSpPr>
        <p:spPr bwMode="auto">
          <a:xfrm>
            <a:off x="438150" y="1798638"/>
            <a:ext cx="4810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SP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aponta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para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última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posição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ocupada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da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pilha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topo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da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pilha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969000" y="4960938"/>
            <a:ext cx="1422400" cy="1447800"/>
            <a:chOff x="3840" y="3120"/>
            <a:chExt cx="896" cy="912"/>
          </a:xfrm>
        </p:grpSpPr>
        <p:sp>
          <p:nvSpPr>
            <p:cNvPr id="59422" name="Rectangle 41"/>
            <p:cNvSpPr>
              <a:spLocks noChangeArrowheads="1"/>
            </p:cNvSpPr>
            <p:nvPr/>
          </p:nvSpPr>
          <p:spPr bwMode="auto">
            <a:xfrm>
              <a:off x="3840" y="3120"/>
              <a:ext cx="816" cy="91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59423" name="Text Box 42"/>
            <p:cNvSpPr txBox="1">
              <a:spLocks noChangeArrowheads="1"/>
            </p:cNvSpPr>
            <p:nvPr/>
          </p:nvSpPr>
          <p:spPr bwMode="auto">
            <a:xfrm>
              <a:off x="3888" y="3168"/>
              <a:ext cx="8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PUSH R1 </a:t>
              </a:r>
            </a:p>
          </p:txBody>
        </p:sp>
      </p:grp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6032500" y="537210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  <a:latin typeface="+mn-lt"/>
              </a:rPr>
              <a:t>PUSH R2 </a:t>
            </a:r>
          </a:p>
        </p:txBody>
      </p:sp>
      <p:sp>
        <p:nvSpPr>
          <p:cNvPr id="515116" name="Text Box 44"/>
          <p:cNvSpPr txBox="1">
            <a:spLocks noChangeArrowheads="1"/>
          </p:cNvSpPr>
          <p:nvPr/>
        </p:nvSpPr>
        <p:spPr bwMode="auto">
          <a:xfrm>
            <a:off x="6045200" y="59515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  <a:latin typeface="+mn-lt"/>
              </a:rPr>
              <a:t>POP R2 </a:t>
            </a:r>
          </a:p>
        </p:txBody>
      </p:sp>
      <p:sp>
        <p:nvSpPr>
          <p:cNvPr id="515117" name="Text Box 45"/>
          <p:cNvSpPr txBox="1">
            <a:spLocks noChangeArrowheads="1"/>
          </p:cNvSpPr>
          <p:nvPr/>
        </p:nvSpPr>
        <p:spPr bwMode="auto">
          <a:xfrm>
            <a:off x="6040438" y="56467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  <a:latin typeface="+mn-lt"/>
              </a:rPr>
              <a:t>POP R1 </a:t>
            </a:r>
          </a:p>
        </p:txBody>
      </p:sp>
      <p:sp>
        <p:nvSpPr>
          <p:cNvPr id="515118" name="Rectangle 46"/>
          <p:cNvSpPr>
            <a:spLocks noChangeArrowheads="1"/>
          </p:cNvSpPr>
          <p:nvPr/>
        </p:nvSpPr>
        <p:spPr bwMode="auto">
          <a:xfrm>
            <a:off x="7527925" y="5730875"/>
            <a:ext cx="9144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0100H</a:t>
            </a:r>
          </a:p>
        </p:txBody>
      </p:sp>
      <p:sp>
        <p:nvSpPr>
          <p:cNvPr id="515119" name="Rectangle 47"/>
          <p:cNvSpPr>
            <a:spLocks noChangeArrowheads="1"/>
          </p:cNvSpPr>
          <p:nvPr/>
        </p:nvSpPr>
        <p:spPr bwMode="auto">
          <a:xfrm>
            <a:off x="7527925" y="5349875"/>
            <a:ext cx="9144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0FFFH</a:t>
            </a:r>
          </a:p>
        </p:txBody>
      </p:sp>
      <p:cxnSp>
        <p:nvCxnSpPr>
          <p:cNvPr id="515120" name="AutoShape 48"/>
          <p:cNvCxnSpPr>
            <a:cxnSpLocks noChangeShapeType="1"/>
            <a:stCxn id="515119" idx="3"/>
            <a:endCxn id="515129" idx="3"/>
          </p:cNvCxnSpPr>
          <p:nvPr/>
        </p:nvCxnSpPr>
        <p:spPr bwMode="auto">
          <a:xfrm flipH="1" flipV="1">
            <a:off x="8305800" y="2254250"/>
            <a:ext cx="136525" cy="3248025"/>
          </a:xfrm>
          <a:prstGeom prst="curvedConnector3">
            <a:avLst>
              <a:gd name="adj1" fmla="val -167440"/>
            </a:avLst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486400" y="2484438"/>
            <a:ext cx="1752600" cy="304800"/>
            <a:chOff x="3456" y="1776"/>
            <a:chExt cx="1104" cy="192"/>
          </a:xfrm>
        </p:grpSpPr>
        <p:sp>
          <p:nvSpPr>
            <p:cNvPr id="59420" name="Rectangle 50"/>
            <p:cNvSpPr>
              <a:spLocks noChangeArrowheads="1"/>
            </p:cNvSpPr>
            <p:nvPr/>
          </p:nvSpPr>
          <p:spPr bwMode="auto">
            <a:xfrm>
              <a:off x="3456" y="1776"/>
              <a:ext cx="72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2400" dirty="0">
                  <a:solidFill>
                    <a:schemeClr val="hlink"/>
                  </a:solidFill>
                  <a:latin typeface="+mn-lt"/>
                </a:rPr>
                <a:t>SP</a:t>
              </a:r>
              <a:endParaRPr lang="en-GB" sz="2400" dirty="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59421" name="Line 51"/>
            <p:cNvSpPr>
              <a:spLocks noChangeShapeType="1"/>
            </p:cNvSpPr>
            <p:nvPr/>
          </p:nvSpPr>
          <p:spPr bwMode="auto">
            <a:xfrm>
              <a:off x="4176" y="187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486400" y="2111375"/>
            <a:ext cx="1752600" cy="304800"/>
            <a:chOff x="3456" y="1776"/>
            <a:chExt cx="1104" cy="192"/>
          </a:xfrm>
        </p:grpSpPr>
        <p:sp>
          <p:nvSpPr>
            <p:cNvPr id="59418" name="Rectangle 53"/>
            <p:cNvSpPr>
              <a:spLocks noChangeArrowheads="1"/>
            </p:cNvSpPr>
            <p:nvPr/>
          </p:nvSpPr>
          <p:spPr bwMode="auto">
            <a:xfrm>
              <a:off x="3456" y="1776"/>
              <a:ext cx="72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2400" dirty="0">
                  <a:solidFill>
                    <a:schemeClr val="hlink"/>
                  </a:solidFill>
                  <a:latin typeface="+mn-lt"/>
                </a:rPr>
                <a:t>SP</a:t>
              </a:r>
              <a:endParaRPr lang="en-GB" sz="2400" dirty="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59419" name="Line 54"/>
            <p:cNvSpPr>
              <a:spLocks noChangeShapeType="1"/>
            </p:cNvSpPr>
            <p:nvPr/>
          </p:nvSpPr>
          <p:spPr bwMode="auto">
            <a:xfrm>
              <a:off x="4176" y="187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15127" name="Rectangle 55"/>
          <p:cNvSpPr>
            <a:spLocks noChangeArrowheads="1"/>
          </p:cNvSpPr>
          <p:nvPr/>
        </p:nvSpPr>
        <p:spPr bwMode="auto">
          <a:xfrm>
            <a:off x="7239000" y="24447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0100H</a:t>
            </a:r>
          </a:p>
        </p:txBody>
      </p:sp>
      <p:sp>
        <p:nvSpPr>
          <p:cNvPr id="515128" name="Rectangle 56"/>
          <p:cNvSpPr>
            <a:spLocks noChangeArrowheads="1"/>
          </p:cNvSpPr>
          <p:nvPr/>
        </p:nvSpPr>
        <p:spPr bwMode="auto">
          <a:xfrm>
            <a:off x="7239000" y="20637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0FFFH</a:t>
            </a:r>
          </a:p>
        </p:txBody>
      </p:sp>
      <p:sp>
        <p:nvSpPr>
          <p:cNvPr id="515129" name="Rectangle 57"/>
          <p:cNvSpPr>
            <a:spLocks noChangeArrowheads="1"/>
          </p:cNvSpPr>
          <p:nvPr/>
        </p:nvSpPr>
        <p:spPr bwMode="auto">
          <a:xfrm>
            <a:off x="7239000" y="2063750"/>
            <a:ext cx="10668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0FFFH</a:t>
            </a:r>
          </a:p>
        </p:txBody>
      </p:sp>
      <p:sp>
        <p:nvSpPr>
          <p:cNvPr id="515130" name="Rectangle 58"/>
          <p:cNvSpPr>
            <a:spLocks noChangeArrowheads="1"/>
          </p:cNvSpPr>
          <p:nvPr/>
        </p:nvSpPr>
        <p:spPr bwMode="auto">
          <a:xfrm>
            <a:off x="7239000" y="2444750"/>
            <a:ext cx="10668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0100H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97945" y="4691062"/>
            <a:ext cx="5102224" cy="114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Exemplos:</a:t>
            </a:r>
          </a:p>
          <a:p>
            <a:pPr lvl="1"/>
            <a:r>
              <a:rPr lang="pt-PT" altLang="pt-PT" b="1" kern="0" dirty="0" smtClean="0">
                <a:solidFill>
                  <a:srgbClr val="FFFF00"/>
                </a:solidFill>
              </a:rPr>
              <a:t>rotinas-push-pop.asm</a:t>
            </a:r>
          </a:p>
          <a:p>
            <a:pPr lvl="1"/>
            <a:r>
              <a:rPr lang="pt-PT" altLang="pt-PT" b="1" kern="0" dirty="0" smtClean="0">
                <a:solidFill>
                  <a:srgbClr val="FFFF00"/>
                </a:solidFill>
              </a:rPr>
              <a:t>maximo.asm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1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08" grpId="0"/>
      <p:bldP spid="515109" grpId="0"/>
      <p:bldP spid="515115" grpId="0"/>
      <p:bldP spid="515116" grpId="0"/>
      <p:bldP spid="515117" grpId="0"/>
      <p:bldP spid="515118" grpId="0" animBg="1"/>
      <p:bldP spid="515119" grpId="0" animBg="1"/>
      <p:bldP spid="515127" grpId="0" animBg="1"/>
      <p:bldP spid="515128" grpId="0" animBg="1"/>
      <p:bldP spid="515129" grpId="0" animBg="1"/>
      <p:bldP spid="515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Pilha (</a:t>
            </a:r>
            <a:r>
              <a:rPr lang="en-US" i="1" smtClean="0">
                <a:latin typeface="+mn-lt"/>
              </a:rPr>
              <a:t>stack</a:t>
            </a:r>
            <a:r>
              <a:rPr lang="en-US" smtClean="0">
                <a:latin typeface="+mn-lt"/>
              </a:rPr>
              <a:t>)</a:t>
            </a:r>
          </a:p>
        </p:txBody>
      </p:sp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5486400" y="685800"/>
            <a:ext cx="3657600" cy="5715000"/>
            <a:chOff x="3456" y="432"/>
            <a:chExt cx="2304" cy="3600"/>
          </a:xfrm>
        </p:grpSpPr>
        <p:grpSp>
          <p:nvGrpSpPr>
            <p:cNvPr id="66570" name="Group 4"/>
            <p:cNvGrpSpPr>
              <a:grpSpLocks/>
            </p:cNvGrpSpPr>
            <p:nvPr/>
          </p:nvGrpSpPr>
          <p:grpSpPr bwMode="auto">
            <a:xfrm>
              <a:off x="3624" y="432"/>
              <a:ext cx="1945" cy="2688"/>
              <a:chOff x="3624" y="432"/>
              <a:chExt cx="1945" cy="2688"/>
            </a:xfrm>
          </p:grpSpPr>
          <p:sp>
            <p:nvSpPr>
              <p:cNvPr id="60457" name="Text Box 5"/>
              <p:cNvSpPr txBox="1">
                <a:spLocks noChangeArrowheads="1"/>
              </p:cNvSpPr>
              <p:nvPr/>
            </p:nvSpPr>
            <p:spPr bwMode="auto">
              <a:xfrm rot="5400000">
                <a:off x="5187" y="1049"/>
                <a:ext cx="47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pt-PT" sz="2400">
                    <a:solidFill>
                      <a:schemeClr val="tx2"/>
                    </a:solidFill>
                    <a:latin typeface="+mn-lt"/>
                  </a:rPr>
                  <a:t>livre</a:t>
                </a:r>
                <a:endParaRPr lang="en-GB" sz="240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60458" name="Text Box 6"/>
              <p:cNvSpPr txBox="1">
                <a:spLocks noChangeArrowheads="1"/>
              </p:cNvSpPr>
              <p:nvPr/>
            </p:nvSpPr>
            <p:spPr bwMode="auto">
              <a:xfrm rot="5400000">
                <a:off x="4968" y="2231"/>
                <a:ext cx="8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pt-PT" sz="2400">
                    <a:solidFill>
                      <a:schemeClr val="tx2"/>
                    </a:solidFill>
                    <a:latin typeface="+mn-lt"/>
                  </a:rPr>
                  <a:t>ocupado</a:t>
                </a:r>
                <a:endParaRPr lang="en-GB" sz="240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60459" name="Rectangle 7"/>
              <p:cNvSpPr>
                <a:spLocks noChangeArrowheads="1"/>
              </p:cNvSpPr>
              <p:nvPr/>
            </p:nvSpPr>
            <p:spPr bwMode="auto">
              <a:xfrm>
                <a:off x="3624" y="912"/>
                <a:ext cx="6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PT" sz="2400">
                    <a:solidFill>
                      <a:schemeClr val="tx2"/>
                    </a:solidFill>
                    <a:latin typeface="+mn-lt"/>
                  </a:rPr>
                  <a:t>PUSH</a:t>
                </a:r>
                <a:endParaRPr lang="en-GB" sz="240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60460" name="Line 8"/>
              <p:cNvSpPr>
                <a:spLocks noChangeShapeType="1"/>
              </p:cNvSpPr>
              <p:nvPr/>
            </p:nvSpPr>
            <p:spPr bwMode="auto">
              <a:xfrm>
                <a:off x="4560" y="432"/>
                <a:ext cx="0" cy="26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461" name="Line 9"/>
              <p:cNvSpPr>
                <a:spLocks noChangeShapeType="1"/>
              </p:cNvSpPr>
              <p:nvPr/>
            </p:nvSpPr>
            <p:spPr bwMode="auto">
              <a:xfrm>
                <a:off x="5232" y="432"/>
                <a:ext cx="0" cy="26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462" name="Line 10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6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463" name="Rectangle 11"/>
              <p:cNvSpPr>
                <a:spLocks noChangeArrowheads="1"/>
              </p:cNvSpPr>
              <p:nvPr/>
            </p:nvSpPr>
            <p:spPr bwMode="auto">
              <a:xfrm>
                <a:off x="3764" y="2256"/>
                <a:ext cx="5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PT" sz="2400">
                    <a:solidFill>
                      <a:schemeClr val="tx2"/>
                    </a:solidFill>
                    <a:latin typeface="+mn-lt"/>
                  </a:rPr>
                  <a:t>POP</a:t>
                </a:r>
                <a:endParaRPr lang="en-GB" sz="240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60464" name="Line 12"/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0" cy="6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465" name="Rectangle 13"/>
              <p:cNvSpPr>
                <a:spLocks noChangeArrowheads="1"/>
              </p:cNvSpPr>
              <p:nvPr/>
            </p:nvSpPr>
            <p:spPr bwMode="auto">
              <a:xfrm>
                <a:off x="4577" y="1777"/>
                <a:ext cx="6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66" name="Rectangle 14"/>
              <p:cNvSpPr>
                <a:spLocks noChangeArrowheads="1"/>
              </p:cNvSpPr>
              <p:nvPr/>
            </p:nvSpPr>
            <p:spPr bwMode="auto">
              <a:xfrm>
                <a:off x="4949" y="1843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67" name="Rectangle 15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+mn-lt"/>
                  </a:rPr>
                  <a:t>123H</a:t>
                </a:r>
              </a:p>
            </p:txBody>
          </p:sp>
          <p:sp>
            <p:nvSpPr>
              <p:cNvPr id="60468" name="Rectangle 16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+mn-lt"/>
                  </a:rPr>
                  <a:t>1000H</a:t>
                </a:r>
              </a:p>
            </p:txBody>
          </p:sp>
          <p:sp>
            <p:nvSpPr>
              <p:cNvPr id="60469" name="Rectangle 17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+mn-lt"/>
                  </a:rPr>
                  <a:t>FA2H</a:t>
                </a:r>
              </a:p>
            </p:txBody>
          </p:sp>
          <p:sp>
            <p:nvSpPr>
              <p:cNvPr id="60470" name="Rectangle 18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+mn-lt"/>
                  </a:rPr>
                  <a:t>A5H</a:t>
                </a:r>
              </a:p>
            </p:txBody>
          </p:sp>
          <p:sp>
            <p:nvSpPr>
              <p:cNvPr id="60471" name="Rectangle 19"/>
              <p:cNvSpPr>
                <a:spLocks noChangeArrowheads="1"/>
              </p:cNvSpPr>
              <p:nvPr/>
            </p:nvSpPr>
            <p:spPr bwMode="auto">
              <a:xfrm>
                <a:off x="4560" y="1776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>
                    <a:latin typeface="+mn-lt"/>
                  </a:rPr>
                  <a:t>789H</a:t>
                </a:r>
              </a:p>
            </p:txBody>
          </p:sp>
          <p:sp>
            <p:nvSpPr>
              <p:cNvPr id="60472" name="Rectangle 20"/>
              <p:cNvSpPr>
                <a:spLocks noChangeArrowheads="1"/>
              </p:cNvSpPr>
              <p:nvPr/>
            </p:nvSpPr>
            <p:spPr bwMode="auto">
              <a:xfrm>
                <a:off x="4560" y="1536"/>
                <a:ext cx="672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73" name="Rectangle 21"/>
              <p:cNvSpPr>
                <a:spLocks noChangeArrowheads="1"/>
              </p:cNvSpPr>
              <p:nvPr/>
            </p:nvSpPr>
            <p:spPr bwMode="auto">
              <a:xfrm>
                <a:off x="4560" y="1296"/>
                <a:ext cx="672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74" name="Rectangle 22"/>
              <p:cNvSpPr>
                <a:spLocks noChangeArrowheads="1"/>
              </p:cNvSpPr>
              <p:nvPr/>
            </p:nvSpPr>
            <p:spPr bwMode="auto">
              <a:xfrm>
                <a:off x="4560" y="576"/>
                <a:ext cx="672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75" name="Rectangle 23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672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60476" name="Rectangle 24"/>
              <p:cNvSpPr>
                <a:spLocks noChangeArrowheads="1"/>
              </p:cNvSpPr>
              <p:nvPr/>
            </p:nvSpPr>
            <p:spPr bwMode="auto">
              <a:xfrm>
                <a:off x="4560" y="1056"/>
                <a:ext cx="672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</p:grpSp>
        <p:grpSp>
          <p:nvGrpSpPr>
            <p:cNvPr id="66571" name="Group 25"/>
            <p:cNvGrpSpPr>
              <a:grpSpLocks/>
            </p:cNvGrpSpPr>
            <p:nvPr/>
          </p:nvGrpSpPr>
          <p:grpSpPr bwMode="auto">
            <a:xfrm>
              <a:off x="3456" y="432"/>
              <a:ext cx="2304" cy="3600"/>
              <a:chOff x="3456" y="432"/>
              <a:chExt cx="2304" cy="3600"/>
            </a:xfrm>
          </p:grpSpPr>
          <p:grpSp>
            <p:nvGrpSpPr>
              <p:cNvPr id="66572" name="Group 26"/>
              <p:cNvGrpSpPr>
                <a:grpSpLocks/>
              </p:cNvGrpSpPr>
              <p:nvPr/>
            </p:nvGrpSpPr>
            <p:grpSpPr bwMode="auto">
              <a:xfrm>
                <a:off x="4752" y="3312"/>
                <a:ext cx="1008" cy="490"/>
                <a:chOff x="4752" y="3360"/>
                <a:chExt cx="1008" cy="490"/>
              </a:xfrm>
            </p:grpSpPr>
            <p:sp>
              <p:nvSpPr>
                <p:cNvPr id="604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752" y="3408"/>
                  <a:ext cx="576" cy="192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>
                      <a:latin typeface="+mn-lt"/>
                    </a:rPr>
                    <a:t>0FFFH</a:t>
                  </a:r>
                </a:p>
              </p:txBody>
            </p:sp>
            <p:sp>
              <p:nvSpPr>
                <p:cNvPr id="6045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376" y="336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>
                      <a:solidFill>
                        <a:schemeClr val="tx2"/>
                      </a:solidFill>
                      <a:latin typeface="+mn-lt"/>
                    </a:rPr>
                    <a:t>R1</a:t>
                  </a:r>
                </a:p>
              </p:txBody>
            </p:sp>
            <p:sp>
              <p:nvSpPr>
                <p:cNvPr id="6045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376" y="360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>
                      <a:solidFill>
                        <a:schemeClr val="tx2"/>
                      </a:solidFill>
                      <a:latin typeface="+mn-lt"/>
                    </a:rPr>
                    <a:t>R2</a:t>
                  </a:r>
                </a:p>
              </p:txBody>
            </p:sp>
            <p:sp>
              <p:nvSpPr>
                <p:cNvPr id="60456" name="Rectangle 30"/>
                <p:cNvSpPr>
                  <a:spLocks noChangeArrowheads="1"/>
                </p:cNvSpPr>
                <p:nvPr/>
              </p:nvSpPr>
              <p:spPr bwMode="auto">
                <a:xfrm>
                  <a:off x="4752" y="3648"/>
                  <a:ext cx="576" cy="192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>
                      <a:latin typeface="+mn-lt"/>
                    </a:rPr>
                    <a:t>0100H</a:t>
                  </a:r>
                </a:p>
              </p:txBody>
            </p:sp>
          </p:grpSp>
          <p:grpSp>
            <p:nvGrpSpPr>
              <p:cNvPr id="66573" name="Group 31"/>
              <p:cNvGrpSpPr>
                <a:grpSpLocks/>
              </p:cNvGrpSpPr>
              <p:nvPr/>
            </p:nvGrpSpPr>
            <p:grpSpPr bwMode="auto">
              <a:xfrm>
                <a:off x="3456" y="432"/>
                <a:ext cx="1790" cy="3600"/>
                <a:chOff x="3456" y="432"/>
                <a:chExt cx="1790" cy="3600"/>
              </a:xfrm>
            </p:grpSpPr>
            <p:grpSp>
              <p:nvGrpSpPr>
                <p:cNvPr id="66574" name="Group 32"/>
                <p:cNvGrpSpPr>
                  <a:grpSpLocks/>
                </p:cNvGrpSpPr>
                <p:nvPr/>
              </p:nvGrpSpPr>
              <p:grpSpPr bwMode="auto">
                <a:xfrm>
                  <a:off x="4560" y="432"/>
                  <a:ext cx="686" cy="2688"/>
                  <a:chOff x="4560" y="432"/>
                  <a:chExt cx="686" cy="2688"/>
                </a:xfrm>
              </p:grpSpPr>
              <p:sp>
                <p:nvSpPr>
                  <p:cNvPr id="604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432"/>
                    <a:ext cx="0" cy="26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04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432"/>
                    <a:ext cx="0" cy="26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044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577" y="1777"/>
                    <a:ext cx="66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pt-PT">
                      <a:latin typeface="+mn-lt"/>
                    </a:endParaRPr>
                  </a:p>
                </p:txBody>
              </p:sp>
              <p:sp>
                <p:nvSpPr>
                  <p:cNvPr id="6044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736"/>
                    <a:ext cx="672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0123H</a:t>
                    </a:r>
                  </a:p>
                </p:txBody>
              </p:sp>
              <p:sp>
                <p:nvSpPr>
                  <p:cNvPr id="6044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496"/>
                    <a:ext cx="672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1000H</a:t>
                    </a:r>
                  </a:p>
                </p:txBody>
              </p:sp>
              <p:sp>
                <p:nvSpPr>
                  <p:cNvPr id="6044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256"/>
                    <a:ext cx="672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0FA2H</a:t>
                    </a:r>
                  </a:p>
                </p:txBody>
              </p:sp>
              <p:sp>
                <p:nvSpPr>
                  <p:cNvPr id="6044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016"/>
                    <a:ext cx="672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00A5H</a:t>
                    </a:r>
                  </a:p>
                </p:txBody>
              </p:sp>
              <p:sp>
                <p:nvSpPr>
                  <p:cNvPr id="6044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776"/>
                    <a:ext cx="672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0789H</a:t>
                    </a:r>
                  </a:p>
                </p:txBody>
              </p:sp>
              <p:sp>
                <p:nvSpPr>
                  <p:cNvPr id="6044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296"/>
                    <a:ext cx="672" cy="240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0FFFH</a:t>
                    </a:r>
                  </a:p>
                </p:txBody>
              </p:sp>
              <p:sp>
                <p:nvSpPr>
                  <p:cNvPr id="6044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576"/>
                    <a:ext cx="672" cy="240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pt-PT">
                      <a:latin typeface="+mn-lt"/>
                    </a:endParaRPr>
                  </a:p>
                </p:txBody>
              </p:sp>
              <p:sp>
                <p:nvSpPr>
                  <p:cNvPr id="60450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816"/>
                    <a:ext cx="672" cy="240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pt-PT">
                      <a:latin typeface="+mn-lt"/>
                    </a:endParaRPr>
                  </a:p>
                </p:txBody>
              </p:sp>
              <p:sp>
                <p:nvSpPr>
                  <p:cNvPr id="6045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056"/>
                    <a:ext cx="672" cy="240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pt-PT">
                      <a:latin typeface="+mn-lt"/>
                    </a:endParaRPr>
                  </a:p>
                </p:txBody>
              </p:sp>
              <p:sp>
                <p:nvSpPr>
                  <p:cNvPr id="6045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536"/>
                    <a:ext cx="672" cy="240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 anchorCtr="1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>
                        <a:latin typeface="+mn-lt"/>
                      </a:rPr>
                      <a:t>0100H</a:t>
                    </a:r>
                  </a:p>
                </p:txBody>
              </p:sp>
            </p:grpSp>
            <p:grpSp>
              <p:nvGrpSpPr>
                <p:cNvPr id="66575" name="Group 46"/>
                <p:cNvGrpSpPr>
                  <a:grpSpLocks/>
                </p:cNvGrpSpPr>
                <p:nvPr/>
              </p:nvGrpSpPr>
              <p:grpSpPr bwMode="auto">
                <a:xfrm>
                  <a:off x="3840" y="3120"/>
                  <a:ext cx="896" cy="912"/>
                  <a:chOff x="3840" y="3120"/>
                  <a:chExt cx="896" cy="912"/>
                </a:xfrm>
              </p:grpSpPr>
              <p:sp>
                <p:nvSpPr>
                  <p:cNvPr id="6043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120"/>
                    <a:ext cx="816" cy="912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pt-PT">
                      <a:latin typeface="+mn-lt"/>
                    </a:endParaRPr>
                  </a:p>
                </p:txBody>
              </p:sp>
              <p:sp>
                <p:nvSpPr>
                  <p:cNvPr id="6043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84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b="1">
                        <a:solidFill>
                          <a:schemeClr val="tx2"/>
                        </a:solidFill>
                        <a:latin typeface="+mn-lt"/>
                      </a:rPr>
                      <a:t>PUSH R1 </a:t>
                    </a:r>
                  </a:p>
                </p:txBody>
              </p:sp>
            </p:grpSp>
            <p:sp>
              <p:nvSpPr>
                <p:cNvPr id="6043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880" y="3379"/>
                  <a:ext cx="8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b="1">
                      <a:solidFill>
                        <a:schemeClr val="tx2"/>
                      </a:solidFill>
                      <a:latin typeface="+mn-lt"/>
                    </a:rPr>
                    <a:t>PUSH R2 </a:t>
                  </a:r>
                </a:p>
              </p:txBody>
            </p:sp>
            <p:sp>
              <p:nvSpPr>
                <p:cNvPr id="60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88" y="3744"/>
                  <a:ext cx="8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b="1">
                      <a:solidFill>
                        <a:schemeClr val="tx2"/>
                      </a:solidFill>
                      <a:latin typeface="+mn-lt"/>
                    </a:rPr>
                    <a:t>POP R2 </a:t>
                  </a:r>
                </a:p>
              </p:txBody>
            </p:sp>
            <p:sp>
              <p:nvSpPr>
                <p:cNvPr id="6043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85" y="3552"/>
                  <a:ext cx="8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b="1">
                      <a:solidFill>
                        <a:schemeClr val="tx2"/>
                      </a:solidFill>
                      <a:latin typeface="+mn-lt"/>
                    </a:rPr>
                    <a:t>POP R1 </a:t>
                  </a:r>
                </a:p>
              </p:txBody>
            </p:sp>
            <p:grpSp>
              <p:nvGrpSpPr>
                <p:cNvPr id="66579" name="Group 52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1104" cy="192"/>
                  <a:chOff x="3456" y="1776"/>
                  <a:chExt cx="1104" cy="192"/>
                </a:xfrm>
              </p:grpSpPr>
              <p:sp>
                <p:nvSpPr>
                  <p:cNvPr id="6043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776"/>
                    <a:ext cx="720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pt-PT" sz="2400">
                        <a:solidFill>
                          <a:schemeClr val="hlink"/>
                        </a:solidFill>
                        <a:latin typeface="+mn-lt"/>
                      </a:rPr>
                      <a:t>SP</a:t>
                    </a:r>
                    <a:endParaRPr lang="en-GB" sz="2400">
                      <a:solidFill>
                        <a:schemeClr val="hlink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043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87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</p:grpSp>
      <p:sp>
        <p:nvSpPr>
          <p:cNvPr id="60421" name="Rectangle 55"/>
          <p:cNvSpPr>
            <a:spLocks noChangeArrowheads="1"/>
          </p:cNvSpPr>
          <p:nvPr/>
        </p:nvSpPr>
        <p:spPr bwMode="auto">
          <a:xfrm>
            <a:off x="685800" y="1066800"/>
            <a:ext cx="441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O POP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apaga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valores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apenas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deixa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zona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livre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16152" name="AutoShape 56"/>
          <p:cNvSpPr>
            <a:spLocks noChangeArrowheads="1"/>
          </p:cNvSpPr>
          <p:nvPr/>
        </p:nvSpPr>
        <p:spPr bwMode="auto">
          <a:xfrm>
            <a:off x="6781800" y="1981200"/>
            <a:ext cx="1905000" cy="914400"/>
          </a:xfrm>
          <a:prstGeom prst="wedgeEllipseCallout">
            <a:avLst>
              <a:gd name="adj1" fmla="val -233750"/>
              <a:gd name="adj2" fmla="val -53648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60424" name="Rectangle 58"/>
          <p:cNvSpPr>
            <a:spLocks noChangeArrowheads="1"/>
          </p:cNvSpPr>
          <p:nvPr/>
        </p:nvSpPr>
        <p:spPr bwMode="auto">
          <a:xfrm>
            <a:off x="685800" y="2362200"/>
            <a:ext cx="4419600" cy="148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POPs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têm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ser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feitos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pela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ordem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inversa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dos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PUSHes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senão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valores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vêm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trocados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!</a:t>
            </a:r>
          </a:p>
        </p:txBody>
      </p:sp>
      <p:sp>
        <p:nvSpPr>
          <p:cNvPr id="60425" name="AutoShape 59"/>
          <p:cNvSpPr>
            <a:spLocks noChangeArrowheads="1"/>
          </p:cNvSpPr>
          <p:nvPr/>
        </p:nvSpPr>
        <p:spPr bwMode="auto">
          <a:xfrm>
            <a:off x="5676900" y="4732338"/>
            <a:ext cx="3162300" cy="1922463"/>
          </a:xfrm>
          <a:prstGeom prst="wedgeEllipseCallout">
            <a:avLst>
              <a:gd name="adj1" fmla="val -86394"/>
              <a:gd name="adj2" fmla="val -108134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68339" y="3844131"/>
            <a:ext cx="4094161" cy="118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pt-PT" sz="2400" dirty="0" smtClean="0">
                <a:solidFill>
                  <a:schemeClr val="tx1"/>
                </a:solidFill>
                <a:latin typeface="+mn-lt"/>
              </a:rPr>
              <a:t>Cuidado não só </a:t>
            </a:r>
            <a:r>
              <a:rPr lang="pt-PT" sz="2400" dirty="0">
                <a:solidFill>
                  <a:schemeClr val="tx1"/>
                </a:solidFill>
                <a:latin typeface="+mn-lt"/>
              </a:rPr>
              <a:t>com </a:t>
            </a:r>
            <a:r>
              <a:rPr lang="pt-PT" sz="2400" dirty="0" smtClean="0">
                <a:solidFill>
                  <a:schemeClr val="tx1"/>
                </a:solidFill>
                <a:latin typeface="+mn-lt"/>
              </a:rPr>
              <a:t>a ordem mas também com o </a:t>
            </a:r>
            <a:r>
              <a:rPr lang="pt-PT" sz="2400" dirty="0">
                <a:solidFill>
                  <a:schemeClr val="tx1"/>
                </a:solidFill>
                <a:latin typeface="+mn-lt"/>
              </a:rPr>
              <a:t>emparelhamento de </a:t>
            </a:r>
            <a:r>
              <a:rPr lang="pt-PT" sz="2400" dirty="0" err="1">
                <a:solidFill>
                  <a:schemeClr val="tx1"/>
                </a:solidFill>
                <a:latin typeface="+mn-lt"/>
              </a:rPr>
              <a:t>PUSHs</a:t>
            </a:r>
            <a:r>
              <a:rPr lang="pt-PT" sz="2400" dirty="0">
                <a:solidFill>
                  <a:schemeClr val="tx1"/>
                </a:solidFill>
                <a:latin typeface="+mn-lt"/>
              </a:rPr>
              <a:t> e </a:t>
            </a:r>
            <a:r>
              <a:rPr lang="pt-PT" sz="2400" dirty="0" err="1" smtClean="0">
                <a:solidFill>
                  <a:schemeClr val="tx1"/>
                </a:solidFill>
                <a:latin typeface="+mn-lt"/>
              </a:rPr>
              <a:t>POPs</a:t>
            </a:r>
            <a:r>
              <a:rPr lang="pt-PT" sz="2400" dirty="0" smtClean="0">
                <a:solidFill>
                  <a:schemeClr val="tx1"/>
                </a:solidFill>
                <a:latin typeface="+mn-lt"/>
              </a:rPr>
              <a:t>!</a:t>
            </a:r>
            <a:endParaRPr lang="pt-PT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668338" y="5537200"/>
            <a:ext cx="4703761" cy="4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1200"/>
              </a:spcBef>
              <a:buFontTx/>
              <a:buChar char="•"/>
              <a:defRPr/>
            </a:pPr>
            <a:r>
              <a:rPr lang="pt-PT" sz="2400" dirty="0" smtClean="0">
                <a:solidFill>
                  <a:schemeClr val="tx1"/>
                </a:solidFill>
                <a:latin typeface="+mn-lt"/>
              </a:rPr>
              <a:t>Exemplo</a:t>
            </a:r>
            <a:r>
              <a:rPr lang="pt-PT" sz="2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pt-PT" sz="2400" b="1" dirty="0" smtClean="0">
                <a:solidFill>
                  <a:srgbClr val="FFFF00"/>
                </a:solidFill>
                <a:latin typeface="+mn-lt"/>
              </a:rPr>
              <a:t>push-pop-bug.asm</a:t>
            </a:r>
            <a:endParaRPr lang="pt-PT" sz="24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52" grpId="0" animBg="1"/>
      <p:bldP spid="60424" grpId="0"/>
      <p:bldP spid="60425" grpId="0" animBg="1"/>
      <p:bldP spid="61" grpId="0" build="p"/>
      <p:bldP spid="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581819"/>
            <a:ext cx="2319867" cy="2815167"/>
          </a:xfrm>
        </p:spPr>
        <p:txBody>
          <a:bodyPr/>
          <a:lstStyle/>
          <a:p>
            <a:pPr algn="l"/>
            <a:r>
              <a:rPr lang="en-US" altLang="pt-PT" dirty="0" err="1" smtClean="0"/>
              <a:t>Pilha</a:t>
            </a:r>
            <a:r>
              <a:rPr lang="en-US" altLang="pt-PT" dirty="0"/>
              <a:t/>
            </a:r>
            <a:br>
              <a:rPr lang="en-US" altLang="pt-PT" dirty="0"/>
            </a:br>
            <a:r>
              <a:rPr lang="en-US" altLang="pt-PT" dirty="0" smtClean="0"/>
              <a:t>e SP</a:t>
            </a:r>
            <a:br>
              <a:rPr lang="en-US" altLang="pt-PT" dirty="0" smtClean="0"/>
            </a:br>
            <a:r>
              <a:rPr lang="en-US" altLang="pt-PT" dirty="0" smtClean="0"/>
              <a:t>(</a:t>
            </a:r>
            <a:r>
              <a:rPr lang="en-US" altLang="pt-PT" i="1" dirty="0" smtClean="0"/>
              <a:t>Stack Pointer</a:t>
            </a:r>
            <a:r>
              <a:rPr lang="en-US" altLang="pt-PT" dirty="0" smtClean="0"/>
              <a:t>)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aphicFrame>
        <p:nvGraphicFramePr>
          <p:cNvPr id="68615" name="Object 6"/>
          <p:cNvGraphicFramePr>
            <a:graphicFrameLocks noChangeAspect="1"/>
          </p:cNvGraphicFramePr>
          <p:nvPr/>
        </p:nvGraphicFramePr>
        <p:xfrm>
          <a:off x="2322513" y="190500"/>
          <a:ext cx="6345237" cy="61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Visio" r:id="rId3" imgW="5147462" imgH="4956962" progId="Visio.Drawing.6">
                  <p:embed/>
                </p:oleObj>
              </mc:Choice>
              <mc:Fallback>
                <p:oleObj name="Visio" r:id="rId3" imgW="5147462" imgH="495696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90500"/>
                        <a:ext cx="6345237" cy="611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38964" y="2370089"/>
            <a:ext cx="1312333" cy="72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PT" altLang="pt-PT" sz="1800" kern="0" dirty="0" smtClean="0"/>
              <a:t>Endereços</a:t>
            </a:r>
          </a:p>
          <a:p>
            <a:pPr marL="0" indent="0" algn="ctr">
              <a:buNone/>
            </a:pPr>
            <a:r>
              <a:rPr lang="pt-PT" altLang="pt-PT" sz="1800" kern="0" dirty="0" smtClean="0"/>
              <a:t>crescentes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749801" y="465667"/>
            <a:ext cx="16932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ounded Rectangular Callout 4"/>
          <p:cNvSpPr/>
          <p:nvPr/>
        </p:nvSpPr>
        <p:spPr bwMode="auto">
          <a:xfrm>
            <a:off x="431800" y="4868333"/>
            <a:ext cx="1414463" cy="1200151"/>
          </a:xfrm>
          <a:prstGeom prst="wedgeRoundRectCallout">
            <a:avLst>
              <a:gd name="adj1" fmla="val 85036"/>
              <a:gd name="adj2" fmla="val -4548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latin typeface="Arial" charset="0"/>
              </a:rPr>
              <a:t>Última posição ocupada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Mapa de endereçamento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4224338" cy="4648200"/>
          </a:xfrm>
        </p:spPr>
        <p:txBody>
          <a:bodyPr/>
          <a:lstStyle/>
          <a:p>
            <a:r>
              <a:rPr lang="pt-PT" altLang="pt-PT" smtClean="0"/>
              <a:t>PLACE permite localizar:</a:t>
            </a:r>
          </a:p>
          <a:p>
            <a:pPr lvl="1"/>
            <a:r>
              <a:rPr lang="pt-PT" altLang="pt-PT" smtClean="0"/>
              <a:t>Blocos de código</a:t>
            </a:r>
          </a:p>
          <a:p>
            <a:pPr lvl="1"/>
            <a:r>
              <a:rPr lang="pt-PT" altLang="pt-PT" smtClean="0"/>
              <a:t>Dados estáticos (variáveis criadas com WORD)</a:t>
            </a:r>
          </a:p>
          <a:p>
            <a:r>
              <a:rPr lang="pt-PT" altLang="pt-PT" smtClean="0"/>
              <a:t>No PEPE, o PC é inicializado com 0000H</a:t>
            </a:r>
          </a:p>
          <a:p>
            <a:r>
              <a:rPr lang="pt-PT" altLang="pt-PT" smtClean="0"/>
              <a:t>A pilha é localizada através da inicialização do SP</a:t>
            </a:r>
          </a:p>
        </p:txBody>
      </p:sp>
      <p:grpSp>
        <p:nvGrpSpPr>
          <p:cNvPr id="69637" name="Group 23"/>
          <p:cNvGrpSpPr>
            <a:grpSpLocks/>
          </p:cNvGrpSpPr>
          <p:nvPr/>
        </p:nvGrpSpPr>
        <p:grpSpPr bwMode="auto">
          <a:xfrm>
            <a:off x="6118225" y="1539875"/>
            <a:ext cx="2438400" cy="4724400"/>
            <a:chOff x="3787" y="958"/>
            <a:chExt cx="1536" cy="2976"/>
          </a:xfrm>
        </p:grpSpPr>
        <p:sp>
          <p:nvSpPr>
            <p:cNvPr id="69644" name="Rectangle 4"/>
            <p:cNvSpPr>
              <a:spLocks noChangeArrowheads="1"/>
            </p:cNvSpPr>
            <p:nvPr/>
          </p:nvSpPr>
          <p:spPr bwMode="auto">
            <a:xfrm>
              <a:off x="3787" y="958"/>
              <a:ext cx="1536" cy="29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69645" name="Text Box 7"/>
            <p:cNvSpPr txBox="1">
              <a:spLocks noChangeArrowheads="1"/>
            </p:cNvSpPr>
            <p:nvPr/>
          </p:nvSpPr>
          <p:spPr bwMode="auto">
            <a:xfrm>
              <a:off x="3888" y="1100"/>
              <a:ext cx="1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Código executável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4003" y="1938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Dados estáticos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69647" name="Text Box 11"/>
            <p:cNvSpPr txBox="1">
              <a:spLocks noChangeArrowheads="1"/>
            </p:cNvSpPr>
            <p:nvPr/>
          </p:nvSpPr>
          <p:spPr bwMode="auto">
            <a:xfrm>
              <a:off x="4318" y="2890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Pilha 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69648" name="Line 13"/>
            <p:cNvSpPr>
              <a:spLocks noChangeShapeType="1"/>
            </p:cNvSpPr>
            <p:nvPr/>
          </p:nvSpPr>
          <p:spPr bwMode="auto">
            <a:xfrm flipV="1">
              <a:off x="4546" y="2450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9649" name="Line 16"/>
            <p:cNvSpPr>
              <a:spLocks noChangeShapeType="1"/>
            </p:cNvSpPr>
            <p:nvPr/>
          </p:nvSpPr>
          <p:spPr bwMode="auto">
            <a:xfrm>
              <a:off x="3787" y="218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9650" name="Rectangle 17"/>
            <p:cNvSpPr>
              <a:spLocks noChangeArrowheads="1"/>
            </p:cNvSpPr>
            <p:nvPr/>
          </p:nvSpPr>
          <p:spPr bwMode="auto">
            <a:xfrm>
              <a:off x="3787" y="3140"/>
              <a:ext cx="1536" cy="79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800000"/>
                  </a:solidFill>
                </a:rPr>
                <a:t>Livre</a:t>
              </a:r>
              <a:endParaRPr lang="en-US" altLang="pt-PT" sz="2000">
                <a:solidFill>
                  <a:srgbClr val="800000"/>
                </a:solidFill>
              </a:endParaRPr>
            </a:p>
          </p:txBody>
        </p:sp>
        <p:sp>
          <p:nvSpPr>
            <p:cNvPr id="69651" name="Rectangle 18"/>
            <p:cNvSpPr>
              <a:spLocks noChangeArrowheads="1"/>
            </p:cNvSpPr>
            <p:nvPr/>
          </p:nvSpPr>
          <p:spPr bwMode="auto">
            <a:xfrm>
              <a:off x="3787" y="1485"/>
              <a:ext cx="1536" cy="40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800000"/>
                  </a:solidFill>
                </a:rPr>
                <a:t>Livre</a:t>
              </a:r>
              <a:endParaRPr lang="en-US" altLang="pt-PT" sz="2000">
                <a:solidFill>
                  <a:srgbClr val="800000"/>
                </a:solidFill>
              </a:endParaRPr>
            </a:p>
          </p:txBody>
        </p:sp>
      </p:grpSp>
      <p:sp>
        <p:nvSpPr>
          <p:cNvPr id="69638" name="Line 20"/>
          <p:cNvSpPr>
            <a:spLocks noChangeShapeType="1"/>
          </p:cNvSpPr>
          <p:nvPr/>
        </p:nvSpPr>
        <p:spPr bwMode="auto">
          <a:xfrm>
            <a:off x="1524000" y="4706938"/>
            <a:ext cx="4594225" cy="4175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9639" name="Line 21"/>
          <p:cNvSpPr>
            <a:spLocks noChangeShapeType="1"/>
          </p:cNvSpPr>
          <p:nvPr/>
        </p:nvSpPr>
        <p:spPr bwMode="auto">
          <a:xfrm flipV="1">
            <a:off x="4248150" y="1539875"/>
            <a:ext cx="2030413" cy="1947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9640" name="Text Box 24"/>
          <p:cNvSpPr txBox="1">
            <a:spLocks noChangeArrowheads="1"/>
          </p:cNvSpPr>
          <p:nvPr/>
        </p:nvSpPr>
        <p:spPr bwMode="auto">
          <a:xfrm>
            <a:off x="4987925" y="1311275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0000H</a:t>
            </a:r>
            <a:endParaRPr lang="en-US" altLang="pt-PT">
              <a:solidFill>
                <a:schemeClr val="tx2"/>
              </a:solidFill>
            </a:endParaRPr>
          </a:p>
        </p:txBody>
      </p:sp>
      <p:sp>
        <p:nvSpPr>
          <p:cNvPr id="69641" name="Text Box 25"/>
          <p:cNvSpPr txBox="1">
            <a:spLocks noChangeArrowheads="1"/>
          </p:cNvSpPr>
          <p:nvPr/>
        </p:nvSpPr>
        <p:spPr bwMode="auto">
          <a:xfrm>
            <a:off x="4987925" y="6029325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FFFFH</a:t>
            </a:r>
            <a:endParaRPr lang="en-US" altLang="pt-PT">
              <a:solidFill>
                <a:schemeClr val="tx2"/>
              </a:solidFill>
            </a:endParaRPr>
          </a:p>
        </p:txBody>
      </p:sp>
      <p:sp>
        <p:nvSpPr>
          <p:cNvPr id="69642" name="Line 26"/>
          <p:cNvSpPr>
            <a:spLocks noChangeShapeType="1"/>
          </p:cNvSpPr>
          <p:nvPr/>
        </p:nvSpPr>
        <p:spPr bwMode="auto">
          <a:xfrm flipV="1">
            <a:off x="3471863" y="1963738"/>
            <a:ext cx="28067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9643" name="Line 27"/>
          <p:cNvSpPr>
            <a:spLocks noChangeShapeType="1"/>
          </p:cNvSpPr>
          <p:nvPr/>
        </p:nvSpPr>
        <p:spPr bwMode="auto">
          <a:xfrm>
            <a:off x="3792538" y="2794000"/>
            <a:ext cx="2668587" cy="515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/>
              <a:t>Guardar registos na pilha</a:t>
            </a:r>
          </a:p>
        </p:txBody>
      </p:sp>
      <p:graphicFrame>
        <p:nvGraphicFramePr>
          <p:cNvPr id="519171" name="Group 3"/>
          <p:cNvGraphicFramePr>
            <a:graphicFrameLocks noGrp="1"/>
          </p:cNvGraphicFramePr>
          <p:nvPr>
            <p:ph idx="1"/>
          </p:nvPr>
        </p:nvGraphicFramePr>
        <p:xfrm>
          <a:off x="685800" y="1447800"/>
          <a:ext cx="7991475" cy="2019300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7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Instruções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Comentários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PUSH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SP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SP - 2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M[SP]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SP aponta sempre para a última posição ocupada (topo)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POP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Rd 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M[SP]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SP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SP + 2</a:t>
                      </a:r>
                      <a:endParaRPr kumimoji="0" lang="pt-P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POP não destrói os valores lidos da pilha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36" name="Rectangle 25"/>
          <p:cNvSpPr>
            <a:spLocks noChangeArrowheads="1"/>
          </p:cNvSpPr>
          <p:nvPr/>
        </p:nvSpPr>
        <p:spPr bwMode="auto">
          <a:xfrm>
            <a:off x="576263" y="3657600"/>
            <a:ext cx="810101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2800" u="sng" dirty="0" smtClean="0"/>
              <a:t>Não esquecer</a:t>
            </a:r>
            <a:r>
              <a:rPr lang="pt-PT" altLang="pt-PT" sz="2800" dirty="0" smtClean="0"/>
              <a:t> – antes </a:t>
            </a:r>
            <a:r>
              <a:rPr lang="pt-PT" altLang="pt-PT" sz="2800" dirty="0"/>
              <a:t>de </a:t>
            </a:r>
            <a:r>
              <a:rPr lang="pt-PT" altLang="pt-PT" sz="2800" dirty="0" smtClean="0"/>
              <a:t>usar </a:t>
            </a:r>
            <a:r>
              <a:rPr lang="pt-PT" altLang="pt-PT" sz="2800" dirty="0"/>
              <a:t>a pilha tem </a:t>
            </a:r>
            <a:r>
              <a:rPr lang="pt-PT" altLang="pt-PT" sz="2800" dirty="0" smtClean="0"/>
              <a:t>de:</a:t>
            </a:r>
            <a:endParaRPr lang="pt-PT" altLang="pt-PT" sz="2800" dirty="0"/>
          </a:p>
          <a:p>
            <a:pPr lvl="1"/>
            <a:r>
              <a:rPr lang="pt-PT" altLang="pt-PT" sz="2400" dirty="0"/>
              <a:t>Verificar o tamanho máximo previsível para a pilha e reservar espaço </a:t>
            </a:r>
            <a:r>
              <a:rPr lang="pt-PT" altLang="pt-PT" sz="2400" dirty="0" smtClean="0"/>
              <a:t>suficiente (geralmente, 100H palavras é suficiente)</a:t>
            </a:r>
            <a:endParaRPr lang="pt-PT" altLang="pt-PT" sz="2400" dirty="0"/>
          </a:p>
          <a:p>
            <a:pPr lvl="1"/>
            <a:r>
              <a:rPr lang="pt-PT" altLang="pt-PT" sz="2400" dirty="0" smtClean="0"/>
              <a:t>Inicializar </a:t>
            </a:r>
            <a:r>
              <a:rPr lang="pt-PT" altLang="pt-PT" sz="2400" dirty="0"/>
              <a:t>o SP (senão, o simulador dá erro) </a:t>
            </a:r>
            <a:r>
              <a:rPr lang="pt-PT" altLang="pt-PT" sz="2400" dirty="0" smtClean="0"/>
              <a:t>com o endereço seguinte à área reservada para a pilha</a:t>
            </a:r>
            <a:endParaRPr lang="pt-PT" altLang="pt-PT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 smtClean="0"/>
              <a:t>Recursividade</a:t>
            </a:r>
            <a:endParaRPr lang="en-US" altLang="pt-PT" dirty="0" smtClean="0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09599" y="1219199"/>
            <a:ext cx="7907867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dirty="0" smtClean="0"/>
              <a:t>Tal como nas linguagens de alto nível, a recursividade também funciona em </a:t>
            </a:r>
            <a:r>
              <a:rPr lang="pt-PT" altLang="pt-PT" dirty="0" err="1" smtClean="0"/>
              <a:t>assembly</a:t>
            </a:r>
            <a:endParaRPr lang="pt-PT" altLang="pt-PT" dirty="0" smtClean="0"/>
          </a:p>
          <a:p>
            <a:pPr>
              <a:lnSpc>
                <a:spcPct val="90000"/>
              </a:lnSpc>
            </a:pPr>
            <a:r>
              <a:rPr lang="pt-PT" altLang="pt-PT" dirty="0" smtClean="0"/>
              <a:t>A rotina pode chamar-se a ela própria (vai guardando o endereço de retorno e eventuais registos </a:t>
            </a:r>
            <a:r>
              <a:rPr lang="pt-PT" altLang="pt-PT" dirty="0" err="1" smtClean="0"/>
              <a:t>PUSHed</a:t>
            </a:r>
            <a:r>
              <a:rPr lang="pt-PT" altLang="pt-PT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Tem de haver uma condição de terminação que permita regressar das N instâncias de chamada da rotina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A “profundidade” da pilha atingida depende do caso concreto (cada chamada recursiva substitui uma iteração na versão iterativa do algoritmo)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Exemplos: </a:t>
            </a:r>
          </a:p>
          <a:p>
            <a:pPr lvl="1">
              <a:lnSpc>
                <a:spcPct val="90000"/>
              </a:lnSpc>
            </a:pPr>
            <a:r>
              <a:rPr lang="pt-PT" altLang="pt-PT" b="1" dirty="0" smtClean="0">
                <a:solidFill>
                  <a:srgbClr val="FFFF00"/>
                </a:solidFill>
              </a:rPr>
              <a:t>fatorial-iterativo.asm</a:t>
            </a:r>
          </a:p>
          <a:p>
            <a:pPr lvl="1">
              <a:lnSpc>
                <a:spcPct val="90000"/>
              </a:lnSpc>
            </a:pPr>
            <a:r>
              <a:rPr lang="pt-PT" altLang="pt-PT" b="1" dirty="0" smtClean="0">
                <a:solidFill>
                  <a:srgbClr val="FFFF00"/>
                </a:solidFill>
              </a:rPr>
              <a:t>fatorial-recursivo.asm</a:t>
            </a:r>
            <a:endParaRPr lang="pt-PT" altLang="pt-PT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461185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Passagem de valores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>
              <a:tabLst>
                <a:tab pos="1524000" algn="l"/>
                <a:tab pos="2667000" algn="l"/>
                <a:tab pos="4191000" algn="l"/>
                <a:tab pos="5245100" algn="l"/>
              </a:tabLst>
            </a:pPr>
            <a:r>
              <a:rPr lang="pt-PT" altLang="pt-PT" smtClean="0"/>
              <a:t>Invocação:	</a:t>
            </a:r>
            <a:r>
              <a:rPr lang="pt-PT" altLang="pt-PT" smtClean="0">
                <a:solidFill>
                  <a:schemeClr val="tx2"/>
                </a:solidFill>
              </a:rPr>
              <a:t>z = soma (x, y)</a:t>
            </a:r>
          </a:p>
          <a:p>
            <a:pPr>
              <a:tabLst>
                <a:tab pos="1524000" algn="l"/>
                <a:tab pos="2667000" algn="l"/>
                <a:tab pos="4191000" algn="l"/>
                <a:tab pos="5245100" algn="l"/>
              </a:tabLst>
            </a:pPr>
            <a:r>
              <a:rPr lang="pt-PT" altLang="pt-PT" smtClean="0"/>
              <a:t>Quem chamar a função tem de colocar os parâmetros num local combinado com a função.</a:t>
            </a:r>
          </a:p>
          <a:p>
            <a:pPr>
              <a:tabLst>
                <a:tab pos="1524000" algn="l"/>
                <a:tab pos="2667000" algn="l"/>
                <a:tab pos="4191000" algn="l"/>
                <a:tab pos="5245100" algn="l"/>
              </a:tabLst>
            </a:pPr>
            <a:r>
              <a:rPr lang="pt-PT" altLang="pt-PT" smtClean="0"/>
              <a:t>Idem para o valor de retorno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609600" y="3429000"/>
            <a:ext cx="3048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524000" algn="l"/>
                <a:tab pos="4191000" algn="l"/>
                <a:tab pos="5245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524000" algn="l"/>
                <a:tab pos="4191000" algn="l"/>
                <a:tab pos="524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524000" algn="l"/>
                <a:tab pos="4191000" algn="l"/>
                <a:tab pos="5245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524000" algn="l"/>
                <a:tab pos="4191000" algn="l"/>
                <a:tab pos="5245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524000" algn="l"/>
                <a:tab pos="4191000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4191000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4191000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4191000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4191000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2800"/>
              <a:t>Registos</a:t>
            </a:r>
          </a:p>
          <a:p>
            <a:pPr lvl="1"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	R1, x</a:t>
            </a:r>
          </a:p>
          <a:p>
            <a:pPr lvl="1"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	R2, y</a:t>
            </a:r>
          </a:p>
          <a:p>
            <a:pPr lvl="1"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CALL	soma</a:t>
            </a:r>
          </a:p>
          <a:p>
            <a:pPr lvl="1"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; resultado em R3</a:t>
            </a:r>
            <a:endParaRPr lang="pt-PT" altLang="pt-PT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468688" y="3429000"/>
            <a:ext cx="542925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524000" algn="l"/>
                <a:tab pos="2786063" algn="l"/>
                <a:tab pos="5245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524000" algn="l"/>
                <a:tab pos="2786063" algn="l"/>
                <a:tab pos="524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524000" algn="l"/>
                <a:tab pos="2786063" algn="l"/>
                <a:tab pos="5245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524000" algn="l"/>
                <a:tab pos="2786063" algn="l"/>
                <a:tab pos="5245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524000" algn="l"/>
                <a:tab pos="2786063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2786063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2786063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2786063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0" algn="l"/>
                <a:tab pos="2786063" algn="l"/>
                <a:tab pos="5245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2800"/>
              <a:t>Memória (pilha)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	R1, x 	; 1º operando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PUSH	R1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	R2, y	; 2º operando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PUSH	R2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CALL	soma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POP	R3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     	R4, z	; endereço resultado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>
                <a:solidFill>
                  <a:schemeClr val="tx2"/>
                </a:solidFill>
              </a:rPr>
              <a:t>MOV	[R4], R3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utoUpdateAnimBg="0"/>
      <p:bldP spid="58778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533400"/>
            <a:ext cx="8755063" cy="685800"/>
          </a:xfrm>
        </p:spPr>
        <p:txBody>
          <a:bodyPr/>
          <a:lstStyle/>
          <a:p>
            <a:r>
              <a:rPr lang="en-US" altLang="pt-PT" smtClean="0"/>
              <a:t>Passagem de valores por registos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12900"/>
            <a:ext cx="80010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spcBef>
                <a:spcPct val="20000"/>
              </a:spcBef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MOV	R1, x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MOV	R2, 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CALL	soma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; resultado em R3</a:t>
            </a:r>
            <a:endParaRPr lang="pt-PT" sz="2800" kern="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pt-PT" sz="2400" kern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PT" sz="2400" kern="0" dirty="0" smtClean="0">
                <a:solidFill>
                  <a:schemeClr val="tx1"/>
                </a:solidFill>
                <a:latin typeface="+mn-lt"/>
              </a:rPr>
              <a:t>Vantagens</a:t>
            </a:r>
            <a:endParaRPr lang="pt-PT" sz="2400" kern="0" dirty="0">
              <a:solidFill>
                <a:schemeClr val="tx1"/>
              </a:solidFill>
              <a:latin typeface="+mn-lt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Eficiente (registos)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Registo de saída de uma função pode ser logo o registo de entrada noutra (não é preciso copiar o valor)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PT" sz="2400" kern="0" dirty="0">
                <a:solidFill>
                  <a:schemeClr val="tx1"/>
                </a:solidFill>
                <a:latin typeface="+mn-lt"/>
              </a:rPr>
              <a:t>Desvantagens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Menos geral (número de registos limitado, não suporta recursividade)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Estraga registos (pode ser preciso guardá-los na pilha)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Passagem de valores pela pilha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12332"/>
            <a:ext cx="8001000" cy="4885267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MOV	R1, x 	; 1º operando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PUSH	R1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MOV	R2, y	; 2º operando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PUSH	R2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CALL	soma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POP	R3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MOV     	R4, z	; endereço resultado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MOV	[R4], R3</a:t>
            </a:r>
            <a:r>
              <a:rPr lang="pt-PT" altLang="pt-PT" dirty="0" smtClean="0"/>
              <a:t> </a:t>
            </a:r>
          </a:p>
          <a:p>
            <a:pPr>
              <a:lnSpc>
                <a:spcPct val="80000"/>
              </a:lnSpc>
            </a:pPr>
            <a:endParaRPr lang="pt-PT" altLang="pt-PT" dirty="0" smtClean="0"/>
          </a:p>
          <a:p>
            <a:pPr>
              <a:lnSpc>
                <a:spcPct val="80000"/>
              </a:lnSpc>
            </a:pPr>
            <a:r>
              <a:rPr lang="pt-PT" altLang="pt-PT" dirty="0" smtClean="0"/>
              <a:t>Vantagens</a:t>
            </a:r>
          </a:p>
          <a:p>
            <a:pPr>
              <a:lnSpc>
                <a:spcPct val="80000"/>
              </a:lnSpc>
            </a:pPr>
            <a:r>
              <a:rPr lang="pt-PT" altLang="pt-PT" dirty="0" smtClean="0"/>
              <a:t>Genérico (dá para qualquer número de parâmetros)</a:t>
            </a:r>
          </a:p>
          <a:p>
            <a:pPr>
              <a:lnSpc>
                <a:spcPct val="80000"/>
              </a:lnSpc>
            </a:pPr>
            <a:r>
              <a:rPr lang="pt-PT" altLang="pt-PT" dirty="0" smtClean="0"/>
              <a:t>Recursividade fácil (já se usa a pilha)</a:t>
            </a:r>
          </a:p>
          <a:p>
            <a:pPr>
              <a:lnSpc>
                <a:spcPct val="85000"/>
              </a:lnSpc>
            </a:pPr>
            <a:r>
              <a:rPr lang="pt-PT" altLang="pt-PT" dirty="0" smtClean="0"/>
              <a:t>Desvantagens</a:t>
            </a:r>
          </a:p>
          <a:p>
            <a:pPr lvl="1">
              <a:lnSpc>
                <a:spcPct val="80000"/>
              </a:lnSpc>
            </a:pPr>
            <a:r>
              <a:rPr lang="pt-PT" altLang="pt-PT" dirty="0" smtClean="0"/>
              <a:t>Pouco eficiente (muitos acessos à memória)</a:t>
            </a:r>
          </a:p>
          <a:p>
            <a:pPr lvl="1">
              <a:lnSpc>
                <a:spcPct val="80000"/>
              </a:lnSpc>
            </a:pPr>
            <a:r>
              <a:rPr lang="pt-PT" altLang="pt-PT" dirty="0" smtClean="0"/>
              <a:t>É preciso cuidado com os </a:t>
            </a:r>
            <a:r>
              <a:rPr lang="pt-PT" altLang="pt-PT" dirty="0" err="1" smtClean="0"/>
              <a:t>PUSHes</a:t>
            </a:r>
            <a:r>
              <a:rPr lang="pt-PT" altLang="pt-PT" dirty="0" smtClean="0"/>
              <a:t> e </a:t>
            </a:r>
            <a:r>
              <a:rPr lang="pt-PT" altLang="pt-PT" dirty="0" err="1" smtClean="0"/>
              <a:t>POPs</a:t>
            </a:r>
            <a:r>
              <a:rPr lang="pt-PT" altLang="pt-PT" dirty="0" smtClean="0"/>
              <a:t> (tem de se "consumir" os parâmetros e os valores de retorno)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Fluxograma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mtClean="0"/>
              <a:t>Notação gráfica para especificar o comportamento de uma rotina</a:t>
            </a:r>
          </a:p>
          <a:p>
            <a:pPr>
              <a:lnSpc>
                <a:spcPct val="90000"/>
              </a:lnSpc>
            </a:pPr>
            <a:r>
              <a:rPr lang="pt-PT" altLang="pt-PT" smtClean="0"/>
              <a:t>Construções fundamentais:</a:t>
            </a:r>
          </a:p>
        </p:txBody>
      </p:sp>
      <p:grpSp>
        <p:nvGrpSpPr>
          <p:cNvPr id="74757" name="Group 4"/>
          <p:cNvGrpSpPr>
            <a:grpSpLocks/>
          </p:cNvGrpSpPr>
          <p:nvPr/>
        </p:nvGrpSpPr>
        <p:grpSpPr bwMode="auto">
          <a:xfrm>
            <a:off x="1981200" y="2971800"/>
            <a:ext cx="1752600" cy="1981200"/>
            <a:chOff x="1248" y="1920"/>
            <a:chExt cx="1104" cy="1248"/>
          </a:xfrm>
        </p:grpSpPr>
        <p:sp>
          <p:nvSpPr>
            <p:cNvPr id="74774" name="Rectangle 5"/>
            <p:cNvSpPr>
              <a:spLocks noChangeArrowheads="1"/>
            </p:cNvSpPr>
            <p:nvPr/>
          </p:nvSpPr>
          <p:spPr bwMode="auto">
            <a:xfrm>
              <a:off x="1248" y="2256"/>
              <a:ext cx="110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Operações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74775" name="Line 6"/>
            <p:cNvSpPr>
              <a:spLocks noChangeShapeType="1"/>
            </p:cNvSpPr>
            <p:nvPr/>
          </p:nvSpPr>
          <p:spPr bwMode="auto">
            <a:xfrm>
              <a:off x="177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76" name="Line 7"/>
            <p:cNvSpPr>
              <a:spLocks noChangeShapeType="1"/>
            </p:cNvSpPr>
            <p:nvPr/>
          </p:nvSpPr>
          <p:spPr bwMode="auto">
            <a:xfrm>
              <a:off x="1776" y="28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74758" name="Group 8"/>
          <p:cNvGrpSpPr>
            <a:grpSpLocks/>
          </p:cNvGrpSpPr>
          <p:nvPr/>
        </p:nvGrpSpPr>
        <p:grpSpPr bwMode="auto">
          <a:xfrm>
            <a:off x="4343400" y="2895600"/>
            <a:ext cx="2657475" cy="2133600"/>
            <a:chOff x="3072" y="2016"/>
            <a:chExt cx="1674" cy="1344"/>
          </a:xfrm>
        </p:grpSpPr>
        <p:sp>
          <p:nvSpPr>
            <p:cNvPr id="74767" name="AutoShape 9"/>
            <p:cNvSpPr>
              <a:spLocks noChangeArrowheads="1"/>
            </p:cNvSpPr>
            <p:nvPr/>
          </p:nvSpPr>
          <p:spPr bwMode="auto">
            <a:xfrm>
              <a:off x="3072" y="2352"/>
              <a:ext cx="1344" cy="67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pergunta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74768" name="Line 10"/>
            <p:cNvSpPr>
              <a:spLocks noChangeShapeType="1"/>
            </p:cNvSpPr>
            <p:nvPr/>
          </p:nvSpPr>
          <p:spPr bwMode="auto">
            <a:xfrm>
              <a:off x="3744" y="30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69" name="Line 11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70" name="Line 12"/>
            <p:cNvSpPr>
              <a:spLocks noChangeShapeType="1"/>
            </p:cNvSpPr>
            <p:nvPr/>
          </p:nvSpPr>
          <p:spPr bwMode="auto">
            <a:xfrm>
              <a:off x="4704" y="268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71" name="Line 13"/>
            <p:cNvSpPr>
              <a:spLocks noChangeShapeType="1"/>
            </p:cNvSpPr>
            <p:nvPr/>
          </p:nvSpPr>
          <p:spPr bwMode="auto">
            <a:xfrm>
              <a:off x="4416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72" name="Text Box 14"/>
            <p:cNvSpPr txBox="1">
              <a:spLocks noChangeArrowheads="1"/>
            </p:cNvSpPr>
            <p:nvPr/>
          </p:nvSpPr>
          <p:spPr bwMode="auto">
            <a:xfrm>
              <a:off x="3270" y="2937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Sim</a:t>
              </a:r>
              <a:endParaRPr lang="en-GB" altLang="pt-PT" sz="2000"/>
            </a:p>
          </p:txBody>
        </p:sp>
        <p:sp>
          <p:nvSpPr>
            <p:cNvPr id="74773" name="Text Box 15"/>
            <p:cNvSpPr txBox="1">
              <a:spLocks noChangeArrowheads="1"/>
            </p:cNvSpPr>
            <p:nvPr/>
          </p:nvSpPr>
          <p:spPr bwMode="auto">
            <a:xfrm>
              <a:off x="4363" y="2448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Não</a:t>
              </a:r>
              <a:endParaRPr lang="en-GB" altLang="pt-PT" sz="2000"/>
            </a:p>
          </p:txBody>
        </p:sp>
      </p:grpSp>
      <p:grpSp>
        <p:nvGrpSpPr>
          <p:cNvPr id="74759" name="Group 16"/>
          <p:cNvGrpSpPr>
            <a:grpSpLocks/>
          </p:cNvGrpSpPr>
          <p:nvPr/>
        </p:nvGrpSpPr>
        <p:grpSpPr bwMode="auto">
          <a:xfrm>
            <a:off x="838200" y="3200400"/>
            <a:ext cx="774700" cy="1128713"/>
            <a:chOff x="621" y="2985"/>
            <a:chExt cx="488" cy="711"/>
          </a:xfrm>
        </p:grpSpPr>
        <p:sp>
          <p:nvSpPr>
            <p:cNvPr id="74764" name="Oval 17"/>
            <p:cNvSpPr>
              <a:spLocks noChangeArrowheads="1"/>
            </p:cNvSpPr>
            <p:nvPr/>
          </p:nvSpPr>
          <p:spPr bwMode="auto">
            <a:xfrm>
              <a:off x="7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74765" name="Line 18"/>
            <p:cNvSpPr>
              <a:spLocks noChangeShapeType="1"/>
            </p:cNvSpPr>
            <p:nvPr/>
          </p:nvSpPr>
          <p:spPr bwMode="auto">
            <a:xfrm>
              <a:off x="864" y="34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66" name="Text Box 19"/>
            <p:cNvSpPr txBox="1">
              <a:spLocks noChangeArrowheads="1"/>
            </p:cNvSpPr>
            <p:nvPr/>
          </p:nvSpPr>
          <p:spPr bwMode="auto">
            <a:xfrm>
              <a:off x="621" y="2985"/>
              <a:ext cx="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Início</a:t>
              </a:r>
              <a:endParaRPr lang="en-GB" altLang="pt-PT" sz="2000"/>
            </a:p>
          </p:txBody>
        </p:sp>
      </p:grpSp>
      <p:grpSp>
        <p:nvGrpSpPr>
          <p:cNvPr id="74760" name="Group 20"/>
          <p:cNvGrpSpPr>
            <a:grpSpLocks/>
          </p:cNvGrpSpPr>
          <p:nvPr/>
        </p:nvGrpSpPr>
        <p:grpSpPr bwMode="auto">
          <a:xfrm>
            <a:off x="7543800" y="3200400"/>
            <a:ext cx="592138" cy="1158875"/>
            <a:chOff x="341" y="2352"/>
            <a:chExt cx="373" cy="730"/>
          </a:xfrm>
        </p:grpSpPr>
        <p:sp>
          <p:nvSpPr>
            <p:cNvPr id="74761" name="Oval 21"/>
            <p:cNvSpPr>
              <a:spLocks noChangeArrowheads="1"/>
            </p:cNvSpPr>
            <p:nvPr/>
          </p:nvSpPr>
          <p:spPr bwMode="auto">
            <a:xfrm>
              <a:off x="432" y="26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74762" name="Line 22"/>
            <p:cNvSpPr>
              <a:spLocks noChangeShapeType="1"/>
            </p:cNvSpPr>
            <p:nvPr/>
          </p:nvSpPr>
          <p:spPr bwMode="auto">
            <a:xfrm>
              <a:off x="528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763" name="Text Box 23"/>
            <p:cNvSpPr txBox="1">
              <a:spLocks noChangeArrowheads="1"/>
            </p:cNvSpPr>
            <p:nvPr/>
          </p:nvSpPr>
          <p:spPr bwMode="auto">
            <a:xfrm>
              <a:off x="341" y="2832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Fim</a:t>
              </a:r>
              <a:endParaRPr lang="en-GB" altLang="pt-PT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Uso de rotinas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001713" y="1306513"/>
          <a:ext cx="6662737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Visio" r:id="rId3" imgW="3518306" imgH="2556967" progId="Visio.Drawing.6">
                  <p:embed/>
                </p:oleObj>
              </mc:Choice>
              <mc:Fallback>
                <p:oleObj name="Visio" r:id="rId3" imgW="3518306" imgH="25569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306513"/>
                        <a:ext cx="6662737" cy="484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84175"/>
            <a:ext cx="3124200" cy="3006725"/>
          </a:xfrm>
        </p:spPr>
        <p:txBody>
          <a:bodyPr/>
          <a:lstStyle/>
          <a:p>
            <a:r>
              <a:rPr lang="en-US" altLang="pt-PT" smtClean="0"/>
              <a:t>Fluxograma</a:t>
            </a:r>
            <a:br>
              <a:rPr lang="en-US" altLang="pt-PT" smtClean="0"/>
            </a:br>
            <a:r>
              <a:rPr lang="en-US" altLang="pt-PT" smtClean="0"/>
              <a:t>(exemplo:</a:t>
            </a:r>
            <a:br>
              <a:rPr lang="en-US" altLang="pt-PT" smtClean="0"/>
            </a:br>
            <a:r>
              <a:rPr lang="en-US" altLang="pt-PT" smtClean="0"/>
              <a:t>Fig. B.2 </a:t>
            </a:r>
            <a:br>
              <a:rPr lang="en-US" altLang="pt-PT" smtClean="0"/>
            </a:br>
            <a:r>
              <a:rPr lang="en-US" altLang="pt-PT" smtClean="0"/>
              <a:t>do livro)</a:t>
            </a: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30188"/>
            <a:ext cx="5319713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9500"/>
            <a:ext cx="8305800" cy="50800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pt-PT" altLang="pt-PT" sz="2000" smtClean="0"/>
              <a:t>Suponha que nos endereços de memória indicados na tabela seguinte estão as instruções referidas.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pt-PT" altLang="pt-PT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PT" altLang="pt-PT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PT" altLang="pt-PT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PT" altLang="pt-PT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PT" altLang="pt-PT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PT" altLang="pt-PT" smtClean="0"/>
          </a:p>
          <a:p>
            <a:pPr marL="914400" lvl="1" indent="-457200">
              <a:lnSpc>
                <a:spcPct val="80000"/>
              </a:lnSpc>
              <a:buFontTx/>
              <a:buAutoNum type="alphaLcParenR"/>
            </a:pPr>
            <a:r>
              <a:rPr lang="pt-PT" altLang="pt-PT" smtClean="0"/>
              <a:t>Diga qual o significado de X e qual o seu valor;</a:t>
            </a:r>
          </a:p>
          <a:p>
            <a:pPr marL="914400" lvl="1" indent="-457200">
              <a:lnSpc>
                <a:spcPct val="80000"/>
              </a:lnSpc>
              <a:buFontTx/>
              <a:buAutoNum type="alphaLcParenR"/>
            </a:pPr>
            <a:r>
              <a:rPr lang="pt-PT" altLang="pt-PT" smtClean="0"/>
              <a:t>Suponha que o valor inicial do PC é 2000H. Simule a execução do processador, relatando o que se passa em seguida (sugestão: faça uma tabela em que para cada instrução executada indique que registos são alterados, incluindo PC e SP, e quais os novos valores);</a:t>
            </a:r>
          </a:p>
          <a:p>
            <a:pPr marL="914400" lvl="1" indent="-457200">
              <a:lnSpc>
                <a:spcPct val="80000"/>
              </a:lnSpc>
              <a:buFontTx/>
              <a:buAutoNum type="alphaLcParenR"/>
            </a:pPr>
            <a:r>
              <a:rPr lang="pt-PT" altLang="pt-PT" smtClean="0"/>
              <a:t>Quando é que este programa pára (isto é, quando é que o processador executará uma instrução fora da tabela)?</a:t>
            </a:r>
          </a:p>
        </p:txBody>
      </p:sp>
      <p:graphicFrame>
        <p:nvGraphicFramePr>
          <p:cNvPr id="525316" name="Group 4"/>
          <p:cNvGraphicFramePr>
            <a:graphicFrameLocks noGrp="1"/>
          </p:cNvGraphicFramePr>
          <p:nvPr/>
        </p:nvGraphicFramePr>
        <p:xfrm>
          <a:off x="1524000" y="1955800"/>
          <a:ext cx="5321300" cy="1365252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X:	MOV	R1, 0040H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1002H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PUSH	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1004H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RET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CALL	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105400"/>
          </a:xfrm>
        </p:spPr>
        <p:txBody>
          <a:bodyPr/>
          <a:lstStyle/>
          <a:p>
            <a:pPr marL="533400" indent="-533400">
              <a:spcBef>
                <a:spcPts val="600"/>
              </a:spcBef>
              <a:buFontTx/>
              <a:buAutoNum type="arabicPeriod" startAt="2"/>
            </a:pPr>
            <a:r>
              <a:rPr lang="en-US" altLang="pt-PT" dirty="0" err="1" smtClean="0"/>
              <a:t>Suponha</a:t>
            </a:r>
            <a:r>
              <a:rPr lang="en-US" altLang="pt-PT" dirty="0" smtClean="0"/>
              <a:t> a </a:t>
            </a:r>
            <a:r>
              <a:rPr lang="en-US" altLang="pt-PT" dirty="0" err="1" smtClean="0"/>
              <a:t>seguinte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sequência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instruções</a:t>
            </a:r>
            <a:r>
              <a:rPr lang="en-US" altLang="pt-PT" dirty="0" smtClean="0"/>
              <a:t> e que o valor </a:t>
            </a:r>
            <a:r>
              <a:rPr lang="en-US" altLang="pt-PT" dirty="0" err="1" smtClean="0"/>
              <a:t>inicial</a:t>
            </a:r>
            <a:r>
              <a:rPr lang="en-US" altLang="pt-PT" dirty="0" smtClean="0"/>
              <a:t> dos </a:t>
            </a:r>
            <a:r>
              <a:rPr lang="en-US" altLang="pt-PT" dirty="0" err="1" smtClean="0"/>
              <a:t>registos</a:t>
            </a:r>
            <a:r>
              <a:rPr lang="en-US" altLang="pt-PT" dirty="0" smtClean="0"/>
              <a:t> é o </a:t>
            </a:r>
            <a:r>
              <a:rPr lang="en-US" altLang="pt-PT" dirty="0" err="1" smtClean="0"/>
              <a:t>indicado</a:t>
            </a:r>
            <a:r>
              <a:rPr lang="en-US" altLang="pt-PT" dirty="0" smtClean="0"/>
              <a:t>:</a:t>
            </a:r>
          </a:p>
          <a:p>
            <a:pPr marL="914400" lvl="1" indent="-457200"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PUSH	R1</a:t>
            </a:r>
          </a:p>
          <a:p>
            <a:pPr marL="914400" lvl="1" indent="-457200"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PUSH	R3		R1 = 1000H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PUSH	R2		R2 = 2000H</a:t>
            </a:r>
          </a:p>
          <a:p>
            <a:pPr marL="914400" lvl="1" indent="-457200"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POP	R1		R3 = 3000H</a:t>
            </a:r>
          </a:p>
          <a:p>
            <a:pPr marL="914400" lvl="1" indent="-457200"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POP	R2		SP = 4000H</a:t>
            </a:r>
          </a:p>
          <a:p>
            <a:pPr marL="914400" lvl="1" indent="-457200"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pt-PT" dirty="0" smtClean="0"/>
              <a:t>	POP	R3		PC = 5000H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pt-PT" dirty="0" err="1" smtClean="0"/>
              <a:t>Qual</a:t>
            </a:r>
            <a:r>
              <a:rPr lang="en-US" altLang="pt-PT" dirty="0" smtClean="0"/>
              <a:t> o valor final de R1, R2, R3, SP e PC?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pt-PT" dirty="0" err="1" smtClean="0"/>
              <a:t>Qual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valores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máximo</a:t>
            </a:r>
            <a:r>
              <a:rPr lang="en-US" altLang="pt-PT" dirty="0" smtClean="0"/>
              <a:t> e </a:t>
            </a:r>
            <a:r>
              <a:rPr lang="en-US" altLang="pt-PT" dirty="0" err="1" smtClean="0"/>
              <a:t>mínimo</a:t>
            </a:r>
            <a:r>
              <a:rPr lang="en-US" altLang="pt-PT" dirty="0" smtClean="0"/>
              <a:t> do SP </a:t>
            </a:r>
            <a:r>
              <a:rPr lang="en-US" altLang="pt-PT" dirty="0" err="1" smtClean="0"/>
              <a:t>ao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longo</a:t>
            </a:r>
            <a:r>
              <a:rPr lang="en-US" altLang="pt-PT" dirty="0" smtClean="0"/>
              <a:t> da </a:t>
            </a:r>
            <a:r>
              <a:rPr lang="en-US" altLang="pt-PT" dirty="0" err="1" smtClean="0"/>
              <a:t>sequência</a:t>
            </a:r>
            <a:r>
              <a:rPr lang="en-US" altLang="pt-PT" dirty="0" smtClean="0"/>
              <a:t>?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pt-PT" dirty="0" err="1" smtClean="0"/>
              <a:t>Faça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pequena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tabela</a:t>
            </a:r>
            <a:r>
              <a:rPr lang="en-US" altLang="pt-PT" dirty="0" smtClean="0"/>
              <a:t> com </a:t>
            </a:r>
            <a:r>
              <a:rPr lang="en-US" altLang="pt-PT" dirty="0" err="1" smtClean="0"/>
              <a:t>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endereços</a:t>
            </a:r>
            <a:r>
              <a:rPr lang="en-US" altLang="pt-PT" dirty="0" smtClean="0"/>
              <a:t> das </a:t>
            </a:r>
            <a:r>
              <a:rPr lang="en-US" altLang="pt-PT" dirty="0" err="1" smtClean="0"/>
              <a:t>células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memória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alteradas</a:t>
            </a:r>
            <a:r>
              <a:rPr lang="en-US" altLang="pt-PT" dirty="0" smtClean="0"/>
              <a:t> e </a:t>
            </a:r>
            <a:r>
              <a:rPr lang="en-US" altLang="pt-PT" dirty="0" err="1" smtClean="0"/>
              <a:t>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respetivos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valores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finais</a:t>
            </a:r>
            <a:r>
              <a:rPr lang="en-US" altLang="pt-PT" dirty="0" smtClean="0"/>
              <a:t>.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pt-PT" dirty="0" err="1" smtClean="0"/>
              <a:t>Mude</a:t>
            </a:r>
            <a:r>
              <a:rPr lang="en-US" altLang="pt-PT" dirty="0" smtClean="0"/>
              <a:t> a </a:t>
            </a:r>
            <a:r>
              <a:rPr lang="en-US" altLang="pt-PT" dirty="0" err="1" smtClean="0"/>
              <a:t>ordem</a:t>
            </a:r>
            <a:r>
              <a:rPr lang="en-US" altLang="pt-PT" dirty="0" smtClean="0"/>
              <a:t> da </a:t>
            </a:r>
            <a:r>
              <a:rPr lang="en-US" altLang="pt-PT" dirty="0" err="1" smtClean="0"/>
              <a:t>sequência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modo</a:t>
            </a:r>
            <a:r>
              <a:rPr lang="en-US" altLang="pt-PT" dirty="0" smtClean="0"/>
              <a:t> que </a:t>
            </a:r>
            <a:r>
              <a:rPr lang="en-US" altLang="pt-PT" dirty="0" err="1" smtClean="0"/>
              <a:t>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registos</a:t>
            </a:r>
            <a:r>
              <a:rPr lang="en-US" altLang="pt-PT" dirty="0" smtClean="0"/>
              <a:t> R1, R2 e R3 </a:t>
            </a:r>
            <a:r>
              <a:rPr lang="en-US" altLang="pt-PT" dirty="0" err="1" smtClean="0"/>
              <a:t>não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tenham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seus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valores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alterados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após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estas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instruções</a:t>
            </a:r>
            <a:r>
              <a:rPr lang="en-US" altLang="pt-PT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24800" cy="685800"/>
          </a:xfrm>
        </p:spPr>
        <p:txBody>
          <a:bodyPr/>
          <a:lstStyle/>
          <a:p>
            <a:r>
              <a:rPr lang="en-US" altLang="pt-PT" dirty="0" err="1" smtClean="0"/>
              <a:t>Exceções</a:t>
            </a:r>
            <a:r>
              <a:rPr lang="en-US" altLang="pt-PT" dirty="0" smtClean="0"/>
              <a:t> e </a:t>
            </a:r>
            <a:r>
              <a:rPr lang="en-US" altLang="pt-PT" dirty="0" err="1"/>
              <a:t>i</a:t>
            </a:r>
            <a:r>
              <a:rPr lang="en-US" altLang="pt-PT" dirty="0" err="1" smtClean="0"/>
              <a:t>nterrupções</a:t>
            </a:r>
            <a:endParaRPr lang="en-US" altLang="pt-PT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89025"/>
            <a:ext cx="8001000" cy="5148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dirty="0" smtClean="0"/>
              <a:t>Exceção - qualquer evento que pode ocorrer mas de que o programa que está a correr nesse instante não está à espera.</a:t>
            </a:r>
          </a:p>
          <a:p>
            <a:pPr lvl="1">
              <a:lnSpc>
                <a:spcPct val="90000"/>
              </a:lnSpc>
            </a:pPr>
            <a:r>
              <a:rPr lang="pt-PT" altLang="pt-PT" dirty="0" smtClean="0"/>
              <a:t>Não é prático estar sempre a testar se algo aconteceu</a:t>
            </a:r>
          </a:p>
          <a:p>
            <a:pPr lvl="1">
              <a:lnSpc>
                <a:spcPct val="90000"/>
              </a:lnSpc>
            </a:pPr>
            <a:r>
              <a:rPr lang="pt-PT" altLang="pt-PT" dirty="0" smtClean="0"/>
              <a:t>Como reagir e tratar o evento, logo que ele ocorra?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Solução: interromper o programa normal e invocar uma rotina de tratamento da exceção.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As exceções podem ser causadas:</a:t>
            </a:r>
          </a:p>
          <a:p>
            <a:pPr lvl="1">
              <a:lnSpc>
                <a:spcPct val="90000"/>
              </a:lnSpc>
            </a:pPr>
            <a:r>
              <a:rPr lang="pt-PT" altLang="pt-PT" dirty="0" smtClean="0"/>
              <a:t>Pelo próprio programa (divisão por zero, falta de página, acesso à memória desalinhado, etc.). São </a:t>
            </a:r>
            <a:r>
              <a:rPr lang="pt-PT" altLang="pt-PT" u="sng" dirty="0" smtClean="0"/>
              <a:t>síncronas</a:t>
            </a:r>
            <a:r>
              <a:rPr lang="pt-PT" altLang="pt-PT" dirty="0" smtClean="0"/>
              <a:t> em relação ao programa (mas nem sempre ocorrem);</a:t>
            </a:r>
          </a:p>
          <a:p>
            <a:pPr lvl="1">
              <a:lnSpc>
                <a:spcPct val="90000"/>
              </a:lnSpc>
            </a:pPr>
            <a:r>
              <a:rPr lang="pt-PT" altLang="pt-PT" dirty="0" smtClean="0"/>
              <a:t>Pela ativação de um pino externo (</a:t>
            </a:r>
            <a:r>
              <a:rPr lang="pt-PT" altLang="pt-PT" b="1" dirty="0" smtClean="0">
                <a:solidFill>
                  <a:srgbClr val="FFFF00"/>
                </a:solidFill>
              </a:rPr>
              <a:t>interrupções</a:t>
            </a:r>
            <a:r>
              <a:rPr lang="pt-PT" altLang="pt-PT" dirty="0" smtClean="0"/>
              <a:t>). São </a:t>
            </a:r>
            <a:r>
              <a:rPr lang="pt-PT" altLang="pt-PT" u="sng" dirty="0" smtClean="0"/>
              <a:t>assíncronas</a:t>
            </a:r>
            <a:r>
              <a:rPr lang="pt-PT" altLang="pt-PT" dirty="0" smtClean="0"/>
              <a:t> face ao programa, sendo imprevisível a instrução em que ocorrem.</a:t>
            </a:r>
          </a:p>
        </p:txBody>
      </p:sp>
    </p:spTree>
    <p:extLst>
      <p:ext uri="{BB962C8B-B14F-4D97-AF65-F5344CB8AC3E}">
        <p14:creationId xmlns:p14="http://schemas.microsoft.com/office/powerpoint/2010/main" val="562272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4646613" y="1371600"/>
            <a:ext cx="3659187" cy="4724400"/>
            <a:chOff x="2927" y="864"/>
            <a:chExt cx="2305" cy="2976"/>
          </a:xfrm>
        </p:grpSpPr>
        <p:sp>
          <p:nvSpPr>
            <p:cNvPr id="8252" name="Rectangle 3"/>
            <p:cNvSpPr>
              <a:spLocks noChangeArrowheads="1"/>
            </p:cNvSpPr>
            <p:nvPr/>
          </p:nvSpPr>
          <p:spPr bwMode="auto">
            <a:xfrm>
              <a:off x="4176" y="100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A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3" name="Rectangle 4"/>
            <p:cNvSpPr>
              <a:spLocks noChangeArrowheads="1"/>
            </p:cNvSpPr>
            <p:nvPr/>
          </p:nvSpPr>
          <p:spPr bwMode="auto">
            <a:xfrm>
              <a:off x="4176" y="120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B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4" name="Rectangle 5"/>
            <p:cNvSpPr>
              <a:spLocks noChangeArrowheads="1"/>
            </p:cNvSpPr>
            <p:nvPr/>
          </p:nvSpPr>
          <p:spPr bwMode="auto">
            <a:xfrm>
              <a:off x="417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C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5" name="Rectangle 6"/>
            <p:cNvSpPr>
              <a:spLocks noChangeArrowheads="1"/>
            </p:cNvSpPr>
            <p:nvPr/>
          </p:nvSpPr>
          <p:spPr bwMode="auto">
            <a:xfrm>
              <a:off x="4176" y="1584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D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6" name="Rectangle 7"/>
            <p:cNvSpPr>
              <a:spLocks noChangeArrowheads="1"/>
            </p:cNvSpPr>
            <p:nvPr/>
          </p:nvSpPr>
          <p:spPr bwMode="auto">
            <a:xfrm>
              <a:off x="4176" y="17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E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7" name="Rectangle 8"/>
            <p:cNvSpPr>
              <a:spLocks noChangeArrowheads="1"/>
            </p:cNvSpPr>
            <p:nvPr/>
          </p:nvSpPr>
          <p:spPr bwMode="auto">
            <a:xfrm>
              <a:off x="4176" y="196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F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8" name="Rectangle 9"/>
            <p:cNvSpPr>
              <a:spLocks noChangeArrowheads="1"/>
            </p:cNvSpPr>
            <p:nvPr/>
          </p:nvSpPr>
          <p:spPr bwMode="auto">
            <a:xfrm>
              <a:off x="4176" y="216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59" name="Rectangle 10"/>
            <p:cNvSpPr>
              <a:spLocks noChangeArrowheads="1"/>
            </p:cNvSpPr>
            <p:nvPr/>
          </p:nvSpPr>
          <p:spPr bwMode="auto">
            <a:xfrm>
              <a:off x="4176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pt-PT">
                <a:solidFill>
                  <a:schemeClr val="tx1"/>
                </a:solidFill>
                <a:latin typeface="+mn-lt"/>
              </a:endParaRPr>
            </a:p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0" name="Rectangle 11"/>
            <p:cNvSpPr>
              <a:spLocks noChangeArrowheads="1"/>
            </p:cNvSpPr>
            <p:nvPr/>
          </p:nvSpPr>
          <p:spPr bwMode="auto">
            <a:xfrm>
              <a:off x="4176" y="273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X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1" name="Rectangle 12"/>
            <p:cNvSpPr>
              <a:spLocks noChangeArrowheads="1"/>
            </p:cNvSpPr>
            <p:nvPr/>
          </p:nvSpPr>
          <p:spPr bwMode="auto">
            <a:xfrm>
              <a:off x="4176" y="292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Y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2" name="Rectangle 13"/>
            <p:cNvSpPr>
              <a:spLocks noChangeArrowheads="1"/>
            </p:cNvSpPr>
            <p:nvPr/>
          </p:nvSpPr>
          <p:spPr bwMode="auto">
            <a:xfrm>
              <a:off x="4176" y="312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Z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3" name="Rectangle 14"/>
            <p:cNvSpPr>
              <a:spLocks noChangeArrowheads="1"/>
            </p:cNvSpPr>
            <p:nvPr/>
          </p:nvSpPr>
          <p:spPr bwMode="auto">
            <a:xfrm>
              <a:off x="4176" y="331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RFE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4" name="Rectangle 15"/>
            <p:cNvSpPr>
              <a:spLocks noChangeArrowheads="1"/>
            </p:cNvSpPr>
            <p:nvPr/>
          </p:nvSpPr>
          <p:spPr bwMode="auto">
            <a:xfrm>
              <a:off x="4176" y="3504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pt-PT">
                <a:solidFill>
                  <a:schemeClr val="tx1"/>
                </a:solidFill>
                <a:latin typeface="+mn-lt"/>
              </a:endParaRPr>
            </a:p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5" name="Line 16"/>
            <p:cNvSpPr>
              <a:spLocks noChangeShapeType="1"/>
            </p:cNvSpPr>
            <p:nvPr/>
          </p:nvSpPr>
          <p:spPr bwMode="auto">
            <a:xfrm>
              <a:off x="4176" y="86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66" name="Line 17"/>
            <p:cNvSpPr>
              <a:spLocks noChangeShapeType="1"/>
            </p:cNvSpPr>
            <p:nvPr/>
          </p:nvSpPr>
          <p:spPr bwMode="auto">
            <a:xfrm>
              <a:off x="5232" y="86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67" name="Rectangle 18"/>
            <p:cNvSpPr>
              <a:spLocks noChangeArrowheads="1"/>
            </p:cNvSpPr>
            <p:nvPr/>
          </p:nvSpPr>
          <p:spPr bwMode="auto">
            <a:xfrm>
              <a:off x="4176" y="235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68" name="AutoShape 19"/>
            <p:cNvSpPr>
              <a:spLocks/>
            </p:cNvSpPr>
            <p:nvPr/>
          </p:nvSpPr>
          <p:spPr bwMode="auto">
            <a:xfrm>
              <a:off x="3840" y="100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8269" name="AutoShape 20"/>
            <p:cNvSpPr>
              <a:spLocks/>
            </p:cNvSpPr>
            <p:nvPr/>
          </p:nvSpPr>
          <p:spPr bwMode="auto">
            <a:xfrm>
              <a:off x="3840" y="2736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8270" name="Text Box 21"/>
            <p:cNvSpPr txBox="1">
              <a:spLocks noChangeArrowheads="1"/>
            </p:cNvSpPr>
            <p:nvPr/>
          </p:nvSpPr>
          <p:spPr bwMode="auto">
            <a:xfrm>
              <a:off x="2966" y="1440"/>
              <a:ext cx="9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Programa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271" name="Text Box 22"/>
            <p:cNvSpPr txBox="1">
              <a:spLocks noChangeArrowheads="1"/>
            </p:cNvSpPr>
            <p:nvPr/>
          </p:nvSpPr>
          <p:spPr bwMode="auto">
            <a:xfrm>
              <a:off x="2927" y="3024"/>
              <a:ext cx="10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Rotina de </a:t>
              </a:r>
            </a:p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interrupção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19600" y="2971800"/>
            <a:ext cx="3887788" cy="2590800"/>
            <a:chOff x="2784" y="1872"/>
            <a:chExt cx="2449" cy="1632"/>
          </a:xfrm>
        </p:grpSpPr>
        <p:sp>
          <p:nvSpPr>
            <p:cNvPr id="8247" name="Text Box 24"/>
            <p:cNvSpPr txBox="1">
              <a:spLocks noChangeArrowheads="1"/>
            </p:cNvSpPr>
            <p:nvPr/>
          </p:nvSpPr>
          <p:spPr bwMode="auto">
            <a:xfrm>
              <a:off x="2784" y="2352"/>
              <a:ext cx="298" cy="75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chemeClr val="hlink"/>
                  </a:solidFill>
                  <a:latin typeface="+mn-lt"/>
                </a:rPr>
                <a:t>RFE</a:t>
              </a:r>
              <a:endParaRPr lang="en-GB" sz="1800" b="1">
                <a:solidFill>
                  <a:schemeClr val="hlink"/>
                </a:solidFill>
                <a:latin typeface="+mn-lt"/>
              </a:endParaRPr>
            </a:p>
          </p:txBody>
        </p:sp>
        <p:grpSp>
          <p:nvGrpSpPr>
            <p:cNvPr id="7224" name="Group 25"/>
            <p:cNvGrpSpPr>
              <a:grpSpLocks/>
            </p:cNvGrpSpPr>
            <p:nvPr/>
          </p:nvGrpSpPr>
          <p:grpSpPr bwMode="auto">
            <a:xfrm>
              <a:off x="2832" y="1872"/>
              <a:ext cx="2401" cy="1632"/>
              <a:chOff x="2832" y="1872"/>
              <a:chExt cx="2401" cy="1632"/>
            </a:xfrm>
          </p:grpSpPr>
          <p:sp>
            <p:nvSpPr>
              <p:cNvPr id="8249" name="Line 26"/>
              <p:cNvSpPr>
                <a:spLocks noChangeShapeType="1"/>
              </p:cNvSpPr>
              <p:nvPr/>
            </p:nvSpPr>
            <p:spPr bwMode="auto">
              <a:xfrm>
                <a:off x="2832" y="20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250" name="Rectangle 27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056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PT">
                    <a:solidFill>
                      <a:schemeClr val="tx1"/>
                    </a:solidFill>
                    <a:latin typeface="+mn-lt"/>
                  </a:rPr>
                  <a:t>RFE</a:t>
                </a:r>
                <a:endParaRPr lang="en-GB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7227" name="AutoShape 28"/>
              <p:cNvCxnSpPr>
                <a:cxnSpLocks noChangeShapeType="1"/>
                <a:stCxn id="8250" idx="3"/>
                <a:endCxn id="8234" idx="3"/>
              </p:cNvCxnSpPr>
              <p:nvPr/>
            </p:nvCxnSpPr>
            <p:spPr bwMode="auto">
              <a:xfrm flipV="1">
                <a:off x="5232" y="1872"/>
                <a:ext cx="1" cy="1536"/>
              </a:xfrm>
              <a:prstGeom prst="curvedConnector3">
                <a:avLst>
                  <a:gd name="adj1" fmla="val 14400005"/>
                </a:avLst>
              </a:prstGeom>
              <a:noFill/>
              <a:ln w="28575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97" name="Rectangle 29"/>
          <p:cNvSpPr>
            <a:spLocks noChangeArrowheads="1"/>
          </p:cNvSpPr>
          <p:nvPr/>
        </p:nvSpPr>
        <p:spPr bwMode="auto">
          <a:xfrm>
            <a:off x="609600" y="1447800"/>
            <a:ext cx="14478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pt-PT" dirty="0">
                <a:solidFill>
                  <a:schemeClr val="bg1"/>
                </a:solidFill>
                <a:latin typeface="+mn-lt"/>
              </a:rPr>
              <a:t>Processador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98" name="Rectangle 30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Mecanismo das interrupções</a:t>
            </a:r>
          </a:p>
        </p:txBody>
      </p:sp>
      <p:sp>
        <p:nvSpPr>
          <p:cNvPr id="52943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3352800" cy="1409700"/>
          </a:xfrm>
        </p:spPr>
        <p:txBody>
          <a:bodyPr/>
          <a:lstStyle/>
          <a:p>
            <a:r>
              <a:rPr lang="pt-PT" altLang="pt-PT" smtClean="0"/>
              <a:t>O programa nem se "apercebe" da interrupção</a:t>
            </a:r>
          </a:p>
        </p:txBody>
      </p:sp>
      <p:sp>
        <p:nvSpPr>
          <p:cNvPr id="8200" name="Text Box 32"/>
          <p:cNvSpPr txBox="1">
            <a:spLocks noChangeArrowheads="1"/>
          </p:cNvSpPr>
          <p:nvPr/>
        </p:nvSpPr>
        <p:spPr bwMode="auto">
          <a:xfrm>
            <a:off x="382588" y="2998788"/>
            <a:ext cx="1982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 sz="2400" dirty="0">
                <a:solidFill>
                  <a:schemeClr val="tx2"/>
                </a:solidFill>
                <a:latin typeface="+mn-lt"/>
              </a:rPr>
              <a:t>Sinal externo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01" name="Text Box 33"/>
          <p:cNvSpPr txBox="1">
            <a:spLocks noChangeArrowheads="1"/>
          </p:cNvSpPr>
          <p:nvPr/>
        </p:nvSpPr>
        <p:spPr bwMode="auto">
          <a:xfrm>
            <a:off x="514350" y="3684588"/>
            <a:ext cx="160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 sz="2400" dirty="0">
                <a:solidFill>
                  <a:schemeClr val="tx2"/>
                </a:solidFill>
                <a:latin typeface="+mn-lt"/>
              </a:rPr>
              <a:t>Instruções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362200" y="1600200"/>
            <a:ext cx="5943600" cy="2590800"/>
            <a:chOff x="1488" y="1008"/>
            <a:chExt cx="3744" cy="1632"/>
          </a:xfrm>
        </p:grpSpPr>
        <p:sp>
          <p:nvSpPr>
            <p:cNvPr id="8244" name="Text Box 35"/>
            <p:cNvSpPr txBox="1">
              <a:spLocks noChangeArrowheads="1"/>
            </p:cNvSpPr>
            <p:nvPr/>
          </p:nvSpPr>
          <p:spPr bwMode="auto">
            <a:xfrm>
              <a:off x="1488" y="23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A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45" name="Line 36"/>
            <p:cNvSpPr>
              <a:spLocks noChangeShapeType="1"/>
            </p:cNvSpPr>
            <p:nvPr/>
          </p:nvSpPr>
          <p:spPr bwMode="auto">
            <a:xfrm>
              <a:off x="1488" y="220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46" name="Rectangle 37"/>
            <p:cNvSpPr>
              <a:spLocks noChangeArrowheads="1"/>
            </p:cNvSpPr>
            <p:nvPr/>
          </p:nvSpPr>
          <p:spPr bwMode="auto">
            <a:xfrm>
              <a:off x="4176" y="1008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A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657475" y="1905000"/>
            <a:ext cx="5648325" cy="2290763"/>
            <a:chOff x="1674" y="1200"/>
            <a:chExt cx="3558" cy="1443"/>
          </a:xfrm>
        </p:grpSpPr>
        <p:sp>
          <p:nvSpPr>
            <p:cNvPr id="8241" name="Text Box 39"/>
            <p:cNvSpPr txBox="1">
              <a:spLocks noChangeArrowheads="1"/>
            </p:cNvSpPr>
            <p:nvPr/>
          </p:nvSpPr>
          <p:spPr bwMode="auto">
            <a:xfrm>
              <a:off x="1674" y="2352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B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42" name="Line 40"/>
            <p:cNvSpPr>
              <a:spLocks noChangeShapeType="1"/>
            </p:cNvSpPr>
            <p:nvPr/>
          </p:nvSpPr>
          <p:spPr bwMode="auto">
            <a:xfrm>
              <a:off x="1680" y="220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43" name="Rectangle 41"/>
            <p:cNvSpPr>
              <a:spLocks noChangeArrowheads="1"/>
            </p:cNvSpPr>
            <p:nvPr/>
          </p:nvSpPr>
          <p:spPr bwMode="auto">
            <a:xfrm>
              <a:off x="4176" y="1200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B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963863" y="2209800"/>
            <a:ext cx="5341937" cy="1981200"/>
            <a:chOff x="1867" y="1392"/>
            <a:chExt cx="3365" cy="1248"/>
          </a:xfrm>
        </p:grpSpPr>
        <p:sp>
          <p:nvSpPr>
            <p:cNvPr id="8238" name="Text Box 43"/>
            <p:cNvSpPr txBox="1">
              <a:spLocks noChangeArrowheads="1"/>
            </p:cNvSpPr>
            <p:nvPr/>
          </p:nvSpPr>
          <p:spPr bwMode="auto">
            <a:xfrm>
              <a:off x="1867" y="23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C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39" name="Line 44"/>
            <p:cNvSpPr>
              <a:spLocks noChangeShapeType="1"/>
            </p:cNvSpPr>
            <p:nvPr/>
          </p:nvSpPr>
          <p:spPr bwMode="auto">
            <a:xfrm>
              <a:off x="1872" y="220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40" name="Rectangle 45"/>
            <p:cNvSpPr>
              <a:spLocks noChangeArrowheads="1"/>
            </p:cNvSpPr>
            <p:nvPr/>
          </p:nvSpPr>
          <p:spPr bwMode="auto">
            <a:xfrm>
              <a:off x="4176" y="1392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C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3276600" y="2514600"/>
            <a:ext cx="5029200" cy="1676400"/>
            <a:chOff x="2064" y="1584"/>
            <a:chExt cx="3168" cy="1056"/>
          </a:xfrm>
        </p:grpSpPr>
        <p:sp>
          <p:nvSpPr>
            <p:cNvPr id="8235" name="Text Box 47"/>
            <p:cNvSpPr txBox="1">
              <a:spLocks noChangeArrowheads="1"/>
            </p:cNvSpPr>
            <p:nvPr/>
          </p:nvSpPr>
          <p:spPr bwMode="auto">
            <a:xfrm>
              <a:off x="2064" y="23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D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>
              <a:off x="2064" y="220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37" name="Rectangle 49"/>
            <p:cNvSpPr>
              <a:spLocks noChangeArrowheads="1"/>
            </p:cNvSpPr>
            <p:nvPr/>
          </p:nvSpPr>
          <p:spPr bwMode="auto">
            <a:xfrm>
              <a:off x="4176" y="1584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D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792663" y="2819400"/>
            <a:ext cx="3513137" cy="1371600"/>
            <a:chOff x="3019" y="1776"/>
            <a:chExt cx="2213" cy="864"/>
          </a:xfrm>
        </p:grpSpPr>
        <p:sp>
          <p:nvSpPr>
            <p:cNvPr id="8232" name="Text Box 51"/>
            <p:cNvSpPr txBox="1">
              <a:spLocks noChangeArrowheads="1"/>
            </p:cNvSpPr>
            <p:nvPr/>
          </p:nvSpPr>
          <p:spPr bwMode="auto">
            <a:xfrm>
              <a:off x="3019" y="23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E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33" name="Line 52"/>
            <p:cNvSpPr>
              <a:spLocks noChangeShapeType="1"/>
            </p:cNvSpPr>
            <p:nvPr/>
          </p:nvSpPr>
          <p:spPr bwMode="auto">
            <a:xfrm>
              <a:off x="3024" y="20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34" name="Rectangle 53"/>
            <p:cNvSpPr>
              <a:spLocks noChangeArrowheads="1"/>
            </p:cNvSpPr>
            <p:nvPr/>
          </p:nvSpPr>
          <p:spPr bwMode="auto">
            <a:xfrm>
              <a:off x="4176" y="1776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E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5097463" y="3124200"/>
            <a:ext cx="3208337" cy="1066800"/>
            <a:chOff x="3211" y="1968"/>
            <a:chExt cx="2021" cy="672"/>
          </a:xfrm>
        </p:grpSpPr>
        <p:sp>
          <p:nvSpPr>
            <p:cNvPr id="8229" name="Text Box 55"/>
            <p:cNvSpPr txBox="1">
              <a:spLocks noChangeArrowheads="1"/>
            </p:cNvSpPr>
            <p:nvPr/>
          </p:nvSpPr>
          <p:spPr bwMode="auto">
            <a:xfrm>
              <a:off x="3211" y="23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rgbClr val="800000"/>
                  </a:solidFill>
                  <a:latin typeface="+mn-lt"/>
                </a:rPr>
                <a:t>F</a:t>
              </a:r>
              <a:endParaRPr lang="en-GB" sz="2400" b="1">
                <a:solidFill>
                  <a:srgbClr val="800000"/>
                </a:solidFill>
                <a:latin typeface="+mn-lt"/>
              </a:endParaRPr>
            </a:p>
          </p:txBody>
        </p:sp>
        <p:sp>
          <p:nvSpPr>
            <p:cNvPr id="8230" name="Line 56"/>
            <p:cNvSpPr>
              <a:spLocks noChangeShapeType="1"/>
            </p:cNvSpPr>
            <p:nvPr/>
          </p:nvSpPr>
          <p:spPr bwMode="auto">
            <a:xfrm>
              <a:off x="3216" y="20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31" name="Rectangle 57"/>
            <p:cNvSpPr>
              <a:spLocks noChangeArrowheads="1"/>
            </p:cNvSpPr>
            <p:nvPr/>
          </p:nvSpPr>
          <p:spPr bwMode="auto">
            <a:xfrm>
              <a:off x="4176" y="1968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F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2895600" y="1447800"/>
            <a:ext cx="5411788" cy="3200400"/>
            <a:chOff x="1824" y="912"/>
            <a:chExt cx="3409" cy="2016"/>
          </a:xfrm>
        </p:grpSpPr>
        <p:sp>
          <p:nvSpPr>
            <p:cNvPr id="8219" name="AutoShape 59"/>
            <p:cNvSpPr>
              <a:spLocks noChangeArrowheads="1"/>
            </p:cNvSpPr>
            <p:nvPr/>
          </p:nvSpPr>
          <p:spPr bwMode="auto">
            <a:xfrm>
              <a:off x="1824" y="912"/>
              <a:ext cx="1296" cy="672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interrupção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7196" name="Group 60"/>
            <p:cNvGrpSpPr>
              <a:grpSpLocks/>
            </p:cNvGrpSpPr>
            <p:nvPr/>
          </p:nvGrpSpPr>
          <p:grpSpPr bwMode="auto">
            <a:xfrm>
              <a:off x="2256" y="1584"/>
              <a:ext cx="2977" cy="1344"/>
              <a:chOff x="2256" y="1584"/>
              <a:chExt cx="2977" cy="1344"/>
            </a:xfrm>
          </p:grpSpPr>
          <p:cxnSp>
            <p:nvCxnSpPr>
              <p:cNvPr id="7197" name="AutoShape 61"/>
              <p:cNvCxnSpPr>
                <a:cxnSpLocks noChangeShapeType="1"/>
                <a:stCxn id="8219" idx="2"/>
              </p:cNvCxnSpPr>
              <p:nvPr/>
            </p:nvCxnSpPr>
            <p:spPr bwMode="auto">
              <a:xfrm rot="5400000">
                <a:off x="2103" y="1737"/>
                <a:ext cx="384" cy="77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198" name="Group 62"/>
              <p:cNvGrpSpPr>
                <a:grpSpLocks/>
              </p:cNvGrpSpPr>
              <p:nvPr/>
            </p:nvGrpSpPr>
            <p:grpSpPr bwMode="auto">
              <a:xfrm>
                <a:off x="2256" y="1680"/>
                <a:ext cx="2977" cy="1248"/>
                <a:chOff x="2256" y="1680"/>
                <a:chExt cx="2977" cy="1248"/>
              </a:xfrm>
            </p:grpSpPr>
            <p:grpSp>
              <p:nvGrpSpPr>
                <p:cNvPr id="7199" name="Group 63"/>
                <p:cNvGrpSpPr>
                  <a:grpSpLocks/>
                </p:cNvGrpSpPr>
                <p:nvPr/>
              </p:nvGrpSpPr>
              <p:grpSpPr bwMode="auto">
                <a:xfrm>
                  <a:off x="2256" y="2016"/>
                  <a:ext cx="2976" cy="912"/>
                  <a:chOff x="2256" y="2016"/>
                  <a:chExt cx="2976" cy="912"/>
                </a:xfrm>
              </p:grpSpPr>
              <p:sp>
                <p:nvSpPr>
                  <p:cNvPr id="822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55" cy="288"/>
                  </a:xfrm>
                  <a:prstGeom prst="rect">
                    <a:avLst/>
                  </a:prstGeom>
                  <a:solidFill>
                    <a:srgbClr val="99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000">
                        <a:solidFill>
                          <a:schemeClr val="bg2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pt-PT" sz="2400" b="1">
                        <a:solidFill>
                          <a:schemeClr val="hlink"/>
                        </a:solidFill>
                        <a:latin typeface="+mn-lt"/>
                      </a:rPr>
                      <a:t>X</a:t>
                    </a:r>
                    <a:endParaRPr lang="en-GB" sz="2400" b="1">
                      <a:solidFill>
                        <a:schemeClr val="hlink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822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1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822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1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822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736"/>
                    <a:ext cx="1056" cy="192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pt-PT">
                        <a:solidFill>
                          <a:schemeClr val="tx1"/>
                        </a:solidFill>
                        <a:latin typeface="+mn-lt"/>
                      </a:rPr>
                      <a:t>Instr. X</a:t>
                    </a:r>
                    <a:endParaRPr lang="en-GB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cxnSp>
              <p:nvCxnSpPr>
                <p:cNvPr id="7200" name="AutoShape 68"/>
                <p:cNvCxnSpPr>
                  <a:cxnSpLocks noChangeShapeType="1"/>
                  <a:stCxn id="8237" idx="3"/>
                  <a:endCxn id="8228" idx="3"/>
                </p:cNvCxnSpPr>
                <p:nvPr/>
              </p:nvCxnSpPr>
              <p:spPr bwMode="auto">
                <a:xfrm>
                  <a:off x="5232" y="1680"/>
                  <a:ext cx="1" cy="1152"/>
                </a:xfrm>
                <a:prstGeom prst="curvedConnector3">
                  <a:avLst>
                    <a:gd name="adj1" fmla="val 25600009"/>
                  </a:avLst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8209" name="Line 69"/>
          <p:cNvSpPr>
            <a:spLocks noChangeShapeType="1"/>
          </p:cNvSpPr>
          <p:nvPr/>
        </p:nvSpPr>
        <p:spPr bwMode="auto">
          <a:xfrm flipV="1">
            <a:off x="1371600" y="2438400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8210" name="Line 70"/>
          <p:cNvSpPr>
            <a:spLocks noChangeShapeType="1"/>
          </p:cNvSpPr>
          <p:nvPr/>
        </p:nvSpPr>
        <p:spPr bwMode="auto">
          <a:xfrm flipH="1">
            <a:off x="1905000" y="3505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4191000" y="3200400"/>
            <a:ext cx="4114800" cy="2057400"/>
            <a:chOff x="2640" y="2016"/>
            <a:chExt cx="2592" cy="1296"/>
          </a:xfrm>
        </p:grpSpPr>
        <p:sp>
          <p:nvSpPr>
            <p:cNvPr id="8216" name="Text Box 72"/>
            <p:cNvSpPr txBox="1">
              <a:spLocks noChangeArrowheads="1"/>
            </p:cNvSpPr>
            <p:nvPr/>
          </p:nvSpPr>
          <p:spPr bwMode="auto">
            <a:xfrm>
              <a:off x="2640" y="2352"/>
              <a:ext cx="234" cy="291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chemeClr val="hlink"/>
                  </a:solidFill>
                  <a:latin typeface="+mn-lt"/>
                </a:rPr>
                <a:t>Z</a:t>
              </a:r>
              <a:endParaRPr lang="en-GB" sz="2400" b="1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8217" name="Line 73"/>
            <p:cNvSpPr>
              <a:spLocks noChangeShapeType="1"/>
            </p:cNvSpPr>
            <p:nvPr/>
          </p:nvSpPr>
          <p:spPr bwMode="auto">
            <a:xfrm>
              <a:off x="2640" y="20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18" name="Rectangle 74"/>
            <p:cNvSpPr>
              <a:spLocks noChangeArrowheads="1"/>
            </p:cNvSpPr>
            <p:nvPr/>
          </p:nvSpPr>
          <p:spPr bwMode="auto">
            <a:xfrm>
              <a:off x="4176" y="3120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Z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3886200" y="3200400"/>
            <a:ext cx="4419600" cy="1752600"/>
            <a:chOff x="2448" y="2016"/>
            <a:chExt cx="2784" cy="1104"/>
          </a:xfrm>
        </p:grpSpPr>
        <p:sp>
          <p:nvSpPr>
            <p:cNvPr id="8213" name="Text Box 76"/>
            <p:cNvSpPr txBox="1">
              <a:spLocks noChangeArrowheads="1"/>
            </p:cNvSpPr>
            <p:nvPr/>
          </p:nvSpPr>
          <p:spPr bwMode="auto">
            <a:xfrm>
              <a:off x="2448" y="2352"/>
              <a:ext cx="255" cy="28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b="1">
                  <a:solidFill>
                    <a:schemeClr val="hlink"/>
                  </a:solidFill>
                  <a:latin typeface="+mn-lt"/>
                </a:rPr>
                <a:t>Y</a:t>
              </a:r>
              <a:endParaRPr lang="en-GB" sz="2400" b="1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8214" name="Line 77"/>
            <p:cNvSpPr>
              <a:spLocks noChangeShapeType="1"/>
            </p:cNvSpPr>
            <p:nvPr/>
          </p:nvSpPr>
          <p:spPr bwMode="auto">
            <a:xfrm>
              <a:off x="2448" y="20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15" name="Rectangle 78"/>
            <p:cNvSpPr>
              <a:spLocks noChangeArrowheads="1"/>
            </p:cNvSpPr>
            <p:nvPr/>
          </p:nvSpPr>
          <p:spPr bwMode="auto">
            <a:xfrm>
              <a:off x="4176" y="2928"/>
              <a:ext cx="1056" cy="19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>
                  <a:solidFill>
                    <a:schemeClr val="tx1"/>
                  </a:solidFill>
                  <a:latin typeface="+mn-lt"/>
                </a:rPr>
                <a:t>Instr. Y</a:t>
              </a:r>
              <a:endParaRPr lang="en-GB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70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Interrupções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39301" y="2172448"/>
            <a:ext cx="6213894" cy="4064375"/>
            <a:chOff x="2501662" y="2096249"/>
            <a:chExt cx="6213894" cy="4064375"/>
          </a:xfrm>
        </p:grpSpPr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4909029" y="3523041"/>
              <a:ext cx="1612319" cy="12979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5107033" y="3998639"/>
              <a:ext cx="1280965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+mn-lt"/>
                </a:rPr>
                <a:t>Processador</a:t>
              </a:r>
              <a:endParaRPr lang="en-US" dirty="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7103237" y="3523041"/>
              <a:ext cx="1612319" cy="12979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7499245" y="3998639"/>
              <a:ext cx="886977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Memória</a:t>
              </a:r>
              <a:endParaRPr lang="en-US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9232" name="Freeform 15"/>
            <p:cNvSpPr>
              <a:spLocks/>
            </p:cNvSpPr>
            <p:nvPr/>
          </p:nvSpPr>
          <p:spPr bwMode="auto">
            <a:xfrm>
              <a:off x="5901069" y="4856695"/>
              <a:ext cx="583911" cy="572699"/>
            </a:xfrm>
            <a:custGeom>
              <a:avLst/>
              <a:gdLst>
                <a:gd name="T0" fmla="*/ 2147483647 w 578"/>
                <a:gd name="T1" fmla="*/ 0 h 578"/>
                <a:gd name="T2" fmla="*/ 2147483647 w 578"/>
                <a:gd name="T3" fmla="*/ 2147483647 h 578"/>
                <a:gd name="T4" fmla="*/ 2147483647 w 578"/>
                <a:gd name="T5" fmla="*/ 2147483647 h 578"/>
                <a:gd name="T6" fmla="*/ 2147483647 w 578"/>
                <a:gd name="T7" fmla="*/ 2147483647 h 578"/>
                <a:gd name="T8" fmla="*/ 2147483647 w 578"/>
                <a:gd name="T9" fmla="*/ 2147483647 h 578"/>
                <a:gd name="T10" fmla="*/ 2147483647 w 578"/>
                <a:gd name="T11" fmla="*/ 2147483647 h 578"/>
                <a:gd name="T12" fmla="*/ 0 w 578"/>
                <a:gd name="T13" fmla="*/ 2147483647 h 578"/>
                <a:gd name="T14" fmla="*/ 2147483647 w 578"/>
                <a:gd name="T15" fmla="*/ 2147483647 h 578"/>
                <a:gd name="T16" fmla="*/ 2147483647 w 578"/>
                <a:gd name="T17" fmla="*/ 2147483647 h 578"/>
                <a:gd name="T18" fmla="*/ 0 w 578"/>
                <a:gd name="T19" fmla="*/ 2147483647 h 578"/>
                <a:gd name="T20" fmla="*/ 2147483647 w 578"/>
                <a:gd name="T21" fmla="*/ 0 h 5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8"/>
                <a:gd name="T34" fmla="*/ 0 h 578"/>
                <a:gd name="T35" fmla="*/ 578 w 578"/>
                <a:gd name="T36" fmla="*/ 578 h 5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8" h="578">
                  <a:moveTo>
                    <a:pt x="288" y="0"/>
                  </a:moveTo>
                  <a:lnTo>
                    <a:pt x="578" y="115"/>
                  </a:lnTo>
                  <a:lnTo>
                    <a:pt x="434" y="115"/>
                  </a:lnTo>
                  <a:lnTo>
                    <a:pt x="434" y="463"/>
                  </a:lnTo>
                  <a:lnTo>
                    <a:pt x="578" y="463"/>
                  </a:lnTo>
                  <a:lnTo>
                    <a:pt x="288" y="578"/>
                  </a:lnTo>
                  <a:lnTo>
                    <a:pt x="0" y="463"/>
                  </a:lnTo>
                  <a:lnTo>
                    <a:pt x="144" y="463"/>
                  </a:lnTo>
                  <a:lnTo>
                    <a:pt x="144" y="115"/>
                  </a:lnTo>
                  <a:lnTo>
                    <a:pt x="0" y="11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7333568" y="4854714"/>
              <a:ext cx="585930" cy="572698"/>
            </a:xfrm>
            <a:custGeom>
              <a:avLst/>
              <a:gdLst>
                <a:gd name="T0" fmla="*/ 2147483647 w 580"/>
                <a:gd name="T1" fmla="*/ 0 h 578"/>
                <a:gd name="T2" fmla="*/ 2147483647 w 580"/>
                <a:gd name="T3" fmla="*/ 2147483647 h 578"/>
                <a:gd name="T4" fmla="*/ 2147483647 w 580"/>
                <a:gd name="T5" fmla="*/ 2147483647 h 578"/>
                <a:gd name="T6" fmla="*/ 2147483647 w 580"/>
                <a:gd name="T7" fmla="*/ 2147483647 h 578"/>
                <a:gd name="T8" fmla="*/ 2147483647 w 580"/>
                <a:gd name="T9" fmla="*/ 2147483647 h 578"/>
                <a:gd name="T10" fmla="*/ 2147483647 w 580"/>
                <a:gd name="T11" fmla="*/ 2147483647 h 578"/>
                <a:gd name="T12" fmla="*/ 0 w 580"/>
                <a:gd name="T13" fmla="*/ 2147483647 h 578"/>
                <a:gd name="T14" fmla="*/ 2147483647 w 580"/>
                <a:gd name="T15" fmla="*/ 2147483647 h 578"/>
                <a:gd name="T16" fmla="*/ 2147483647 w 580"/>
                <a:gd name="T17" fmla="*/ 2147483647 h 578"/>
                <a:gd name="T18" fmla="*/ 0 w 580"/>
                <a:gd name="T19" fmla="*/ 2147483647 h 578"/>
                <a:gd name="T20" fmla="*/ 2147483647 w 580"/>
                <a:gd name="T21" fmla="*/ 0 h 5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0"/>
                <a:gd name="T34" fmla="*/ 0 h 578"/>
                <a:gd name="T35" fmla="*/ 580 w 580"/>
                <a:gd name="T36" fmla="*/ 578 h 5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0" h="578">
                  <a:moveTo>
                    <a:pt x="290" y="0"/>
                  </a:moveTo>
                  <a:lnTo>
                    <a:pt x="580" y="115"/>
                  </a:lnTo>
                  <a:lnTo>
                    <a:pt x="434" y="115"/>
                  </a:lnTo>
                  <a:lnTo>
                    <a:pt x="434" y="463"/>
                  </a:lnTo>
                  <a:lnTo>
                    <a:pt x="580" y="463"/>
                  </a:lnTo>
                  <a:lnTo>
                    <a:pt x="290" y="578"/>
                  </a:lnTo>
                  <a:lnTo>
                    <a:pt x="0" y="463"/>
                  </a:lnTo>
                  <a:lnTo>
                    <a:pt x="144" y="463"/>
                  </a:lnTo>
                  <a:lnTo>
                    <a:pt x="144" y="115"/>
                  </a:lnTo>
                  <a:lnTo>
                    <a:pt x="0" y="11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6" name="Freeform 19"/>
            <p:cNvSpPr>
              <a:spLocks/>
            </p:cNvSpPr>
            <p:nvPr/>
          </p:nvSpPr>
          <p:spPr bwMode="auto">
            <a:xfrm>
              <a:off x="5494959" y="2805682"/>
              <a:ext cx="583909" cy="717359"/>
            </a:xfrm>
            <a:custGeom>
              <a:avLst/>
              <a:gdLst>
                <a:gd name="T0" fmla="*/ 0 w 578"/>
                <a:gd name="T1" fmla="*/ 2147483647 h 723"/>
                <a:gd name="T2" fmla="*/ 2147483647 w 578"/>
                <a:gd name="T3" fmla="*/ 2147483647 h 723"/>
                <a:gd name="T4" fmla="*/ 2147483647 w 578"/>
                <a:gd name="T5" fmla="*/ 2147483647 h 723"/>
                <a:gd name="T6" fmla="*/ 2147483647 w 578"/>
                <a:gd name="T7" fmla="*/ 2147483647 h 723"/>
                <a:gd name="T8" fmla="*/ 2147483647 w 578"/>
                <a:gd name="T9" fmla="*/ 2147483647 h 723"/>
                <a:gd name="T10" fmla="*/ 2147483647 w 578"/>
                <a:gd name="T11" fmla="*/ 2147483647 h 723"/>
                <a:gd name="T12" fmla="*/ 2147483647 w 578"/>
                <a:gd name="T13" fmla="*/ 0 h 723"/>
                <a:gd name="T14" fmla="*/ 0 w 578"/>
                <a:gd name="T15" fmla="*/ 2147483647 h 7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8"/>
                <a:gd name="T25" fmla="*/ 0 h 723"/>
                <a:gd name="T26" fmla="*/ 578 w 578"/>
                <a:gd name="T27" fmla="*/ 723 h 7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8" h="723">
                  <a:moveTo>
                    <a:pt x="0" y="180"/>
                  </a:moveTo>
                  <a:lnTo>
                    <a:pt x="144" y="180"/>
                  </a:lnTo>
                  <a:lnTo>
                    <a:pt x="144" y="723"/>
                  </a:lnTo>
                  <a:lnTo>
                    <a:pt x="434" y="723"/>
                  </a:lnTo>
                  <a:lnTo>
                    <a:pt x="434" y="180"/>
                  </a:lnTo>
                  <a:lnTo>
                    <a:pt x="578" y="180"/>
                  </a:lnTo>
                  <a:lnTo>
                    <a:pt x="288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6899171" y="2096249"/>
              <a:ext cx="773833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2"/>
                  </a:solidFill>
                  <a:latin typeface="+mn-lt"/>
                </a:rPr>
                <a:t>Bus de </a:t>
              </a:r>
              <a:endParaRPr lang="en-US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39" name="Rectangle 22"/>
            <p:cNvSpPr>
              <a:spLocks noChangeArrowheads="1"/>
            </p:cNvSpPr>
            <p:nvPr/>
          </p:nvSpPr>
          <p:spPr bwMode="auto">
            <a:xfrm>
              <a:off x="6769862" y="2286488"/>
              <a:ext cx="1064778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2"/>
                  </a:solidFill>
                  <a:latin typeface="+mn-lt"/>
                </a:rPr>
                <a:t>endereços</a:t>
              </a:r>
              <a:endParaRPr lang="en-US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41" name="Freeform 24"/>
            <p:cNvSpPr>
              <a:spLocks/>
            </p:cNvSpPr>
            <p:nvPr/>
          </p:nvSpPr>
          <p:spPr bwMode="auto">
            <a:xfrm>
              <a:off x="4801944" y="2389534"/>
              <a:ext cx="3527705" cy="572698"/>
            </a:xfrm>
            <a:custGeom>
              <a:avLst/>
              <a:gdLst>
                <a:gd name="T0" fmla="*/ 0 w 4490"/>
                <a:gd name="T1" fmla="*/ 2147483647 h 580"/>
                <a:gd name="T2" fmla="*/ 2147483647 w 4490"/>
                <a:gd name="T3" fmla="*/ 2147483647 h 580"/>
                <a:gd name="T4" fmla="*/ 2147483647 w 4490"/>
                <a:gd name="T5" fmla="*/ 2147483647 h 580"/>
                <a:gd name="T6" fmla="*/ 2147483647 w 4490"/>
                <a:gd name="T7" fmla="*/ 2147483647 h 580"/>
                <a:gd name="T8" fmla="*/ 2147483647 w 4490"/>
                <a:gd name="T9" fmla="*/ 2147483647 h 580"/>
                <a:gd name="T10" fmla="*/ 2147483647 w 4490"/>
                <a:gd name="T11" fmla="*/ 2147483647 h 580"/>
                <a:gd name="T12" fmla="*/ 2147483647 w 4490"/>
                <a:gd name="T13" fmla="*/ 0 h 580"/>
                <a:gd name="T14" fmla="*/ 2147483647 w 4490"/>
                <a:gd name="T15" fmla="*/ 2147483647 h 580"/>
                <a:gd name="T16" fmla="*/ 2147483647 w 4490"/>
                <a:gd name="T17" fmla="*/ 2147483647 h 580"/>
                <a:gd name="T18" fmla="*/ 2147483647 w 4490"/>
                <a:gd name="T19" fmla="*/ 0 h 580"/>
                <a:gd name="T20" fmla="*/ 0 w 4490"/>
                <a:gd name="T21" fmla="*/ 2147483647 h 5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90"/>
                <a:gd name="T34" fmla="*/ 0 h 580"/>
                <a:gd name="T35" fmla="*/ 4490 w 4490"/>
                <a:gd name="T36" fmla="*/ 580 h 5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90" h="580">
                  <a:moveTo>
                    <a:pt x="0" y="290"/>
                  </a:moveTo>
                  <a:lnTo>
                    <a:pt x="603" y="580"/>
                  </a:lnTo>
                  <a:lnTo>
                    <a:pt x="603" y="399"/>
                  </a:lnTo>
                  <a:lnTo>
                    <a:pt x="3887" y="399"/>
                  </a:lnTo>
                  <a:lnTo>
                    <a:pt x="3887" y="580"/>
                  </a:lnTo>
                  <a:lnTo>
                    <a:pt x="4490" y="290"/>
                  </a:lnTo>
                  <a:lnTo>
                    <a:pt x="3887" y="0"/>
                  </a:lnTo>
                  <a:lnTo>
                    <a:pt x="3887" y="181"/>
                  </a:lnTo>
                  <a:lnTo>
                    <a:pt x="603" y="181"/>
                  </a:lnTo>
                  <a:lnTo>
                    <a:pt x="603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42" name="Freeform 25"/>
            <p:cNvSpPr>
              <a:spLocks/>
            </p:cNvSpPr>
            <p:nvPr/>
          </p:nvSpPr>
          <p:spPr bwMode="auto">
            <a:xfrm>
              <a:off x="7309323" y="2805682"/>
              <a:ext cx="585930" cy="717359"/>
            </a:xfrm>
            <a:custGeom>
              <a:avLst/>
              <a:gdLst>
                <a:gd name="T0" fmla="*/ 2147483647 w 580"/>
                <a:gd name="T1" fmla="*/ 2147483647 h 723"/>
                <a:gd name="T2" fmla="*/ 2147483647 w 580"/>
                <a:gd name="T3" fmla="*/ 2147483647 h 723"/>
                <a:gd name="T4" fmla="*/ 2147483647 w 580"/>
                <a:gd name="T5" fmla="*/ 0 h 723"/>
                <a:gd name="T6" fmla="*/ 2147483647 w 580"/>
                <a:gd name="T7" fmla="*/ 0 h 723"/>
                <a:gd name="T8" fmla="*/ 2147483647 w 580"/>
                <a:gd name="T9" fmla="*/ 2147483647 h 723"/>
                <a:gd name="T10" fmla="*/ 0 w 580"/>
                <a:gd name="T11" fmla="*/ 2147483647 h 723"/>
                <a:gd name="T12" fmla="*/ 2147483647 w 580"/>
                <a:gd name="T13" fmla="*/ 2147483647 h 723"/>
                <a:gd name="T14" fmla="*/ 2147483647 w 580"/>
                <a:gd name="T15" fmla="*/ 2147483647 h 7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0"/>
                <a:gd name="T25" fmla="*/ 0 h 723"/>
                <a:gd name="T26" fmla="*/ 580 w 580"/>
                <a:gd name="T27" fmla="*/ 723 h 7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0" h="723">
                  <a:moveTo>
                    <a:pt x="580" y="543"/>
                  </a:moveTo>
                  <a:lnTo>
                    <a:pt x="434" y="543"/>
                  </a:lnTo>
                  <a:lnTo>
                    <a:pt x="434" y="0"/>
                  </a:lnTo>
                  <a:lnTo>
                    <a:pt x="144" y="0"/>
                  </a:lnTo>
                  <a:lnTo>
                    <a:pt x="144" y="543"/>
                  </a:lnTo>
                  <a:lnTo>
                    <a:pt x="0" y="543"/>
                  </a:lnTo>
                  <a:lnTo>
                    <a:pt x="290" y="723"/>
                  </a:lnTo>
                  <a:lnTo>
                    <a:pt x="580" y="543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43" name="Freeform 26"/>
            <p:cNvSpPr>
              <a:spLocks/>
            </p:cNvSpPr>
            <p:nvPr/>
          </p:nvSpPr>
          <p:spPr bwMode="auto">
            <a:xfrm>
              <a:off x="4296832" y="5243118"/>
              <a:ext cx="4329824" cy="574680"/>
            </a:xfrm>
            <a:custGeom>
              <a:avLst/>
              <a:gdLst>
                <a:gd name="T0" fmla="*/ 0 w 4490"/>
                <a:gd name="T1" fmla="*/ 2147483647 h 580"/>
                <a:gd name="T2" fmla="*/ 2147483647 w 4490"/>
                <a:gd name="T3" fmla="*/ 2147483647 h 580"/>
                <a:gd name="T4" fmla="*/ 2147483647 w 4490"/>
                <a:gd name="T5" fmla="*/ 2147483647 h 580"/>
                <a:gd name="T6" fmla="*/ 2147483647 w 4490"/>
                <a:gd name="T7" fmla="*/ 2147483647 h 580"/>
                <a:gd name="T8" fmla="*/ 2147483647 w 4490"/>
                <a:gd name="T9" fmla="*/ 2147483647 h 580"/>
                <a:gd name="T10" fmla="*/ 2147483647 w 4490"/>
                <a:gd name="T11" fmla="*/ 2147483647 h 580"/>
                <a:gd name="T12" fmla="*/ 2147483647 w 4490"/>
                <a:gd name="T13" fmla="*/ 0 h 580"/>
                <a:gd name="T14" fmla="*/ 2147483647 w 4490"/>
                <a:gd name="T15" fmla="*/ 2147483647 h 580"/>
                <a:gd name="T16" fmla="*/ 2147483647 w 4490"/>
                <a:gd name="T17" fmla="*/ 2147483647 h 580"/>
                <a:gd name="T18" fmla="*/ 2147483647 w 4490"/>
                <a:gd name="T19" fmla="*/ 0 h 580"/>
                <a:gd name="T20" fmla="*/ 0 w 4490"/>
                <a:gd name="T21" fmla="*/ 2147483647 h 5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90"/>
                <a:gd name="T34" fmla="*/ 0 h 580"/>
                <a:gd name="T35" fmla="*/ 4490 w 4490"/>
                <a:gd name="T36" fmla="*/ 580 h 5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90" h="580">
                  <a:moveTo>
                    <a:pt x="0" y="290"/>
                  </a:moveTo>
                  <a:lnTo>
                    <a:pt x="603" y="580"/>
                  </a:lnTo>
                  <a:lnTo>
                    <a:pt x="603" y="399"/>
                  </a:lnTo>
                  <a:lnTo>
                    <a:pt x="3887" y="399"/>
                  </a:lnTo>
                  <a:lnTo>
                    <a:pt x="3887" y="580"/>
                  </a:lnTo>
                  <a:lnTo>
                    <a:pt x="4490" y="290"/>
                  </a:lnTo>
                  <a:lnTo>
                    <a:pt x="3887" y="0"/>
                  </a:lnTo>
                  <a:lnTo>
                    <a:pt x="3887" y="180"/>
                  </a:lnTo>
                  <a:lnTo>
                    <a:pt x="603" y="180"/>
                  </a:lnTo>
                  <a:lnTo>
                    <a:pt x="603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4990520" y="3655482"/>
              <a:ext cx="424294" cy="22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n-lt"/>
                </a:rPr>
                <a:t>INT0</a:t>
              </a:r>
              <a:endParaRPr lang="en-US" dirty="0">
                <a:latin typeface="+mn-lt"/>
              </a:endParaRPr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7190116" y="5700880"/>
              <a:ext cx="773833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</a:rPr>
                <a:t>Bus de 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7283057" y="5891119"/>
              <a:ext cx="618258" cy="26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2"/>
                  </a:solidFill>
                  <a:latin typeface="+mn-lt"/>
                </a:rPr>
                <a:t>dados</a:t>
              </a:r>
              <a:endParaRPr lang="en-US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52" name="Line 35"/>
            <p:cNvSpPr>
              <a:spLocks noChangeShapeType="1"/>
            </p:cNvSpPr>
            <p:nvPr/>
          </p:nvSpPr>
          <p:spPr bwMode="auto">
            <a:xfrm>
              <a:off x="3690697" y="3760840"/>
              <a:ext cx="123651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2501662" y="3537905"/>
              <a:ext cx="1154688" cy="4458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spcBef>
                  <a:spcPct val="50000"/>
                </a:spcBef>
                <a:defRPr/>
              </a:pPr>
              <a:r>
                <a:rPr lang="pt-PT" sz="1400" dirty="0" smtClean="0">
                  <a:latin typeface="+mn-lt"/>
                </a:rPr>
                <a:t>Relógio</a:t>
              </a:r>
              <a:endParaRPr lang="pt-PT" sz="1400" dirty="0">
                <a:latin typeface="+mn-lt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4959508" y="4356988"/>
              <a:ext cx="424358" cy="23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200" dirty="0" smtClean="0">
                  <a:latin typeface="+mn-lt"/>
                </a:rPr>
                <a:t>INT1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4960181" y="4582072"/>
              <a:ext cx="424358" cy="23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200" dirty="0" smtClean="0">
                  <a:latin typeface="+mn-lt"/>
                </a:rPr>
                <a:t>INT2</a:t>
              </a:r>
              <a:endParaRPr lang="en-US" dirty="0">
                <a:latin typeface="+mn-lt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690697" y="4439887"/>
              <a:ext cx="123651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501662" y="4216952"/>
              <a:ext cx="1154688" cy="4458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spcBef>
                  <a:spcPct val="50000"/>
                </a:spcBef>
                <a:defRPr/>
              </a:pPr>
              <a:r>
                <a:rPr lang="pt-PT" sz="1400" dirty="0" smtClean="0">
                  <a:latin typeface="+mn-lt"/>
                </a:rPr>
                <a:t>Relógio</a:t>
              </a:r>
              <a:endParaRPr lang="pt-PT" sz="1400" dirty="0">
                <a:latin typeface="+mn-lt"/>
              </a:endParaRPr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V="1">
              <a:off x="3690697" y="4668438"/>
              <a:ext cx="1218332" cy="3517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2501662" y="4797247"/>
              <a:ext cx="1154688" cy="4458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spcBef>
                  <a:spcPct val="50000"/>
                </a:spcBef>
                <a:defRPr/>
              </a:pPr>
              <a:r>
                <a:rPr lang="pt-PT" sz="1400" dirty="0" smtClean="0">
                  <a:latin typeface="+mn-lt"/>
                </a:rPr>
                <a:t>Relógio</a:t>
              </a:r>
              <a:endParaRPr lang="pt-PT" sz="1400" dirty="0">
                <a:latin typeface="+mn-lt"/>
              </a:endParaRPr>
            </a:p>
          </p:txBody>
        </p:sp>
      </p:grp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93902" y="1146326"/>
            <a:ext cx="7892320" cy="1237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kern="0" dirty="0" smtClean="0"/>
              <a:t>O processador tem vários pinos de interrupção</a:t>
            </a:r>
          </a:p>
          <a:p>
            <a:pPr>
              <a:lnSpc>
                <a:spcPct val="90000"/>
              </a:lnSpc>
            </a:pPr>
            <a:r>
              <a:rPr lang="pt-PT" altLang="pt-PT" kern="0" dirty="0" smtClean="0"/>
              <a:t>Podem ligar a relógios (temporizadores), botões, sensores, etc. 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93902" y="2289721"/>
            <a:ext cx="4090798" cy="94324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kern="0" dirty="0" smtClean="0"/>
              <a:t>A interrupção 0 é a mais prioritária, a 3 a menos.</a:t>
            </a:r>
          </a:p>
        </p:txBody>
      </p:sp>
    </p:spTree>
    <p:extLst>
      <p:ext uri="{BB962C8B-B14F-4D97-AF65-F5344CB8AC3E}">
        <p14:creationId xmlns:p14="http://schemas.microsoft.com/office/powerpoint/2010/main" val="3889958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Exemplo de aplicação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533400"/>
          </a:xfrm>
        </p:spPr>
        <p:txBody>
          <a:bodyPr/>
          <a:lstStyle/>
          <a:p>
            <a:r>
              <a:rPr lang="pt-PT" altLang="pt-PT" smtClean="0"/>
              <a:t>Aplicação: controlo de uma casa (domótica)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85800" y="1828800"/>
            <a:ext cx="7696200" cy="4343400"/>
            <a:chOff x="432" y="1152"/>
            <a:chExt cx="4848" cy="2736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1968" y="1536"/>
              <a:ext cx="912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Micro</a:t>
              </a:r>
            </a:p>
            <a:p>
              <a:pPr algn="ctr">
                <a:defRPr/>
              </a:pP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computador</a:t>
              </a:r>
              <a:endParaRPr lang="en-US" sz="1800" b="1" dirty="0">
                <a:solidFill>
                  <a:srgbClr val="800000"/>
                </a:solidFill>
                <a:latin typeface="+mn-lt"/>
              </a:endParaRPr>
            </a:p>
          </p:txBody>
        </p: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4560" y="1152"/>
              <a:ext cx="480" cy="480"/>
              <a:chOff x="3552" y="1872"/>
              <a:chExt cx="480" cy="480"/>
            </a:xfrm>
          </p:grpSpPr>
          <p:sp>
            <p:nvSpPr>
              <p:cNvPr id="11317" name="Oval 7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11318" name="Line 8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19" name="Line 9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0" name="Line 10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1" name="Line 11"/>
              <p:cNvSpPr>
                <a:spLocks noChangeShapeType="1"/>
              </p:cNvSpPr>
              <p:nvPr/>
            </p:nvSpPr>
            <p:spPr bwMode="auto">
              <a:xfrm>
                <a:off x="355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2" name="Line 12"/>
              <p:cNvSpPr>
                <a:spLocks noChangeShapeType="1"/>
              </p:cNvSpPr>
              <p:nvPr/>
            </p:nvSpPr>
            <p:spPr bwMode="auto">
              <a:xfrm flipV="1">
                <a:off x="379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3" name="Line 13"/>
              <p:cNvSpPr>
                <a:spLocks noChangeShapeType="1"/>
              </p:cNvSpPr>
              <p:nvPr/>
            </p:nvSpPr>
            <p:spPr bwMode="auto">
              <a:xfrm flipV="1">
                <a:off x="3600" y="22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4" name="Line 14"/>
              <p:cNvSpPr>
                <a:spLocks noChangeShapeType="1"/>
              </p:cNvSpPr>
              <p:nvPr/>
            </p:nvSpPr>
            <p:spPr bwMode="auto">
              <a:xfrm flipH="1" flipV="1">
                <a:off x="3600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25" name="Line 15"/>
              <p:cNvSpPr>
                <a:spLocks noChangeShapeType="1"/>
              </p:cNvSpPr>
              <p:nvPr/>
            </p:nvSpPr>
            <p:spPr bwMode="auto">
              <a:xfrm flipH="1" flipV="1">
                <a:off x="3888" y="22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72" name="Oval 16"/>
            <p:cNvSpPr>
              <a:spLocks noChangeArrowheads="1"/>
            </p:cNvSpPr>
            <p:nvPr/>
          </p:nvSpPr>
          <p:spPr bwMode="auto">
            <a:xfrm>
              <a:off x="4704" y="168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11273" name="Oval 17"/>
            <p:cNvSpPr>
              <a:spLocks noChangeArrowheads="1"/>
            </p:cNvSpPr>
            <p:nvPr/>
          </p:nvSpPr>
          <p:spPr bwMode="auto">
            <a:xfrm>
              <a:off x="470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11274" name="Oval 18"/>
            <p:cNvSpPr>
              <a:spLocks noChangeArrowheads="1"/>
            </p:cNvSpPr>
            <p:nvPr/>
          </p:nvSpPr>
          <p:spPr bwMode="auto">
            <a:xfrm>
              <a:off x="4704" y="244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4032" y="1440"/>
              <a:ext cx="240" cy="24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11276" name="Line 20"/>
            <p:cNvSpPr>
              <a:spLocks noChangeShapeType="1"/>
            </p:cNvSpPr>
            <p:nvPr/>
          </p:nvSpPr>
          <p:spPr bwMode="auto">
            <a:xfrm flipV="1">
              <a:off x="4272" y="1440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77" name="Rectangle 21"/>
            <p:cNvSpPr>
              <a:spLocks noChangeArrowheads="1"/>
            </p:cNvSpPr>
            <p:nvPr/>
          </p:nvSpPr>
          <p:spPr bwMode="auto">
            <a:xfrm>
              <a:off x="4032" y="1728"/>
              <a:ext cx="240" cy="24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4032" y="2016"/>
              <a:ext cx="240" cy="24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4032" y="2304"/>
              <a:ext cx="240" cy="24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 flipV="1">
              <a:off x="4272" y="1776"/>
              <a:ext cx="43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72" y="2112"/>
              <a:ext cx="43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2" name="Line 26"/>
            <p:cNvSpPr>
              <a:spLocks noChangeShapeType="1"/>
            </p:cNvSpPr>
            <p:nvPr/>
          </p:nvSpPr>
          <p:spPr bwMode="auto">
            <a:xfrm>
              <a:off x="4272" y="2400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3" name="Line 27"/>
            <p:cNvSpPr>
              <a:spLocks noChangeShapeType="1"/>
            </p:cNvSpPr>
            <p:nvPr/>
          </p:nvSpPr>
          <p:spPr bwMode="auto">
            <a:xfrm flipV="1">
              <a:off x="2880" y="1536"/>
              <a:ext cx="115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4" name="Line 28"/>
            <p:cNvSpPr>
              <a:spLocks noChangeShapeType="1"/>
            </p:cNvSpPr>
            <p:nvPr/>
          </p:nvSpPr>
          <p:spPr bwMode="auto">
            <a:xfrm>
              <a:off x="2880" y="187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5" name="Line 29"/>
            <p:cNvSpPr>
              <a:spLocks noChangeShapeType="1"/>
            </p:cNvSpPr>
            <p:nvPr/>
          </p:nvSpPr>
          <p:spPr bwMode="auto">
            <a:xfrm>
              <a:off x="2880" y="2016"/>
              <a:ext cx="11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6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0263" name="Group 31"/>
            <p:cNvGrpSpPr>
              <a:grpSpLocks/>
            </p:cNvGrpSpPr>
            <p:nvPr/>
          </p:nvGrpSpPr>
          <p:grpSpPr bwMode="auto">
            <a:xfrm>
              <a:off x="4368" y="2832"/>
              <a:ext cx="912" cy="1005"/>
              <a:chOff x="3216" y="2901"/>
              <a:chExt cx="912" cy="1005"/>
            </a:xfrm>
          </p:grpSpPr>
          <p:sp>
            <p:nvSpPr>
              <p:cNvPr id="11312" name="AutoShape 32"/>
              <p:cNvSpPr>
                <a:spLocks noChangeArrowheads="1"/>
              </p:cNvSpPr>
              <p:nvPr/>
            </p:nvSpPr>
            <p:spPr bwMode="auto">
              <a:xfrm rot="-6622296">
                <a:off x="3600" y="2592"/>
                <a:ext cx="144" cy="912"/>
              </a:xfrm>
              <a:prstGeom prst="can">
                <a:avLst>
                  <a:gd name="adj" fmla="val 80545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pt-PT">
                  <a:latin typeface="+mn-lt"/>
                </a:endParaRPr>
              </a:p>
            </p:txBody>
          </p:sp>
          <p:sp>
            <p:nvSpPr>
              <p:cNvPr id="11313" name="Freeform 33"/>
              <p:cNvSpPr>
                <a:spLocks/>
              </p:cNvSpPr>
              <p:nvPr/>
            </p:nvSpPr>
            <p:spPr bwMode="auto">
              <a:xfrm>
                <a:off x="3357" y="2901"/>
                <a:ext cx="747" cy="1005"/>
              </a:xfrm>
              <a:custGeom>
                <a:avLst/>
                <a:gdLst>
                  <a:gd name="T0" fmla="*/ 0 w 741"/>
                  <a:gd name="T1" fmla="*/ 285 h 1005"/>
                  <a:gd name="T2" fmla="*/ 0 w 741"/>
                  <a:gd name="T3" fmla="*/ 1005 h 1005"/>
                  <a:gd name="T4" fmla="*/ 795 w 741"/>
                  <a:gd name="T5" fmla="*/ 708 h 1005"/>
                  <a:gd name="T6" fmla="*/ 795 w 741"/>
                  <a:gd name="T7" fmla="*/ 0 h 1005"/>
                  <a:gd name="T8" fmla="*/ 0 w 741"/>
                  <a:gd name="T9" fmla="*/ 285 h 10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1005"/>
                  <a:gd name="T17" fmla="*/ 741 w 741"/>
                  <a:gd name="T18" fmla="*/ 1005 h 10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1005">
                    <a:moveTo>
                      <a:pt x="0" y="285"/>
                    </a:moveTo>
                    <a:lnTo>
                      <a:pt x="0" y="1005"/>
                    </a:lnTo>
                    <a:lnTo>
                      <a:pt x="741" y="708"/>
                    </a:lnTo>
                    <a:lnTo>
                      <a:pt x="741" y="0"/>
                    </a:lnTo>
                    <a:lnTo>
                      <a:pt x="0" y="2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CC00"/>
                  </a:gs>
                  <a:gs pos="100000">
                    <a:srgbClr val="6F6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14" name="Line 34"/>
              <p:cNvSpPr>
                <a:spLocks noChangeShapeType="1"/>
              </p:cNvSpPr>
              <p:nvPr/>
            </p:nvSpPr>
            <p:spPr bwMode="auto">
              <a:xfrm>
                <a:off x="4104" y="2910"/>
                <a:ext cx="0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15" name="Line 35"/>
              <p:cNvSpPr>
                <a:spLocks noChangeShapeType="1"/>
              </p:cNvSpPr>
              <p:nvPr/>
            </p:nvSpPr>
            <p:spPr bwMode="auto">
              <a:xfrm flipH="1">
                <a:off x="3359" y="3612"/>
                <a:ext cx="742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316" name="Line 36"/>
              <p:cNvSpPr>
                <a:spLocks noChangeShapeType="1"/>
              </p:cNvSpPr>
              <p:nvPr/>
            </p:nvSpPr>
            <p:spPr bwMode="auto">
              <a:xfrm flipH="1">
                <a:off x="3360" y="318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88" name="Line 37"/>
            <p:cNvSpPr>
              <a:spLocks noChangeShapeType="1"/>
            </p:cNvSpPr>
            <p:nvPr/>
          </p:nvSpPr>
          <p:spPr bwMode="auto">
            <a:xfrm>
              <a:off x="2880" y="2304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89" name="Oval 38"/>
            <p:cNvSpPr>
              <a:spLocks noChangeArrowheads="1"/>
            </p:cNvSpPr>
            <p:nvPr/>
          </p:nvSpPr>
          <p:spPr bwMode="auto">
            <a:xfrm>
              <a:off x="960" y="1200"/>
              <a:ext cx="240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1290" name="Oval 39"/>
            <p:cNvSpPr>
              <a:spLocks noChangeArrowheads="1"/>
            </p:cNvSpPr>
            <p:nvPr/>
          </p:nvSpPr>
          <p:spPr bwMode="auto">
            <a:xfrm>
              <a:off x="960" y="1536"/>
              <a:ext cx="240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1291" name="Oval 40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1292" name="Oval 41"/>
            <p:cNvSpPr>
              <a:spLocks noChangeArrowheads="1"/>
            </p:cNvSpPr>
            <p:nvPr/>
          </p:nvSpPr>
          <p:spPr bwMode="auto">
            <a:xfrm>
              <a:off x="960" y="2208"/>
              <a:ext cx="240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1293" name="Oval 42"/>
            <p:cNvSpPr>
              <a:spLocks noChangeArrowheads="1"/>
            </p:cNvSpPr>
            <p:nvPr/>
          </p:nvSpPr>
          <p:spPr bwMode="auto">
            <a:xfrm>
              <a:off x="960" y="2544"/>
              <a:ext cx="240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1294" name="Line 43"/>
            <p:cNvSpPr>
              <a:spLocks noChangeShapeType="1"/>
            </p:cNvSpPr>
            <p:nvPr/>
          </p:nvSpPr>
          <p:spPr bwMode="auto">
            <a:xfrm>
              <a:off x="1200" y="1344"/>
              <a:ext cx="76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1200" y="1632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 flipV="1">
              <a:off x="1200" y="2304"/>
              <a:ext cx="76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1200" y="1968"/>
              <a:ext cx="76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 flipV="1">
              <a:off x="1200" y="2160"/>
              <a:ext cx="76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299" name="Rectangle 48"/>
            <p:cNvSpPr>
              <a:spLocks noChangeArrowheads="1"/>
            </p:cNvSpPr>
            <p:nvPr/>
          </p:nvSpPr>
          <p:spPr bwMode="auto">
            <a:xfrm>
              <a:off x="432" y="2928"/>
              <a:ext cx="3552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571500" indent="-571500">
                <a:spcBef>
                  <a:spcPct val="20000"/>
                </a:spcBef>
                <a:defRPr/>
              </a:pPr>
              <a:r>
                <a:rPr lang="pt-PT" sz="2400" dirty="0">
                  <a:solidFill>
                    <a:schemeClr val="tx1"/>
                  </a:solidFill>
                  <a:latin typeface="+mn-lt"/>
                </a:rPr>
                <a:t>I –	Interruptores de pressão (ligam a entradas com </a:t>
              </a:r>
              <a:r>
                <a:rPr lang="pt-PT" sz="2400" i="1" dirty="0">
                  <a:solidFill>
                    <a:schemeClr val="tx1"/>
                  </a:solidFill>
                  <a:latin typeface="+mn-lt"/>
                </a:rPr>
                <a:t>pull-</a:t>
              </a:r>
              <a:r>
                <a:rPr lang="pt-PT" sz="2400" i="1" dirty="0" err="1">
                  <a:solidFill>
                    <a:schemeClr val="tx1"/>
                  </a:solidFill>
                  <a:latin typeface="+mn-lt"/>
                </a:rPr>
                <a:t>up</a:t>
              </a:r>
              <a:r>
                <a:rPr lang="pt-PT" sz="2400" dirty="0">
                  <a:solidFill>
                    <a:schemeClr val="tx1"/>
                  </a:solidFill>
                  <a:latin typeface="+mn-lt"/>
                </a:rPr>
                <a:t>)</a:t>
              </a:r>
            </a:p>
            <a:p>
              <a:pPr marL="571500" indent="-571500">
                <a:spcBef>
                  <a:spcPct val="20000"/>
                </a:spcBef>
                <a:defRPr/>
              </a:pPr>
              <a:r>
                <a:rPr lang="pt-PT" sz="2400" dirty="0">
                  <a:solidFill>
                    <a:schemeClr val="tx1"/>
                  </a:solidFill>
                  <a:latin typeface="+mn-lt"/>
                </a:rPr>
                <a:t>T –	</a:t>
              </a:r>
              <a:r>
                <a:rPr lang="pt-PT" sz="2400" i="1" dirty="0" err="1">
                  <a:solidFill>
                    <a:schemeClr val="tx1"/>
                  </a:solidFill>
                  <a:latin typeface="+mn-lt"/>
                </a:rPr>
                <a:t>Triacs</a:t>
              </a:r>
              <a:r>
                <a:rPr lang="pt-PT" sz="2400" dirty="0">
                  <a:solidFill>
                    <a:schemeClr val="tx1"/>
                  </a:solidFill>
                  <a:latin typeface="+mn-lt"/>
                </a:rPr>
                <a:t> (interruptores eletrónicos)</a:t>
              </a:r>
            </a:p>
          </p:txBody>
        </p:sp>
        <p:sp>
          <p:nvSpPr>
            <p:cNvPr id="11300" name="Rectangle 49"/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b="1">
                  <a:solidFill>
                    <a:srgbClr val="8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11301" name="Line 50"/>
            <p:cNvSpPr>
              <a:spLocks noChangeShapeType="1"/>
            </p:cNvSpPr>
            <p:nvPr/>
          </p:nvSpPr>
          <p:spPr bwMode="auto">
            <a:xfrm>
              <a:off x="4272" y="2736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2400" y="2688"/>
              <a:ext cx="48" cy="19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352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496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 flipH="1">
              <a:off x="220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7" name="Line 56"/>
            <p:cNvSpPr>
              <a:spLocks noChangeShapeType="1"/>
            </p:cNvSpPr>
            <p:nvPr/>
          </p:nvSpPr>
          <p:spPr bwMode="auto">
            <a:xfrm flipH="1">
              <a:off x="2496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8" name="Line 57"/>
            <p:cNvSpPr>
              <a:spLocks noChangeShapeType="1"/>
            </p:cNvSpPr>
            <p:nvPr/>
          </p:nvSpPr>
          <p:spPr bwMode="auto">
            <a:xfrm flipV="1">
              <a:off x="264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09" name="Line 58"/>
            <p:cNvSpPr>
              <a:spLocks noChangeShapeType="1"/>
            </p:cNvSpPr>
            <p:nvPr/>
          </p:nvSpPr>
          <p:spPr bwMode="auto">
            <a:xfrm>
              <a:off x="2332" y="128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10" name="Text Box 59"/>
            <p:cNvSpPr txBox="1">
              <a:spLocks noChangeArrowheads="1"/>
            </p:cNvSpPr>
            <p:nvPr/>
          </p:nvSpPr>
          <p:spPr bwMode="auto">
            <a:xfrm>
              <a:off x="2347" y="1152"/>
              <a:ext cx="45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+ 5V</a:t>
              </a:r>
            </a:p>
          </p:txBody>
        </p:sp>
        <p:sp>
          <p:nvSpPr>
            <p:cNvPr id="10287" name="WordArt 60"/>
            <p:cNvSpPr>
              <a:spLocks noChangeArrowheads="1" noChangeShapeType="1" noTextEdit="1"/>
            </p:cNvSpPr>
            <p:nvPr/>
          </p:nvSpPr>
          <p:spPr bwMode="auto">
            <a:xfrm rot="653220">
              <a:off x="4656" y="2976"/>
              <a:ext cx="558" cy="687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2861"/>
                </a:avLst>
              </a:prstTxWarp>
            </a:bodyPr>
            <a:lstStyle/>
            <a:p>
              <a:pPr algn="ctr"/>
              <a:r>
                <a:rPr lang="pt-PT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+mn-lt"/>
                  <a:ea typeface="+mn-lt"/>
                  <a:cs typeface="+mn-lt"/>
                </a:rPr>
                <a:t>Estore</a:t>
              </a:r>
            </a:p>
            <a:p>
              <a:pPr algn="ctr"/>
              <a:r>
                <a:rPr lang="pt-PT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+mn-lt"/>
                  <a:ea typeface="+mn-lt"/>
                  <a:cs typeface="+mn-lt"/>
                </a:rPr>
                <a:t>eléctrico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098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0100" y="1828800"/>
            <a:ext cx="5214938" cy="2843213"/>
            <a:chOff x="1304" y="1152"/>
            <a:chExt cx="3285" cy="1791"/>
          </a:xfrm>
        </p:grpSpPr>
        <p:grpSp>
          <p:nvGrpSpPr>
            <p:cNvPr id="11400" name="Group 3"/>
            <p:cNvGrpSpPr>
              <a:grpSpLocks/>
            </p:cNvGrpSpPr>
            <p:nvPr/>
          </p:nvGrpSpPr>
          <p:grpSpPr bwMode="auto">
            <a:xfrm>
              <a:off x="1304" y="1200"/>
              <a:ext cx="3285" cy="1743"/>
              <a:chOff x="1304" y="1200"/>
              <a:chExt cx="3285" cy="1743"/>
            </a:xfrm>
          </p:grpSpPr>
          <p:sp>
            <p:nvSpPr>
              <p:cNvPr id="12428" name="Freeform 4"/>
              <p:cNvSpPr>
                <a:spLocks/>
              </p:cNvSpPr>
              <p:nvPr/>
            </p:nvSpPr>
            <p:spPr bwMode="auto">
              <a:xfrm flipV="1">
                <a:off x="2709" y="2016"/>
                <a:ext cx="776" cy="816"/>
              </a:xfrm>
              <a:custGeom>
                <a:avLst/>
                <a:gdLst>
                  <a:gd name="T0" fmla="*/ 776 w 776"/>
                  <a:gd name="T1" fmla="*/ 816 h 816"/>
                  <a:gd name="T2" fmla="*/ 772 w 776"/>
                  <a:gd name="T3" fmla="*/ 744 h 816"/>
                  <a:gd name="T4" fmla="*/ 762 w 776"/>
                  <a:gd name="T5" fmla="*/ 638 h 816"/>
                  <a:gd name="T6" fmla="*/ 746 w 776"/>
                  <a:gd name="T7" fmla="*/ 552 h 816"/>
                  <a:gd name="T8" fmla="*/ 724 w 776"/>
                  <a:gd name="T9" fmla="*/ 478 h 816"/>
                  <a:gd name="T10" fmla="*/ 700 w 776"/>
                  <a:gd name="T11" fmla="*/ 406 h 816"/>
                  <a:gd name="T12" fmla="*/ 662 w 776"/>
                  <a:gd name="T13" fmla="*/ 322 h 816"/>
                  <a:gd name="T14" fmla="*/ 624 w 776"/>
                  <a:gd name="T15" fmla="*/ 256 h 816"/>
                  <a:gd name="T16" fmla="*/ 578 w 776"/>
                  <a:gd name="T17" fmla="*/ 192 h 816"/>
                  <a:gd name="T18" fmla="*/ 530 w 776"/>
                  <a:gd name="T19" fmla="*/ 138 h 816"/>
                  <a:gd name="T20" fmla="*/ 478 w 776"/>
                  <a:gd name="T21" fmla="*/ 94 h 816"/>
                  <a:gd name="T22" fmla="*/ 432 w 776"/>
                  <a:gd name="T23" fmla="*/ 62 h 816"/>
                  <a:gd name="T24" fmla="*/ 388 w 776"/>
                  <a:gd name="T25" fmla="*/ 38 h 816"/>
                  <a:gd name="T26" fmla="*/ 348 w 776"/>
                  <a:gd name="T27" fmla="*/ 22 h 816"/>
                  <a:gd name="T28" fmla="*/ 316 w 776"/>
                  <a:gd name="T29" fmla="*/ 12 h 816"/>
                  <a:gd name="T30" fmla="*/ 276 w 776"/>
                  <a:gd name="T31" fmla="*/ 4 h 816"/>
                  <a:gd name="T32" fmla="*/ 250 w 776"/>
                  <a:gd name="T33" fmla="*/ 0 h 816"/>
                  <a:gd name="T34" fmla="*/ 222 w 776"/>
                  <a:gd name="T35" fmla="*/ 0 h 816"/>
                  <a:gd name="T36" fmla="*/ 176 w 776"/>
                  <a:gd name="T37" fmla="*/ 2 h 816"/>
                  <a:gd name="T38" fmla="*/ 134 w 776"/>
                  <a:gd name="T39" fmla="*/ 12 h 816"/>
                  <a:gd name="T40" fmla="*/ 84 w 776"/>
                  <a:gd name="T41" fmla="*/ 26 h 816"/>
                  <a:gd name="T42" fmla="*/ 30 w 776"/>
                  <a:gd name="T43" fmla="*/ 50 h 816"/>
                  <a:gd name="T44" fmla="*/ 0 w 776"/>
                  <a:gd name="T45" fmla="*/ 70 h 816"/>
                  <a:gd name="T46" fmla="*/ 0 w 776"/>
                  <a:gd name="T47" fmla="*/ 816 h 816"/>
                  <a:gd name="T48" fmla="*/ 654 w 776"/>
                  <a:gd name="T49" fmla="*/ 816 h 816"/>
                  <a:gd name="T50" fmla="*/ 776 w 776"/>
                  <a:gd name="T51" fmla="*/ 816 h 8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6"/>
                  <a:gd name="T79" fmla="*/ 0 h 816"/>
                  <a:gd name="T80" fmla="*/ 776 w 776"/>
                  <a:gd name="T81" fmla="*/ 816 h 8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6" h="816">
                    <a:moveTo>
                      <a:pt x="776" y="816"/>
                    </a:moveTo>
                    <a:lnTo>
                      <a:pt x="772" y="744"/>
                    </a:lnTo>
                    <a:lnTo>
                      <a:pt x="762" y="638"/>
                    </a:lnTo>
                    <a:lnTo>
                      <a:pt x="746" y="552"/>
                    </a:lnTo>
                    <a:lnTo>
                      <a:pt x="724" y="478"/>
                    </a:lnTo>
                    <a:lnTo>
                      <a:pt x="700" y="406"/>
                    </a:lnTo>
                    <a:lnTo>
                      <a:pt x="662" y="322"/>
                    </a:lnTo>
                    <a:lnTo>
                      <a:pt x="624" y="256"/>
                    </a:lnTo>
                    <a:lnTo>
                      <a:pt x="578" y="192"/>
                    </a:lnTo>
                    <a:lnTo>
                      <a:pt x="530" y="138"/>
                    </a:lnTo>
                    <a:lnTo>
                      <a:pt x="478" y="94"/>
                    </a:lnTo>
                    <a:lnTo>
                      <a:pt x="432" y="62"/>
                    </a:lnTo>
                    <a:lnTo>
                      <a:pt x="388" y="38"/>
                    </a:lnTo>
                    <a:lnTo>
                      <a:pt x="348" y="22"/>
                    </a:lnTo>
                    <a:lnTo>
                      <a:pt x="316" y="12"/>
                    </a:lnTo>
                    <a:lnTo>
                      <a:pt x="276" y="4"/>
                    </a:lnTo>
                    <a:lnTo>
                      <a:pt x="250" y="0"/>
                    </a:lnTo>
                    <a:lnTo>
                      <a:pt x="222" y="0"/>
                    </a:lnTo>
                    <a:lnTo>
                      <a:pt x="176" y="2"/>
                    </a:lnTo>
                    <a:lnTo>
                      <a:pt x="134" y="12"/>
                    </a:lnTo>
                    <a:lnTo>
                      <a:pt x="84" y="26"/>
                    </a:lnTo>
                    <a:lnTo>
                      <a:pt x="30" y="50"/>
                    </a:lnTo>
                    <a:lnTo>
                      <a:pt x="0" y="70"/>
                    </a:lnTo>
                    <a:lnTo>
                      <a:pt x="0" y="816"/>
                    </a:lnTo>
                    <a:lnTo>
                      <a:pt x="654" y="816"/>
                    </a:lnTo>
                    <a:lnTo>
                      <a:pt x="776" y="8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429" name="Freeform 5"/>
              <p:cNvSpPr>
                <a:spLocks/>
              </p:cNvSpPr>
              <p:nvPr/>
            </p:nvSpPr>
            <p:spPr bwMode="auto">
              <a:xfrm>
                <a:off x="3813" y="1200"/>
                <a:ext cx="776" cy="816"/>
              </a:xfrm>
              <a:custGeom>
                <a:avLst/>
                <a:gdLst>
                  <a:gd name="T0" fmla="*/ 776 w 776"/>
                  <a:gd name="T1" fmla="*/ 816 h 816"/>
                  <a:gd name="T2" fmla="*/ 772 w 776"/>
                  <a:gd name="T3" fmla="*/ 744 h 816"/>
                  <a:gd name="T4" fmla="*/ 762 w 776"/>
                  <a:gd name="T5" fmla="*/ 638 h 816"/>
                  <a:gd name="T6" fmla="*/ 746 w 776"/>
                  <a:gd name="T7" fmla="*/ 552 h 816"/>
                  <a:gd name="T8" fmla="*/ 724 w 776"/>
                  <a:gd name="T9" fmla="*/ 478 h 816"/>
                  <a:gd name="T10" fmla="*/ 700 w 776"/>
                  <a:gd name="T11" fmla="*/ 406 h 816"/>
                  <a:gd name="T12" fmla="*/ 662 w 776"/>
                  <a:gd name="T13" fmla="*/ 322 h 816"/>
                  <a:gd name="T14" fmla="*/ 624 w 776"/>
                  <a:gd name="T15" fmla="*/ 256 h 816"/>
                  <a:gd name="T16" fmla="*/ 578 w 776"/>
                  <a:gd name="T17" fmla="*/ 192 h 816"/>
                  <a:gd name="T18" fmla="*/ 530 w 776"/>
                  <a:gd name="T19" fmla="*/ 138 h 816"/>
                  <a:gd name="T20" fmla="*/ 478 w 776"/>
                  <a:gd name="T21" fmla="*/ 94 h 816"/>
                  <a:gd name="T22" fmla="*/ 432 w 776"/>
                  <a:gd name="T23" fmla="*/ 62 h 816"/>
                  <a:gd name="T24" fmla="*/ 388 w 776"/>
                  <a:gd name="T25" fmla="*/ 38 h 816"/>
                  <a:gd name="T26" fmla="*/ 348 w 776"/>
                  <a:gd name="T27" fmla="*/ 22 h 816"/>
                  <a:gd name="T28" fmla="*/ 316 w 776"/>
                  <a:gd name="T29" fmla="*/ 12 h 816"/>
                  <a:gd name="T30" fmla="*/ 276 w 776"/>
                  <a:gd name="T31" fmla="*/ 4 h 816"/>
                  <a:gd name="T32" fmla="*/ 250 w 776"/>
                  <a:gd name="T33" fmla="*/ 0 h 816"/>
                  <a:gd name="T34" fmla="*/ 222 w 776"/>
                  <a:gd name="T35" fmla="*/ 0 h 816"/>
                  <a:gd name="T36" fmla="*/ 176 w 776"/>
                  <a:gd name="T37" fmla="*/ 2 h 816"/>
                  <a:gd name="T38" fmla="*/ 134 w 776"/>
                  <a:gd name="T39" fmla="*/ 12 h 816"/>
                  <a:gd name="T40" fmla="*/ 84 w 776"/>
                  <a:gd name="T41" fmla="*/ 26 h 816"/>
                  <a:gd name="T42" fmla="*/ 30 w 776"/>
                  <a:gd name="T43" fmla="*/ 50 h 816"/>
                  <a:gd name="T44" fmla="*/ 0 w 776"/>
                  <a:gd name="T45" fmla="*/ 70 h 816"/>
                  <a:gd name="T46" fmla="*/ 0 w 776"/>
                  <a:gd name="T47" fmla="*/ 816 h 816"/>
                  <a:gd name="T48" fmla="*/ 654 w 776"/>
                  <a:gd name="T49" fmla="*/ 816 h 816"/>
                  <a:gd name="T50" fmla="*/ 776 w 776"/>
                  <a:gd name="T51" fmla="*/ 816 h 8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6"/>
                  <a:gd name="T79" fmla="*/ 0 h 816"/>
                  <a:gd name="T80" fmla="*/ 776 w 776"/>
                  <a:gd name="T81" fmla="*/ 816 h 8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6" h="816">
                    <a:moveTo>
                      <a:pt x="776" y="816"/>
                    </a:moveTo>
                    <a:lnTo>
                      <a:pt x="772" y="744"/>
                    </a:lnTo>
                    <a:lnTo>
                      <a:pt x="762" y="638"/>
                    </a:lnTo>
                    <a:lnTo>
                      <a:pt x="746" y="552"/>
                    </a:lnTo>
                    <a:lnTo>
                      <a:pt x="724" y="478"/>
                    </a:lnTo>
                    <a:lnTo>
                      <a:pt x="700" y="406"/>
                    </a:lnTo>
                    <a:lnTo>
                      <a:pt x="662" y="322"/>
                    </a:lnTo>
                    <a:lnTo>
                      <a:pt x="624" y="256"/>
                    </a:lnTo>
                    <a:lnTo>
                      <a:pt x="578" y="192"/>
                    </a:lnTo>
                    <a:lnTo>
                      <a:pt x="530" y="138"/>
                    </a:lnTo>
                    <a:lnTo>
                      <a:pt x="478" y="94"/>
                    </a:lnTo>
                    <a:lnTo>
                      <a:pt x="432" y="62"/>
                    </a:lnTo>
                    <a:lnTo>
                      <a:pt x="388" y="38"/>
                    </a:lnTo>
                    <a:lnTo>
                      <a:pt x="348" y="22"/>
                    </a:lnTo>
                    <a:lnTo>
                      <a:pt x="316" y="12"/>
                    </a:lnTo>
                    <a:lnTo>
                      <a:pt x="276" y="4"/>
                    </a:lnTo>
                    <a:lnTo>
                      <a:pt x="250" y="0"/>
                    </a:lnTo>
                    <a:lnTo>
                      <a:pt x="222" y="0"/>
                    </a:lnTo>
                    <a:lnTo>
                      <a:pt x="176" y="2"/>
                    </a:lnTo>
                    <a:lnTo>
                      <a:pt x="134" y="12"/>
                    </a:lnTo>
                    <a:lnTo>
                      <a:pt x="84" y="26"/>
                    </a:lnTo>
                    <a:lnTo>
                      <a:pt x="30" y="50"/>
                    </a:lnTo>
                    <a:lnTo>
                      <a:pt x="0" y="70"/>
                    </a:lnTo>
                    <a:lnTo>
                      <a:pt x="0" y="816"/>
                    </a:lnTo>
                    <a:lnTo>
                      <a:pt x="654" y="816"/>
                    </a:lnTo>
                    <a:lnTo>
                      <a:pt x="776" y="8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430" name="Freeform 6"/>
              <p:cNvSpPr>
                <a:spLocks/>
              </p:cNvSpPr>
              <p:nvPr/>
            </p:nvSpPr>
            <p:spPr bwMode="auto">
              <a:xfrm>
                <a:off x="1608" y="1200"/>
                <a:ext cx="770" cy="816"/>
              </a:xfrm>
              <a:custGeom>
                <a:avLst/>
                <a:gdLst>
                  <a:gd name="T0" fmla="*/ 770 w 770"/>
                  <a:gd name="T1" fmla="*/ 816 h 816"/>
                  <a:gd name="T2" fmla="*/ 766 w 770"/>
                  <a:gd name="T3" fmla="*/ 744 h 816"/>
                  <a:gd name="T4" fmla="*/ 756 w 770"/>
                  <a:gd name="T5" fmla="*/ 638 h 816"/>
                  <a:gd name="T6" fmla="*/ 740 w 770"/>
                  <a:gd name="T7" fmla="*/ 552 h 816"/>
                  <a:gd name="T8" fmla="*/ 718 w 770"/>
                  <a:gd name="T9" fmla="*/ 478 h 816"/>
                  <a:gd name="T10" fmla="*/ 694 w 770"/>
                  <a:gd name="T11" fmla="*/ 406 h 816"/>
                  <a:gd name="T12" fmla="*/ 656 w 770"/>
                  <a:gd name="T13" fmla="*/ 322 h 816"/>
                  <a:gd name="T14" fmla="*/ 618 w 770"/>
                  <a:gd name="T15" fmla="*/ 256 h 816"/>
                  <a:gd name="T16" fmla="*/ 572 w 770"/>
                  <a:gd name="T17" fmla="*/ 192 h 816"/>
                  <a:gd name="T18" fmla="*/ 524 w 770"/>
                  <a:gd name="T19" fmla="*/ 138 h 816"/>
                  <a:gd name="T20" fmla="*/ 472 w 770"/>
                  <a:gd name="T21" fmla="*/ 94 h 816"/>
                  <a:gd name="T22" fmla="*/ 426 w 770"/>
                  <a:gd name="T23" fmla="*/ 62 h 816"/>
                  <a:gd name="T24" fmla="*/ 382 w 770"/>
                  <a:gd name="T25" fmla="*/ 38 h 816"/>
                  <a:gd name="T26" fmla="*/ 342 w 770"/>
                  <a:gd name="T27" fmla="*/ 22 h 816"/>
                  <a:gd name="T28" fmla="*/ 310 w 770"/>
                  <a:gd name="T29" fmla="*/ 12 h 816"/>
                  <a:gd name="T30" fmla="*/ 270 w 770"/>
                  <a:gd name="T31" fmla="*/ 4 h 816"/>
                  <a:gd name="T32" fmla="*/ 244 w 770"/>
                  <a:gd name="T33" fmla="*/ 0 h 816"/>
                  <a:gd name="T34" fmla="*/ 216 w 770"/>
                  <a:gd name="T35" fmla="*/ 0 h 816"/>
                  <a:gd name="T36" fmla="*/ 170 w 770"/>
                  <a:gd name="T37" fmla="*/ 2 h 816"/>
                  <a:gd name="T38" fmla="*/ 128 w 770"/>
                  <a:gd name="T39" fmla="*/ 12 h 816"/>
                  <a:gd name="T40" fmla="*/ 78 w 770"/>
                  <a:gd name="T41" fmla="*/ 26 h 816"/>
                  <a:gd name="T42" fmla="*/ 24 w 770"/>
                  <a:gd name="T43" fmla="*/ 50 h 816"/>
                  <a:gd name="T44" fmla="*/ 2 w 770"/>
                  <a:gd name="T45" fmla="*/ 66 h 816"/>
                  <a:gd name="T46" fmla="*/ 0 w 770"/>
                  <a:gd name="T47" fmla="*/ 816 h 816"/>
                  <a:gd name="T48" fmla="*/ 648 w 770"/>
                  <a:gd name="T49" fmla="*/ 816 h 816"/>
                  <a:gd name="T50" fmla="*/ 770 w 770"/>
                  <a:gd name="T51" fmla="*/ 816 h 8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0"/>
                  <a:gd name="T79" fmla="*/ 0 h 816"/>
                  <a:gd name="T80" fmla="*/ 770 w 770"/>
                  <a:gd name="T81" fmla="*/ 816 h 8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0" h="816">
                    <a:moveTo>
                      <a:pt x="770" y="816"/>
                    </a:moveTo>
                    <a:lnTo>
                      <a:pt x="766" y="744"/>
                    </a:lnTo>
                    <a:lnTo>
                      <a:pt x="756" y="638"/>
                    </a:lnTo>
                    <a:lnTo>
                      <a:pt x="740" y="552"/>
                    </a:lnTo>
                    <a:lnTo>
                      <a:pt x="718" y="478"/>
                    </a:lnTo>
                    <a:lnTo>
                      <a:pt x="694" y="406"/>
                    </a:lnTo>
                    <a:lnTo>
                      <a:pt x="656" y="322"/>
                    </a:lnTo>
                    <a:lnTo>
                      <a:pt x="618" y="256"/>
                    </a:lnTo>
                    <a:lnTo>
                      <a:pt x="572" y="192"/>
                    </a:lnTo>
                    <a:lnTo>
                      <a:pt x="524" y="138"/>
                    </a:lnTo>
                    <a:lnTo>
                      <a:pt x="472" y="94"/>
                    </a:lnTo>
                    <a:lnTo>
                      <a:pt x="426" y="62"/>
                    </a:lnTo>
                    <a:lnTo>
                      <a:pt x="382" y="38"/>
                    </a:lnTo>
                    <a:lnTo>
                      <a:pt x="342" y="22"/>
                    </a:lnTo>
                    <a:lnTo>
                      <a:pt x="310" y="12"/>
                    </a:lnTo>
                    <a:lnTo>
                      <a:pt x="270" y="4"/>
                    </a:lnTo>
                    <a:lnTo>
                      <a:pt x="244" y="0"/>
                    </a:lnTo>
                    <a:lnTo>
                      <a:pt x="216" y="0"/>
                    </a:lnTo>
                    <a:lnTo>
                      <a:pt x="170" y="2"/>
                    </a:lnTo>
                    <a:lnTo>
                      <a:pt x="128" y="12"/>
                    </a:lnTo>
                    <a:lnTo>
                      <a:pt x="78" y="26"/>
                    </a:lnTo>
                    <a:lnTo>
                      <a:pt x="24" y="50"/>
                    </a:lnTo>
                    <a:lnTo>
                      <a:pt x="2" y="66"/>
                    </a:lnTo>
                    <a:lnTo>
                      <a:pt x="0" y="816"/>
                    </a:lnTo>
                    <a:lnTo>
                      <a:pt x="648" y="816"/>
                    </a:lnTo>
                    <a:lnTo>
                      <a:pt x="770" y="8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1407" name="Group 7"/>
              <p:cNvGrpSpPr>
                <a:grpSpLocks/>
              </p:cNvGrpSpPr>
              <p:nvPr/>
            </p:nvGrpSpPr>
            <p:grpSpPr bwMode="auto">
              <a:xfrm>
                <a:off x="1304" y="2064"/>
                <a:ext cx="840" cy="879"/>
                <a:chOff x="1304" y="2064"/>
                <a:chExt cx="840" cy="879"/>
              </a:xfrm>
            </p:grpSpPr>
            <p:sp>
              <p:nvSpPr>
                <p:cNvPr id="124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608" y="206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304" y="2496"/>
                  <a:ext cx="8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b="1" dirty="0" err="1">
                      <a:solidFill>
                        <a:schemeClr val="tx2"/>
                      </a:solidFill>
                      <a:latin typeface="+mn-lt"/>
                    </a:rPr>
                    <a:t>ligar</a:t>
                  </a:r>
                  <a:r>
                    <a:rPr lang="en-US" b="1" dirty="0">
                      <a:solidFill>
                        <a:schemeClr val="tx2"/>
                      </a:solidFill>
                      <a:latin typeface="+mn-lt"/>
                    </a:rPr>
                    <a:t> </a:t>
                  </a:r>
                  <a:r>
                    <a:rPr lang="en-US" b="1" i="1" dirty="0" err="1">
                      <a:solidFill>
                        <a:schemeClr val="tx2"/>
                      </a:solidFill>
                      <a:latin typeface="+mn-lt"/>
                    </a:rPr>
                    <a:t>triac</a:t>
                  </a:r>
                  <a:endParaRPr lang="en-US" b="1" i="1" dirty="0">
                    <a:solidFill>
                      <a:schemeClr val="tx2"/>
                    </a:solidFill>
                    <a:latin typeface="+mn-lt"/>
                  </a:endParaRPr>
                </a:p>
                <a:p>
                  <a:pPr algn="ctr">
                    <a:defRPr/>
                  </a:pPr>
                  <a:r>
                    <a:rPr lang="en-US" b="1" dirty="0" err="1">
                      <a:solidFill>
                        <a:schemeClr val="tx2"/>
                      </a:solidFill>
                      <a:latin typeface="+mn-lt"/>
                    </a:rPr>
                    <a:t>aqui</a:t>
                  </a:r>
                  <a:endParaRPr lang="en-US" b="1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</p:grpSp>
        <p:grpSp>
          <p:nvGrpSpPr>
            <p:cNvPr id="11401" name="Group 10"/>
            <p:cNvGrpSpPr>
              <a:grpSpLocks/>
            </p:cNvGrpSpPr>
            <p:nvPr/>
          </p:nvGrpSpPr>
          <p:grpSpPr bwMode="auto">
            <a:xfrm>
              <a:off x="2297" y="1152"/>
              <a:ext cx="1281" cy="864"/>
              <a:chOff x="2297" y="1152"/>
              <a:chExt cx="1281" cy="864"/>
            </a:xfrm>
          </p:grpSpPr>
          <p:sp>
            <p:nvSpPr>
              <p:cNvPr id="12426" name="Text Box 11"/>
              <p:cNvSpPr txBox="1">
                <a:spLocks noChangeArrowheads="1"/>
              </p:cNvSpPr>
              <p:nvPr/>
            </p:nvSpPr>
            <p:spPr bwMode="auto">
              <a:xfrm>
                <a:off x="2297" y="1152"/>
                <a:ext cx="1281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b="1" i="1" dirty="0" err="1">
                    <a:solidFill>
                      <a:schemeClr val="tx2"/>
                    </a:solidFill>
                    <a:latin typeface="+mn-lt"/>
                  </a:rPr>
                  <a:t>triac</a:t>
                </a:r>
                <a:endParaRPr lang="en-US" b="1" i="1" dirty="0">
                  <a:solidFill>
                    <a:schemeClr val="tx2"/>
                  </a:solidFill>
                  <a:latin typeface="+mn-lt"/>
                </a:endParaRPr>
              </a:p>
              <a:p>
                <a:pPr algn="ctr">
                  <a:defRPr/>
                </a:pPr>
                <a:r>
                  <a:rPr lang="en-US" b="1" dirty="0" err="1">
                    <a:solidFill>
                      <a:schemeClr val="tx2"/>
                    </a:solidFill>
                    <a:latin typeface="+mn-lt"/>
                  </a:rPr>
                  <a:t>desliga</a:t>
                </a:r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-se </a:t>
                </a:r>
                <a:r>
                  <a:rPr lang="en-US" b="1" dirty="0" err="1">
                    <a:solidFill>
                      <a:schemeClr val="tx2"/>
                    </a:solidFill>
                    <a:latin typeface="+mn-lt"/>
                  </a:rPr>
                  <a:t>aqui</a:t>
                </a: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2427" name="Line 12"/>
              <p:cNvSpPr>
                <a:spLocks noChangeShapeType="1"/>
              </p:cNvSpPr>
              <p:nvPr/>
            </p:nvSpPr>
            <p:spPr bwMode="auto">
              <a:xfrm flipH="1">
                <a:off x="2376" y="1584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292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Controlo de tempo real</a:t>
            </a:r>
          </a:p>
        </p:txBody>
      </p:sp>
      <p:sp>
        <p:nvSpPr>
          <p:cNvPr id="1126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609600"/>
          </a:xfrm>
        </p:spPr>
        <p:txBody>
          <a:bodyPr/>
          <a:lstStyle/>
          <a:p>
            <a:r>
              <a:rPr lang="pt-PT" altLang="pt-PT" smtClean="0"/>
              <a:t>Controlo da intensidade luminosa das lâmpadas: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85800" y="3124200"/>
            <a:ext cx="8001000" cy="3048000"/>
            <a:chOff x="432" y="1968"/>
            <a:chExt cx="5040" cy="1920"/>
          </a:xfrm>
        </p:grpSpPr>
        <p:grpSp>
          <p:nvGrpSpPr>
            <p:cNvPr id="11301" name="Group 16"/>
            <p:cNvGrpSpPr>
              <a:grpSpLocks/>
            </p:cNvGrpSpPr>
            <p:nvPr/>
          </p:nvGrpSpPr>
          <p:grpSpPr bwMode="auto">
            <a:xfrm>
              <a:off x="1272" y="1968"/>
              <a:ext cx="3684" cy="783"/>
              <a:chOff x="1272" y="1968"/>
              <a:chExt cx="3684" cy="783"/>
            </a:xfrm>
          </p:grpSpPr>
          <p:grpSp>
            <p:nvGrpSpPr>
              <p:cNvPr id="11303" name="Group 17"/>
              <p:cNvGrpSpPr>
                <a:grpSpLocks/>
              </p:cNvGrpSpPr>
              <p:nvPr/>
            </p:nvGrpSpPr>
            <p:grpSpPr bwMode="auto">
              <a:xfrm>
                <a:off x="1272" y="1968"/>
                <a:ext cx="1056" cy="96"/>
                <a:chOff x="1152" y="2736"/>
                <a:chExt cx="1056" cy="96"/>
              </a:xfrm>
            </p:grpSpPr>
            <p:sp>
              <p:nvSpPr>
                <p:cNvPr id="12401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2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3" name="Line 20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4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5" name="Line 22"/>
                <p:cNvSpPr>
                  <a:spLocks noChangeShapeType="1"/>
                </p:cNvSpPr>
                <p:nvPr/>
              </p:nvSpPr>
              <p:spPr bwMode="auto">
                <a:xfrm>
                  <a:off x="182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6" name="Line 23"/>
                <p:cNvSpPr>
                  <a:spLocks noChangeShapeType="1"/>
                </p:cNvSpPr>
                <p:nvPr/>
              </p:nvSpPr>
              <p:spPr bwMode="auto">
                <a:xfrm>
                  <a:off x="18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7" name="Line 24"/>
                <p:cNvSpPr>
                  <a:spLocks noChangeShapeType="1"/>
                </p:cNvSpPr>
                <p:nvPr/>
              </p:nvSpPr>
              <p:spPr bwMode="auto">
                <a:xfrm>
                  <a:off x="206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8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9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0" name="Line 27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1" name="Line 28"/>
                <p:cNvSpPr>
                  <a:spLocks noChangeShapeType="1"/>
                </p:cNvSpPr>
                <p:nvPr/>
              </p:nvSpPr>
              <p:spPr bwMode="auto">
                <a:xfrm>
                  <a:off x="211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2" name="Line 29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3" name="Line 30"/>
                <p:cNvSpPr>
                  <a:spLocks noChangeShapeType="1"/>
                </p:cNvSpPr>
                <p:nvPr/>
              </p:nvSpPr>
              <p:spPr bwMode="auto">
                <a:xfrm>
                  <a:off x="220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4" name="Line 31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5" name="Line 32"/>
                <p:cNvSpPr>
                  <a:spLocks noChangeShapeType="1"/>
                </p:cNvSpPr>
                <p:nvPr/>
              </p:nvSpPr>
              <p:spPr bwMode="auto">
                <a:xfrm>
                  <a:off x="124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6" name="Line 33"/>
                <p:cNvSpPr>
                  <a:spLocks noChangeShapeType="1"/>
                </p:cNvSpPr>
                <p:nvPr/>
              </p:nvSpPr>
              <p:spPr bwMode="auto">
                <a:xfrm>
                  <a:off x="129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7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8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19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20" name="Line 37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21" name="Line 38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22" name="Line 39"/>
                <p:cNvSpPr>
                  <a:spLocks noChangeShapeType="1"/>
                </p:cNvSpPr>
                <p:nvPr/>
              </p:nvSpPr>
              <p:spPr bwMode="auto">
                <a:xfrm>
                  <a:off x="168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23" name="Line 40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304" name="Group 41"/>
              <p:cNvGrpSpPr>
                <a:grpSpLocks/>
              </p:cNvGrpSpPr>
              <p:nvPr/>
            </p:nvGrpSpPr>
            <p:grpSpPr bwMode="auto">
              <a:xfrm>
                <a:off x="2376" y="1968"/>
                <a:ext cx="1056" cy="96"/>
                <a:chOff x="1152" y="2736"/>
                <a:chExt cx="1056" cy="96"/>
              </a:xfrm>
            </p:grpSpPr>
            <p:sp>
              <p:nvSpPr>
                <p:cNvPr id="12378" name="Line 42"/>
                <p:cNvSpPr>
                  <a:spLocks noChangeShapeType="1"/>
                </p:cNvSpPr>
                <p:nvPr/>
              </p:nvSpPr>
              <p:spPr bwMode="auto">
                <a:xfrm>
                  <a:off x="163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9" name="Line 43"/>
                <p:cNvSpPr>
                  <a:spLocks noChangeShapeType="1"/>
                </p:cNvSpPr>
                <p:nvPr/>
              </p:nvSpPr>
              <p:spPr bwMode="auto">
                <a:xfrm>
                  <a:off x="158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0" name="Line 44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1" name="Line 45"/>
                <p:cNvSpPr>
                  <a:spLocks noChangeShapeType="1"/>
                </p:cNvSpPr>
                <p:nvPr/>
              </p:nvSpPr>
              <p:spPr bwMode="auto">
                <a:xfrm>
                  <a:off x="177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2" name="Line 46"/>
                <p:cNvSpPr>
                  <a:spLocks noChangeShapeType="1"/>
                </p:cNvSpPr>
                <p:nvPr/>
              </p:nvSpPr>
              <p:spPr bwMode="auto">
                <a:xfrm>
                  <a:off x="182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3" name="Line 47"/>
                <p:cNvSpPr>
                  <a:spLocks noChangeShapeType="1"/>
                </p:cNvSpPr>
                <p:nvPr/>
              </p:nvSpPr>
              <p:spPr bwMode="auto">
                <a:xfrm>
                  <a:off x="18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4" name="Line 48"/>
                <p:cNvSpPr>
                  <a:spLocks noChangeShapeType="1"/>
                </p:cNvSpPr>
                <p:nvPr/>
              </p:nvSpPr>
              <p:spPr bwMode="auto">
                <a:xfrm>
                  <a:off x="206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5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6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7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8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89" name="Line 53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0" name="Line 54"/>
                <p:cNvSpPr>
                  <a:spLocks noChangeShapeType="1"/>
                </p:cNvSpPr>
                <p:nvPr/>
              </p:nvSpPr>
              <p:spPr bwMode="auto">
                <a:xfrm>
                  <a:off x="220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1" name="Line 55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2" name="Line 56"/>
                <p:cNvSpPr>
                  <a:spLocks noChangeShapeType="1"/>
                </p:cNvSpPr>
                <p:nvPr/>
              </p:nvSpPr>
              <p:spPr bwMode="auto">
                <a:xfrm>
                  <a:off x="124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3" name="Line 57"/>
                <p:cNvSpPr>
                  <a:spLocks noChangeShapeType="1"/>
                </p:cNvSpPr>
                <p:nvPr/>
              </p:nvSpPr>
              <p:spPr bwMode="auto">
                <a:xfrm>
                  <a:off x="129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4" name="Line 58"/>
                <p:cNvSpPr>
                  <a:spLocks noChangeShapeType="1"/>
                </p:cNvSpPr>
                <p:nvPr/>
              </p:nvSpPr>
              <p:spPr bwMode="auto">
                <a:xfrm>
                  <a:off x="134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5" name="Line 59"/>
                <p:cNvSpPr>
                  <a:spLocks noChangeShapeType="1"/>
                </p:cNvSpPr>
                <p:nvPr/>
              </p:nvSpPr>
              <p:spPr bwMode="auto">
                <a:xfrm>
                  <a:off x="153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6" name="Line 60"/>
                <p:cNvSpPr>
                  <a:spLocks noChangeShapeType="1"/>
                </p:cNvSpPr>
                <p:nvPr/>
              </p:nvSpPr>
              <p:spPr bwMode="auto">
                <a:xfrm>
                  <a:off x="139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7" name="Line 61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8" name="Line 62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99" name="Line 63"/>
                <p:cNvSpPr>
                  <a:spLocks noChangeShapeType="1"/>
                </p:cNvSpPr>
                <p:nvPr/>
              </p:nvSpPr>
              <p:spPr bwMode="auto">
                <a:xfrm>
                  <a:off x="168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400" name="Line 64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305" name="Group 65"/>
              <p:cNvGrpSpPr>
                <a:grpSpLocks/>
              </p:cNvGrpSpPr>
              <p:nvPr/>
            </p:nvGrpSpPr>
            <p:grpSpPr bwMode="auto">
              <a:xfrm>
                <a:off x="3528" y="1968"/>
                <a:ext cx="1056" cy="96"/>
                <a:chOff x="1152" y="2736"/>
                <a:chExt cx="1056" cy="96"/>
              </a:xfrm>
            </p:grpSpPr>
            <p:sp>
              <p:nvSpPr>
                <p:cNvPr id="12355" name="Line 66"/>
                <p:cNvSpPr>
                  <a:spLocks noChangeShapeType="1"/>
                </p:cNvSpPr>
                <p:nvPr/>
              </p:nvSpPr>
              <p:spPr bwMode="auto">
                <a:xfrm>
                  <a:off x="163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6" name="Line 67"/>
                <p:cNvSpPr>
                  <a:spLocks noChangeShapeType="1"/>
                </p:cNvSpPr>
                <p:nvPr/>
              </p:nvSpPr>
              <p:spPr bwMode="auto">
                <a:xfrm>
                  <a:off x="158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7" name="Line 68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8" name="Line 69"/>
                <p:cNvSpPr>
                  <a:spLocks noChangeShapeType="1"/>
                </p:cNvSpPr>
                <p:nvPr/>
              </p:nvSpPr>
              <p:spPr bwMode="auto">
                <a:xfrm>
                  <a:off x="177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9" name="Line 70"/>
                <p:cNvSpPr>
                  <a:spLocks noChangeShapeType="1"/>
                </p:cNvSpPr>
                <p:nvPr/>
              </p:nvSpPr>
              <p:spPr bwMode="auto">
                <a:xfrm>
                  <a:off x="182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0" name="Line 71"/>
                <p:cNvSpPr>
                  <a:spLocks noChangeShapeType="1"/>
                </p:cNvSpPr>
                <p:nvPr/>
              </p:nvSpPr>
              <p:spPr bwMode="auto">
                <a:xfrm>
                  <a:off x="18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1" name="Line 72"/>
                <p:cNvSpPr>
                  <a:spLocks noChangeShapeType="1"/>
                </p:cNvSpPr>
                <p:nvPr/>
              </p:nvSpPr>
              <p:spPr bwMode="auto">
                <a:xfrm>
                  <a:off x="206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2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3" name="Line 74"/>
                <p:cNvSpPr>
                  <a:spLocks noChangeShapeType="1"/>
                </p:cNvSpPr>
                <p:nvPr/>
              </p:nvSpPr>
              <p:spPr bwMode="auto">
                <a:xfrm>
                  <a:off x="196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4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5" name="Line 76"/>
                <p:cNvSpPr>
                  <a:spLocks noChangeShapeType="1"/>
                </p:cNvSpPr>
                <p:nvPr/>
              </p:nvSpPr>
              <p:spPr bwMode="auto">
                <a:xfrm>
                  <a:off x="211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6" name="Line 77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7" name="Line 78"/>
                <p:cNvSpPr>
                  <a:spLocks noChangeShapeType="1"/>
                </p:cNvSpPr>
                <p:nvPr/>
              </p:nvSpPr>
              <p:spPr bwMode="auto">
                <a:xfrm>
                  <a:off x="220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8" name="Line 79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69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0" name="Line 81"/>
                <p:cNvSpPr>
                  <a:spLocks noChangeShapeType="1"/>
                </p:cNvSpPr>
                <p:nvPr/>
              </p:nvSpPr>
              <p:spPr bwMode="auto">
                <a:xfrm>
                  <a:off x="129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1" name="Line 82"/>
                <p:cNvSpPr>
                  <a:spLocks noChangeShapeType="1"/>
                </p:cNvSpPr>
                <p:nvPr/>
              </p:nvSpPr>
              <p:spPr bwMode="auto">
                <a:xfrm>
                  <a:off x="1344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2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3" name="Line 84"/>
                <p:cNvSpPr>
                  <a:spLocks noChangeShapeType="1"/>
                </p:cNvSpPr>
                <p:nvPr/>
              </p:nvSpPr>
              <p:spPr bwMode="auto">
                <a:xfrm>
                  <a:off x="139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4" name="Line 85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5" name="Line 86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6" name="Line 87"/>
                <p:cNvSpPr>
                  <a:spLocks noChangeShapeType="1"/>
                </p:cNvSpPr>
                <p:nvPr/>
              </p:nvSpPr>
              <p:spPr bwMode="auto">
                <a:xfrm>
                  <a:off x="168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77" name="Line 88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306" name="Group 89"/>
              <p:cNvGrpSpPr>
                <a:grpSpLocks/>
              </p:cNvGrpSpPr>
              <p:nvPr/>
            </p:nvGrpSpPr>
            <p:grpSpPr bwMode="auto">
              <a:xfrm>
                <a:off x="3300" y="2112"/>
                <a:ext cx="1656" cy="639"/>
                <a:chOff x="3300" y="2112"/>
                <a:chExt cx="1656" cy="639"/>
              </a:xfrm>
            </p:grpSpPr>
            <p:sp>
              <p:nvSpPr>
                <p:cNvPr id="12331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3528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2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576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3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624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4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7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5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720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6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768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7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816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864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3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1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960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1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008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2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056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300" y="2304"/>
                  <a:ext cx="1656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1pPr>
                  <a:lvl2pPr marL="742950" indent="-28575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2pPr>
                  <a:lvl3pPr marL="11430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3pPr>
                  <a:lvl4pPr marL="16002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4pPr>
                  <a:lvl5pPr marL="2057400" indent="-228600"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000">
                      <a:solidFill>
                        <a:schemeClr val="bg2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b="1">
                      <a:solidFill>
                        <a:schemeClr val="tx2"/>
                      </a:solidFill>
                      <a:latin typeface="+mn-lt"/>
                    </a:rPr>
                    <a:t>Interrupções</a:t>
                  </a:r>
                </a:p>
                <a:p>
                  <a:pPr algn="ctr">
                    <a:defRPr/>
                  </a:pPr>
                  <a:r>
                    <a:rPr lang="en-US" b="1">
                      <a:solidFill>
                        <a:schemeClr val="tx2"/>
                      </a:solidFill>
                      <a:latin typeface="+mn-lt"/>
                    </a:rPr>
                    <a:t>(geradas pelo timer)</a:t>
                  </a:r>
                </a:p>
              </p:txBody>
            </p:sp>
            <p:sp>
              <p:nvSpPr>
                <p:cNvPr id="12344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104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5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15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6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200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7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248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296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49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344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0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39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440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488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3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4536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5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584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</p:grpSp>
        <p:sp>
          <p:nvSpPr>
            <p:cNvPr id="12326" name="Rectangle 114"/>
            <p:cNvSpPr>
              <a:spLocks noChangeArrowheads="1"/>
            </p:cNvSpPr>
            <p:nvPr/>
          </p:nvSpPr>
          <p:spPr bwMode="auto">
            <a:xfrm>
              <a:off x="432" y="3024"/>
              <a:ext cx="504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  <a:defRPr/>
              </a:pPr>
              <a:r>
                <a:rPr lang="pt-PT" sz="2400" dirty="0">
                  <a:solidFill>
                    <a:schemeClr val="tx1"/>
                  </a:solidFill>
                  <a:latin typeface="+mn-lt"/>
                </a:rPr>
                <a:t>Subir ou descer a intensidade luminosa é mudar o ponto de ativação do </a:t>
              </a:r>
              <a:r>
                <a:rPr lang="pt-PT" sz="2400" i="1" dirty="0" err="1">
                  <a:solidFill>
                    <a:schemeClr val="tx1"/>
                  </a:solidFill>
                  <a:latin typeface="+mn-lt"/>
                </a:rPr>
                <a:t>triac</a:t>
              </a:r>
              <a:r>
                <a:rPr lang="pt-PT" sz="2400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(número de interrupções ocorridas desde a deteção de zero da sinusoide)</a:t>
              </a:r>
            </a:p>
          </p:txBody>
        </p:sp>
      </p:grpSp>
      <p:grpSp>
        <p:nvGrpSpPr>
          <p:cNvPr id="12" name="Group 115"/>
          <p:cNvGrpSpPr>
            <a:grpSpLocks/>
          </p:cNvGrpSpPr>
          <p:nvPr/>
        </p:nvGrpSpPr>
        <p:grpSpPr bwMode="auto">
          <a:xfrm>
            <a:off x="1981200" y="1676400"/>
            <a:ext cx="6200775" cy="1524000"/>
            <a:chOff x="1248" y="1056"/>
            <a:chExt cx="3906" cy="960"/>
          </a:xfrm>
        </p:grpSpPr>
        <p:sp>
          <p:nvSpPr>
            <p:cNvPr id="12320" name="Text Box 116"/>
            <p:cNvSpPr txBox="1">
              <a:spLocks noChangeArrowheads="1"/>
            </p:cNvSpPr>
            <p:nvPr/>
          </p:nvSpPr>
          <p:spPr bwMode="auto">
            <a:xfrm>
              <a:off x="4474" y="1056"/>
              <a:ext cx="68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 dirty="0" err="1" smtClean="0">
                  <a:solidFill>
                    <a:srgbClr val="66FF33"/>
                  </a:solidFill>
                  <a:latin typeface="+mn-lt"/>
                </a:rPr>
                <a:t>Detetor</a:t>
              </a:r>
              <a:endParaRPr lang="en-US" b="1" dirty="0">
                <a:solidFill>
                  <a:srgbClr val="66FF33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rgbClr val="66FF33"/>
                  </a:solidFill>
                  <a:latin typeface="+mn-lt"/>
                </a:rPr>
                <a:t>de zero</a:t>
              </a:r>
            </a:p>
          </p:txBody>
        </p:sp>
        <p:sp>
          <p:nvSpPr>
            <p:cNvPr id="12321" name="Line 117"/>
            <p:cNvSpPr>
              <a:spLocks noChangeShapeType="1"/>
            </p:cNvSpPr>
            <p:nvPr/>
          </p:nvSpPr>
          <p:spPr bwMode="auto">
            <a:xfrm flipH="1">
              <a:off x="1248" y="1488"/>
              <a:ext cx="3600" cy="52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22" name="Line 118"/>
            <p:cNvSpPr>
              <a:spLocks noChangeShapeType="1"/>
            </p:cNvSpPr>
            <p:nvPr/>
          </p:nvSpPr>
          <p:spPr bwMode="auto">
            <a:xfrm flipH="1">
              <a:off x="2352" y="1488"/>
              <a:ext cx="2496" cy="52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23" name="Line 119"/>
            <p:cNvSpPr>
              <a:spLocks noChangeShapeType="1"/>
            </p:cNvSpPr>
            <p:nvPr/>
          </p:nvSpPr>
          <p:spPr bwMode="auto">
            <a:xfrm flipH="1">
              <a:off x="3456" y="1488"/>
              <a:ext cx="1392" cy="52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24" name="Line 120"/>
            <p:cNvSpPr>
              <a:spLocks noChangeShapeType="1"/>
            </p:cNvSpPr>
            <p:nvPr/>
          </p:nvSpPr>
          <p:spPr bwMode="auto">
            <a:xfrm flipH="1">
              <a:off x="4560" y="1488"/>
              <a:ext cx="288" cy="52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1272" name="Group 122"/>
          <p:cNvGrpSpPr>
            <a:grpSpLocks/>
          </p:cNvGrpSpPr>
          <p:nvPr/>
        </p:nvGrpSpPr>
        <p:grpSpPr bwMode="auto">
          <a:xfrm>
            <a:off x="1673225" y="3505200"/>
            <a:ext cx="2206625" cy="415925"/>
            <a:chOff x="1054" y="2208"/>
            <a:chExt cx="1390" cy="262"/>
          </a:xfrm>
        </p:grpSpPr>
        <p:sp>
          <p:nvSpPr>
            <p:cNvPr id="12317" name="Line 123"/>
            <p:cNvSpPr>
              <a:spLocks noChangeShapeType="1"/>
            </p:cNvSpPr>
            <p:nvPr/>
          </p:nvSpPr>
          <p:spPr bwMode="auto">
            <a:xfrm>
              <a:off x="1272" y="2256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18" name="Text Box 124"/>
            <p:cNvSpPr txBox="1">
              <a:spLocks noChangeArrowheads="1"/>
            </p:cNvSpPr>
            <p:nvPr/>
          </p:nvSpPr>
          <p:spPr bwMode="auto">
            <a:xfrm>
              <a:off x="1054" y="2217"/>
              <a:ext cx="43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max</a:t>
              </a:r>
            </a:p>
          </p:txBody>
        </p:sp>
        <p:sp>
          <p:nvSpPr>
            <p:cNvPr id="12319" name="Text Box 125"/>
            <p:cNvSpPr txBox="1">
              <a:spLocks noChangeArrowheads="1"/>
            </p:cNvSpPr>
            <p:nvPr/>
          </p:nvSpPr>
          <p:spPr bwMode="auto">
            <a:xfrm>
              <a:off x="2043" y="2208"/>
              <a:ext cx="40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min</a:t>
              </a:r>
            </a:p>
          </p:txBody>
        </p:sp>
      </p:grpSp>
      <p:grpSp>
        <p:nvGrpSpPr>
          <p:cNvPr id="11273" name="Group 127"/>
          <p:cNvGrpSpPr>
            <a:grpSpLocks/>
          </p:cNvGrpSpPr>
          <p:nvPr/>
        </p:nvGrpSpPr>
        <p:grpSpPr bwMode="auto">
          <a:xfrm>
            <a:off x="546100" y="1600200"/>
            <a:ext cx="7977188" cy="2895600"/>
            <a:chOff x="344" y="1008"/>
            <a:chExt cx="5025" cy="1824"/>
          </a:xfrm>
        </p:grpSpPr>
        <p:grpSp>
          <p:nvGrpSpPr>
            <p:cNvPr id="11274" name="Group 128"/>
            <p:cNvGrpSpPr>
              <a:grpSpLocks/>
            </p:cNvGrpSpPr>
            <p:nvPr/>
          </p:nvGrpSpPr>
          <p:grpSpPr bwMode="auto">
            <a:xfrm>
              <a:off x="720" y="1200"/>
              <a:ext cx="4416" cy="1632"/>
              <a:chOff x="720" y="1200"/>
              <a:chExt cx="4416" cy="1632"/>
            </a:xfrm>
          </p:grpSpPr>
          <p:sp>
            <p:nvSpPr>
              <p:cNvPr id="12305" name="Arc 129"/>
              <p:cNvSpPr>
                <a:spLocks/>
              </p:cNvSpPr>
              <p:nvPr/>
            </p:nvSpPr>
            <p:spPr bwMode="auto">
              <a:xfrm flipH="1" flipV="1">
                <a:off x="4584" y="2015"/>
                <a:ext cx="552" cy="815"/>
              </a:xfrm>
              <a:custGeom>
                <a:avLst/>
                <a:gdLst>
                  <a:gd name="T0" fmla="*/ 0 w 21600"/>
                  <a:gd name="T1" fmla="*/ 0 h 21579"/>
                  <a:gd name="T2" fmla="*/ 0 w 21600"/>
                  <a:gd name="T3" fmla="*/ 0 h 21579"/>
                  <a:gd name="T4" fmla="*/ 0 w 21600"/>
                  <a:gd name="T5" fmla="*/ 0 h 215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9"/>
                  <a:gd name="T11" fmla="*/ 21600 w 21600"/>
                  <a:gd name="T12" fmla="*/ 21579 h 215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9" fill="none" extrusionOk="0">
                    <a:moveTo>
                      <a:pt x="952" y="-1"/>
                    </a:moveTo>
                    <a:cubicBezTo>
                      <a:pt x="12499" y="509"/>
                      <a:pt x="21600" y="10019"/>
                      <a:pt x="21600" y="21579"/>
                    </a:cubicBezTo>
                  </a:path>
                  <a:path w="21600" h="21579" stroke="0" extrusionOk="0">
                    <a:moveTo>
                      <a:pt x="952" y="-1"/>
                    </a:moveTo>
                    <a:cubicBezTo>
                      <a:pt x="12499" y="509"/>
                      <a:pt x="21600" y="10019"/>
                      <a:pt x="21600" y="21579"/>
                    </a:cubicBezTo>
                    <a:lnTo>
                      <a:pt x="0" y="21579"/>
                    </a:lnTo>
                    <a:lnTo>
                      <a:pt x="952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306" name="Arc 130"/>
              <p:cNvSpPr>
                <a:spLocks/>
              </p:cNvSpPr>
              <p:nvPr/>
            </p:nvSpPr>
            <p:spPr bwMode="auto">
              <a:xfrm flipV="1">
                <a:off x="720" y="2015"/>
                <a:ext cx="552" cy="815"/>
              </a:xfrm>
              <a:custGeom>
                <a:avLst/>
                <a:gdLst>
                  <a:gd name="T0" fmla="*/ 0 w 21600"/>
                  <a:gd name="T1" fmla="*/ 0 h 21571"/>
                  <a:gd name="T2" fmla="*/ 0 w 21600"/>
                  <a:gd name="T3" fmla="*/ 0 h 21571"/>
                  <a:gd name="T4" fmla="*/ 0 w 21600"/>
                  <a:gd name="T5" fmla="*/ 0 h 2157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1"/>
                  <a:gd name="T11" fmla="*/ 21600 w 21600"/>
                  <a:gd name="T12" fmla="*/ 21571 h 215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1" fill="none" extrusionOk="0">
                    <a:moveTo>
                      <a:pt x="1116" y="-1"/>
                    </a:moveTo>
                    <a:cubicBezTo>
                      <a:pt x="12596" y="593"/>
                      <a:pt x="21600" y="10075"/>
                      <a:pt x="21600" y="21571"/>
                    </a:cubicBezTo>
                  </a:path>
                  <a:path w="21600" h="21571" stroke="0" extrusionOk="0">
                    <a:moveTo>
                      <a:pt x="1116" y="-1"/>
                    </a:moveTo>
                    <a:cubicBezTo>
                      <a:pt x="12596" y="593"/>
                      <a:pt x="21600" y="10075"/>
                      <a:pt x="21600" y="21571"/>
                    </a:cubicBezTo>
                    <a:lnTo>
                      <a:pt x="0" y="21571"/>
                    </a:lnTo>
                    <a:lnTo>
                      <a:pt x="1116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1283" name="Group 131"/>
              <p:cNvGrpSpPr>
                <a:grpSpLocks/>
              </p:cNvGrpSpPr>
              <p:nvPr/>
            </p:nvGrpSpPr>
            <p:grpSpPr bwMode="auto">
              <a:xfrm>
                <a:off x="1272" y="1200"/>
                <a:ext cx="1104" cy="816"/>
                <a:chOff x="1008" y="1968"/>
                <a:chExt cx="1248" cy="816"/>
              </a:xfrm>
            </p:grpSpPr>
            <p:sp>
              <p:nvSpPr>
                <p:cNvPr id="12315" name="Arc 132"/>
                <p:cNvSpPr>
                  <a:spLocks/>
                </p:cNvSpPr>
                <p:nvPr/>
              </p:nvSpPr>
              <p:spPr bwMode="auto">
                <a:xfrm>
                  <a:off x="1632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16" name="Arc 133"/>
                <p:cNvSpPr>
                  <a:spLocks/>
                </p:cNvSpPr>
                <p:nvPr/>
              </p:nvSpPr>
              <p:spPr bwMode="auto">
                <a:xfrm flipH="1">
                  <a:off x="1008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284" name="Group 134"/>
              <p:cNvGrpSpPr>
                <a:grpSpLocks/>
              </p:cNvGrpSpPr>
              <p:nvPr/>
            </p:nvGrpSpPr>
            <p:grpSpPr bwMode="auto">
              <a:xfrm flipV="1">
                <a:off x="2376" y="2016"/>
                <a:ext cx="1104" cy="816"/>
                <a:chOff x="1008" y="1968"/>
                <a:chExt cx="1248" cy="816"/>
              </a:xfrm>
            </p:grpSpPr>
            <p:sp>
              <p:nvSpPr>
                <p:cNvPr id="12313" name="Arc 135"/>
                <p:cNvSpPr>
                  <a:spLocks/>
                </p:cNvSpPr>
                <p:nvPr/>
              </p:nvSpPr>
              <p:spPr bwMode="auto">
                <a:xfrm>
                  <a:off x="1632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14" name="Arc 136"/>
                <p:cNvSpPr>
                  <a:spLocks/>
                </p:cNvSpPr>
                <p:nvPr/>
              </p:nvSpPr>
              <p:spPr bwMode="auto">
                <a:xfrm flipH="1">
                  <a:off x="1008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285" name="Group 137"/>
              <p:cNvGrpSpPr>
                <a:grpSpLocks/>
              </p:cNvGrpSpPr>
              <p:nvPr/>
            </p:nvGrpSpPr>
            <p:grpSpPr bwMode="auto">
              <a:xfrm>
                <a:off x="3480" y="1200"/>
                <a:ext cx="1104" cy="816"/>
                <a:chOff x="1008" y="1968"/>
                <a:chExt cx="1248" cy="816"/>
              </a:xfrm>
            </p:grpSpPr>
            <p:sp>
              <p:nvSpPr>
                <p:cNvPr id="12311" name="Arc 138"/>
                <p:cNvSpPr>
                  <a:spLocks/>
                </p:cNvSpPr>
                <p:nvPr/>
              </p:nvSpPr>
              <p:spPr bwMode="auto">
                <a:xfrm>
                  <a:off x="1632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2312" name="Arc 139"/>
                <p:cNvSpPr>
                  <a:spLocks/>
                </p:cNvSpPr>
                <p:nvPr/>
              </p:nvSpPr>
              <p:spPr bwMode="auto">
                <a:xfrm flipH="1">
                  <a:off x="1008" y="1968"/>
                  <a:ext cx="624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2310" name="Line 140"/>
              <p:cNvSpPr>
                <a:spLocks noChangeShapeType="1"/>
              </p:cNvSpPr>
              <p:nvPr/>
            </p:nvSpPr>
            <p:spPr bwMode="auto">
              <a:xfrm>
                <a:off x="792" y="2016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2299" name="Line 141"/>
            <p:cNvSpPr>
              <a:spLocks noChangeShapeType="1"/>
            </p:cNvSpPr>
            <p:nvPr/>
          </p:nvSpPr>
          <p:spPr bwMode="auto">
            <a:xfrm>
              <a:off x="480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00" name="Text Box 142"/>
            <p:cNvSpPr txBox="1">
              <a:spLocks noChangeArrowheads="1"/>
            </p:cNvSpPr>
            <p:nvPr/>
          </p:nvSpPr>
          <p:spPr bwMode="auto">
            <a:xfrm>
              <a:off x="4770" y="1776"/>
              <a:ext cx="59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tempo</a:t>
              </a:r>
            </a:p>
          </p:txBody>
        </p:sp>
        <p:sp>
          <p:nvSpPr>
            <p:cNvPr id="12301" name="Line 143"/>
            <p:cNvSpPr>
              <a:spLocks noChangeShapeType="1"/>
            </p:cNvSpPr>
            <p:nvPr/>
          </p:nvSpPr>
          <p:spPr bwMode="auto">
            <a:xfrm flipV="1">
              <a:off x="864" y="100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02" name="Text Box 144"/>
            <p:cNvSpPr txBox="1">
              <a:spLocks noChangeArrowheads="1"/>
            </p:cNvSpPr>
            <p:nvPr/>
          </p:nvSpPr>
          <p:spPr bwMode="auto">
            <a:xfrm>
              <a:off x="821" y="1008"/>
              <a:ext cx="6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tx2"/>
                  </a:solidFill>
                  <a:latin typeface="+mn-lt"/>
                </a:rPr>
                <a:t>tensão</a:t>
              </a:r>
            </a:p>
          </p:txBody>
        </p:sp>
        <p:sp>
          <p:nvSpPr>
            <p:cNvPr id="12303" name="Line 145"/>
            <p:cNvSpPr>
              <a:spLocks noChangeShapeType="1"/>
            </p:cNvSpPr>
            <p:nvPr/>
          </p:nvSpPr>
          <p:spPr bwMode="auto">
            <a:xfrm>
              <a:off x="816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04" name="Text Box 146"/>
            <p:cNvSpPr txBox="1">
              <a:spLocks noChangeArrowheads="1"/>
            </p:cNvSpPr>
            <p:nvPr/>
          </p:nvSpPr>
          <p:spPr bwMode="auto">
            <a:xfrm>
              <a:off x="344" y="1263"/>
              <a:ext cx="49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sz="1800" b="1">
                  <a:solidFill>
                    <a:schemeClr val="tx2"/>
                  </a:solidFill>
                  <a:latin typeface="+mn-lt"/>
                </a:rPr>
                <a:t>220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860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09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n-lt"/>
              </a:rPr>
              <a:t>Interrupções</a:t>
            </a:r>
            <a:r>
              <a:rPr lang="en-US" dirty="0" smtClean="0">
                <a:latin typeface="+mn-lt"/>
              </a:rPr>
              <a:t> no </a:t>
            </a:r>
            <a:r>
              <a:rPr lang="en-US" dirty="0" err="1" smtClean="0">
                <a:latin typeface="+mn-lt"/>
              </a:rPr>
              <a:t>projeto</a:t>
            </a:r>
            <a:endParaRPr lang="en-US" dirty="0" smtClean="0">
              <a:latin typeface="+mn-lt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038600" y="5588000"/>
            <a:ext cx="8032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630738" y="5870575"/>
            <a:ext cx="50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endParaRPr lang="en-US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6113463" y="1684338"/>
            <a:ext cx="50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endParaRPr lang="en-US">
              <a:solidFill>
                <a:schemeClr val="hlink"/>
              </a:solidFill>
              <a:latin typeface="+mn-lt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23" y="1102743"/>
            <a:ext cx="8144554" cy="5059932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2674508" y="4917027"/>
            <a:ext cx="1482091" cy="12298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49" y="2928775"/>
            <a:ext cx="1759151" cy="1023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6" y="4468106"/>
            <a:ext cx="1119352" cy="12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Rotinas de interrupção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533" y="956733"/>
            <a:ext cx="8144933" cy="520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 dirty="0" smtClean="0"/>
              <a:t>Invocáveis em qualquer ponto do programa quando um sinal externo (programável):</a:t>
            </a:r>
          </a:p>
          <a:p>
            <a:pPr lvl="1">
              <a:lnSpc>
                <a:spcPct val="90000"/>
              </a:lnSpc>
            </a:pPr>
            <a:r>
              <a:rPr lang="pt-PT" altLang="pt-PT" sz="1800" dirty="0"/>
              <a:t>muda de valor (flanco</a:t>
            </a:r>
            <a:r>
              <a:rPr lang="pt-PT" altLang="pt-PT" sz="1800" dirty="0" smtClean="0"/>
              <a:t>)</a:t>
            </a:r>
            <a:r>
              <a:rPr lang="pt-PT" altLang="pt-PT" sz="1800" dirty="0"/>
              <a:t> , ou</a:t>
            </a:r>
          </a:p>
          <a:p>
            <a:pPr lvl="1">
              <a:lnSpc>
                <a:spcPct val="90000"/>
              </a:lnSpc>
            </a:pPr>
            <a:r>
              <a:rPr lang="pt-PT" altLang="pt-PT" sz="1800" dirty="0" smtClean="0"/>
              <a:t>tem um dado valor (nível)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Não podem alterar rigorosamente nada do estado do processador (nem mesmo os bits de estado).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A invocação da rotina de interrupção guarda automaticamente na pilha (equivalente a dois </a:t>
            </a:r>
            <a:r>
              <a:rPr lang="pt-PT" altLang="pt-PT" sz="2000" dirty="0" err="1" smtClean="0"/>
              <a:t>PUSHs</a:t>
            </a:r>
            <a:r>
              <a:rPr lang="pt-PT" altLang="pt-PT" sz="2000" dirty="0" smtClean="0"/>
              <a:t>):</a:t>
            </a:r>
          </a:p>
          <a:p>
            <a:pPr lvl="1">
              <a:lnSpc>
                <a:spcPct val="90000"/>
              </a:lnSpc>
            </a:pPr>
            <a:r>
              <a:rPr lang="pt-PT" altLang="pt-PT" sz="1800" dirty="0" smtClean="0"/>
              <a:t>Endereço de retorno (endereço da próxima instrução na altura em que a interrupção aconteceu)</a:t>
            </a:r>
          </a:p>
          <a:p>
            <a:pPr lvl="1">
              <a:lnSpc>
                <a:spcPct val="90000"/>
              </a:lnSpc>
            </a:pPr>
            <a:r>
              <a:rPr lang="pt-PT" altLang="pt-PT" sz="1800" dirty="0" smtClean="0"/>
              <a:t>Registo dos bits de estado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A instrução RFE (</a:t>
            </a:r>
            <a:r>
              <a:rPr lang="pt-PT" altLang="pt-PT" sz="2000" i="1" dirty="0" err="1" smtClean="0"/>
              <a:t>Return</a:t>
            </a:r>
            <a:r>
              <a:rPr lang="pt-PT" altLang="pt-PT" sz="2000" i="1" dirty="0" smtClean="0"/>
              <a:t> </a:t>
            </a:r>
            <a:r>
              <a:rPr lang="pt-PT" altLang="pt-PT" sz="2000" i="1" dirty="0" err="1" smtClean="0"/>
              <a:t>From</a:t>
            </a:r>
            <a:r>
              <a:rPr lang="pt-PT" altLang="pt-PT" sz="2000" i="1" dirty="0" smtClean="0"/>
              <a:t> </a:t>
            </a:r>
            <a:r>
              <a:rPr lang="pt-PT" altLang="pt-PT" sz="2000" i="1" dirty="0" err="1" smtClean="0"/>
              <a:t>Exception</a:t>
            </a:r>
            <a:r>
              <a:rPr lang="pt-PT" altLang="pt-PT" sz="2000" dirty="0" smtClean="0"/>
              <a:t>) faz o equivalente a dois </a:t>
            </a:r>
            <a:r>
              <a:rPr lang="pt-PT" altLang="pt-PT" sz="2000" dirty="0" err="1" smtClean="0"/>
              <a:t>POPs</a:t>
            </a:r>
            <a:r>
              <a:rPr lang="pt-PT" altLang="pt-PT" sz="2000" dirty="0" smtClean="0"/>
              <a:t> pela ordem inversa (repondo os bits de estado e fazendo o retorno).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RET e RFE não são intermutáveis!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Se a rotina de interrupção alterar qualquer registo, tem de o guardar primeiro na pilha e restaurá-lo antes do RFE.</a:t>
            </a:r>
          </a:p>
        </p:txBody>
      </p:sp>
    </p:spTree>
    <p:extLst>
      <p:ext uri="{BB962C8B-B14F-4D97-AF65-F5344CB8AC3E}">
        <p14:creationId xmlns:p14="http://schemas.microsoft.com/office/powerpoint/2010/main" val="2673981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181600" cy="685800"/>
          </a:xfrm>
        </p:spPr>
        <p:txBody>
          <a:bodyPr/>
          <a:lstStyle/>
          <a:p>
            <a:r>
              <a:rPr lang="en-US" altLang="pt-PT" smtClean="0"/>
              <a:t>Chamada/retorno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5029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mtClean="0"/>
              <a:t>As rotinas não sabem de onde são chamadas.</a:t>
            </a:r>
          </a:p>
          <a:p>
            <a:pPr>
              <a:lnSpc>
                <a:spcPct val="90000"/>
              </a:lnSpc>
            </a:pPr>
            <a:r>
              <a:rPr lang="pt-PT" altLang="pt-PT" smtClean="0"/>
              <a:t>O par CALL-RET resolve esta questão automaticamente.</a:t>
            </a: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4608513" y="533400"/>
            <a:ext cx="3468687" cy="5715000"/>
            <a:chOff x="2903" y="336"/>
            <a:chExt cx="2185" cy="3600"/>
          </a:xfrm>
        </p:grpSpPr>
        <p:sp>
          <p:nvSpPr>
            <p:cNvPr id="58387" name="Rectangle 5"/>
            <p:cNvSpPr>
              <a:spLocks noChangeArrowheads="1"/>
            </p:cNvSpPr>
            <p:nvPr/>
          </p:nvSpPr>
          <p:spPr bwMode="auto">
            <a:xfrm>
              <a:off x="4224" y="211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88" name="Rectangle 6"/>
            <p:cNvSpPr>
              <a:spLocks noChangeArrowheads="1"/>
            </p:cNvSpPr>
            <p:nvPr/>
          </p:nvSpPr>
          <p:spPr bwMode="auto">
            <a:xfrm>
              <a:off x="4224" y="235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89" name="Rectangle 7"/>
            <p:cNvSpPr>
              <a:spLocks noChangeArrowheads="1"/>
            </p:cNvSpPr>
            <p:nvPr/>
          </p:nvSpPr>
          <p:spPr bwMode="auto">
            <a:xfrm>
              <a:off x="4224" y="259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90" name="Rectangle 8"/>
            <p:cNvSpPr>
              <a:spLocks noChangeArrowheads="1"/>
            </p:cNvSpPr>
            <p:nvPr/>
          </p:nvSpPr>
          <p:spPr bwMode="auto">
            <a:xfrm>
              <a:off x="4224" y="283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5319" name="Rectangle 9"/>
            <p:cNvSpPr>
              <a:spLocks noChangeArrowheads="1"/>
            </p:cNvSpPr>
            <p:nvPr/>
          </p:nvSpPr>
          <p:spPr bwMode="auto">
            <a:xfrm>
              <a:off x="4224" y="307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dirty="0">
                  <a:solidFill>
                    <a:schemeClr val="tx1"/>
                  </a:solidFill>
                  <a:latin typeface="+mn-lt"/>
                </a:rPr>
                <a:t>RET</a:t>
              </a:r>
              <a:endParaRPr lang="en-GB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392" name="Rectangle 10"/>
            <p:cNvSpPr>
              <a:spLocks noChangeArrowheads="1"/>
            </p:cNvSpPr>
            <p:nvPr/>
          </p:nvSpPr>
          <p:spPr bwMode="auto">
            <a:xfrm>
              <a:off x="422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93" name="Rectangle 11"/>
            <p:cNvSpPr>
              <a:spLocks noChangeArrowheads="1"/>
            </p:cNvSpPr>
            <p:nvPr/>
          </p:nvSpPr>
          <p:spPr bwMode="auto">
            <a:xfrm>
              <a:off x="4224" y="35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94" name="Line 12"/>
            <p:cNvSpPr>
              <a:spLocks noChangeShapeType="1"/>
            </p:cNvSpPr>
            <p:nvPr/>
          </p:nvSpPr>
          <p:spPr bwMode="auto">
            <a:xfrm>
              <a:off x="4224" y="336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395" name="Line 13"/>
            <p:cNvSpPr>
              <a:spLocks noChangeShapeType="1"/>
            </p:cNvSpPr>
            <p:nvPr/>
          </p:nvSpPr>
          <p:spPr bwMode="auto">
            <a:xfrm>
              <a:off x="5088" y="336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396" name="Rectangle 14"/>
            <p:cNvSpPr>
              <a:spLocks noChangeArrowheads="1"/>
            </p:cNvSpPr>
            <p:nvPr/>
          </p:nvSpPr>
          <p:spPr bwMode="auto">
            <a:xfrm>
              <a:off x="4224" y="43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5325" name="Rectangle 15"/>
            <p:cNvSpPr>
              <a:spLocks noChangeArrowheads="1"/>
            </p:cNvSpPr>
            <p:nvPr/>
          </p:nvSpPr>
          <p:spPr bwMode="auto">
            <a:xfrm>
              <a:off x="4224" y="672"/>
              <a:ext cx="864" cy="24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dirty="0">
                  <a:solidFill>
                    <a:schemeClr val="tx1"/>
                  </a:solidFill>
                  <a:latin typeface="+mn-lt"/>
                </a:rPr>
                <a:t>CALL</a:t>
              </a:r>
              <a:endParaRPr lang="en-GB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398" name="Rectangle 16"/>
            <p:cNvSpPr>
              <a:spLocks noChangeArrowheads="1"/>
            </p:cNvSpPr>
            <p:nvPr/>
          </p:nvSpPr>
          <p:spPr bwMode="auto">
            <a:xfrm>
              <a:off x="4224" y="9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399" name="Rectangle 17"/>
            <p:cNvSpPr>
              <a:spLocks noChangeArrowheads="1"/>
            </p:cNvSpPr>
            <p:nvPr/>
          </p:nvSpPr>
          <p:spPr bwMode="auto">
            <a:xfrm>
              <a:off x="4224" y="11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400" name="Rectangle 18"/>
            <p:cNvSpPr>
              <a:spLocks noChangeArrowheads="1"/>
            </p:cNvSpPr>
            <p:nvPr/>
          </p:nvSpPr>
          <p:spPr bwMode="auto">
            <a:xfrm>
              <a:off x="4224" y="139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401" name="Rectangle 19"/>
            <p:cNvSpPr>
              <a:spLocks noChangeArrowheads="1"/>
            </p:cNvSpPr>
            <p:nvPr/>
          </p:nvSpPr>
          <p:spPr bwMode="auto">
            <a:xfrm>
              <a:off x="4224" y="163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402" name="Rectangle 20"/>
            <p:cNvSpPr>
              <a:spLocks noChangeArrowheads="1"/>
            </p:cNvSpPr>
            <p:nvPr/>
          </p:nvSpPr>
          <p:spPr bwMode="auto">
            <a:xfrm>
              <a:off x="4224" y="187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8403" name="AutoShape 21"/>
            <p:cNvSpPr>
              <a:spLocks/>
            </p:cNvSpPr>
            <p:nvPr/>
          </p:nvSpPr>
          <p:spPr bwMode="auto">
            <a:xfrm>
              <a:off x="3552" y="2112"/>
              <a:ext cx="240" cy="12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55332" name="Text Box 22"/>
            <p:cNvSpPr txBox="1">
              <a:spLocks noChangeArrowheads="1"/>
            </p:cNvSpPr>
            <p:nvPr/>
          </p:nvSpPr>
          <p:spPr bwMode="auto">
            <a:xfrm>
              <a:off x="2903" y="2544"/>
              <a:ext cx="6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Rotina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98625" y="5410200"/>
            <a:ext cx="1101725" cy="461963"/>
            <a:chOff x="938" y="2064"/>
            <a:chExt cx="694" cy="291"/>
          </a:xfrm>
        </p:grpSpPr>
        <p:sp>
          <p:nvSpPr>
            <p:cNvPr id="58385" name="Line 24"/>
            <p:cNvSpPr>
              <a:spLocks noChangeShapeType="1"/>
            </p:cNvSpPr>
            <p:nvPr/>
          </p:nvSpPr>
          <p:spPr bwMode="auto">
            <a:xfrm>
              <a:off x="1296" y="2208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5314" name="Text Box 25"/>
            <p:cNvSpPr txBox="1">
              <a:spLocks noChangeArrowheads="1"/>
            </p:cNvSpPr>
            <p:nvPr/>
          </p:nvSpPr>
          <p:spPr bwMode="auto">
            <a:xfrm>
              <a:off x="938" y="2064"/>
              <a:ext cx="3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rgbClr val="990033"/>
                  </a:solidFill>
                  <a:latin typeface="+mn-lt"/>
                </a:rPr>
                <a:t>SP</a:t>
              </a:r>
              <a:endParaRPr lang="en-GB" sz="2400" dirty="0">
                <a:solidFill>
                  <a:srgbClr val="990033"/>
                </a:solidFill>
                <a:latin typeface="+mn-lt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819400" y="3200400"/>
            <a:ext cx="1371600" cy="2819400"/>
            <a:chOff x="1776" y="2160"/>
            <a:chExt cx="864" cy="1776"/>
          </a:xfrm>
        </p:grpSpPr>
        <p:grpSp>
          <p:nvGrpSpPr>
            <p:cNvPr id="58376" name="Group 27"/>
            <p:cNvGrpSpPr>
              <a:grpSpLocks/>
            </p:cNvGrpSpPr>
            <p:nvPr/>
          </p:nvGrpSpPr>
          <p:grpSpPr bwMode="auto">
            <a:xfrm>
              <a:off x="1776" y="2448"/>
              <a:ext cx="864" cy="1488"/>
              <a:chOff x="1728" y="1968"/>
              <a:chExt cx="864" cy="1488"/>
            </a:xfrm>
          </p:grpSpPr>
          <p:sp>
            <p:nvSpPr>
              <p:cNvPr id="58378" name="Rectangle 28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9" name="Rectangle 29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0" name="Rectangle 30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1" name="Rectangle 3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2" name="Rectangle 32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864" cy="24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3" name="Line 33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8384" name="Line 34"/>
              <p:cNvSpPr>
                <a:spLocks noChangeShapeType="1"/>
              </p:cNvSpPr>
              <p:nvPr/>
            </p:nvSpPr>
            <p:spPr bwMode="auto">
              <a:xfrm>
                <a:off x="2592" y="1968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55305" name="Text Box 35"/>
            <p:cNvSpPr txBox="1">
              <a:spLocks noChangeArrowheads="1"/>
            </p:cNvSpPr>
            <p:nvPr/>
          </p:nvSpPr>
          <p:spPr bwMode="auto">
            <a:xfrm>
              <a:off x="1949" y="2160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Pilha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215900"/>
            <a:ext cx="8889999" cy="685800"/>
          </a:xfrm>
        </p:spPr>
        <p:txBody>
          <a:bodyPr/>
          <a:lstStyle/>
          <a:p>
            <a:r>
              <a:rPr lang="en-US" altLang="pt-PT" dirty="0" err="1" smtClean="0"/>
              <a:t>Exemplo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rotina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interrupção</a:t>
            </a:r>
            <a:endParaRPr lang="en-US" altLang="pt-PT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901700"/>
            <a:ext cx="8358716" cy="527896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DISPLAYS   EQU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0A000H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endereço dos displays de 7 segmentos (periférico POUT-1)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PLACE	0100H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pilha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: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STACK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10H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espaço reservado para a pilha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 err="1" smtClean="0">
                <a:solidFill>
                  <a:schemeClr val="bg2"/>
                </a:solidFill>
                <a:latin typeface="Tahoma" panose="020B0604030504040204" pitchFamily="34" charset="0"/>
              </a:rPr>
              <a:t>SP_inicial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:	WORD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rot0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tabela de interrupções (neste caso só tem uma WORD)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PLACE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o código tem de começar em 0000H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SP, </a:t>
            </a:r>
            <a:r>
              <a:rPr lang="pt-PT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SP_inicial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; inicializa SP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MOV	BTE, </a:t>
            </a: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BTE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R0,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EI0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permite interrupção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permite interrupções (geral)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fim: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JMP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fica à espera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rot0:		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rotina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que trata da interrupção 0 (incrementa contador)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PUSH	R1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ADD	R0,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incrementa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R1, DISPLAYS	; endereço do periférico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MOVB	[R1],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R0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atualiza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display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POP	R1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RFE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regressa da interrupção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469467" y="5173133"/>
            <a:ext cx="3175000" cy="660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t-PT" b="1" dirty="0" smtClean="0">
                <a:solidFill>
                  <a:srgbClr val="FF0000"/>
                </a:solidFill>
                <a:latin typeface="Arial" charset="0"/>
              </a:rPr>
              <a:t>interrupção-simples.asm</a:t>
            </a:r>
            <a:endParaRPr kumimoji="0" lang="pt-PT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0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215900"/>
            <a:ext cx="8889999" cy="685800"/>
          </a:xfrm>
        </p:spPr>
        <p:txBody>
          <a:bodyPr/>
          <a:lstStyle/>
          <a:p>
            <a:r>
              <a:rPr lang="en-US" altLang="pt-PT" dirty="0" err="1" smtClean="0"/>
              <a:t>Várias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rotinas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interrupção</a:t>
            </a:r>
            <a:endParaRPr lang="en-US" altLang="pt-PT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901700"/>
            <a:ext cx="8358716" cy="527896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. . .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dados, pilha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:	WORD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rot0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tabela de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interrupções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WORD	rot1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cada endereço tem de ficar na posição na tabela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WORD	rot2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correspondente ao respetivo número de interrupção (0 a 3)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PLACE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o código tem de começar em 0000H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SP, </a:t>
            </a:r>
            <a:r>
              <a:rPr lang="pt-PT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SP_inicial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; inicializa SP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MOV	BTE, </a:t>
            </a: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BTE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>
                <a:solidFill>
                  <a:schemeClr val="bg2"/>
                </a:solidFill>
                <a:latin typeface="Tahoma" panose="020B0604030504040204" pitchFamily="34" charset="0"/>
              </a:rPr>
              <a:t>	. . 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EI0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permite interrupção 0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EI1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permite interrupção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EI2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permite interrupção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2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permite interrupções (geral)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fim: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JMP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fica à espera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rot0:	</a:t>
            </a:r>
            <a:r>
              <a:rPr lang="pt-PT" altLang="pt-PT" sz="16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. . .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rotina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que trata da interrupção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RFE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regressa da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interrupção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rot1: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chemeClr val="bg2"/>
                </a:solidFill>
                <a:latin typeface="Tahoma" panose="020B0604030504040204" pitchFamily="34" charset="0"/>
              </a:rPr>
              <a:t>. . .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rotina que trata da interrupção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RFE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regressa da interrupção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rot2: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chemeClr val="bg2"/>
                </a:solidFill>
                <a:latin typeface="Tahoma" panose="020B0604030504040204" pitchFamily="34" charset="0"/>
              </a:rPr>
              <a:t>. . .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rotina que trata da interrupção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2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RFE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regressa da interrupção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452533" y="2829982"/>
            <a:ext cx="3175001" cy="7112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t-PT" b="1" dirty="0" smtClean="0">
                <a:solidFill>
                  <a:srgbClr val="FF0000"/>
                </a:solidFill>
                <a:latin typeface="Arial" charset="0"/>
              </a:rPr>
              <a:t>interrupções-várias.asm</a:t>
            </a:r>
            <a:endParaRPr kumimoji="0" lang="pt-PT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21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Tabela de exceções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473450" y="54546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9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473450" y="50863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8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73450" y="47180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7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473450" y="43497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6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473450" y="39814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5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473450" y="36131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4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473450" y="32448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3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473450" y="28765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2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3473450" y="25082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</a:t>
            </a:r>
            <a:r>
              <a:rPr lang="pt-PT">
                <a:solidFill>
                  <a:schemeClr val="hlink"/>
                </a:solidFill>
                <a:latin typeface="+mn-lt"/>
              </a:rPr>
              <a:t> </a:t>
            </a:r>
            <a:r>
              <a:rPr lang="pt-PT">
                <a:solidFill>
                  <a:srgbClr val="990033"/>
                </a:solidFill>
                <a:latin typeface="+mn-lt"/>
              </a:rPr>
              <a:t>1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3473450" y="213995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Exceção 0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6477000" y="5295900"/>
            <a:ext cx="15367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Rotina exc. 3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6477000" y="4140200"/>
            <a:ext cx="1536700" cy="1155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Rotina exc. 2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477000" y="3441700"/>
            <a:ext cx="1536700" cy="698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Rotina exc. 1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477000" y="2286000"/>
            <a:ext cx="1536700" cy="1155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 dirty="0">
                <a:solidFill>
                  <a:srgbClr val="990033"/>
                </a:solidFill>
                <a:latin typeface="+mn-lt"/>
              </a:rPr>
              <a:t>Rotina </a:t>
            </a:r>
            <a:r>
              <a:rPr lang="pt-PT" dirty="0" err="1">
                <a:solidFill>
                  <a:srgbClr val="990033"/>
                </a:solidFill>
                <a:latin typeface="+mn-lt"/>
              </a:rPr>
              <a:t>exc</a:t>
            </a:r>
            <a:r>
              <a:rPr lang="pt-PT" dirty="0">
                <a:solidFill>
                  <a:srgbClr val="990033"/>
                </a:solidFill>
                <a:latin typeface="+mn-lt"/>
              </a:rPr>
              <a:t>. 0</a:t>
            </a:r>
            <a:endParaRPr lang="en-GB" dirty="0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6477000" y="1981200"/>
            <a:ext cx="0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8013700" y="1981200"/>
            <a:ext cx="0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5003800" y="3392488"/>
            <a:ext cx="1435100" cy="1962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5003800" y="3068638"/>
            <a:ext cx="1471613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4967288" y="2636838"/>
            <a:ext cx="1476375" cy="900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5003800" y="2276475"/>
            <a:ext cx="1439863" cy="730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035675" y="1462088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>
                <a:solidFill>
                  <a:schemeClr val="tx2"/>
                </a:solidFill>
                <a:latin typeface="+mn-lt"/>
              </a:rPr>
              <a:t>Rotinas de exceção</a:t>
            </a:r>
            <a:endParaRPr lang="en-GB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481" name="AutoShape 24"/>
          <p:cNvSpPr>
            <a:spLocks/>
          </p:cNvSpPr>
          <p:nvPr/>
        </p:nvSpPr>
        <p:spPr bwMode="auto">
          <a:xfrm>
            <a:off x="3059113" y="2133600"/>
            <a:ext cx="304800" cy="1474788"/>
          </a:xfrm>
          <a:prstGeom prst="leftBrace">
            <a:avLst>
              <a:gd name="adj1" fmla="val 4032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19482" name="AutoShape 25"/>
          <p:cNvSpPr>
            <a:spLocks/>
          </p:cNvSpPr>
          <p:nvPr/>
        </p:nvSpPr>
        <p:spPr bwMode="auto">
          <a:xfrm>
            <a:off x="3059113" y="3608388"/>
            <a:ext cx="304800" cy="2197100"/>
          </a:xfrm>
          <a:prstGeom prst="leftBrace">
            <a:avLst>
              <a:gd name="adj1" fmla="val 60069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1438275" y="2241550"/>
            <a:ext cx="18018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 dirty="0">
                <a:solidFill>
                  <a:schemeClr val="tx2"/>
                </a:solidFill>
                <a:latin typeface="+mn-lt"/>
              </a:rPr>
              <a:t>Exceções externas (Interrupções)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1677988" y="4365625"/>
            <a:ext cx="129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>
                <a:solidFill>
                  <a:schemeClr val="tx2"/>
                </a:solidFill>
                <a:latin typeface="+mn-lt"/>
              </a:rPr>
              <a:t>Exceções</a:t>
            </a:r>
          </a:p>
          <a:p>
            <a:pPr algn="ctr">
              <a:defRPr/>
            </a:pPr>
            <a:r>
              <a:rPr lang="pt-PT">
                <a:solidFill>
                  <a:schemeClr val="tx2"/>
                </a:solidFill>
                <a:latin typeface="+mn-lt"/>
              </a:rPr>
              <a:t>internas</a:t>
            </a:r>
            <a:endParaRPr lang="en-GB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2990850" y="1447800"/>
            <a:ext cx="2452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>
                <a:solidFill>
                  <a:schemeClr val="tx2"/>
                </a:solidFill>
                <a:latin typeface="+mn-lt"/>
              </a:rPr>
              <a:t>Tabela de </a:t>
            </a:r>
            <a:r>
              <a:rPr lang="en-US">
                <a:solidFill>
                  <a:schemeClr val="tx2"/>
                </a:solidFill>
                <a:latin typeface="+mn-lt"/>
              </a:rPr>
              <a:t>exceções</a:t>
            </a:r>
            <a:endParaRPr lang="en-GB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 flipV="1">
            <a:off x="3473450" y="1858963"/>
            <a:ext cx="0" cy="396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V="1">
            <a:off x="5010150" y="1858963"/>
            <a:ext cx="0" cy="396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508000" y="1803400"/>
            <a:ext cx="15367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>
                <a:solidFill>
                  <a:srgbClr val="990033"/>
                </a:solidFill>
                <a:latin typeface="+mn-lt"/>
              </a:rPr>
              <a:t>BTE</a:t>
            </a:r>
            <a:endParaRPr lang="en-GB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2038350" y="1997075"/>
            <a:ext cx="1430338" cy="320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801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Bit de estado IE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33500"/>
            <a:ext cx="8001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Um programa pode estar a executar operações críticas que não devem ser interrompidas.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Por isso, existe um bit de estado (IE) que quando está a 0 impede o processador de atender interrupções.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Para manipular este bit existem duas instruções: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EI (</a:t>
            </a:r>
            <a:r>
              <a:rPr lang="pt-PT" altLang="pt-PT" i="1" dirty="0" err="1" smtClean="0"/>
              <a:t>Enable</a:t>
            </a:r>
            <a:r>
              <a:rPr lang="pt-PT" altLang="pt-PT" i="1" dirty="0" smtClean="0"/>
              <a:t> </a:t>
            </a:r>
            <a:r>
              <a:rPr lang="pt-PT" altLang="pt-PT" i="1" dirty="0" err="1" smtClean="0"/>
              <a:t>Interrupts</a:t>
            </a:r>
            <a:r>
              <a:rPr lang="pt-PT" altLang="pt-PT" dirty="0" smtClean="0"/>
              <a:t>). Faz IE </a:t>
            </a:r>
            <a:r>
              <a:rPr lang="pt-PT" altLang="pt-PT" dirty="0" smtClean="0">
                <a:sym typeface="Symbol" panose="05050102010706020507" pitchFamily="18" charset="2"/>
              </a:rPr>
              <a:t></a:t>
            </a:r>
            <a:r>
              <a:rPr lang="pt-PT" altLang="pt-PT" dirty="0" smtClean="0"/>
              <a:t> 1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DI (</a:t>
            </a:r>
            <a:r>
              <a:rPr lang="pt-PT" altLang="pt-PT" i="1" dirty="0" err="1" smtClean="0"/>
              <a:t>Disable</a:t>
            </a:r>
            <a:r>
              <a:rPr lang="pt-PT" altLang="pt-PT" i="1" dirty="0" smtClean="0"/>
              <a:t> </a:t>
            </a:r>
            <a:r>
              <a:rPr lang="pt-PT" altLang="pt-PT" i="1" dirty="0" err="1" smtClean="0"/>
              <a:t>Interrupts</a:t>
            </a:r>
            <a:r>
              <a:rPr lang="pt-PT" altLang="pt-PT" dirty="0" smtClean="0"/>
              <a:t>). Faz IE </a:t>
            </a:r>
            <a:r>
              <a:rPr lang="pt-PT" altLang="pt-PT" dirty="0" smtClean="0">
                <a:sym typeface="Symbol" panose="05050102010706020507" pitchFamily="18" charset="2"/>
              </a:rPr>
              <a:t></a:t>
            </a:r>
            <a:r>
              <a:rPr lang="pt-PT" altLang="pt-PT" dirty="0" smtClean="0"/>
              <a:t> 0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A própria rotina de interrupção pode ser crítica e não permitir interrupções a ela própria. Por isso, IE é colocado a 0 automaticamente quando uma interrupção é atendida.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dirty="0" smtClean="0"/>
              <a:t>O bit IE é automaticamente reposto no RFE (porque o registo das </a:t>
            </a:r>
            <a:r>
              <a:rPr lang="pt-PT" altLang="pt-PT" dirty="0" err="1" smtClean="0"/>
              <a:t>flags</a:t>
            </a:r>
            <a:r>
              <a:rPr lang="pt-PT" altLang="pt-PT" dirty="0" smtClean="0"/>
              <a:t> é reposto)</a:t>
            </a:r>
          </a:p>
        </p:txBody>
      </p:sp>
    </p:spTree>
    <p:extLst>
      <p:ext uri="{BB962C8B-B14F-4D97-AF65-F5344CB8AC3E}">
        <p14:creationId xmlns:p14="http://schemas.microsoft.com/office/powerpoint/2010/main" val="3501644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Tratamento de interrupções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5150" y="1905000"/>
            <a:ext cx="2557463" cy="695325"/>
            <a:chOff x="1259" y="1200"/>
            <a:chExt cx="1429" cy="432"/>
          </a:xfrm>
        </p:grpSpPr>
        <p:sp>
          <p:nvSpPr>
            <p:cNvPr id="15415" name="Line 4"/>
            <p:cNvSpPr>
              <a:spLocks noChangeShapeType="1"/>
            </p:cNvSpPr>
            <p:nvPr/>
          </p:nvSpPr>
          <p:spPr bwMode="auto">
            <a:xfrm>
              <a:off x="1998" y="12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16" name="Rectangle 5"/>
            <p:cNvSpPr>
              <a:spLocks noChangeArrowheads="1"/>
            </p:cNvSpPr>
            <p:nvPr/>
          </p:nvSpPr>
          <p:spPr bwMode="auto">
            <a:xfrm>
              <a:off x="1259" y="1392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descodifica; PC</a:t>
              </a:r>
              <a:r>
                <a:rPr lang="pt-PT" sz="1800">
                  <a:solidFill>
                    <a:srgbClr val="990033"/>
                  </a:solidFill>
                  <a:latin typeface="+mn-lt"/>
                  <a:sym typeface="Symbol" pitchFamily="18" charset="2"/>
                </a:rPr>
                <a:t>PC+2</a:t>
              </a:r>
              <a:endParaRPr lang="en-GB" sz="1800">
                <a:solidFill>
                  <a:srgbClr val="990033"/>
                </a:solidFill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98663" y="2590800"/>
            <a:ext cx="2268537" cy="685800"/>
            <a:chOff x="1259" y="1632"/>
            <a:chExt cx="1429" cy="432"/>
          </a:xfrm>
        </p:grpSpPr>
        <p:sp>
          <p:nvSpPr>
            <p:cNvPr id="15413" name="Line 7"/>
            <p:cNvSpPr>
              <a:spLocks noChangeShapeType="1"/>
            </p:cNvSpPr>
            <p:nvPr/>
          </p:nvSpPr>
          <p:spPr bwMode="auto">
            <a:xfrm>
              <a:off x="1974" y="16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14" name="Rectangle 8"/>
            <p:cNvSpPr>
              <a:spLocks noChangeArrowheads="1"/>
            </p:cNvSpPr>
            <p:nvPr/>
          </p:nvSpPr>
          <p:spPr bwMode="auto">
            <a:xfrm>
              <a:off x="1259" y="1824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busca operandos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98663" y="3276600"/>
            <a:ext cx="2268537" cy="685800"/>
            <a:chOff x="1259" y="2064"/>
            <a:chExt cx="1429" cy="432"/>
          </a:xfrm>
        </p:grpSpPr>
        <p:sp>
          <p:nvSpPr>
            <p:cNvPr id="15411" name="Line 10"/>
            <p:cNvSpPr>
              <a:spLocks noChangeShapeType="1"/>
            </p:cNvSpPr>
            <p:nvPr/>
          </p:nvSpPr>
          <p:spPr bwMode="auto">
            <a:xfrm>
              <a:off x="197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12" name="Rectangle 11"/>
            <p:cNvSpPr>
              <a:spLocks noChangeArrowheads="1"/>
            </p:cNvSpPr>
            <p:nvPr/>
          </p:nvSpPr>
          <p:spPr bwMode="auto">
            <a:xfrm>
              <a:off x="1259" y="2256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executa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998663" y="3962400"/>
            <a:ext cx="2268537" cy="685800"/>
            <a:chOff x="1259" y="2496"/>
            <a:chExt cx="1429" cy="432"/>
          </a:xfrm>
        </p:grpSpPr>
        <p:sp>
          <p:nvSpPr>
            <p:cNvPr id="15409" name="Line 13"/>
            <p:cNvSpPr>
              <a:spLocks noChangeShapeType="1"/>
            </p:cNvSpPr>
            <p:nvPr/>
          </p:nvSpPr>
          <p:spPr bwMode="auto">
            <a:xfrm>
              <a:off x="1974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1259" y="2688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armazena resultado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</p:grpSp>
      <p:sp>
        <p:nvSpPr>
          <p:cNvPr id="533519" name="Rectangle 15"/>
          <p:cNvSpPr>
            <a:spLocks noChangeArrowheads="1"/>
          </p:cNvSpPr>
          <p:nvPr/>
        </p:nvSpPr>
        <p:spPr bwMode="auto">
          <a:xfrm>
            <a:off x="5151438" y="2727325"/>
            <a:ext cx="2268537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PT" sz="1800" dirty="0" smtClean="0">
                <a:solidFill>
                  <a:srgbClr val="990033"/>
                </a:solidFill>
                <a:latin typeface="+mn-lt"/>
              </a:rPr>
              <a:t>guarda </a:t>
            </a:r>
            <a:r>
              <a:rPr lang="pt-PT" sz="1800" dirty="0">
                <a:solidFill>
                  <a:srgbClr val="990033"/>
                </a:solidFill>
                <a:latin typeface="+mn-lt"/>
              </a:rPr>
              <a:t>PC</a:t>
            </a:r>
            <a:endParaRPr lang="en-GB" sz="1800" dirty="0">
              <a:solidFill>
                <a:srgbClr val="990033"/>
              </a:solidFill>
              <a:latin typeface="+mn-lt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151438" y="3108325"/>
            <a:ext cx="2268537" cy="685800"/>
            <a:chOff x="3245" y="1958"/>
            <a:chExt cx="1429" cy="432"/>
          </a:xfrm>
        </p:grpSpPr>
        <p:sp>
          <p:nvSpPr>
            <p:cNvPr id="15407" name="Rectangle 17"/>
            <p:cNvSpPr>
              <a:spLocks noChangeArrowheads="1"/>
            </p:cNvSpPr>
            <p:nvPr/>
          </p:nvSpPr>
          <p:spPr bwMode="auto">
            <a:xfrm>
              <a:off x="3245" y="2150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 smtClean="0">
                  <a:solidFill>
                    <a:srgbClr val="990033"/>
                  </a:solidFill>
                  <a:latin typeface="+mn-lt"/>
                </a:rPr>
                <a:t>guarda </a:t>
              </a: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bits de estado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408" name="Line 18"/>
            <p:cNvSpPr>
              <a:spLocks noChangeShapeType="1"/>
            </p:cNvSpPr>
            <p:nvPr/>
          </p:nvSpPr>
          <p:spPr bwMode="auto">
            <a:xfrm>
              <a:off x="3971" y="195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151438" y="3794125"/>
            <a:ext cx="2268537" cy="685800"/>
            <a:chOff x="3245" y="2390"/>
            <a:chExt cx="1429" cy="432"/>
          </a:xfrm>
        </p:grpSpPr>
        <p:sp>
          <p:nvSpPr>
            <p:cNvPr id="15405" name="Rectangle 20"/>
            <p:cNvSpPr>
              <a:spLocks noChangeArrowheads="1"/>
            </p:cNvSpPr>
            <p:nvPr/>
          </p:nvSpPr>
          <p:spPr bwMode="auto">
            <a:xfrm>
              <a:off x="3245" y="2582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bit estado IE </a:t>
              </a:r>
              <a:r>
                <a:rPr lang="pt-PT" sz="1800">
                  <a:solidFill>
                    <a:srgbClr val="990033"/>
                  </a:solidFill>
                  <a:latin typeface="+mn-lt"/>
                  <a:sym typeface="Symbol" pitchFamily="18" charset="2"/>
                </a:rPr>
                <a:t></a:t>
              </a:r>
              <a:r>
                <a:rPr lang="pt-PT" sz="1800">
                  <a:solidFill>
                    <a:srgbClr val="990033"/>
                  </a:solidFill>
                  <a:latin typeface="+mn-lt"/>
                </a:rPr>
                <a:t> 0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406" name="Line 21"/>
            <p:cNvSpPr>
              <a:spLocks noChangeShapeType="1"/>
            </p:cNvSpPr>
            <p:nvPr/>
          </p:nvSpPr>
          <p:spPr bwMode="auto">
            <a:xfrm>
              <a:off x="3971" y="239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151438" y="4479925"/>
            <a:ext cx="2268537" cy="663575"/>
            <a:chOff x="3245" y="2822"/>
            <a:chExt cx="1429" cy="418"/>
          </a:xfrm>
        </p:grpSpPr>
        <p:sp>
          <p:nvSpPr>
            <p:cNvPr id="15403" name="Rectangle 23"/>
            <p:cNvSpPr>
              <a:spLocks noChangeArrowheads="1"/>
            </p:cNvSpPr>
            <p:nvPr/>
          </p:nvSpPr>
          <p:spPr bwMode="auto">
            <a:xfrm>
              <a:off x="3245" y="3000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obtém end. rotina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>
              <a:off x="3960" y="282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171825" y="1219200"/>
            <a:ext cx="4554538" cy="838200"/>
            <a:chOff x="1998" y="768"/>
            <a:chExt cx="2869" cy="528"/>
          </a:xfrm>
        </p:grpSpPr>
        <p:sp>
          <p:nvSpPr>
            <p:cNvPr id="15401" name="Line 26"/>
            <p:cNvSpPr>
              <a:spLocks noChangeShapeType="1"/>
            </p:cNvSpPr>
            <p:nvPr/>
          </p:nvSpPr>
          <p:spPr bwMode="auto">
            <a:xfrm>
              <a:off x="1998" y="768"/>
              <a:ext cx="28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02" name="Line 27"/>
            <p:cNvSpPr>
              <a:spLocks noChangeShapeType="1"/>
            </p:cNvSpPr>
            <p:nvPr/>
          </p:nvSpPr>
          <p:spPr bwMode="auto">
            <a:xfrm>
              <a:off x="4867" y="7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737100" y="1393825"/>
            <a:ext cx="2989263" cy="3917950"/>
            <a:chOff x="2984" y="878"/>
            <a:chExt cx="1883" cy="2468"/>
          </a:xfrm>
        </p:grpSpPr>
        <p:sp>
          <p:nvSpPr>
            <p:cNvPr id="15393" name="Line 29"/>
            <p:cNvSpPr>
              <a:spLocks noChangeShapeType="1"/>
            </p:cNvSpPr>
            <p:nvPr/>
          </p:nvSpPr>
          <p:spPr bwMode="auto">
            <a:xfrm>
              <a:off x="4523" y="1296"/>
              <a:ext cx="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94" name="Line 30"/>
            <p:cNvSpPr>
              <a:spLocks noChangeShapeType="1"/>
            </p:cNvSpPr>
            <p:nvPr/>
          </p:nvSpPr>
          <p:spPr bwMode="auto">
            <a:xfrm flipH="1">
              <a:off x="2984" y="878"/>
              <a:ext cx="0" cy="2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95" name="Line 31"/>
            <p:cNvSpPr>
              <a:spLocks noChangeShapeType="1"/>
            </p:cNvSpPr>
            <p:nvPr/>
          </p:nvSpPr>
          <p:spPr bwMode="auto">
            <a:xfrm>
              <a:off x="2992" y="878"/>
              <a:ext cx="9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96" name="AutoShape 32"/>
            <p:cNvSpPr>
              <a:spLocks noChangeArrowheads="1"/>
            </p:cNvSpPr>
            <p:nvPr/>
          </p:nvSpPr>
          <p:spPr bwMode="auto">
            <a:xfrm>
              <a:off x="3419" y="1070"/>
              <a:ext cx="1104" cy="45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bit IE = 1?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397" name="Text Box 33"/>
            <p:cNvSpPr txBox="1">
              <a:spLocks noChangeArrowheads="1"/>
            </p:cNvSpPr>
            <p:nvPr/>
          </p:nvSpPr>
          <p:spPr bwMode="auto">
            <a:xfrm>
              <a:off x="4009" y="1468"/>
              <a:ext cx="3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Sim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398" name="Text Box 34"/>
            <p:cNvSpPr txBox="1">
              <a:spLocks noChangeArrowheads="1"/>
            </p:cNvSpPr>
            <p:nvPr/>
          </p:nvSpPr>
          <p:spPr bwMode="auto">
            <a:xfrm>
              <a:off x="4484" y="104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Não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399" name="Line 35"/>
            <p:cNvSpPr>
              <a:spLocks noChangeShapeType="1"/>
            </p:cNvSpPr>
            <p:nvPr/>
          </p:nvSpPr>
          <p:spPr bwMode="auto">
            <a:xfrm>
              <a:off x="3971" y="87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400" name="Line 36"/>
            <p:cNvSpPr>
              <a:spLocks noChangeShapeType="1"/>
            </p:cNvSpPr>
            <p:nvPr/>
          </p:nvSpPr>
          <p:spPr bwMode="auto">
            <a:xfrm>
              <a:off x="3971" y="152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133725" y="5159375"/>
            <a:ext cx="4286250" cy="990600"/>
            <a:chOff x="1974" y="3250"/>
            <a:chExt cx="2700" cy="624"/>
          </a:xfrm>
        </p:grpSpPr>
        <p:sp>
          <p:nvSpPr>
            <p:cNvPr id="15389" name="Rectangle 38"/>
            <p:cNvSpPr>
              <a:spLocks noChangeArrowheads="1"/>
            </p:cNvSpPr>
            <p:nvPr/>
          </p:nvSpPr>
          <p:spPr bwMode="auto">
            <a:xfrm>
              <a:off x="3245" y="3442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PC </a:t>
              </a:r>
              <a:r>
                <a:rPr lang="pt-PT" sz="1800">
                  <a:solidFill>
                    <a:srgbClr val="990033"/>
                  </a:solidFill>
                  <a:latin typeface="+mn-lt"/>
                  <a:sym typeface="Symbol" pitchFamily="18" charset="2"/>
                </a:rPr>
                <a:t></a:t>
              </a:r>
              <a:r>
                <a:rPr lang="pt-PT" sz="1800">
                  <a:solidFill>
                    <a:srgbClr val="990033"/>
                  </a:solidFill>
                  <a:latin typeface="+mn-lt"/>
                </a:rPr>
                <a:t> end. rotina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390" name="Line 39"/>
            <p:cNvSpPr>
              <a:spLocks noChangeShapeType="1"/>
            </p:cNvSpPr>
            <p:nvPr/>
          </p:nvSpPr>
          <p:spPr bwMode="auto">
            <a:xfrm>
              <a:off x="3960" y="325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91" name="Line 40"/>
            <p:cNvSpPr>
              <a:spLocks noChangeShapeType="1"/>
            </p:cNvSpPr>
            <p:nvPr/>
          </p:nvSpPr>
          <p:spPr bwMode="auto">
            <a:xfrm>
              <a:off x="3971" y="368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92" name="Line 41"/>
            <p:cNvSpPr>
              <a:spLocks noChangeShapeType="1"/>
            </p:cNvSpPr>
            <p:nvPr/>
          </p:nvSpPr>
          <p:spPr bwMode="auto">
            <a:xfrm>
              <a:off x="1974" y="3874"/>
              <a:ext cx="19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2257425" y="4648200"/>
            <a:ext cx="2479675" cy="1501775"/>
            <a:chOff x="1422" y="2928"/>
            <a:chExt cx="1562" cy="946"/>
          </a:xfrm>
        </p:grpSpPr>
        <p:sp>
          <p:nvSpPr>
            <p:cNvPr id="15383" name="Line 43"/>
            <p:cNvSpPr>
              <a:spLocks noChangeShapeType="1"/>
            </p:cNvSpPr>
            <p:nvPr/>
          </p:nvSpPr>
          <p:spPr bwMode="auto">
            <a:xfrm>
              <a:off x="2526" y="3346"/>
              <a:ext cx="4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84" name="AutoShape 44"/>
            <p:cNvSpPr>
              <a:spLocks noChangeArrowheads="1"/>
            </p:cNvSpPr>
            <p:nvPr/>
          </p:nvSpPr>
          <p:spPr bwMode="auto">
            <a:xfrm>
              <a:off x="1422" y="3120"/>
              <a:ext cx="1104" cy="45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interrupção?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385" name="Line 45"/>
            <p:cNvSpPr>
              <a:spLocks noChangeShapeType="1"/>
            </p:cNvSpPr>
            <p:nvPr/>
          </p:nvSpPr>
          <p:spPr bwMode="auto">
            <a:xfrm>
              <a:off x="1974" y="3576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86" name="Text Box 46"/>
            <p:cNvSpPr txBox="1">
              <a:spLocks noChangeArrowheads="1"/>
            </p:cNvSpPr>
            <p:nvPr/>
          </p:nvSpPr>
          <p:spPr bwMode="auto">
            <a:xfrm>
              <a:off x="2385" y="3024"/>
              <a:ext cx="3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Sim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387" name="Text Box 47"/>
            <p:cNvSpPr txBox="1">
              <a:spLocks noChangeArrowheads="1"/>
            </p:cNvSpPr>
            <p:nvPr/>
          </p:nvSpPr>
          <p:spPr bwMode="auto">
            <a:xfrm>
              <a:off x="1998" y="3504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Não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388" name="Line 48"/>
            <p:cNvSpPr>
              <a:spLocks noChangeShapeType="1"/>
            </p:cNvSpPr>
            <p:nvPr/>
          </p:nvSpPr>
          <p:spPr bwMode="auto">
            <a:xfrm>
              <a:off x="1974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4352" name="Group 49"/>
          <p:cNvGrpSpPr>
            <a:grpSpLocks/>
          </p:cNvGrpSpPr>
          <p:nvPr/>
        </p:nvGrpSpPr>
        <p:grpSpPr bwMode="auto">
          <a:xfrm>
            <a:off x="1998663" y="1219200"/>
            <a:ext cx="2268537" cy="685800"/>
            <a:chOff x="1259" y="768"/>
            <a:chExt cx="1429" cy="432"/>
          </a:xfrm>
        </p:grpSpPr>
        <p:sp>
          <p:nvSpPr>
            <p:cNvPr id="15381" name="Rectangle 50"/>
            <p:cNvSpPr>
              <a:spLocks noChangeArrowheads="1"/>
            </p:cNvSpPr>
            <p:nvPr/>
          </p:nvSpPr>
          <p:spPr bwMode="auto">
            <a:xfrm>
              <a:off x="1259" y="960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busca instrução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5382" name="Line 51"/>
            <p:cNvSpPr>
              <a:spLocks noChangeShapeType="1"/>
            </p:cNvSpPr>
            <p:nvPr/>
          </p:nvSpPr>
          <p:spPr bwMode="auto">
            <a:xfrm>
              <a:off x="1998" y="7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622425" y="1219200"/>
            <a:ext cx="1549400" cy="4930775"/>
            <a:chOff x="1022" y="768"/>
            <a:chExt cx="976" cy="3106"/>
          </a:xfrm>
        </p:grpSpPr>
        <p:sp>
          <p:nvSpPr>
            <p:cNvPr id="15378" name="Line 53"/>
            <p:cNvSpPr>
              <a:spLocks noChangeShapeType="1"/>
            </p:cNvSpPr>
            <p:nvPr/>
          </p:nvSpPr>
          <p:spPr bwMode="auto">
            <a:xfrm>
              <a:off x="1022" y="768"/>
              <a:ext cx="0" cy="3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79" name="Line 54"/>
            <p:cNvSpPr>
              <a:spLocks noChangeShapeType="1"/>
            </p:cNvSpPr>
            <p:nvPr/>
          </p:nvSpPr>
          <p:spPr bwMode="auto">
            <a:xfrm>
              <a:off x="1022" y="768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380" name="Line 55"/>
            <p:cNvSpPr>
              <a:spLocks noChangeShapeType="1"/>
            </p:cNvSpPr>
            <p:nvPr/>
          </p:nvSpPr>
          <p:spPr bwMode="auto">
            <a:xfrm>
              <a:off x="1022" y="3874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sp>
        <p:nvSpPr>
          <p:cNvPr id="57" name="AutoShape 43"/>
          <p:cNvSpPr>
            <a:spLocks/>
          </p:cNvSpPr>
          <p:nvPr/>
        </p:nvSpPr>
        <p:spPr bwMode="auto">
          <a:xfrm flipH="1">
            <a:off x="1228725" y="1508125"/>
            <a:ext cx="236538" cy="3276600"/>
          </a:xfrm>
          <a:prstGeom prst="rightBrace">
            <a:avLst>
              <a:gd name="adj1" fmla="val 34899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pt-PT">
              <a:latin typeface="+mn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 rot="16200000">
            <a:off x="-985044" y="2704307"/>
            <a:ext cx="3667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 sz="2400" dirty="0" smtClean="0">
                <a:solidFill>
                  <a:schemeClr val="tx2"/>
                </a:solidFill>
                <a:latin typeface="+mn-lt"/>
              </a:rPr>
              <a:t>Operações elementares em cada instrução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80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IST - DEI © 2022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Retorno de interrupções (RFE)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5150" y="1905000"/>
            <a:ext cx="2592388" cy="685800"/>
            <a:chOff x="1259" y="1200"/>
            <a:chExt cx="1429" cy="432"/>
          </a:xfrm>
        </p:grpSpPr>
        <p:sp>
          <p:nvSpPr>
            <p:cNvPr id="16428" name="Line 4"/>
            <p:cNvSpPr>
              <a:spLocks noChangeShapeType="1"/>
            </p:cNvSpPr>
            <p:nvPr/>
          </p:nvSpPr>
          <p:spPr bwMode="auto">
            <a:xfrm>
              <a:off x="1998" y="12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29" name="Rectangle 5"/>
            <p:cNvSpPr>
              <a:spLocks noChangeArrowheads="1"/>
            </p:cNvSpPr>
            <p:nvPr/>
          </p:nvSpPr>
          <p:spPr bwMode="auto">
            <a:xfrm>
              <a:off x="1259" y="1392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descodifica; PC</a:t>
              </a:r>
              <a:r>
                <a:rPr lang="pt-PT" sz="1800" dirty="0">
                  <a:solidFill>
                    <a:srgbClr val="990033"/>
                  </a:solidFill>
                  <a:latin typeface="+mn-lt"/>
                  <a:sym typeface="Symbol" pitchFamily="18" charset="2"/>
                </a:rPr>
                <a:t>PC+2</a:t>
              </a:r>
              <a:endParaRPr lang="en-GB" sz="1800" dirty="0">
                <a:solidFill>
                  <a:srgbClr val="990033"/>
                </a:solidFill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98663" y="3276600"/>
            <a:ext cx="2268537" cy="685800"/>
            <a:chOff x="1259" y="2064"/>
            <a:chExt cx="1429" cy="432"/>
          </a:xfrm>
        </p:grpSpPr>
        <p:sp>
          <p:nvSpPr>
            <p:cNvPr id="16426" name="Line 7"/>
            <p:cNvSpPr>
              <a:spLocks noChangeShapeType="1"/>
            </p:cNvSpPr>
            <p:nvPr/>
          </p:nvSpPr>
          <p:spPr bwMode="auto">
            <a:xfrm>
              <a:off x="197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27" name="Rectangle 8"/>
            <p:cNvSpPr>
              <a:spLocks noChangeArrowheads="1"/>
            </p:cNvSpPr>
            <p:nvPr/>
          </p:nvSpPr>
          <p:spPr bwMode="auto">
            <a:xfrm>
              <a:off x="1259" y="2256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executa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57425" y="4648200"/>
            <a:ext cx="2479675" cy="1501775"/>
            <a:chOff x="1422" y="2928"/>
            <a:chExt cx="1562" cy="946"/>
          </a:xfrm>
        </p:grpSpPr>
        <p:sp>
          <p:nvSpPr>
            <p:cNvPr id="16420" name="Line 10"/>
            <p:cNvSpPr>
              <a:spLocks noChangeShapeType="1"/>
            </p:cNvSpPr>
            <p:nvPr/>
          </p:nvSpPr>
          <p:spPr bwMode="auto">
            <a:xfrm>
              <a:off x="2526" y="3346"/>
              <a:ext cx="4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21" name="AutoShape 11"/>
            <p:cNvSpPr>
              <a:spLocks noChangeArrowheads="1"/>
            </p:cNvSpPr>
            <p:nvPr/>
          </p:nvSpPr>
          <p:spPr bwMode="auto">
            <a:xfrm>
              <a:off x="1422" y="3120"/>
              <a:ext cx="1104" cy="45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interrupção?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6422" name="Line 12"/>
            <p:cNvSpPr>
              <a:spLocks noChangeShapeType="1"/>
            </p:cNvSpPr>
            <p:nvPr/>
          </p:nvSpPr>
          <p:spPr bwMode="auto">
            <a:xfrm>
              <a:off x="1974" y="3576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23" name="Text Box 13"/>
            <p:cNvSpPr txBox="1">
              <a:spLocks noChangeArrowheads="1"/>
            </p:cNvSpPr>
            <p:nvPr/>
          </p:nvSpPr>
          <p:spPr bwMode="auto">
            <a:xfrm>
              <a:off x="2385" y="3024"/>
              <a:ext cx="3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Sim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424" name="Text Box 14"/>
            <p:cNvSpPr txBox="1">
              <a:spLocks noChangeArrowheads="1"/>
            </p:cNvSpPr>
            <p:nvPr/>
          </p:nvSpPr>
          <p:spPr bwMode="auto">
            <a:xfrm>
              <a:off x="1998" y="3504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1800">
                  <a:solidFill>
                    <a:schemeClr val="tx1"/>
                  </a:solidFill>
                  <a:latin typeface="+mn-lt"/>
                </a:rPr>
                <a:t>Não</a:t>
              </a:r>
              <a:endParaRPr lang="en-GB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425" name="Line 15"/>
            <p:cNvSpPr>
              <a:spLocks noChangeShapeType="1"/>
            </p:cNvSpPr>
            <p:nvPr/>
          </p:nvSpPr>
          <p:spPr bwMode="auto">
            <a:xfrm>
              <a:off x="1974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15367" name="Group 16"/>
          <p:cNvGrpSpPr>
            <a:grpSpLocks/>
          </p:cNvGrpSpPr>
          <p:nvPr/>
        </p:nvGrpSpPr>
        <p:grpSpPr bwMode="auto">
          <a:xfrm>
            <a:off x="1871663" y="1233488"/>
            <a:ext cx="2447925" cy="685800"/>
            <a:chOff x="1259" y="768"/>
            <a:chExt cx="1429" cy="432"/>
          </a:xfrm>
        </p:grpSpPr>
        <p:sp>
          <p:nvSpPr>
            <p:cNvPr id="16418" name="Rectangle 17"/>
            <p:cNvSpPr>
              <a:spLocks noChangeArrowheads="1"/>
            </p:cNvSpPr>
            <p:nvPr/>
          </p:nvSpPr>
          <p:spPr bwMode="auto">
            <a:xfrm>
              <a:off x="1259" y="960"/>
              <a:ext cx="1429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>
                  <a:solidFill>
                    <a:srgbClr val="990033"/>
                  </a:solidFill>
                  <a:latin typeface="+mn-lt"/>
                </a:rPr>
                <a:t>busca instrução (RFE)</a:t>
              </a:r>
              <a:endParaRPr lang="en-GB" sz="180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6419" name="Line 18"/>
            <p:cNvSpPr>
              <a:spLocks noChangeShapeType="1"/>
            </p:cNvSpPr>
            <p:nvPr/>
          </p:nvSpPr>
          <p:spPr bwMode="auto">
            <a:xfrm>
              <a:off x="1998" y="7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622425" y="1219200"/>
            <a:ext cx="1511300" cy="4930775"/>
            <a:chOff x="1022" y="768"/>
            <a:chExt cx="952" cy="3106"/>
          </a:xfrm>
        </p:grpSpPr>
        <p:sp>
          <p:nvSpPr>
            <p:cNvPr id="16415" name="Line 20"/>
            <p:cNvSpPr>
              <a:spLocks noChangeShapeType="1"/>
            </p:cNvSpPr>
            <p:nvPr/>
          </p:nvSpPr>
          <p:spPr bwMode="auto">
            <a:xfrm>
              <a:off x="1022" y="768"/>
              <a:ext cx="0" cy="3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16" name="Line 21"/>
            <p:cNvSpPr>
              <a:spLocks noChangeShapeType="1"/>
            </p:cNvSpPr>
            <p:nvPr/>
          </p:nvSpPr>
          <p:spPr bwMode="auto">
            <a:xfrm flipV="1">
              <a:off x="1022" y="76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417" name="Line 22"/>
            <p:cNvSpPr>
              <a:spLocks noChangeShapeType="1"/>
            </p:cNvSpPr>
            <p:nvPr/>
          </p:nvSpPr>
          <p:spPr bwMode="auto">
            <a:xfrm>
              <a:off x="1022" y="3874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 sz="1800">
                <a:latin typeface="+mn-lt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998663" y="2590800"/>
            <a:ext cx="2268537" cy="685800"/>
            <a:chOff x="1259" y="1632"/>
            <a:chExt cx="1429" cy="432"/>
          </a:xfrm>
        </p:grpSpPr>
        <p:grpSp>
          <p:nvGrpSpPr>
            <p:cNvPr id="15387" name="Group 24"/>
            <p:cNvGrpSpPr>
              <a:grpSpLocks/>
            </p:cNvGrpSpPr>
            <p:nvPr/>
          </p:nvGrpSpPr>
          <p:grpSpPr bwMode="auto">
            <a:xfrm>
              <a:off x="1259" y="1632"/>
              <a:ext cx="1429" cy="432"/>
              <a:chOff x="1259" y="1632"/>
              <a:chExt cx="1429" cy="432"/>
            </a:xfrm>
          </p:grpSpPr>
          <p:sp>
            <p:nvSpPr>
              <p:cNvPr id="16413" name="Line 25"/>
              <p:cNvSpPr>
                <a:spLocks noChangeShapeType="1"/>
              </p:cNvSpPr>
              <p:nvPr/>
            </p:nvSpPr>
            <p:spPr bwMode="auto">
              <a:xfrm>
                <a:off x="1974" y="16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1800">
                  <a:latin typeface="+mn-lt"/>
                </a:endParaRPr>
              </a:p>
            </p:txBody>
          </p:sp>
          <p:sp>
            <p:nvSpPr>
              <p:cNvPr id="16414" name="Rectangle 26"/>
              <p:cNvSpPr>
                <a:spLocks noChangeArrowheads="1"/>
              </p:cNvSpPr>
              <p:nvPr/>
            </p:nvSpPr>
            <p:spPr bwMode="auto">
              <a:xfrm>
                <a:off x="1259" y="1824"/>
                <a:ext cx="1429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PT" sz="1800">
                    <a:solidFill>
                      <a:srgbClr val="990033"/>
                    </a:solidFill>
                    <a:latin typeface="+mn-lt"/>
                  </a:rPr>
                  <a:t>busca operandos</a:t>
                </a:r>
                <a:endParaRPr lang="en-GB" sz="1800">
                  <a:solidFill>
                    <a:srgbClr val="990033"/>
                  </a:solidFill>
                  <a:latin typeface="+mn-lt"/>
                </a:endParaRPr>
              </a:p>
            </p:txBody>
          </p:sp>
        </p:grpSp>
        <p:sp>
          <p:nvSpPr>
            <p:cNvPr id="16412" name="Rectangle 27"/>
            <p:cNvSpPr>
              <a:spLocks noChangeArrowheads="1"/>
            </p:cNvSpPr>
            <p:nvPr/>
          </p:nvSpPr>
          <p:spPr bwMode="auto">
            <a:xfrm>
              <a:off x="1259" y="1824"/>
              <a:ext cx="1429" cy="240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 sz="1800">
                <a:latin typeface="+mn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97075" y="3962400"/>
            <a:ext cx="2270125" cy="685800"/>
            <a:chOff x="1997075" y="3962400"/>
            <a:chExt cx="2270125" cy="685800"/>
          </a:xfrm>
        </p:grpSpPr>
        <p:grpSp>
          <p:nvGrpSpPr>
            <p:cNvPr id="15383" name="Group 29"/>
            <p:cNvGrpSpPr>
              <a:grpSpLocks/>
            </p:cNvGrpSpPr>
            <p:nvPr/>
          </p:nvGrpSpPr>
          <p:grpSpPr bwMode="auto">
            <a:xfrm>
              <a:off x="1998663" y="3962400"/>
              <a:ext cx="2268537" cy="685800"/>
              <a:chOff x="1259" y="2496"/>
              <a:chExt cx="1429" cy="432"/>
            </a:xfrm>
          </p:grpSpPr>
          <p:sp>
            <p:nvSpPr>
              <p:cNvPr id="16409" name="Line 30"/>
              <p:cNvSpPr>
                <a:spLocks noChangeShapeType="1"/>
              </p:cNvSpPr>
              <p:nvPr/>
            </p:nvSpPr>
            <p:spPr bwMode="auto">
              <a:xfrm>
                <a:off x="1974" y="24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1800">
                  <a:latin typeface="+mn-lt"/>
                </a:endParaRPr>
              </a:p>
            </p:txBody>
          </p:sp>
          <p:sp>
            <p:nvSpPr>
              <p:cNvPr id="16410" name="Rectangle 31"/>
              <p:cNvSpPr>
                <a:spLocks noChangeArrowheads="1"/>
              </p:cNvSpPr>
              <p:nvPr/>
            </p:nvSpPr>
            <p:spPr bwMode="auto">
              <a:xfrm>
                <a:off x="1259" y="2688"/>
                <a:ext cx="1429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PT" sz="1800" dirty="0">
                    <a:solidFill>
                      <a:srgbClr val="990033"/>
                    </a:solidFill>
                    <a:latin typeface="+mn-lt"/>
                  </a:rPr>
                  <a:t>armazena resultado</a:t>
                </a:r>
                <a:endParaRPr lang="en-GB" sz="1800" dirty="0">
                  <a:solidFill>
                    <a:srgbClr val="990033"/>
                  </a:solidFill>
                  <a:latin typeface="+mn-lt"/>
                </a:endParaRPr>
              </a:p>
            </p:txBody>
          </p:sp>
        </p:grpSp>
        <p:sp>
          <p:nvSpPr>
            <p:cNvPr id="16408" name="Rectangle 32"/>
            <p:cNvSpPr>
              <a:spLocks noChangeArrowheads="1"/>
            </p:cNvSpPr>
            <p:nvPr/>
          </p:nvSpPr>
          <p:spPr bwMode="auto">
            <a:xfrm>
              <a:off x="1997075" y="4267200"/>
              <a:ext cx="2268538" cy="381000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 sz="1800">
                <a:latin typeface="+mn-lt"/>
              </a:endParaRP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267201" y="3581400"/>
            <a:ext cx="3352801" cy="685800"/>
            <a:chOff x="2688" y="2256"/>
            <a:chExt cx="2112" cy="432"/>
          </a:xfrm>
        </p:grpSpPr>
        <p:sp>
          <p:nvSpPr>
            <p:cNvPr id="16404" name="Rectangle 34"/>
            <p:cNvSpPr>
              <a:spLocks noChangeArrowheads="1"/>
            </p:cNvSpPr>
            <p:nvPr/>
          </p:nvSpPr>
          <p:spPr bwMode="auto">
            <a:xfrm>
              <a:off x="3256" y="2448"/>
              <a:ext cx="15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 smtClean="0">
                  <a:solidFill>
                    <a:srgbClr val="990033"/>
                  </a:solidFill>
                  <a:latin typeface="+mn-lt"/>
                </a:rPr>
                <a:t>restaura </a:t>
              </a: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PC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6405" name="Line 35"/>
            <p:cNvSpPr>
              <a:spLocks noChangeShapeType="1"/>
            </p:cNvSpPr>
            <p:nvPr/>
          </p:nvSpPr>
          <p:spPr bwMode="auto">
            <a:xfrm>
              <a:off x="3971" y="22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406" name="Line 36"/>
            <p:cNvSpPr>
              <a:spLocks noChangeShapeType="1"/>
            </p:cNvSpPr>
            <p:nvPr/>
          </p:nvSpPr>
          <p:spPr bwMode="auto">
            <a:xfrm>
              <a:off x="2688" y="2496"/>
              <a:ext cx="557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372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927600" y="1146175"/>
            <a:ext cx="4041775" cy="758825"/>
          </a:xfrm>
        </p:spPr>
        <p:txBody>
          <a:bodyPr/>
          <a:lstStyle/>
          <a:p>
            <a:pPr marL="190500" indent="-190500">
              <a:lnSpc>
                <a:spcPct val="90000"/>
              </a:lnSpc>
            </a:pPr>
            <a:r>
              <a:rPr lang="pt-PT" altLang="pt-PT" smtClean="0"/>
              <a:t>As rotinas de interrupção têm de terminar com RFE</a:t>
            </a:r>
          </a:p>
        </p:txBody>
      </p:sp>
      <p:sp>
        <p:nvSpPr>
          <p:cNvPr id="535590" name="Rectangle 38"/>
          <p:cNvSpPr>
            <a:spLocks noChangeArrowheads="1"/>
          </p:cNvSpPr>
          <p:nvPr/>
        </p:nvSpPr>
        <p:spPr bwMode="auto">
          <a:xfrm>
            <a:off x="4927600" y="4953000"/>
            <a:ext cx="3352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 sz="2400">
                <a:solidFill>
                  <a:schemeClr val="tx1"/>
                </a:solidFill>
                <a:latin typeface="+mn-lt"/>
              </a:rPr>
              <a:t>Pode já haver outra interrupção pendente!</a:t>
            </a:r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267200" y="3200400"/>
            <a:ext cx="4511676" cy="1028700"/>
            <a:chOff x="2688" y="2016"/>
            <a:chExt cx="2842" cy="648"/>
          </a:xfrm>
        </p:grpSpPr>
        <p:sp>
          <p:nvSpPr>
            <p:cNvPr id="16400" name="Rectangle 40"/>
            <p:cNvSpPr>
              <a:spLocks noChangeArrowheads="1"/>
            </p:cNvSpPr>
            <p:nvPr/>
          </p:nvSpPr>
          <p:spPr bwMode="auto">
            <a:xfrm>
              <a:off x="3245" y="2016"/>
              <a:ext cx="1555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sz="1800" dirty="0" smtClean="0">
                  <a:solidFill>
                    <a:srgbClr val="990033"/>
                  </a:solidFill>
                  <a:latin typeface="+mn-lt"/>
                </a:rPr>
                <a:t>restaura </a:t>
              </a:r>
              <a:r>
                <a:rPr lang="pt-PT" sz="1800" dirty="0">
                  <a:solidFill>
                    <a:srgbClr val="990033"/>
                  </a:solidFill>
                  <a:latin typeface="+mn-lt"/>
                </a:rPr>
                <a:t>bits de estado</a:t>
              </a:r>
              <a:endParaRPr lang="en-GB" sz="1800" dirty="0">
                <a:solidFill>
                  <a:srgbClr val="990033"/>
                </a:solidFill>
                <a:latin typeface="+mn-lt"/>
              </a:endParaRPr>
            </a:p>
          </p:txBody>
        </p:sp>
        <p:sp>
          <p:nvSpPr>
            <p:cNvPr id="16401" name="Line 41"/>
            <p:cNvSpPr>
              <a:spLocks noChangeShapeType="1"/>
            </p:cNvSpPr>
            <p:nvPr/>
          </p:nvSpPr>
          <p:spPr bwMode="auto">
            <a:xfrm flipV="1">
              <a:off x="2688" y="2016"/>
              <a:ext cx="557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402" name="Text Box 42"/>
            <p:cNvSpPr txBox="1">
              <a:spLocks noChangeArrowheads="1"/>
            </p:cNvSpPr>
            <p:nvPr/>
          </p:nvSpPr>
          <p:spPr bwMode="auto">
            <a:xfrm>
              <a:off x="5026" y="2205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RFE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6403" name="AutoShape 43"/>
            <p:cNvSpPr>
              <a:spLocks/>
            </p:cNvSpPr>
            <p:nvPr/>
          </p:nvSpPr>
          <p:spPr bwMode="auto">
            <a:xfrm>
              <a:off x="4866" y="2040"/>
              <a:ext cx="149" cy="624"/>
            </a:xfrm>
            <a:prstGeom prst="rightBrace">
              <a:avLst>
                <a:gd name="adj1" fmla="val 34899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pt-PT">
                <a:latin typeface="+mn-lt"/>
              </a:endParaRPr>
            </a:p>
          </p:txBody>
        </p:sp>
      </p:grpSp>
      <p:sp>
        <p:nvSpPr>
          <p:cNvPr id="535596" name="Rectangle 44"/>
          <p:cNvSpPr>
            <a:spLocks noChangeArrowheads="1"/>
          </p:cNvSpPr>
          <p:nvPr/>
        </p:nvSpPr>
        <p:spPr bwMode="auto">
          <a:xfrm>
            <a:off x="4927600" y="2058988"/>
            <a:ext cx="3744913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20000"/>
              </a:spcBef>
              <a:buFontTx/>
              <a:buChar char="•"/>
              <a:defRPr/>
            </a:pPr>
            <a:r>
              <a:rPr lang="pt-PT" sz="2400" dirty="0">
                <a:solidFill>
                  <a:schemeClr val="tx1"/>
                </a:solidFill>
                <a:latin typeface="+mn-lt"/>
              </a:rPr>
              <a:t>O bit IE volta a estar a 1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740854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90" grpId="0" autoUpdateAnimBg="0"/>
      <p:bldP spid="5355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924800" cy="685800"/>
          </a:xfrm>
        </p:spPr>
        <p:txBody>
          <a:bodyPr/>
          <a:lstStyle/>
          <a:p>
            <a:r>
              <a:rPr lang="en-US" altLang="pt-PT" smtClean="0"/>
              <a:t>Rotina de interrupção típica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04900"/>
            <a:ext cx="7848600" cy="278976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err="1" smtClean="0">
                <a:solidFill>
                  <a:schemeClr val="tx2"/>
                </a:solidFill>
              </a:rPr>
              <a:t>rotina_int</a:t>
            </a:r>
            <a:r>
              <a:rPr lang="pt-PT" altLang="pt-PT" sz="1800" dirty="0" smtClean="0">
                <a:solidFill>
                  <a:schemeClr val="tx2"/>
                </a:solidFill>
              </a:rPr>
              <a:t>:		; DI automático, bit IE fica a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	; (não responde às interrupções)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</a:t>
            </a:r>
            <a:r>
              <a:rPr lang="pt-PT" altLang="pt-PT" sz="1800" dirty="0" err="1" smtClean="0">
                <a:solidFill>
                  <a:schemeClr val="tx2"/>
                </a:solidFill>
              </a:rPr>
              <a:t>push</a:t>
            </a:r>
            <a:r>
              <a:rPr lang="pt-PT" altLang="pt-PT" sz="1800" dirty="0" smtClean="0">
                <a:solidFill>
                  <a:schemeClr val="tx2"/>
                </a:solidFill>
              </a:rPr>
              <a:t>	registos	; guarda registos que a  rotina vá usar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instruções críticas</a:t>
            </a:r>
            <a:r>
              <a:rPr lang="pt-PT" altLang="pt-PT" sz="1800" dirty="0" smtClean="0">
                <a:solidFill>
                  <a:schemeClr val="tx2"/>
                </a:solidFill>
              </a:rPr>
              <a:t>	; sequência de instruções que </a:t>
            </a:r>
            <a:r>
              <a:rPr lang="pt-PT" altLang="pt-PT" sz="1800" u="sng" dirty="0" smtClean="0">
                <a:solidFill>
                  <a:schemeClr val="tx2"/>
                </a:solidFill>
              </a:rPr>
              <a:t>não pode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	; ser interrompida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EI		; permite interrupções (se necessário)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instruções não críticas</a:t>
            </a:r>
            <a:r>
              <a:rPr lang="pt-PT" altLang="pt-PT" sz="1800" dirty="0" smtClean="0">
                <a:solidFill>
                  <a:schemeClr val="tx2"/>
                </a:solidFill>
              </a:rPr>
              <a:t>	; sequência de instruções que </a:t>
            </a:r>
            <a:r>
              <a:rPr lang="pt-PT" altLang="pt-PT" sz="1800" u="sng" dirty="0" smtClean="0">
                <a:solidFill>
                  <a:schemeClr val="tx2"/>
                </a:solidFill>
              </a:rPr>
              <a:t>pode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	; ser interrompida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pop	registos	; restaura registos (pela ordem inversa)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714375" algn="l"/>
                <a:tab pos="1438275" algn="l"/>
                <a:tab pos="340995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RFE		; retorna da rotina (EI automático)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0116" y="4038599"/>
            <a:ext cx="8379884" cy="19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kern="0" dirty="0" smtClean="0"/>
              <a:t>As rotinas de interrupção são mecanismos de baixo nível. Devem ser muito curtas e por regra não devem permitir ser interrompidas (mas há essa possibilidade).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PT" altLang="pt-PT" kern="0" dirty="0" smtClean="0"/>
              <a:t>O seu papel é essencialmente assinalar a ocorrência da interrupção, desencadeando ações a executar por software de mais alto nível (e não diretamente por elas) </a:t>
            </a:r>
          </a:p>
        </p:txBody>
      </p:sp>
    </p:spTree>
    <p:extLst>
      <p:ext uri="{BB962C8B-B14F-4D97-AF65-F5344CB8AC3E}">
        <p14:creationId xmlns:p14="http://schemas.microsoft.com/office/powerpoint/2010/main" val="46200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dirty="0" err="1" smtClean="0"/>
              <a:t>Rotina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interrupção</a:t>
            </a:r>
            <a:r>
              <a:rPr lang="en-US" altLang="pt-PT" dirty="0" smtClean="0"/>
              <a:t> (</a:t>
            </a:r>
            <a:r>
              <a:rPr lang="en-US" altLang="pt-PT" dirty="0" err="1" smtClean="0"/>
              <a:t>nível</a:t>
            </a:r>
            <a:r>
              <a:rPr lang="en-US" altLang="pt-PT" dirty="0" smtClean="0"/>
              <a:t>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49815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PLACE	2000H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tab:	WORD	rot0	; tabela de interrupções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endParaRPr lang="pt-BR" altLang="pt-PT" sz="1600" smtClean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PLACE	0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BTE, tab	; incializa BTE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SP, 1000H	; incializa SP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R0, 2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RCN, R0	; interrupção 0 sensível ao nível 1 (e não ao flanco)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R0, 0	; inicializa contador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EI0		; permite interrupções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EI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fim:	JMP	fim	; fica à espera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endParaRPr lang="pt-BR" altLang="pt-PT" sz="1600" smtClean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endParaRPr lang="pt-BR" altLang="pt-PT" sz="1600" smtClean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rot0:			; rotina de interrupção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PUSH	R1	; guarda R1	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	R1, 0A000H	; endereço do periférico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ADD	R0, 1	; incrementa contador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MOVB	[R1], R0	; atualiza mostrador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POP	R1	; repõe R1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  <a:tabLst>
                <a:tab pos="1244600" algn="l"/>
                <a:tab pos="2387600" algn="l"/>
              </a:tabLst>
            </a:pPr>
            <a:r>
              <a:rPr lang="pt-BR" altLang="pt-PT" sz="1600" smtClean="0">
                <a:solidFill>
                  <a:schemeClr val="tx2"/>
                </a:solidFill>
              </a:rPr>
              <a:t>	RFE		; regressa</a:t>
            </a:r>
            <a:endParaRPr lang="pt-PT" altLang="pt-PT" sz="16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215900"/>
            <a:ext cx="8889999" cy="685800"/>
          </a:xfrm>
        </p:spPr>
        <p:txBody>
          <a:bodyPr/>
          <a:lstStyle/>
          <a:p>
            <a:r>
              <a:rPr lang="en-US" altLang="pt-PT" dirty="0" err="1"/>
              <a:t>Rotina</a:t>
            </a:r>
            <a:r>
              <a:rPr lang="en-US" altLang="pt-PT" dirty="0"/>
              <a:t> de </a:t>
            </a:r>
            <a:r>
              <a:rPr lang="en-US" altLang="pt-PT" dirty="0" err="1"/>
              <a:t>interrupção</a:t>
            </a:r>
            <a:r>
              <a:rPr lang="en-US" altLang="pt-PT" dirty="0"/>
              <a:t> (</a:t>
            </a:r>
            <a:r>
              <a:rPr lang="en-US" altLang="pt-PT" dirty="0" err="1"/>
              <a:t>nível</a:t>
            </a:r>
            <a:r>
              <a:rPr lang="en-US" altLang="pt-PT" dirty="0"/>
              <a:t>)</a:t>
            </a:r>
            <a:endParaRPr lang="en-US" altLang="pt-PT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901700"/>
            <a:ext cx="8358716" cy="527896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>
                <a:solidFill>
                  <a:schemeClr val="bg2"/>
                </a:solidFill>
                <a:latin typeface="Tahoma" panose="020B0604030504040204" pitchFamily="34" charset="0"/>
              </a:rPr>
              <a:t>	. . .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dados, pilha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:	WORD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rot0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tabela de interrupções (neste caso só tem uma WORD)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PLACE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o código tem de começar em 0000H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SP, </a:t>
            </a:r>
            <a:r>
              <a:rPr lang="pt-PT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SP_inicial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; inicializa SP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MOV	BTE, </a:t>
            </a:r>
            <a:r>
              <a:rPr lang="pt-PT" altLang="pt-PT" sz="16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tab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BTE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MOV	R0, 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b="1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	MOV	RCN, R0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; interrupção 0 sensível ao nível 1 (e não ao flanco)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	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RCN (Registo de Controlo do Núcleo)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R0,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EI0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permite interrupção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EI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permite interrupções (geral)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fim: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JMP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fica à espera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rot0:			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rotina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que trata da interrupção 0 (incrementa contador)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PUSH	R1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ADD	R0,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incrementa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R1, DISPLAYS	; endereço do periférico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MOVB	[R1],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R0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atualiza 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display</a:t>
            </a:r>
            <a:endParaRPr lang="pt-PT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POP	R1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41338" algn="l"/>
                <a:tab pos="1252538" algn="l"/>
                <a:tab pos="2247900" algn="l"/>
                <a:tab pos="2692400" algn="l"/>
              </a:tabLst>
            </a:pP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PT" altLang="pt-PT" sz="16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RFE</a:t>
            </a:r>
            <a:r>
              <a:rPr lang="pt-PT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		; </a:t>
            </a:r>
            <a:r>
              <a:rPr lang="pt-PT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regressa da interrupção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672667" y="5207000"/>
            <a:ext cx="2870200" cy="660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t-PT" b="1" dirty="0" smtClean="0">
                <a:solidFill>
                  <a:srgbClr val="FF0000"/>
                </a:solidFill>
                <a:latin typeface="Arial" charset="0"/>
              </a:rPr>
              <a:t>interrupção-nível.asm</a:t>
            </a:r>
            <a:endParaRPr kumimoji="0" lang="pt-PT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1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257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As interrupções são desativadas automaticamente sempre que um processador atende uma interrupção. Porquê?</a:t>
            </a:r>
          </a:p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Explique o que sucede se invocar uma rotina de interrupção com CALL.</a:t>
            </a:r>
          </a:p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Explique o que sucede quando uma interrupção ocorrer e na tabela de endereços das rotinas de interrupção o endereço especificado para essa interrupção for o de uma rotina normal.</a:t>
            </a:r>
          </a:p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Os chamados programas de “hard real-time”, em que os tempos de execução </a:t>
            </a:r>
            <a:r>
              <a:rPr lang="pt-PT" altLang="pt-PT" u="sng" dirty="0" smtClean="0">
                <a:cs typeface="Times New Roman" panose="02020603050405020304" pitchFamily="18" charset="0"/>
              </a:rPr>
              <a:t>são críticos</a:t>
            </a:r>
            <a:r>
              <a:rPr lang="pt-PT" altLang="pt-PT" dirty="0" smtClean="0">
                <a:cs typeface="Times New Roman" panose="02020603050405020304" pitchFamily="18" charset="0"/>
              </a:rPr>
              <a:t> e têm de ser escrupulosamente respeitados, não usam interrupções. Se houver necessidade, o processador testa e processa todos os sinais explicitamente e quando entender. Explique a razão de eliminar algo tão útil como as interrupções.</a:t>
            </a:r>
            <a:endParaRPr lang="pt-PT" altLang="pt-PT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79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181600" cy="685800"/>
          </a:xfrm>
        </p:spPr>
        <p:txBody>
          <a:bodyPr/>
          <a:lstStyle/>
          <a:p>
            <a:r>
              <a:rPr lang="en-US" altLang="pt-PT" smtClean="0"/>
              <a:t>Chamada/retorno</a:t>
            </a:r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096000" y="3581400"/>
            <a:ext cx="228600" cy="16002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181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 smtClean="0"/>
              <a:t>A pilha memoriza o endereço seguinte ao CALL (valor do PC)</a:t>
            </a:r>
          </a:p>
          <a:p>
            <a:pPr>
              <a:lnSpc>
                <a:spcPct val="90000"/>
              </a:lnSpc>
            </a:pPr>
            <a:r>
              <a:rPr lang="pt-PT" altLang="pt-PT" sz="2000" smtClean="0"/>
              <a:t>SP </a:t>
            </a:r>
            <a:r>
              <a:rPr lang="pt-PT" altLang="pt-PT" sz="2000" smtClean="0">
                <a:sym typeface="Wingdings" panose="05000000000000000000" pitchFamily="2" charset="2"/>
              </a:rPr>
              <a:t> SP - 2</a:t>
            </a:r>
          </a:p>
          <a:p>
            <a:pPr>
              <a:lnSpc>
                <a:spcPct val="90000"/>
              </a:lnSpc>
            </a:pPr>
            <a:r>
              <a:rPr lang="pt-PT" altLang="pt-PT" sz="2000" smtClean="0">
                <a:sym typeface="Wingdings" panose="05000000000000000000" pitchFamily="2" charset="2"/>
              </a:rPr>
              <a:t>M[SP]  PC</a:t>
            </a:r>
          </a:p>
          <a:p>
            <a:pPr>
              <a:lnSpc>
                <a:spcPct val="90000"/>
              </a:lnSpc>
            </a:pPr>
            <a:r>
              <a:rPr lang="pt-PT" altLang="pt-PT" sz="2000" smtClean="0"/>
              <a:t>PC </a:t>
            </a:r>
            <a:r>
              <a:rPr lang="pt-PT" altLang="pt-PT" sz="2000" smtClean="0">
                <a:sym typeface="Wingdings" panose="05000000000000000000" pitchFamily="2" charset="2"/>
              </a:rPr>
              <a:t> </a:t>
            </a:r>
            <a:r>
              <a:rPr lang="pt-PT" altLang="pt-PT" sz="2000" i="1" smtClean="0">
                <a:sym typeface="Wingdings" panose="05000000000000000000" pitchFamily="2" charset="2"/>
              </a:rPr>
              <a:t>endereço da rotina</a:t>
            </a:r>
            <a:endParaRPr lang="pt-PT" altLang="pt-PT" sz="2000" i="1" smtClean="0"/>
          </a:p>
        </p:txBody>
      </p:sp>
      <p:grpSp>
        <p:nvGrpSpPr>
          <p:cNvPr id="59398" name="Group 5"/>
          <p:cNvGrpSpPr>
            <a:grpSpLocks/>
          </p:cNvGrpSpPr>
          <p:nvPr/>
        </p:nvGrpSpPr>
        <p:grpSpPr bwMode="auto">
          <a:xfrm>
            <a:off x="2819400" y="533400"/>
            <a:ext cx="5257800" cy="5715000"/>
            <a:chOff x="1776" y="336"/>
            <a:chExt cx="3312" cy="3600"/>
          </a:xfrm>
        </p:grpSpPr>
        <p:grpSp>
          <p:nvGrpSpPr>
            <p:cNvPr id="59405" name="Group 6"/>
            <p:cNvGrpSpPr>
              <a:grpSpLocks/>
            </p:cNvGrpSpPr>
            <p:nvPr/>
          </p:nvGrpSpPr>
          <p:grpSpPr bwMode="auto">
            <a:xfrm>
              <a:off x="2903" y="336"/>
              <a:ext cx="2185" cy="3600"/>
              <a:chOff x="2903" y="336"/>
              <a:chExt cx="2185" cy="3600"/>
            </a:xfrm>
          </p:grpSpPr>
          <p:sp>
            <p:nvSpPr>
              <p:cNvPr id="59416" name="Rectangle 7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864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7" name="Rectangle 8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864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8" name="Rectangle 9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864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9" name="Rectangle 10"/>
              <p:cNvSpPr>
                <a:spLocks noChangeArrowheads="1"/>
              </p:cNvSpPr>
              <p:nvPr/>
            </p:nvSpPr>
            <p:spPr bwMode="auto">
              <a:xfrm>
                <a:off x="4224" y="2832"/>
                <a:ext cx="864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8" name="Rectangle 11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864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PT" dirty="0">
                    <a:solidFill>
                      <a:schemeClr val="tx1"/>
                    </a:solidFill>
                    <a:latin typeface="+mn-lt"/>
                  </a:rPr>
                  <a:t>RET</a:t>
                </a:r>
                <a:endParaRPr lang="en-GB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9421" name="Rectangle 12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2" name="Rectangle 13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3" name="Line 14"/>
              <p:cNvSpPr>
                <a:spLocks noChangeShapeType="1"/>
              </p:cNvSpPr>
              <p:nvPr/>
            </p:nvSpPr>
            <p:spPr bwMode="auto">
              <a:xfrm>
                <a:off x="4224" y="336"/>
                <a:ext cx="0" cy="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9424" name="Line 15"/>
              <p:cNvSpPr>
                <a:spLocks noChangeShapeType="1"/>
              </p:cNvSpPr>
              <p:nvPr/>
            </p:nvSpPr>
            <p:spPr bwMode="auto">
              <a:xfrm>
                <a:off x="5088" y="336"/>
                <a:ext cx="0" cy="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9425" name="Rectangle 16"/>
              <p:cNvSpPr>
                <a:spLocks noChangeArrowheads="1"/>
              </p:cNvSpPr>
              <p:nvPr/>
            </p:nvSpPr>
            <p:spPr bwMode="auto">
              <a:xfrm>
                <a:off x="4224" y="43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4" name="Rectangle 17"/>
              <p:cNvSpPr>
                <a:spLocks noChangeArrowheads="1"/>
              </p:cNvSpPr>
              <p:nvPr/>
            </p:nvSpPr>
            <p:spPr bwMode="auto">
              <a:xfrm>
                <a:off x="4224" y="672"/>
                <a:ext cx="864" cy="240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pt-PT" dirty="0">
                    <a:solidFill>
                      <a:schemeClr val="tx1"/>
                    </a:solidFill>
                    <a:latin typeface="+mn-lt"/>
                  </a:rPr>
                  <a:t>CALL</a:t>
                </a:r>
                <a:endParaRPr lang="en-GB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9427" name="Rectangle 18"/>
              <p:cNvSpPr>
                <a:spLocks noChangeArrowheads="1"/>
              </p:cNvSpPr>
              <p:nvPr/>
            </p:nvSpPr>
            <p:spPr bwMode="auto">
              <a:xfrm>
                <a:off x="4224" y="91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8" name="Rectangle 19"/>
              <p:cNvSpPr>
                <a:spLocks noChangeArrowheads="1"/>
              </p:cNvSpPr>
              <p:nvPr/>
            </p:nvSpPr>
            <p:spPr bwMode="auto">
              <a:xfrm>
                <a:off x="4224" y="115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9" name="Rectangle 20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30" name="Rectangle 21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31" name="Rectangle 22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pt-PT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32" name="AutoShape 23"/>
              <p:cNvSpPr>
                <a:spLocks/>
              </p:cNvSpPr>
              <p:nvPr/>
            </p:nvSpPr>
            <p:spPr bwMode="auto">
              <a:xfrm>
                <a:off x="3552" y="2112"/>
                <a:ext cx="240" cy="120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56361" name="Text Box 24"/>
              <p:cNvSpPr txBox="1">
                <a:spLocks noChangeArrowheads="1"/>
              </p:cNvSpPr>
              <p:nvPr/>
            </p:nvSpPr>
            <p:spPr bwMode="auto">
              <a:xfrm>
                <a:off x="2903" y="2544"/>
                <a:ext cx="67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pt-PT" sz="2400" dirty="0">
                    <a:solidFill>
                      <a:schemeClr val="tx2"/>
                    </a:solidFill>
                    <a:latin typeface="+mn-lt"/>
                  </a:rPr>
                  <a:t>Rotina</a:t>
                </a:r>
                <a:endParaRPr lang="en-GB" sz="2400" dirty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grpSp>
          <p:nvGrpSpPr>
            <p:cNvPr id="59406" name="Group 25"/>
            <p:cNvGrpSpPr>
              <a:grpSpLocks/>
            </p:cNvGrpSpPr>
            <p:nvPr/>
          </p:nvGrpSpPr>
          <p:grpSpPr bwMode="auto">
            <a:xfrm>
              <a:off x="1776" y="2016"/>
              <a:ext cx="864" cy="1776"/>
              <a:chOff x="1776" y="2160"/>
              <a:chExt cx="864" cy="1776"/>
            </a:xfrm>
          </p:grpSpPr>
          <p:grpSp>
            <p:nvGrpSpPr>
              <p:cNvPr id="59407" name="Group 26"/>
              <p:cNvGrpSpPr>
                <a:grpSpLocks/>
              </p:cNvGrpSpPr>
              <p:nvPr/>
            </p:nvGrpSpPr>
            <p:grpSpPr bwMode="auto">
              <a:xfrm>
                <a:off x="1776" y="2448"/>
                <a:ext cx="864" cy="1488"/>
                <a:chOff x="1728" y="1968"/>
                <a:chExt cx="864" cy="1488"/>
              </a:xfrm>
            </p:grpSpPr>
            <p:sp>
              <p:nvSpPr>
                <p:cNvPr id="5940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2112"/>
                  <a:ext cx="86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pt-PT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41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86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pt-PT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4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86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pt-PT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4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2832"/>
                  <a:ext cx="86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pt-PT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41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3072"/>
                  <a:ext cx="864" cy="240"/>
                </a:xfrm>
                <a:prstGeom prst="rect">
                  <a:avLst/>
                </a:prstGeom>
                <a:solidFill>
                  <a:srgbClr val="CC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pt-PT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414" name="Line 32"/>
                <p:cNvSpPr>
                  <a:spLocks noChangeShapeType="1"/>
                </p:cNvSpPr>
                <p:nvPr/>
              </p:nvSpPr>
              <p:spPr bwMode="auto">
                <a:xfrm>
                  <a:off x="1728" y="1968"/>
                  <a:ext cx="0" cy="14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9415" name="Line 33"/>
                <p:cNvSpPr>
                  <a:spLocks noChangeShapeType="1"/>
                </p:cNvSpPr>
                <p:nvPr/>
              </p:nvSpPr>
              <p:spPr bwMode="auto">
                <a:xfrm>
                  <a:off x="2592" y="1968"/>
                  <a:ext cx="0" cy="14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</p:grpSp>
          <p:sp>
            <p:nvSpPr>
              <p:cNvPr id="56336" name="Text Box 34"/>
              <p:cNvSpPr txBox="1">
                <a:spLocks noChangeArrowheads="1"/>
              </p:cNvSpPr>
              <p:nvPr/>
            </p:nvSpPr>
            <p:spPr bwMode="auto">
              <a:xfrm>
                <a:off x="1949" y="2160"/>
                <a:ext cx="5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pt-PT" sz="2400" dirty="0">
                    <a:solidFill>
                      <a:schemeClr val="tx2"/>
                    </a:solidFill>
                    <a:latin typeface="+mn-lt"/>
                  </a:rPr>
                  <a:t>Pilha</a:t>
                </a:r>
                <a:endParaRPr lang="en-GB" sz="2400" dirty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</p:grpSp>
      <p:sp>
        <p:nvSpPr>
          <p:cNvPr id="512035" name="AutoShape 35"/>
          <p:cNvSpPr>
            <a:spLocks noChangeArrowheads="1"/>
          </p:cNvSpPr>
          <p:nvPr/>
        </p:nvSpPr>
        <p:spPr bwMode="auto">
          <a:xfrm>
            <a:off x="6096000" y="1143000"/>
            <a:ext cx="457200" cy="2743200"/>
          </a:xfrm>
          <a:prstGeom prst="curvedRightArrow">
            <a:avLst>
              <a:gd name="adj1" fmla="val 38556"/>
              <a:gd name="adj2" fmla="val 158556"/>
              <a:gd name="adj3" fmla="val 3333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56328" name="Rectangle 36"/>
          <p:cNvSpPr>
            <a:spLocks noChangeArrowheads="1"/>
          </p:cNvSpPr>
          <p:nvPr/>
        </p:nvSpPr>
        <p:spPr bwMode="auto">
          <a:xfrm>
            <a:off x="2819400" y="5029200"/>
            <a:ext cx="1371600" cy="381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+mn-lt"/>
              </a:rPr>
              <a:t>Retorno</a:t>
            </a:r>
            <a:endParaRPr lang="en-GB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9401" name="AutoShape 37"/>
          <p:cNvCxnSpPr>
            <a:cxnSpLocks noChangeShapeType="1"/>
            <a:stCxn id="56328" idx="3"/>
            <a:endCxn id="59427" idx="1"/>
          </p:cNvCxnSpPr>
          <p:nvPr/>
        </p:nvCxnSpPr>
        <p:spPr bwMode="auto">
          <a:xfrm flipV="1">
            <a:off x="4191000" y="1638300"/>
            <a:ext cx="2514600" cy="3581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2" name="Group 38"/>
          <p:cNvGrpSpPr>
            <a:grpSpLocks/>
          </p:cNvGrpSpPr>
          <p:nvPr/>
        </p:nvGrpSpPr>
        <p:grpSpPr bwMode="auto">
          <a:xfrm>
            <a:off x="1698625" y="4953000"/>
            <a:ext cx="1101725" cy="461963"/>
            <a:chOff x="938" y="2064"/>
            <a:chExt cx="694" cy="291"/>
          </a:xfrm>
        </p:grpSpPr>
        <p:sp>
          <p:nvSpPr>
            <p:cNvPr id="59403" name="Line 39"/>
            <p:cNvSpPr>
              <a:spLocks noChangeShapeType="1"/>
            </p:cNvSpPr>
            <p:nvPr/>
          </p:nvSpPr>
          <p:spPr bwMode="auto">
            <a:xfrm>
              <a:off x="1296" y="2208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6332" name="Text Box 40"/>
            <p:cNvSpPr txBox="1">
              <a:spLocks noChangeArrowheads="1"/>
            </p:cNvSpPr>
            <p:nvPr/>
          </p:nvSpPr>
          <p:spPr bwMode="auto">
            <a:xfrm>
              <a:off x="938" y="2064"/>
              <a:ext cx="3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rgbClr val="990033"/>
                  </a:solidFill>
                  <a:latin typeface="+mn-lt"/>
                </a:rPr>
                <a:t>SP</a:t>
              </a:r>
              <a:endParaRPr lang="en-GB" sz="2400" dirty="0">
                <a:solidFill>
                  <a:srgbClr val="990033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257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 startAt="5"/>
              <a:tabLst>
                <a:tab pos="1244600" algn="l"/>
                <a:tab pos="2387600" algn="l"/>
              </a:tabLst>
            </a:pPr>
            <a:r>
              <a:rPr lang="pt-PT" altLang="pt-PT" sz="2000" dirty="0" smtClean="0">
                <a:cs typeface="Times New Roman" panose="02020603050405020304" pitchFamily="18" charset="0"/>
              </a:rPr>
              <a:t>Suponha que a rotina de interrupção A demora 1 milissegundo a executar e tem maior prioridade que a rotina de interrupção B, que demora 10 milissegundos a executar.</a:t>
            </a:r>
          </a:p>
          <a:p>
            <a:pPr marL="541338" indent="0">
              <a:lnSpc>
                <a:spcPct val="80000"/>
              </a:lnSpc>
              <a:spcBef>
                <a:spcPct val="30000"/>
              </a:spcBef>
              <a:buNone/>
              <a:tabLst>
                <a:tab pos="1244600" algn="l"/>
                <a:tab pos="2387600" algn="l"/>
              </a:tabLst>
            </a:pPr>
            <a:r>
              <a:rPr lang="pt-PT" altLang="pt-PT" sz="2000" dirty="0" smtClean="0">
                <a:cs typeface="Times New Roman" panose="02020603050405020304" pitchFamily="18" charset="0"/>
              </a:rPr>
              <a:t>Nem A nem B voltam a permitir as interrupções explicitamente (com a instrução EI).</a:t>
            </a:r>
          </a:p>
          <a:p>
            <a:pPr marL="541338" indent="0">
              <a:lnSpc>
                <a:spcPct val="80000"/>
              </a:lnSpc>
              <a:spcBef>
                <a:spcPct val="30000"/>
              </a:spcBef>
              <a:buNone/>
              <a:tabLst>
                <a:tab pos="1244600" algn="l"/>
                <a:tab pos="2387600" algn="l"/>
              </a:tabLst>
            </a:pPr>
            <a:r>
              <a:rPr lang="pt-PT" altLang="pt-PT" sz="2000" dirty="0" smtClean="0">
                <a:cs typeface="Times New Roman" panose="02020603050405020304" pitchFamily="18" charset="0"/>
              </a:rPr>
              <a:t>Suponha que o hardware externo pede 100 interrupções A e 50 interrupções B por segundo.</a:t>
            </a:r>
          </a:p>
          <a:p>
            <a:pPr marL="914400" lvl="1" indent="-457200">
              <a:lnSpc>
                <a:spcPct val="80000"/>
              </a:lnSpc>
              <a:spcBef>
                <a:spcPct val="30000"/>
              </a:spcBef>
              <a:buFontTx/>
              <a:buAutoNum type="alphaLcParenR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Quanto tempo tem o processador por segundo para correr o programa principal?</a:t>
            </a:r>
          </a:p>
          <a:p>
            <a:pPr marL="914400" lvl="1" indent="-457200">
              <a:lnSpc>
                <a:spcPct val="80000"/>
              </a:lnSpc>
              <a:spcBef>
                <a:spcPct val="30000"/>
              </a:spcBef>
              <a:buFontTx/>
              <a:buAutoNum type="alphaLcParenR"/>
              <a:tabLst>
                <a:tab pos="1244600" algn="l"/>
                <a:tab pos="2387600" algn="l"/>
              </a:tabLst>
            </a:pPr>
            <a:r>
              <a:rPr lang="pt-PT" altLang="pt-PT" dirty="0" smtClean="0">
                <a:cs typeface="Times New Roman" panose="02020603050405020304" pitchFamily="18" charset="0"/>
              </a:rPr>
              <a:t>Supondo que no programa principal as interrupções estão sempre permitidas e que o tempo máximo de execução de uma instrução do processador é de 10 microssegundos, indique qual o tempo máximo de espera antes que o processador atenda uma interrupção do tipo A e do tipo B, supondo que o processador acabou de começar a executar (i) uma instrução no programa principal, (</a:t>
            </a:r>
            <a:r>
              <a:rPr lang="pt-PT" altLang="pt-PT" dirty="0" err="1" smtClean="0">
                <a:cs typeface="Times New Roman" panose="02020603050405020304" pitchFamily="18" charset="0"/>
              </a:rPr>
              <a:t>ii</a:t>
            </a:r>
            <a:r>
              <a:rPr lang="pt-PT" altLang="pt-PT" dirty="0" smtClean="0">
                <a:cs typeface="Times New Roman" panose="02020603050405020304" pitchFamily="18" charset="0"/>
              </a:rPr>
              <a:t>) a rotina de interrupção A e (</a:t>
            </a:r>
            <a:r>
              <a:rPr lang="pt-PT" altLang="pt-PT" dirty="0" err="1" smtClean="0">
                <a:cs typeface="Times New Roman" panose="02020603050405020304" pitchFamily="18" charset="0"/>
              </a:rPr>
              <a:t>iii</a:t>
            </a:r>
            <a:r>
              <a:rPr lang="pt-PT" altLang="pt-PT" dirty="0" smtClean="0">
                <a:cs typeface="Times New Roman" panose="02020603050405020304" pitchFamily="18" charset="0"/>
              </a:rPr>
              <a:t>) a rotina de interrupção B.</a:t>
            </a:r>
            <a:endParaRPr lang="pt-PT" altLang="pt-PT" sz="1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4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257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AutoNum type="arabicPeriod" startAt="5"/>
              <a:tabLst>
                <a:tab pos="1244600" algn="l"/>
                <a:tab pos="2387600" algn="l"/>
              </a:tabLst>
            </a:pPr>
            <a:r>
              <a:rPr lang="pt-PT" altLang="pt-PT" sz="2000" smtClean="0">
                <a:cs typeface="Times New Roman" panose="02020603050405020304" pitchFamily="18" charset="0"/>
              </a:rPr>
              <a:t>(continuação)</a:t>
            </a:r>
          </a:p>
          <a:p>
            <a:pPr marL="914400" lvl="1" indent="-457200">
              <a:lnSpc>
                <a:spcPct val="80000"/>
              </a:lnSpc>
              <a:spcBef>
                <a:spcPct val="30000"/>
              </a:spcBef>
              <a:buFontTx/>
              <a:buAutoNum type="alphaLcParenR" startAt="3"/>
              <a:tabLst>
                <a:tab pos="1244600" algn="l"/>
                <a:tab pos="2387600" algn="l"/>
              </a:tabLst>
            </a:pPr>
            <a:r>
              <a:rPr lang="pt-PT" altLang="pt-PT" smtClean="0">
                <a:cs typeface="Times New Roman" panose="02020603050405020304" pitchFamily="18" charset="0"/>
              </a:rPr>
              <a:t>Suponha agora que a cadência de pedidos de interrupções B começa a aumentar. Explique o que se passa em termos do tempo do processador dedicado ao programa principal e às rotinas A e B. Indique para que valores dessa cadência acontecem coisas significativas.</a:t>
            </a:r>
          </a:p>
          <a:p>
            <a:pPr marL="914400" lvl="1" indent="-457200">
              <a:lnSpc>
                <a:spcPct val="80000"/>
              </a:lnSpc>
              <a:spcBef>
                <a:spcPct val="30000"/>
              </a:spcBef>
              <a:buFontTx/>
              <a:buAutoNum type="alphaLcParenR" startAt="3"/>
              <a:tabLst>
                <a:tab pos="1244600" algn="l"/>
                <a:tab pos="2387600" algn="l"/>
              </a:tabLst>
            </a:pPr>
            <a:r>
              <a:rPr lang="pt-PT" altLang="pt-PT" smtClean="0">
                <a:cs typeface="Times New Roman" panose="02020603050405020304" pitchFamily="18" charset="0"/>
              </a:rPr>
              <a:t>Idem, mas voltando à cadência inicial de pedidos de interrupção B e começando agora a aumentar a cadência de pedidos de interrupção A.</a:t>
            </a:r>
          </a:p>
        </p:txBody>
      </p:sp>
    </p:spTree>
    <p:extLst>
      <p:ext uri="{BB962C8B-B14F-4D97-AF65-F5344CB8AC3E}">
        <p14:creationId xmlns:p14="http://schemas.microsoft.com/office/powerpoint/2010/main" val="1567629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Posição do Rodapé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523875" y="2657873"/>
            <a:ext cx="4914900" cy="2654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457200"/>
            <a:ext cx="8543925" cy="609600"/>
          </a:xfrm>
        </p:spPr>
        <p:txBody>
          <a:bodyPr/>
          <a:lstStyle/>
          <a:p>
            <a:r>
              <a:rPr lang="en-US" altLang="pt-PT" dirty="0" err="1" smtClean="0"/>
              <a:t>Programação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concorrente</a:t>
            </a:r>
            <a:endParaRPr lang="en-US" altLang="pt-PT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5719"/>
            <a:ext cx="7800975" cy="122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 dirty="0" smtClean="0"/>
              <a:t>Processos – forma de programar várias atividades de forma independente (o projeto precisa disto!)</a:t>
            </a:r>
          </a:p>
          <a:p>
            <a:pPr>
              <a:lnSpc>
                <a:spcPct val="90000"/>
              </a:lnSpc>
            </a:pPr>
            <a:r>
              <a:rPr lang="pt-PT" altLang="pt-PT" sz="2000" dirty="0" smtClean="0"/>
              <a:t>Um sistema operativo implementa a </a:t>
            </a:r>
            <a:r>
              <a:rPr lang="pt-PT" altLang="pt-PT" sz="2000" dirty="0"/>
              <a:t>m</a:t>
            </a:r>
            <a:r>
              <a:rPr lang="pt-PT" altLang="pt-PT" sz="2000" dirty="0" smtClean="0"/>
              <a:t>udança de processos por meio de interrupção (assíncrona)</a:t>
            </a:r>
          </a:p>
        </p:txBody>
      </p:sp>
      <p:graphicFrame>
        <p:nvGraphicFramePr>
          <p:cNvPr id="2560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80744588"/>
              </p:ext>
            </p:extLst>
          </p:nvPr>
        </p:nvGraphicFramePr>
        <p:xfrm>
          <a:off x="583142" y="2773760"/>
          <a:ext cx="46736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Visio" r:id="rId3" imgW="4033421" imgH="2091511" progId="Visio.Drawing.11">
                  <p:embed/>
                </p:oleObj>
              </mc:Choice>
              <mc:Fallback>
                <p:oleObj name="Visio" r:id="rId3" imgW="4033421" imgH="2091511" progId="Visio.Drawing.11">
                  <p:embed/>
                  <p:pic>
                    <p:nvPicPr>
                      <p:cNvPr id="2560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42" y="2773760"/>
                        <a:ext cx="467360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bg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0665560"/>
              </p:ext>
            </p:extLst>
          </p:nvPr>
        </p:nvGraphicFramePr>
        <p:xfrm>
          <a:off x="5742517" y="2772172"/>
          <a:ext cx="2989263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Visio" r:id="rId5" imgW="2953702" imgH="2396550" progId="Visio.Drawing.11">
                  <p:embed/>
                </p:oleObj>
              </mc:Choice>
              <mc:Fallback>
                <p:oleObj name="Visio" r:id="rId5" imgW="2953702" imgH="2396550" progId="Visio.Drawing.11">
                  <p:embed/>
                  <p:pic>
                    <p:nvPicPr>
                      <p:cNvPr id="2560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517" y="2772172"/>
                        <a:ext cx="2989263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bg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3142" y="5432824"/>
            <a:ext cx="78009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sz="2000" kern="0" dirty="0" smtClean="0"/>
              <a:t>O PEPE é lento demais para implementar um sistema operativo</a:t>
            </a:r>
          </a:p>
          <a:p>
            <a:pPr>
              <a:lnSpc>
                <a:spcPct val="90000"/>
              </a:lnSpc>
            </a:pPr>
            <a:r>
              <a:rPr lang="pt-PT" altLang="pt-PT" sz="2000" kern="0" dirty="0" smtClean="0"/>
              <a:t>Mas o simulador tem suporte para processos!</a:t>
            </a:r>
          </a:p>
        </p:txBody>
      </p:sp>
    </p:spTree>
    <p:extLst>
      <p:ext uri="{BB962C8B-B14F-4D97-AF65-F5344CB8AC3E}">
        <p14:creationId xmlns:p14="http://schemas.microsoft.com/office/powerpoint/2010/main" val="40234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Problema</a:t>
            </a:r>
            <a:r>
              <a:rPr lang="en-US" altLang="pt-PT" dirty="0" smtClean="0"/>
              <a:t>: </a:t>
            </a:r>
            <a:r>
              <a:rPr lang="en-US" altLang="pt-PT" dirty="0" err="1" smtClean="0"/>
              <a:t>espera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bloqueante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28700"/>
            <a:ext cx="8343900" cy="157161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Rotina com espera bloqueante (teclado, por exemplo):</a:t>
            </a:r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700" dirty="0" smtClean="0"/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espera:	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Lê posição de memória ou periférico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CMP 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valor pretendido</a:t>
            </a:r>
            <a:r>
              <a:rPr lang="pt-PT" altLang="pt-PT" sz="1800" dirty="0" smtClean="0">
                <a:solidFill>
                  <a:schemeClr val="tx2"/>
                </a:solidFill>
              </a:rPr>
              <a:t>	; vê se valor é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JNZ	</a:t>
            </a:r>
            <a:r>
              <a:rPr lang="pt-PT" altLang="pt-PT" sz="1800" dirty="0">
                <a:solidFill>
                  <a:schemeClr val="tx2"/>
                </a:solidFill>
              </a:rPr>
              <a:t> espera </a:t>
            </a:r>
            <a:r>
              <a:rPr lang="pt-PT" altLang="pt-PT" sz="1800" dirty="0" smtClean="0">
                <a:solidFill>
                  <a:schemeClr val="tx2"/>
                </a:solidFill>
              </a:rPr>
              <a:t>		; se ainda não é, vai tentar de novo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. . .				; faz algo caso o valor seja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RET				; acabou, regressa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dirty="0" smtClean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2634181"/>
            <a:ext cx="8343900" cy="182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O que se deve fazer sem suporte para processos:</a:t>
            </a:r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600" kern="0" dirty="0" smtClean="0"/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espera :	</a:t>
            </a:r>
            <a:r>
              <a:rPr lang="pt-PT" altLang="pt-PT" sz="1800" i="1" kern="0" dirty="0" smtClean="0">
                <a:solidFill>
                  <a:schemeClr val="tx2"/>
                </a:solidFill>
              </a:rPr>
              <a:t>Lê posição de memória ou periférico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CMP </a:t>
            </a:r>
            <a:r>
              <a:rPr lang="pt-PT" altLang="pt-PT" sz="1800" i="1" kern="0" dirty="0" smtClean="0">
                <a:solidFill>
                  <a:schemeClr val="tx2"/>
                </a:solidFill>
              </a:rPr>
              <a:t>valor pretendido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	; vê se valor é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JNZ	sai			; se ainda não é, há de tentar de novo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. . .				; faz algo caso o valor seja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sai:		RET				; regressa. Há de voltar na próxima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				; iteração do ciclo principal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300" y="4537857"/>
            <a:ext cx="8343900" cy="138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O programa principal deve ter um ciclo que chama (repetidamente) as rotinas de todos os processos.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A espera deve ser </a:t>
            </a:r>
            <a:r>
              <a:rPr lang="pt-PT" altLang="pt-PT" sz="2000" u="sng" kern="0" dirty="0" smtClean="0"/>
              <a:t>externa</a:t>
            </a:r>
            <a:r>
              <a:rPr lang="pt-PT" altLang="pt-PT" sz="2000" kern="0" dirty="0" smtClean="0"/>
              <a:t> à rotina, e não </a:t>
            </a:r>
            <a:r>
              <a:rPr lang="pt-PT" altLang="pt-PT" sz="2000" u="sng" kern="0" dirty="0" smtClean="0"/>
              <a:t>interna</a:t>
            </a:r>
            <a:r>
              <a:rPr lang="pt-PT" altLang="pt-PT" sz="2000" kern="0" dirty="0"/>
              <a:t>.</a:t>
            </a:r>
            <a:endParaRPr lang="pt-PT" altLang="pt-PT" sz="2000" kern="0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Se nenhuma tiver ciclos bloqueantes, todas correm, à vez.</a:t>
            </a:r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64153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Espera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não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bloqueante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299" y="1028700"/>
            <a:ext cx="8487834" cy="20701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Rotina com espera bloqueante (teclado, por exemplo) com suporte para processos cooperativos (mudança controlada pelo programador):</a:t>
            </a:r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700" dirty="0" smtClean="0"/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espera:	</a:t>
            </a:r>
            <a:r>
              <a:rPr lang="pt-PT" altLang="pt-PT" sz="1800" b="1" i="1" dirty="0" smtClean="0">
                <a:solidFill>
                  <a:srgbClr val="FFFF00"/>
                </a:solidFill>
              </a:rPr>
              <a:t>Indica ao sistema que aqui pode mudar para outro processo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i="1" dirty="0">
                <a:solidFill>
                  <a:schemeClr val="tx2"/>
                </a:solidFill>
              </a:rPr>
              <a:t>	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		Lê posição de memória ou periférico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CMP </a:t>
            </a:r>
            <a:r>
              <a:rPr lang="pt-PT" altLang="pt-PT" sz="1800" i="1" dirty="0" smtClean="0">
                <a:solidFill>
                  <a:schemeClr val="tx2"/>
                </a:solidFill>
              </a:rPr>
              <a:t>valor pretendido</a:t>
            </a:r>
            <a:r>
              <a:rPr lang="pt-PT" altLang="pt-PT" sz="1800" dirty="0" smtClean="0">
                <a:solidFill>
                  <a:schemeClr val="tx2"/>
                </a:solidFill>
              </a:rPr>
              <a:t>	; vê se valor é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JNZ	</a:t>
            </a:r>
            <a:r>
              <a:rPr lang="pt-PT" altLang="pt-PT" sz="1800" dirty="0">
                <a:solidFill>
                  <a:schemeClr val="tx2"/>
                </a:solidFill>
              </a:rPr>
              <a:t> espera </a:t>
            </a:r>
            <a:r>
              <a:rPr lang="pt-PT" altLang="pt-PT" sz="1800" dirty="0" smtClean="0">
                <a:solidFill>
                  <a:schemeClr val="tx2"/>
                </a:solidFill>
              </a:rPr>
              <a:t>		; se ainda não é, vai tentar de novo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. . .				; faz algo caso o valor seja o esperado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 smtClean="0">
                <a:solidFill>
                  <a:schemeClr val="tx2"/>
                </a:solidFill>
              </a:rPr>
              <a:t>			RET				; acabou, regressa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dirty="0" smtClean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299" y="3227123"/>
            <a:ext cx="8250768" cy="300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Embora a espera seja bloqueante, tem um ponto de fuga (mudança de processo, caso haja outros processos).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Isto permite ao programador programar como se houvesse um sistema operativo que fizesse a mudança automática de processos, mas aqui o programador controla o ponto de mudança de processo (não se </a:t>
            </a:r>
            <a:r>
              <a:rPr lang="pt-PT" altLang="pt-PT" sz="2000" kern="0" dirty="0"/>
              <a:t>esquecer de </a:t>
            </a:r>
            <a:r>
              <a:rPr lang="pt-PT" altLang="pt-PT" sz="2000" kern="0" dirty="0" smtClean="0"/>
              <a:t>indicar, senão </a:t>
            </a:r>
            <a:r>
              <a:rPr lang="pt-PT" altLang="pt-PT" sz="2000" kern="0" dirty="0"/>
              <a:t>fica uma espera </a:t>
            </a:r>
            <a:r>
              <a:rPr lang="pt-PT" altLang="pt-PT" sz="2000" kern="0" dirty="0" smtClean="0"/>
              <a:t>bloqueante).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A vantagem é que o ciclo fica interno ao processo, que se programa quase como se não houvesse outros, e não tem de memorizar o estado em que estava, entre invocações sucessivas (pelo ciclo do programa principal)</a:t>
            </a:r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937540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smtClean="0"/>
              <a:t>Como </a:t>
            </a:r>
            <a:r>
              <a:rPr lang="en-US" altLang="pt-PT" dirty="0" err="1" smtClean="0"/>
              <a:t>definir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processos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299" y="933449"/>
            <a:ext cx="8487834" cy="106256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Cada sistema operativo tem o seu mecanismo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No simulador do PEPE, usa-se a diretiva PROCESS antes de uma rotina (indicando o endereço após a pilha, para inicializar o SP)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4317999"/>
            <a:ext cx="8250768" cy="164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“CALL” à rotina não a invoca, cria o processo (inicializa o seu SP e coloca-o executável). RET não retorna, termina o </a:t>
            </a:r>
            <a:r>
              <a:rPr lang="pt-PT" altLang="pt-PT" sz="2000" kern="0" dirty="0" smtClean="0"/>
              <a:t>processo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Só os endereços com PROCESS permitem criar processos</a:t>
            </a:r>
            <a:endParaRPr lang="pt-PT" altLang="pt-PT" sz="2000" kern="0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Cada processo fica com uma cópia independente dos </a:t>
            </a:r>
            <a:r>
              <a:rPr lang="pt-PT" altLang="pt-PT" sz="2000" kern="0" dirty="0" smtClean="0"/>
              <a:t>registos (a “rotina” do processo não precisa de fazer PUSH nem POP)</a:t>
            </a:r>
            <a:endParaRPr lang="pt-PT" altLang="pt-PT" sz="2000" kern="0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 smtClean="0"/>
              <a:t>Exemplo</a:t>
            </a:r>
            <a:r>
              <a:rPr lang="pt-PT" altLang="pt-PT" sz="2000" kern="0" dirty="0" smtClean="0"/>
              <a:t>: </a:t>
            </a:r>
            <a:r>
              <a:rPr lang="pt-PT" altLang="pt-PT" sz="2000" b="1" kern="0" dirty="0" smtClean="0">
                <a:solidFill>
                  <a:srgbClr val="FFFF00"/>
                </a:solidFill>
              </a:rPr>
              <a:t>processos.asm</a:t>
            </a:r>
            <a:endParaRPr lang="pt-PT" altLang="pt-PT" sz="2000" b="1" kern="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91632" y="1996017"/>
            <a:ext cx="848783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algures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:	. . .				; instruções algures no programa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CALL rotina		; não invoca a rotina, cria o processo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. . .				; mais instruções algures no programa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		STACK	100H		; declara pilha a usar pelo processo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err="1">
                <a:solidFill>
                  <a:schemeClr val="tx2"/>
                </a:solidFill>
              </a:rPr>
              <a:t>pilha_rotina</a:t>
            </a:r>
            <a:r>
              <a:rPr lang="pt-PT" altLang="pt-PT" sz="1800" kern="0" dirty="0">
                <a:solidFill>
                  <a:schemeClr val="tx2"/>
                </a:solidFill>
              </a:rPr>
              <a:t>:				; endereço inicial para o SP do processo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b="1" kern="0" dirty="0" smtClean="0">
                <a:solidFill>
                  <a:schemeClr val="tx2"/>
                </a:solidFill>
              </a:rPr>
              <a:t>PROCESS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 </a:t>
            </a:r>
            <a:r>
              <a:rPr lang="pt-PT" altLang="pt-PT" sz="1800" kern="0" dirty="0" err="1">
                <a:solidFill>
                  <a:schemeClr val="tx2"/>
                </a:solidFill>
              </a:rPr>
              <a:t>pilha_rotina</a:t>
            </a:r>
            <a:r>
              <a:rPr lang="pt-PT" altLang="pt-PT" sz="1800" kern="0" dirty="0">
                <a:solidFill>
                  <a:schemeClr val="tx2"/>
                </a:solidFill>
              </a:rPr>
              <a:t>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		; endereço para inicializar o SP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rotina:	. . .				; instruções do processo (com YIELD,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. . . 				; pode ter </a:t>
            </a:r>
            <a:r>
              <a:rPr lang="pt-PT" altLang="pt-PT" sz="1800" kern="0" dirty="0" err="1" smtClean="0">
                <a:solidFill>
                  <a:schemeClr val="tx2"/>
                </a:solidFill>
              </a:rPr>
              <a:t>loops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 bloqueantes)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RET				; se chegar aqui, termina o processo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05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Contexto</a:t>
            </a:r>
            <a:r>
              <a:rPr lang="en-US" altLang="pt-PT" dirty="0" smtClean="0"/>
              <a:t> dos </a:t>
            </a:r>
            <a:r>
              <a:rPr lang="en-US" altLang="pt-PT" dirty="0" err="1" smtClean="0"/>
              <a:t>processos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32" y="960966"/>
            <a:ext cx="8487834" cy="106256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Para comutar de processo: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/>
              <a:t>O</a:t>
            </a:r>
            <a:r>
              <a:rPr lang="pt-PT" altLang="pt-PT" dirty="0" smtClean="0"/>
              <a:t> simulador guarda internamente todo </a:t>
            </a:r>
            <a:r>
              <a:rPr lang="pt-PT" altLang="pt-PT" dirty="0"/>
              <a:t>o estado (</a:t>
            </a:r>
            <a:r>
              <a:rPr lang="pt-PT" altLang="pt-PT" dirty="0" smtClean="0"/>
              <a:t>contexto) </a:t>
            </a:r>
            <a:r>
              <a:rPr lang="pt-PT" altLang="pt-PT" dirty="0" smtClean="0"/>
              <a:t>desse processo (todos os registos: PC, R0 a R15)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Determina qual o próximo processo a executar (dos executáveis)</a:t>
            </a:r>
            <a:endParaRPr lang="pt-PT" altLang="pt-PT" dirty="0" smtClean="0"/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Vai buscar o contexto desse processo, carreg</a:t>
            </a:r>
            <a:r>
              <a:rPr lang="pt-PT" altLang="pt-PT" dirty="0"/>
              <a:t>a</a:t>
            </a:r>
            <a:r>
              <a:rPr lang="pt-PT" altLang="pt-PT" dirty="0" smtClean="0"/>
              <a:t>-o nos registos e continua a execução, no ponto em que esse processo tinha ficado</a:t>
            </a:r>
            <a:endParaRPr lang="pt-PT" altLang="pt-PT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É por causa do contexto que cada processo pode usufruir de uma cópia dos registos só para si, sem ter de os partilhar com outros processos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/>
              <a:t>Os valores dos registos na altura do “CALL” </a:t>
            </a:r>
            <a:r>
              <a:rPr lang="pt-PT" altLang="pt-PT" dirty="0" smtClean="0"/>
              <a:t>são copiados para o contexto e constituem, </a:t>
            </a:r>
            <a:r>
              <a:rPr lang="pt-PT" altLang="pt-PT" dirty="0"/>
              <a:t>na prática, parâmetros para o processo. </a:t>
            </a:r>
            <a:endParaRPr lang="pt-PT" altLang="pt-PT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Fazendo vários “</a:t>
            </a:r>
            <a:r>
              <a:rPr lang="pt-PT" altLang="pt-PT" dirty="0" err="1" smtClean="0"/>
              <a:t>CALL”s</a:t>
            </a:r>
            <a:r>
              <a:rPr lang="pt-PT" altLang="pt-PT" dirty="0" smtClean="0"/>
              <a:t> à mesm</a:t>
            </a:r>
            <a:r>
              <a:rPr lang="pt-PT" altLang="pt-PT" dirty="0" smtClean="0"/>
              <a:t>a rotina de processo, podem criar-se processos com o mesmo código mas com dados diferentes (número de instância, por exemplo) </a:t>
            </a:r>
            <a:endParaRPr lang="pt-PT" altLang="pt-PT" dirty="0" smtClean="0"/>
          </a:p>
        </p:txBody>
      </p:sp>
    </p:spTree>
    <p:extLst>
      <p:ext uri="{BB962C8B-B14F-4D97-AF65-F5344CB8AC3E}">
        <p14:creationId xmlns:p14="http://schemas.microsoft.com/office/powerpoint/2010/main" val="246993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Comunicação</a:t>
            </a:r>
            <a:r>
              <a:rPr lang="en-US" altLang="pt-PT" dirty="0" smtClean="0"/>
              <a:t> e </a:t>
            </a:r>
            <a:r>
              <a:rPr lang="en-US" altLang="pt-PT" dirty="0" err="1" smtClean="0"/>
              <a:t>sincronização</a:t>
            </a:r>
            <a:r>
              <a:rPr lang="en-US" altLang="pt-PT" dirty="0" smtClean="0"/>
              <a:t> 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299" y="933448"/>
            <a:ext cx="8487834" cy="2783419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Os processos só podem interagir por variáveis</a:t>
            </a:r>
            <a:endParaRPr lang="pt-PT" altLang="pt-PT" sz="2000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Um pode escrever uma WORD ou BYTE e </a:t>
            </a:r>
            <a:r>
              <a:rPr lang="pt-PT" altLang="pt-PT" sz="2000" dirty="0" smtClean="0"/>
              <a:t>outro ler, mas não há qualquer sincronização (um esperar pelo outro)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/>
              <a:t>Solução: variáveis LOCK. São idênticas a WORD, exceto que: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/>
              <a:t>Se um processo ler um LOCK, bloqueia;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dirty="0"/>
              <a:t>Se um processo escrever num LOCK, desbloqueia todos os processos bloqueados nele (a leitura nesses processos devolve o valor escrito)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dirty="0" smtClean="0"/>
              <a:t>Este mecanismo serve tanto de sincronização como de comunicação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716" y="5664200"/>
            <a:ext cx="8250768" cy="5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2000" kern="0" dirty="0"/>
              <a:t>Exemplo: </a:t>
            </a:r>
            <a:r>
              <a:rPr lang="pt-PT" altLang="pt-PT" sz="2000" b="1" kern="0" dirty="0">
                <a:solidFill>
                  <a:srgbClr val="FFFF00"/>
                </a:solidFill>
              </a:rPr>
              <a:t>processos-lock.asm</a:t>
            </a:r>
          </a:p>
          <a:p>
            <a:pPr marL="0" indent="0">
              <a:lnSpc>
                <a:spcPct val="90000"/>
              </a:lnSpc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  <a:p>
            <a:pPr>
              <a:lnSpc>
                <a:spcPct val="90000"/>
              </a:lnSpc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20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166" y="3716867"/>
            <a:ext cx="8487834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err="1">
                <a:solidFill>
                  <a:schemeClr val="tx2"/>
                </a:solidFill>
              </a:rPr>
              <a:t>v</a:t>
            </a:r>
            <a:r>
              <a:rPr lang="pt-PT" altLang="pt-PT" sz="1800" kern="0" dirty="0" err="1" smtClean="0">
                <a:solidFill>
                  <a:schemeClr val="tx2"/>
                </a:solidFill>
              </a:rPr>
              <a:t>arLock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: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	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LOCK 0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			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; declaração de um LOCK</a:t>
            </a: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 smtClean="0">
                <a:solidFill>
                  <a:schemeClr val="tx2"/>
                </a:solidFill>
              </a:rPr>
              <a:t>			. .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.</a:t>
            </a: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		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MOV		R1, [</a:t>
            </a:r>
            <a:r>
              <a:rPr lang="pt-PT" altLang="pt-PT" sz="1800" kern="0" dirty="0" err="1">
                <a:solidFill>
                  <a:schemeClr val="tx2"/>
                </a:solidFill>
              </a:rPr>
              <a:t>varLock</a:t>
            </a:r>
            <a:r>
              <a:rPr lang="pt-PT" altLang="pt-PT" sz="1800" kern="0" dirty="0">
                <a:solidFill>
                  <a:schemeClr val="tx2"/>
                </a:solidFill>
              </a:rPr>
              <a:t>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]</a:t>
            </a:r>
            <a:r>
              <a:rPr lang="pt-PT" altLang="pt-PT" sz="1800" kern="0" dirty="0">
                <a:solidFill>
                  <a:schemeClr val="tx2"/>
                </a:solidFill>
              </a:rPr>
              <a:t>	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; bloqueia processo 1 (lê depois o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		. .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.				; o que lá for escrito)</a:t>
            </a:r>
            <a:endParaRPr lang="pt-PT" altLang="pt-PT" sz="1800" kern="0" dirty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		. . .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		. .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sz="1800" kern="0" dirty="0">
                <a:solidFill>
                  <a:schemeClr val="tx2"/>
                </a:solidFill>
              </a:rPr>
              <a:t>	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		MOV		</a:t>
            </a:r>
            <a:r>
              <a:rPr lang="pt-PT" altLang="pt-PT" sz="1800" kern="0" dirty="0">
                <a:solidFill>
                  <a:schemeClr val="tx2"/>
                </a:solidFill>
              </a:rPr>
              <a:t> [</a:t>
            </a:r>
            <a:r>
              <a:rPr lang="pt-PT" altLang="pt-PT" sz="1800" kern="0" dirty="0" err="1">
                <a:solidFill>
                  <a:schemeClr val="tx2"/>
                </a:solidFill>
              </a:rPr>
              <a:t>varLock</a:t>
            </a:r>
            <a:r>
              <a:rPr lang="pt-PT" altLang="pt-PT" sz="1800" kern="0" dirty="0">
                <a:solidFill>
                  <a:schemeClr val="tx2"/>
                </a:solidFill>
              </a:rPr>
              <a:t> </a:t>
            </a:r>
            <a:r>
              <a:rPr lang="pt-PT" altLang="pt-PT" sz="1800" kern="0" dirty="0" smtClean="0">
                <a:solidFill>
                  <a:schemeClr val="tx2"/>
                </a:solidFill>
              </a:rPr>
              <a:t>], R3	; processo 2 escreve e desbloqueia o 1</a:t>
            </a:r>
            <a:endParaRPr lang="pt-PT" altLang="pt-PT" sz="1800" kern="0" dirty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  <a:tabLst>
                <a:tab pos="571500" algn="l"/>
                <a:tab pos="952500" algn="l"/>
                <a:tab pos="1524000" algn="l"/>
              </a:tabLst>
            </a:pPr>
            <a:endParaRPr lang="pt-PT" altLang="pt-PT" sz="18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2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 bldLvl="2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Processos</a:t>
            </a:r>
            <a:r>
              <a:rPr lang="en-US" altLang="pt-PT" dirty="0" smtClean="0"/>
              <a:t> vs “device-drivers”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32" y="960966"/>
            <a:ext cx="8487834" cy="106256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Interfaces </a:t>
            </a:r>
            <a:r>
              <a:rPr lang="pt-PT" altLang="pt-PT" dirty="0"/>
              <a:t>com </a:t>
            </a:r>
            <a:r>
              <a:rPr lang="pt-PT" altLang="pt-PT" dirty="0" smtClean="0"/>
              <a:t>periféricos (e.g., teclado) e rotinas de interrupção são mecanismos de baixo nível (“</a:t>
            </a:r>
            <a:r>
              <a:rPr lang="pt-PT" altLang="pt-PT" dirty="0" err="1" smtClean="0"/>
              <a:t>device</a:t>
            </a:r>
            <a:r>
              <a:rPr lang="pt-PT" altLang="pt-PT" dirty="0" smtClean="0"/>
              <a:t>-drivers”), que devem ser independentes das aplicações de alto nível (processos) que os usam</a:t>
            </a:r>
            <a:endParaRPr lang="pt-PT" altLang="pt-PT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Por isso, não devem ter conhecimento das aplicações e devem-se limitar a: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/>
              <a:t>Interfaces com </a:t>
            </a:r>
            <a:r>
              <a:rPr lang="pt-PT" altLang="pt-PT" dirty="0" smtClean="0"/>
              <a:t>periféricos: ler ou escrever valores (e.g., ler teclas) de/para os periféricos, sem saber qual o seu significado;</a:t>
            </a:r>
          </a:p>
          <a:p>
            <a:pPr lvl="1"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Rotinas de i</a:t>
            </a:r>
            <a:r>
              <a:rPr lang="pt-PT" altLang="pt-PT" dirty="0" smtClean="0"/>
              <a:t>nterrupções: assinalarem que a interrupção ocorreu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Devem ser os processos de alto nível a ter a semântica da aplicação. 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Para um processo esperar por uma dada informação (e.g., tecla carregada, temporização) ou estão sempre a testar algo (pior) ou bloqueiam-se num LOCK (melhor)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Exemplo: </a:t>
            </a:r>
            <a:r>
              <a:rPr lang="pt-PT" altLang="pt-PT" b="1" dirty="0">
                <a:solidFill>
                  <a:srgbClr val="FFFF00"/>
                </a:solidFill>
              </a:rPr>
              <a:t>processos-lock-interrupções.asm</a:t>
            </a:r>
            <a:endParaRPr lang="pt-PT" altLang="pt-PT" dirty="0" smtClean="0"/>
          </a:p>
        </p:txBody>
      </p:sp>
    </p:spTree>
    <p:extLst>
      <p:ext uri="{BB962C8B-B14F-4D97-AF65-F5344CB8AC3E}">
        <p14:creationId xmlns:p14="http://schemas.microsoft.com/office/powerpoint/2010/main" val="2418049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pt-PT" dirty="0" err="1" smtClean="0"/>
              <a:t>Otimização</a:t>
            </a:r>
            <a:r>
              <a:rPr lang="en-US" altLang="pt-PT" dirty="0" smtClean="0"/>
              <a:t> de polling</a:t>
            </a:r>
            <a:endParaRPr lang="en-US" altLang="pt-PT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32" y="960966"/>
            <a:ext cx="8487834" cy="106256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Mesmo assim, o processo teclado está continuamente a varrer o teclado (</a:t>
            </a:r>
            <a:r>
              <a:rPr lang="pt-PT" altLang="pt-PT" i="1" dirty="0" err="1" smtClean="0"/>
              <a:t>polling</a:t>
            </a:r>
            <a:r>
              <a:rPr lang="pt-PT" altLang="pt-PT" dirty="0" smtClean="0"/>
              <a:t>), mesmo que ninguém esteja a carregar numa tecla</a:t>
            </a:r>
            <a:endParaRPr lang="pt-PT" altLang="pt-PT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Os sistemas operativos têm mecanismos para evitar isto e funcionar por eventos (ocorrências)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O simulador tem algo correspondente, embora muito mais simples: a diretiva WAIT. 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É semelhante ao YIELD, com a diferença de que faz o processador adormecer se não houver mais processos executáveis, e acorda com algum evento no sistema (interrupção, carregar numa tecla, etc.)</a:t>
            </a:r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Assim, o processador só corre quando há eventos (a maior parte do </a:t>
            </a:r>
            <a:r>
              <a:rPr lang="pt-PT" altLang="pt-PT" smtClean="0"/>
              <a:t>tempo fica em WAITING).</a:t>
            </a:r>
            <a:endParaRPr lang="pt-PT" altLang="pt-PT" dirty="0" smtClean="0"/>
          </a:p>
          <a:p>
            <a:pPr>
              <a:lnSpc>
                <a:spcPct val="90000"/>
              </a:lnSpc>
              <a:tabLst>
                <a:tab pos="571500" algn="l"/>
                <a:tab pos="952500" algn="l"/>
                <a:tab pos="1524000" algn="l"/>
              </a:tabLst>
            </a:pPr>
            <a:r>
              <a:rPr lang="pt-PT" altLang="pt-PT" dirty="0" smtClean="0"/>
              <a:t>Exemplo: </a:t>
            </a:r>
            <a:r>
              <a:rPr lang="pt-PT" altLang="pt-PT" b="1" dirty="0" smtClean="0">
                <a:solidFill>
                  <a:srgbClr val="FFFF00"/>
                </a:solidFill>
              </a:rPr>
              <a:t>processos-wait.asm</a:t>
            </a:r>
            <a:endParaRPr lang="pt-PT" altLang="pt-PT" dirty="0" smtClean="0"/>
          </a:p>
        </p:txBody>
      </p:sp>
    </p:spTree>
    <p:extLst>
      <p:ext uri="{BB962C8B-B14F-4D97-AF65-F5344CB8AC3E}">
        <p14:creationId xmlns:p14="http://schemas.microsoft.com/office/powerpoint/2010/main" val="4139602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181600" cy="685800"/>
          </a:xfrm>
        </p:spPr>
        <p:txBody>
          <a:bodyPr/>
          <a:lstStyle/>
          <a:p>
            <a:r>
              <a:rPr lang="en-US" altLang="pt-PT" smtClean="0"/>
              <a:t>Chamada/retorno</a:t>
            </a: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6096000" y="1143000"/>
            <a:ext cx="457200" cy="2743200"/>
          </a:xfrm>
          <a:prstGeom prst="curvedRightArrow">
            <a:avLst>
              <a:gd name="adj1" fmla="val 38556"/>
              <a:gd name="adj2" fmla="val 158556"/>
              <a:gd name="adj3" fmla="val 3333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 rot="10800000">
            <a:off x="8153400" y="1143000"/>
            <a:ext cx="457200" cy="4038600"/>
          </a:xfrm>
          <a:prstGeom prst="curvedRightArrow">
            <a:avLst>
              <a:gd name="adj1" fmla="val 56762"/>
              <a:gd name="adj2" fmla="val 233429"/>
              <a:gd name="adj3" fmla="val 30208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pSp>
        <p:nvGrpSpPr>
          <p:cNvPr id="60422" name="Group 5"/>
          <p:cNvGrpSpPr>
            <a:grpSpLocks/>
          </p:cNvGrpSpPr>
          <p:nvPr/>
        </p:nvGrpSpPr>
        <p:grpSpPr bwMode="auto">
          <a:xfrm>
            <a:off x="6705600" y="533400"/>
            <a:ext cx="1371600" cy="5715000"/>
            <a:chOff x="4224" y="336"/>
            <a:chExt cx="864" cy="3600"/>
          </a:xfrm>
        </p:grpSpPr>
        <p:sp>
          <p:nvSpPr>
            <p:cNvPr id="60440" name="Rectangle 6"/>
            <p:cNvSpPr>
              <a:spLocks noChangeArrowheads="1"/>
            </p:cNvSpPr>
            <p:nvPr/>
          </p:nvSpPr>
          <p:spPr bwMode="auto">
            <a:xfrm>
              <a:off x="4224" y="211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41" name="Rectangle 7"/>
            <p:cNvSpPr>
              <a:spLocks noChangeArrowheads="1"/>
            </p:cNvSpPr>
            <p:nvPr/>
          </p:nvSpPr>
          <p:spPr bwMode="auto">
            <a:xfrm>
              <a:off x="4224" y="235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42" name="Rectangle 8"/>
            <p:cNvSpPr>
              <a:spLocks noChangeArrowheads="1"/>
            </p:cNvSpPr>
            <p:nvPr/>
          </p:nvSpPr>
          <p:spPr bwMode="auto">
            <a:xfrm>
              <a:off x="4224" y="259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43" name="Rectangle 9"/>
            <p:cNvSpPr>
              <a:spLocks noChangeArrowheads="1"/>
            </p:cNvSpPr>
            <p:nvPr/>
          </p:nvSpPr>
          <p:spPr bwMode="auto">
            <a:xfrm>
              <a:off x="4224" y="283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7372" name="Rectangle 10"/>
            <p:cNvSpPr>
              <a:spLocks noChangeArrowheads="1"/>
            </p:cNvSpPr>
            <p:nvPr/>
          </p:nvSpPr>
          <p:spPr bwMode="auto">
            <a:xfrm>
              <a:off x="4224" y="3072"/>
              <a:ext cx="864" cy="240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dirty="0">
                  <a:solidFill>
                    <a:schemeClr val="tx1"/>
                  </a:solidFill>
                  <a:latin typeface="+mn-lt"/>
                </a:rPr>
                <a:t>RET</a:t>
              </a:r>
              <a:endParaRPr lang="en-GB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445" name="Rectangle 11"/>
            <p:cNvSpPr>
              <a:spLocks noChangeArrowheads="1"/>
            </p:cNvSpPr>
            <p:nvPr/>
          </p:nvSpPr>
          <p:spPr bwMode="auto">
            <a:xfrm>
              <a:off x="422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46" name="Rectangle 12"/>
            <p:cNvSpPr>
              <a:spLocks noChangeArrowheads="1"/>
            </p:cNvSpPr>
            <p:nvPr/>
          </p:nvSpPr>
          <p:spPr bwMode="auto">
            <a:xfrm>
              <a:off x="4224" y="35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47" name="Line 13"/>
            <p:cNvSpPr>
              <a:spLocks noChangeShapeType="1"/>
            </p:cNvSpPr>
            <p:nvPr/>
          </p:nvSpPr>
          <p:spPr bwMode="auto">
            <a:xfrm>
              <a:off x="4224" y="336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448" name="Line 14"/>
            <p:cNvSpPr>
              <a:spLocks noChangeShapeType="1"/>
            </p:cNvSpPr>
            <p:nvPr/>
          </p:nvSpPr>
          <p:spPr bwMode="auto">
            <a:xfrm>
              <a:off x="5088" y="336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449" name="Rectangle 15"/>
            <p:cNvSpPr>
              <a:spLocks noChangeArrowheads="1"/>
            </p:cNvSpPr>
            <p:nvPr/>
          </p:nvSpPr>
          <p:spPr bwMode="auto">
            <a:xfrm>
              <a:off x="4224" y="43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57378" name="Rectangle 16"/>
            <p:cNvSpPr>
              <a:spLocks noChangeArrowheads="1"/>
            </p:cNvSpPr>
            <p:nvPr/>
          </p:nvSpPr>
          <p:spPr bwMode="auto">
            <a:xfrm>
              <a:off x="4224" y="67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PT" dirty="0">
                  <a:solidFill>
                    <a:schemeClr val="tx1"/>
                  </a:solidFill>
                  <a:latin typeface="+mn-lt"/>
                </a:rPr>
                <a:t>CALL</a:t>
              </a:r>
              <a:endParaRPr lang="en-GB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451" name="Rectangle 17"/>
            <p:cNvSpPr>
              <a:spLocks noChangeArrowheads="1"/>
            </p:cNvSpPr>
            <p:nvPr/>
          </p:nvSpPr>
          <p:spPr bwMode="auto">
            <a:xfrm>
              <a:off x="4224" y="912"/>
              <a:ext cx="864" cy="24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52" name="Rectangle 18"/>
            <p:cNvSpPr>
              <a:spLocks noChangeArrowheads="1"/>
            </p:cNvSpPr>
            <p:nvPr/>
          </p:nvSpPr>
          <p:spPr bwMode="auto">
            <a:xfrm>
              <a:off x="4224" y="11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53" name="Rectangle 19"/>
            <p:cNvSpPr>
              <a:spLocks noChangeArrowheads="1"/>
            </p:cNvSpPr>
            <p:nvPr/>
          </p:nvSpPr>
          <p:spPr bwMode="auto">
            <a:xfrm>
              <a:off x="4224" y="139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54" name="Rectangle 20"/>
            <p:cNvSpPr>
              <a:spLocks noChangeArrowheads="1"/>
            </p:cNvSpPr>
            <p:nvPr/>
          </p:nvSpPr>
          <p:spPr bwMode="auto">
            <a:xfrm>
              <a:off x="4224" y="163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  <p:sp>
          <p:nvSpPr>
            <p:cNvPr id="60455" name="Rectangle 21"/>
            <p:cNvSpPr>
              <a:spLocks noChangeArrowheads="1"/>
            </p:cNvSpPr>
            <p:nvPr/>
          </p:nvSpPr>
          <p:spPr bwMode="auto">
            <a:xfrm>
              <a:off x="4224" y="187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pt-PT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23" name="Group 22"/>
          <p:cNvGrpSpPr>
            <a:grpSpLocks/>
          </p:cNvGrpSpPr>
          <p:nvPr/>
        </p:nvGrpSpPr>
        <p:grpSpPr bwMode="auto">
          <a:xfrm>
            <a:off x="4608513" y="3352800"/>
            <a:ext cx="1411287" cy="1905000"/>
            <a:chOff x="2903" y="2112"/>
            <a:chExt cx="889" cy="1200"/>
          </a:xfrm>
        </p:grpSpPr>
        <p:sp>
          <p:nvSpPr>
            <p:cNvPr id="60438" name="AutoShape 23"/>
            <p:cNvSpPr>
              <a:spLocks/>
            </p:cNvSpPr>
            <p:nvPr/>
          </p:nvSpPr>
          <p:spPr bwMode="auto">
            <a:xfrm>
              <a:off x="3552" y="2112"/>
              <a:ext cx="240" cy="12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57367" name="Text Box 24"/>
            <p:cNvSpPr txBox="1">
              <a:spLocks noChangeArrowheads="1"/>
            </p:cNvSpPr>
            <p:nvPr/>
          </p:nvSpPr>
          <p:spPr bwMode="auto">
            <a:xfrm>
              <a:off x="2903" y="2544"/>
              <a:ext cx="6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chemeClr val="tx2"/>
                  </a:solidFill>
                  <a:latin typeface="+mn-lt"/>
                </a:rPr>
                <a:t>Rotina</a:t>
              </a:r>
              <a:endParaRPr lang="en-GB" sz="2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0424" name="AutoShape 25"/>
          <p:cNvSpPr>
            <a:spLocks noChangeArrowheads="1"/>
          </p:cNvSpPr>
          <p:nvPr/>
        </p:nvSpPr>
        <p:spPr bwMode="auto">
          <a:xfrm>
            <a:off x="6096000" y="3581400"/>
            <a:ext cx="228600" cy="16002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57353" name="Rectangle 26"/>
          <p:cNvSpPr>
            <a:spLocks noChangeArrowheads="1"/>
          </p:cNvSpPr>
          <p:nvPr/>
        </p:nvSpPr>
        <p:spPr bwMode="auto">
          <a:xfrm>
            <a:off x="2819400" y="50292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+mn-lt"/>
              </a:rPr>
              <a:t>Retorno</a:t>
            </a:r>
            <a:endParaRPr lang="en-GB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426" name="Rectangle 27"/>
          <p:cNvSpPr>
            <a:spLocks noChangeArrowheads="1"/>
          </p:cNvSpPr>
          <p:nvPr/>
        </p:nvSpPr>
        <p:spPr bwMode="auto">
          <a:xfrm>
            <a:off x="2819400" y="42672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pt-PT">
              <a:latin typeface="Times New Roman" panose="02020603050405020304" pitchFamily="18" charset="0"/>
            </a:endParaRPr>
          </a:p>
        </p:txBody>
      </p:sp>
      <p:sp>
        <p:nvSpPr>
          <p:cNvPr id="60427" name="Rectangle 28"/>
          <p:cNvSpPr>
            <a:spLocks noChangeArrowheads="1"/>
          </p:cNvSpPr>
          <p:nvPr/>
        </p:nvSpPr>
        <p:spPr bwMode="auto">
          <a:xfrm>
            <a:off x="2819400" y="46482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pt-PT">
              <a:latin typeface="Times New Roman" panose="02020603050405020304" pitchFamily="18" charset="0"/>
            </a:endParaRPr>
          </a:p>
        </p:txBody>
      </p:sp>
      <p:sp>
        <p:nvSpPr>
          <p:cNvPr id="60428" name="Rectangle 29"/>
          <p:cNvSpPr>
            <a:spLocks noChangeArrowheads="1"/>
          </p:cNvSpPr>
          <p:nvPr/>
        </p:nvSpPr>
        <p:spPr bwMode="auto">
          <a:xfrm>
            <a:off x="2819400" y="38862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pt-PT">
              <a:latin typeface="Times New Roman" panose="02020603050405020304" pitchFamily="18" charset="0"/>
            </a:endParaRPr>
          </a:p>
        </p:txBody>
      </p:sp>
      <p:sp>
        <p:nvSpPr>
          <p:cNvPr id="60429" name="Rectangle 30"/>
          <p:cNvSpPr>
            <a:spLocks noChangeArrowheads="1"/>
          </p:cNvSpPr>
          <p:nvPr/>
        </p:nvSpPr>
        <p:spPr bwMode="auto">
          <a:xfrm>
            <a:off x="2819400" y="5410200"/>
            <a:ext cx="13716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pt-PT">
              <a:latin typeface="Times New Roman" panose="02020603050405020304" pitchFamily="18" charset="0"/>
            </a:endParaRPr>
          </a:p>
        </p:txBody>
      </p:sp>
      <p:sp>
        <p:nvSpPr>
          <p:cNvPr id="60430" name="Line 31"/>
          <p:cNvSpPr>
            <a:spLocks noChangeShapeType="1"/>
          </p:cNvSpPr>
          <p:nvPr/>
        </p:nvSpPr>
        <p:spPr bwMode="auto">
          <a:xfrm>
            <a:off x="2819400" y="3657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431" name="Line 32"/>
          <p:cNvSpPr>
            <a:spLocks noChangeShapeType="1"/>
          </p:cNvSpPr>
          <p:nvPr/>
        </p:nvSpPr>
        <p:spPr bwMode="auto">
          <a:xfrm>
            <a:off x="4191000" y="3657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7360" name="Text Box 33"/>
          <p:cNvSpPr txBox="1">
            <a:spLocks noChangeArrowheads="1"/>
          </p:cNvSpPr>
          <p:nvPr/>
        </p:nvSpPr>
        <p:spPr bwMode="auto">
          <a:xfrm>
            <a:off x="3094038" y="3200400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PT" sz="2400" dirty="0">
                <a:solidFill>
                  <a:schemeClr val="tx2"/>
                </a:solidFill>
                <a:latin typeface="+mn-lt"/>
              </a:rPr>
              <a:t>Pilha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0433" name="Rectangle 34"/>
          <p:cNvSpPr>
            <a:spLocks noChangeArrowheads="1"/>
          </p:cNvSpPr>
          <p:nvPr/>
        </p:nvSpPr>
        <p:spPr bwMode="auto">
          <a:xfrm>
            <a:off x="609600" y="40386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pt-PT" altLang="pt-PT" sz="2800">
              <a:latin typeface="Times New Roman" panose="02020603050405020304" pitchFamily="18" charset="0"/>
            </a:endParaRPr>
          </a:p>
        </p:txBody>
      </p:sp>
      <p:grpSp>
        <p:nvGrpSpPr>
          <p:cNvPr id="60434" name="Group 35"/>
          <p:cNvGrpSpPr>
            <a:grpSpLocks/>
          </p:cNvGrpSpPr>
          <p:nvPr/>
        </p:nvGrpSpPr>
        <p:grpSpPr bwMode="auto">
          <a:xfrm>
            <a:off x="1708150" y="5410200"/>
            <a:ext cx="1101725" cy="461963"/>
            <a:chOff x="938" y="2064"/>
            <a:chExt cx="694" cy="291"/>
          </a:xfrm>
        </p:grpSpPr>
        <p:sp>
          <p:nvSpPr>
            <p:cNvPr id="60436" name="Line 36"/>
            <p:cNvSpPr>
              <a:spLocks noChangeShapeType="1"/>
            </p:cNvSpPr>
            <p:nvPr/>
          </p:nvSpPr>
          <p:spPr bwMode="auto">
            <a:xfrm>
              <a:off x="1296" y="2208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7365" name="Text Box 37"/>
            <p:cNvSpPr txBox="1">
              <a:spLocks noChangeArrowheads="1"/>
            </p:cNvSpPr>
            <p:nvPr/>
          </p:nvSpPr>
          <p:spPr bwMode="auto">
            <a:xfrm>
              <a:off x="938" y="2064"/>
              <a:ext cx="3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pt-PT" sz="2400" dirty="0">
                  <a:solidFill>
                    <a:srgbClr val="990033"/>
                  </a:solidFill>
                  <a:latin typeface="+mn-lt"/>
                </a:rPr>
                <a:t>SP</a:t>
              </a:r>
              <a:endParaRPr lang="en-GB" sz="2400" dirty="0">
                <a:solidFill>
                  <a:srgbClr val="990033"/>
                </a:solidFill>
                <a:latin typeface="+mn-lt"/>
              </a:endParaRPr>
            </a:p>
          </p:txBody>
        </p:sp>
      </p:grpSp>
      <p:sp>
        <p:nvSpPr>
          <p:cNvPr id="60435" name="Rectangle 38"/>
          <p:cNvSpPr>
            <a:spLocks noChangeArrowheads="1"/>
          </p:cNvSpPr>
          <p:nvPr/>
        </p:nvSpPr>
        <p:spPr bwMode="auto">
          <a:xfrm>
            <a:off x="609600" y="1219200"/>
            <a:ext cx="5181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sz="2000" dirty="0"/>
              <a:t>A pilha memoriza o endereço seguinte ao CALL (valor do PC)</a:t>
            </a:r>
          </a:p>
          <a:p>
            <a:pPr>
              <a:lnSpc>
                <a:spcPct val="90000"/>
              </a:lnSpc>
            </a:pPr>
            <a:r>
              <a:rPr lang="pt-PT" altLang="pt-PT" sz="2000" dirty="0">
                <a:sym typeface="Wingdings" panose="05000000000000000000" pitchFamily="2" charset="2"/>
              </a:rPr>
              <a:t>PC  M[SP]</a:t>
            </a:r>
          </a:p>
          <a:p>
            <a:pPr>
              <a:lnSpc>
                <a:spcPct val="90000"/>
              </a:lnSpc>
            </a:pPr>
            <a:r>
              <a:rPr lang="pt-PT" altLang="pt-PT" sz="2000" dirty="0"/>
              <a:t>SP </a:t>
            </a:r>
            <a:r>
              <a:rPr lang="pt-PT" altLang="pt-PT" sz="2000" dirty="0">
                <a:sym typeface="Wingdings" panose="05000000000000000000" pitchFamily="2" charset="2"/>
              </a:rPr>
              <a:t> SP + 2 </a:t>
            </a:r>
          </a:p>
          <a:p>
            <a:pPr>
              <a:lnSpc>
                <a:spcPct val="90000"/>
              </a:lnSpc>
            </a:pPr>
            <a:r>
              <a:rPr lang="pt-PT" altLang="pt-PT" dirty="0"/>
              <a:t>RET usa esse endereço para retornar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/>
              <a:t>Instruções de chamada/retorno</a:t>
            </a:r>
          </a:p>
        </p:txBody>
      </p:sp>
      <p:graphicFrame>
        <p:nvGraphicFramePr>
          <p:cNvPr id="5181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56094"/>
              </p:ext>
            </p:extLst>
          </p:nvPr>
        </p:nvGraphicFramePr>
        <p:xfrm>
          <a:off x="642937" y="1252293"/>
          <a:ext cx="8110538" cy="2741856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7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Instruções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Comentários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JMP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PC + 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pt-P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Salto sem retorno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CALL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SP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SP - 2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M[SP]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PC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PC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Ajusta SP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Guarda endereço de retorno na pilha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Salta para a rotina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PC 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M[SP]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SP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SP + 2</a:t>
                      </a:r>
                      <a:endParaRPr kumimoji="0" lang="pt-P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Recupera endereço de retorno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Ajusta 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6250" y="4104215"/>
            <a:ext cx="8108950" cy="21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Tem de se reservar espaço para a pilha (STACK)</a:t>
            </a:r>
          </a:p>
          <a:p>
            <a:pPr lvl="1"/>
            <a:r>
              <a:rPr lang="pt-PT" altLang="pt-PT" kern="0" dirty="0" smtClean="0"/>
              <a:t>TABLE também dá, mas não tem proteção</a:t>
            </a:r>
          </a:p>
          <a:p>
            <a:r>
              <a:rPr lang="pt-PT" altLang="pt-PT" kern="0" dirty="0" smtClean="0"/>
              <a:t>O SP (</a:t>
            </a:r>
            <a:r>
              <a:rPr lang="pt-PT" altLang="pt-PT" kern="0" dirty="0" err="1" smtClean="0"/>
              <a:t>Stack</a:t>
            </a:r>
            <a:r>
              <a:rPr lang="pt-PT" altLang="pt-PT" kern="0" dirty="0" smtClean="0"/>
              <a:t> </a:t>
            </a:r>
            <a:r>
              <a:rPr lang="pt-PT" altLang="pt-PT" kern="0" dirty="0" err="1" smtClean="0"/>
              <a:t>Pointer</a:t>
            </a:r>
            <a:r>
              <a:rPr lang="pt-PT" altLang="pt-PT" kern="0" dirty="0" smtClean="0"/>
              <a:t>) tem de ser inicializado (com o endereço a seguir à área da pilha)</a:t>
            </a:r>
          </a:p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rotinas.asm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2870200" cy="3353063"/>
          </a:xfrm>
        </p:spPr>
        <p:txBody>
          <a:bodyPr/>
          <a:lstStyle/>
          <a:p>
            <a:r>
              <a:rPr lang="en-US" altLang="pt-PT" dirty="0" err="1" smtClean="0"/>
              <a:t>Rotinas</a:t>
            </a:r>
            <a:r>
              <a:rPr lang="en-US" altLang="pt-PT" dirty="0" smtClean="0"/>
              <a:t>: </a:t>
            </a:r>
            <a:r>
              <a:rPr lang="en-US" altLang="pt-PT" dirty="0" err="1" smtClean="0"/>
              <a:t>endereços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retorno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na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pilha</a:t>
            </a:r>
            <a:endParaRPr lang="en-US" altLang="pt-PT" dirty="0" smtClean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aphicFrame>
        <p:nvGraphicFramePr>
          <p:cNvPr id="614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06929"/>
              </p:ext>
            </p:extLst>
          </p:nvPr>
        </p:nvGraphicFramePr>
        <p:xfrm>
          <a:off x="2659062" y="301625"/>
          <a:ext cx="60833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Visio" r:id="rId3" imgW="5172456" imgH="5419344" progId="Visio.Drawing.6">
                  <p:embed/>
                </p:oleObj>
              </mc:Choice>
              <mc:Fallback>
                <p:oleObj name="Visio" r:id="rId3" imgW="5172456" imgH="5419344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2" y="301625"/>
                        <a:ext cx="60833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491" y="3866355"/>
            <a:ext cx="2242080" cy="156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rotinas-rotinas.asm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Instruções CALL e RET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88532"/>
            <a:ext cx="8534400" cy="47074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altLang="pt-PT" dirty="0" smtClean="0"/>
              <a:t>A instrução CALL </a:t>
            </a:r>
            <a:r>
              <a:rPr lang="pt-PT" altLang="pt-PT" i="1" dirty="0" smtClean="0"/>
              <a:t>rotina</a:t>
            </a:r>
            <a:r>
              <a:rPr lang="pt-PT" altLang="pt-PT" dirty="0" smtClean="0"/>
              <a:t> equivale </a:t>
            </a:r>
            <a:r>
              <a:rPr lang="pt-PT" altLang="pt-PT" u="sng" dirty="0" smtClean="0"/>
              <a:t>conceptualmente</a:t>
            </a:r>
            <a:r>
              <a:rPr lang="pt-PT" altLang="pt-PT" dirty="0" smtClean="0"/>
              <a:t> a (instruções PUSH PC e POP PC não existem):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PUSH	PC	; guarda o endereço da instrução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				; que vem a seguir ao CALL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JMP	</a:t>
            </a:r>
            <a:r>
              <a:rPr lang="pt-PT" altLang="pt-PT" i="1" dirty="0" smtClean="0">
                <a:solidFill>
                  <a:schemeClr val="tx2"/>
                </a:solidFill>
              </a:rPr>
              <a:t>rotina</a:t>
            </a:r>
            <a:r>
              <a:rPr lang="pt-PT" altLang="pt-PT" dirty="0" smtClean="0">
                <a:solidFill>
                  <a:schemeClr val="tx2"/>
                </a:solidFill>
              </a:rPr>
              <a:t>	; transfere controlo para a rotina</a:t>
            </a:r>
          </a:p>
          <a:p>
            <a:pPr>
              <a:spcBef>
                <a:spcPts val="600"/>
              </a:spcBef>
            </a:pPr>
            <a:r>
              <a:rPr lang="pt-PT" altLang="pt-PT" dirty="0" smtClean="0"/>
              <a:t>A instrução RET equivale conceptualmente a :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POP	PC	; retira da pilha o endereço da instrução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pt-PT" altLang="pt-PT" dirty="0" smtClean="0">
                <a:solidFill>
                  <a:schemeClr val="tx2"/>
                </a:solidFill>
              </a:rPr>
              <a:t>				; para onde deve retornar e salta para lá</a:t>
            </a:r>
          </a:p>
          <a:p>
            <a:pPr>
              <a:spcBef>
                <a:spcPts val="600"/>
              </a:spcBef>
            </a:pPr>
            <a:r>
              <a:rPr lang="pt-PT" altLang="pt-PT" dirty="0" smtClean="0"/>
              <a:t>O mecanismo LIFO da pilha garante a imbricação de rotinas (ordem de retorno é inversa da ordem de chamada).</a:t>
            </a:r>
          </a:p>
          <a:p>
            <a:pPr lvl="1">
              <a:buFontTx/>
              <a:buNone/>
            </a:pPr>
            <a:endParaRPr lang="pt-PT" altLang="pt-PT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Salvaguarda de registos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333500" algn="l"/>
              </a:tabLst>
              <a:defRPr/>
            </a:pPr>
            <a:r>
              <a:rPr lang="pt-PT" sz="2400" kern="0" dirty="0">
                <a:solidFill>
                  <a:schemeClr val="tx1"/>
                </a:solidFill>
                <a:latin typeface="+mn-lt"/>
              </a:rPr>
              <a:t>Uma rotina nunca sabe de onde é </a:t>
            </a:r>
            <a:r>
              <a:rPr lang="pt-PT" sz="2400" kern="0" dirty="0" smtClean="0">
                <a:solidFill>
                  <a:schemeClr val="tx1"/>
                </a:solidFill>
                <a:latin typeface="+mn-lt"/>
              </a:rPr>
              <a:t>chamada nem que registos estão a ser usados quando é chamada</a:t>
            </a:r>
            <a:endParaRPr lang="pt-PT" sz="2400" kern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333500" algn="l"/>
              </a:tabLst>
              <a:defRPr/>
            </a:pPr>
            <a:r>
              <a:rPr lang="pt-PT" sz="2400" kern="0" dirty="0">
                <a:solidFill>
                  <a:schemeClr val="tx1"/>
                </a:solidFill>
                <a:latin typeface="+mn-lt"/>
              </a:rPr>
              <a:t>Se </a:t>
            </a:r>
            <a:r>
              <a:rPr lang="pt-PT" sz="2400" kern="0" dirty="0" smtClean="0">
                <a:solidFill>
                  <a:schemeClr val="tx1"/>
                </a:solidFill>
                <a:latin typeface="+mn-lt"/>
              </a:rPr>
              <a:t>alterar registos (exceto resultados), </a:t>
            </a:r>
            <a:r>
              <a:rPr lang="pt-PT" sz="2400" kern="0" dirty="0">
                <a:solidFill>
                  <a:schemeClr val="tx1"/>
                </a:solidFill>
                <a:latin typeface="+mn-lt"/>
              </a:rPr>
              <a:t>tem de: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salvá-los (na pilha) antes de os usar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1"/>
                </a:solidFill>
                <a:latin typeface="+mn-lt"/>
              </a:rPr>
              <a:t>restaurá-los pela </a:t>
            </a:r>
            <a:r>
              <a:rPr lang="pt-PT" u="sng" kern="0" dirty="0">
                <a:solidFill>
                  <a:schemeClr val="tx1"/>
                </a:solidFill>
                <a:latin typeface="+mn-lt"/>
              </a:rPr>
              <a:t>ordem inversa</a:t>
            </a:r>
            <a:r>
              <a:rPr lang="pt-PT" kern="0" dirty="0">
                <a:solidFill>
                  <a:schemeClr val="tx1"/>
                </a:solidFill>
                <a:latin typeface="+mn-lt"/>
              </a:rPr>
              <a:t> antes de retornar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sz="2400" b="1" kern="0" dirty="0">
                <a:solidFill>
                  <a:schemeClr val="tx2"/>
                </a:solidFill>
                <a:latin typeface="+mn-lt"/>
              </a:rPr>
              <a:t>	</a:t>
            </a:r>
            <a:r>
              <a:rPr lang="pt-PT" b="1" kern="0" dirty="0">
                <a:solidFill>
                  <a:schemeClr val="tx2"/>
                </a:solidFill>
                <a:latin typeface="Arial" charset="0"/>
              </a:rPr>
              <a:t>. . 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PUSH	R1	; salva R1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PUSH	R2	; salva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pt-PT" b="1" kern="0" dirty="0">
                <a:solidFill>
                  <a:schemeClr val="tx2"/>
                </a:solidFill>
                <a:latin typeface="Arial" charset="0"/>
              </a:rPr>
              <a:t>. . .</a:t>
            </a:r>
            <a:r>
              <a:rPr lang="pt-PT" kern="0" dirty="0">
                <a:solidFill>
                  <a:schemeClr val="tx2"/>
                </a:solidFill>
                <a:latin typeface="Arial" charset="0"/>
              </a:rPr>
              <a:t>		; código da rotina que altera R1 e R2</a:t>
            </a:r>
            <a:endParaRPr lang="pt-PT" i="1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POP	R2	; restaura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POP	R1	; restaura R1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333500" algn="l"/>
              </a:tabLst>
              <a:defRPr/>
            </a:pPr>
            <a:r>
              <a:rPr lang="pt-PT" kern="0" dirty="0">
                <a:solidFill>
                  <a:schemeClr val="tx2"/>
                </a:solidFill>
                <a:latin typeface="Arial" charset="0"/>
              </a:rPr>
              <a:t>	RET		; já pode retornar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40335</TotalTime>
  <Words>5092</Words>
  <Application>Microsoft Office PowerPoint</Application>
  <PresentationFormat>On-screen Show (4:3)</PresentationFormat>
  <Paragraphs>716</Paragraphs>
  <Slides>49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2</vt:i4>
      </vt:variant>
    </vt:vector>
  </HeadingPairs>
  <TitlesOfParts>
    <vt:vector size="59" baseType="lpstr">
      <vt:lpstr>Wingdings</vt:lpstr>
      <vt:lpstr>Times New Roman</vt:lpstr>
      <vt:lpstr>Tahoma</vt:lpstr>
      <vt:lpstr>Symbol</vt:lpstr>
      <vt:lpstr>Arial</vt:lpstr>
      <vt:lpstr>Default Design</vt:lpstr>
      <vt:lpstr>Photo Editor Photo</vt:lpstr>
      <vt:lpstr>Visio</vt:lpstr>
      <vt:lpstr>Linguagem assembly: aspetos mais avançados </vt:lpstr>
      <vt:lpstr>Uso de rotinas</vt:lpstr>
      <vt:lpstr>Chamada/retorno</vt:lpstr>
      <vt:lpstr>Chamada/retorno</vt:lpstr>
      <vt:lpstr>Chamada/retorno</vt:lpstr>
      <vt:lpstr>Instruções de chamada/retorno</vt:lpstr>
      <vt:lpstr>Rotinas: endereços de retorno na pilha</vt:lpstr>
      <vt:lpstr>Instruções CALL e RET</vt:lpstr>
      <vt:lpstr>Salvaguarda de registos</vt:lpstr>
      <vt:lpstr>Pilha (stack)</vt:lpstr>
      <vt:lpstr>Pilha (stack)</vt:lpstr>
      <vt:lpstr>Pilha e SP (Stack Pointer)</vt:lpstr>
      <vt:lpstr>Mapa de endereçamento</vt:lpstr>
      <vt:lpstr>Guardar registos na pilha</vt:lpstr>
      <vt:lpstr>Recursividade</vt:lpstr>
      <vt:lpstr>Passagem de valores</vt:lpstr>
      <vt:lpstr>Passagem de valores por registos</vt:lpstr>
      <vt:lpstr>Passagem de valores pela pilha</vt:lpstr>
      <vt:lpstr>Fluxograma</vt:lpstr>
      <vt:lpstr>Fluxograma (exemplo: Fig. B.2  do livro)</vt:lpstr>
      <vt:lpstr>Exercícios</vt:lpstr>
      <vt:lpstr>Exercícios</vt:lpstr>
      <vt:lpstr>Exceções e interrupções</vt:lpstr>
      <vt:lpstr>Mecanismo das interrupções</vt:lpstr>
      <vt:lpstr>Interrupções</vt:lpstr>
      <vt:lpstr>Exemplo de aplicação</vt:lpstr>
      <vt:lpstr>Controlo de tempo real</vt:lpstr>
      <vt:lpstr>Interrupções no projeto</vt:lpstr>
      <vt:lpstr>Rotinas de interrupção</vt:lpstr>
      <vt:lpstr>Exemplo de rotina de interrupção</vt:lpstr>
      <vt:lpstr>Várias rotinas de interrupção</vt:lpstr>
      <vt:lpstr>Tabela de exceções</vt:lpstr>
      <vt:lpstr>Bit de estado IE</vt:lpstr>
      <vt:lpstr>Tratamento de interrupções</vt:lpstr>
      <vt:lpstr>Retorno de interrupções (RFE)</vt:lpstr>
      <vt:lpstr>Rotina de interrupção típica</vt:lpstr>
      <vt:lpstr>Rotina de interrupção (nível)</vt:lpstr>
      <vt:lpstr>Rotina de interrupção (nível)</vt:lpstr>
      <vt:lpstr>Exercícios</vt:lpstr>
      <vt:lpstr>Exercícios</vt:lpstr>
      <vt:lpstr>Exercícios</vt:lpstr>
      <vt:lpstr>Programação concorrente</vt:lpstr>
      <vt:lpstr>Problema: espera bloqueante</vt:lpstr>
      <vt:lpstr>Espera não bloqueante</vt:lpstr>
      <vt:lpstr>Como definir processos</vt:lpstr>
      <vt:lpstr>Contexto dos processos</vt:lpstr>
      <vt:lpstr>Comunicação e sincronização </vt:lpstr>
      <vt:lpstr>Processos vs “device-drivers”</vt:lpstr>
      <vt:lpstr>Otimização de polling</vt:lpstr>
      <vt:lpstr>Custom Show 1</vt:lpstr>
      <vt:lpstr>Custom Show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Delgado</dc:creator>
  <cp:lastModifiedBy>Delgado</cp:lastModifiedBy>
  <cp:revision>834</cp:revision>
  <cp:lastPrinted>1999-04-07T15:04:20Z</cp:lastPrinted>
  <dcterms:created xsi:type="dcterms:W3CDTF">1996-09-30T18:28:10Z</dcterms:created>
  <dcterms:modified xsi:type="dcterms:W3CDTF">2022-05-23T18:49:56Z</dcterms:modified>
</cp:coreProperties>
</file>