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9" r:id="rId5"/>
    <p:sldId id="261" r:id="rId6"/>
    <p:sldId id="270" r:id="rId7"/>
    <p:sldId id="262" r:id="rId8"/>
    <p:sldId id="263" r:id="rId9"/>
    <p:sldId id="264" r:id="rId10"/>
    <p:sldId id="265" r:id="rId11"/>
    <p:sldId id="266" r:id="rId12"/>
    <p:sldId id="267" r:id="rId13"/>
    <p:sldId id="268" r:id="rId14"/>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9A495-CC5E-6790-C84A-33B7345BF22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0AA8880A-C853-7980-2432-B83CEE037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3C66CF3D-010A-B564-2D43-663C1CCC6649}"/>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5" name="Marcador de pie de página 4">
            <a:extLst>
              <a:ext uri="{FF2B5EF4-FFF2-40B4-BE49-F238E27FC236}">
                <a16:creationId xmlns:a16="http://schemas.microsoft.com/office/drawing/2014/main" id="{9DAADFC2-BC66-81DF-58D8-52BA7645C18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FF505088-A247-1358-CE6B-4DDBA49A8D4E}"/>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217478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B10F1-137F-F861-E150-FD8BAA6D350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81518433-2276-917F-060A-4549FA63523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8833929-8CA8-D0C1-D974-DECA87D5F6E1}"/>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5" name="Marcador de pie de página 4">
            <a:extLst>
              <a:ext uri="{FF2B5EF4-FFF2-40B4-BE49-F238E27FC236}">
                <a16:creationId xmlns:a16="http://schemas.microsoft.com/office/drawing/2014/main" id="{769E5991-0470-8C53-5379-7700BF52A9F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21822E73-A64B-0113-C920-07887BB2B440}"/>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396175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AACE25-035A-F561-7B68-E72A59542ED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D3BD28BF-3D59-B34E-FE2C-C76EABDFE4C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877C2F1-7944-3A8A-8186-260CC010540C}"/>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5" name="Marcador de pie de página 4">
            <a:extLst>
              <a:ext uri="{FF2B5EF4-FFF2-40B4-BE49-F238E27FC236}">
                <a16:creationId xmlns:a16="http://schemas.microsoft.com/office/drawing/2014/main" id="{5241B55F-42EB-ED42-719E-6C31D198D94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6F9C651-F266-3229-947E-64E5A42523D2}"/>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162481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47A9A-A69A-7401-C740-8650EA7AB7EC}"/>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98E687D-43C9-46BD-B098-B26D53A27F1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045BFBC3-E9A9-8EAD-7D7B-393CB89A12AF}"/>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5" name="Marcador de pie de página 4">
            <a:extLst>
              <a:ext uri="{FF2B5EF4-FFF2-40B4-BE49-F238E27FC236}">
                <a16:creationId xmlns:a16="http://schemas.microsoft.com/office/drawing/2014/main" id="{BBED85A1-9782-0CCF-6253-D02BBBF0DF35}"/>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E0E9516-4B35-DAB2-A8E8-C75787C2C16F}"/>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29689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63AC6-BFA6-9E8F-70FF-45993A33872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2768E7CC-E07A-C31B-5DDB-109971CD9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29DAE6E-D5CA-8CBF-2D34-FA243ADEC491}"/>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5" name="Marcador de pie de página 4">
            <a:extLst>
              <a:ext uri="{FF2B5EF4-FFF2-40B4-BE49-F238E27FC236}">
                <a16:creationId xmlns:a16="http://schemas.microsoft.com/office/drawing/2014/main" id="{3958299E-BED0-991B-A6C9-2CD1094B1DFD}"/>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0129DDA1-7C17-3463-E4D9-4A7503B07C79}"/>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417895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B80AC-747C-08B1-4897-D91FDF04D8A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2219F86-DB8D-2055-980E-BC51F30FF10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A2B618FC-5CEB-3CF0-7429-FDCA1EA5EFE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29E22B34-1B09-1B91-51C0-2814CED55EB9}"/>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6" name="Marcador de pie de página 5">
            <a:extLst>
              <a:ext uri="{FF2B5EF4-FFF2-40B4-BE49-F238E27FC236}">
                <a16:creationId xmlns:a16="http://schemas.microsoft.com/office/drawing/2014/main" id="{6BCDEABB-0D6B-03A0-84A8-DFEB3466FC40}"/>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29443DE9-08E2-ACE6-51F5-39437A534079}"/>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161435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DC14A-57C1-90FC-3D43-F8673061FAC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4E502DE3-0BC8-0E6A-2072-A47A62FDB9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A07C3B-7582-3182-A50C-0ADBBB3F16C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B3185C94-A0D7-2AA5-B3D1-1247E3A5C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E8F4B9-2B6A-B528-CCEC-E2B62DF6E0A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4F6BD699-7C9D-5F32-670F-9AAD32D5B2FF}"/>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8" name="Marcador de pie de página 7">
            <a:extLst>
              <a:ext uri="{FF2B5EF4-FFF2-40B4-BE49-F238E27FC236}">
                <a16:creationId xmlns:a16="http://schemas.microsoft.com/office/drawing/2014/main" id="{DC35059D-14DB-928B-079E-6313339FC1AA}"/>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EAB30DBB-24E1-BB49-C866-B0F38885C16E}"/>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270450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E7329-A664-8D82-7C19-F436EEE4FE26}"/>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B66A066D-74EB-5A34-0E6E-AE8C6FA8C8D3}"/>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4" name="Marcador de pie de página 3">
            <a:extLst>
              <a:ext uri="{FF2B5EF4-FFF2-40B4-BE49-F238E27FC236}">
                <a16:creationId xmlns:a16="http://schemas.microsoft.com/office/drawing/2014/main" id="{4B5F6DC2-46E2-BEF5-3D52-1CCDC326061C}"/>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473462D3-27FB-2465-5A74-331C94CC9E3F}"/>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84728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4D894F2-B597-D631-D471-2554A3B2B3A6}"/>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3" name="Marcador de pie de página 2">
            <a:extLst>
              <a:ext uri="{FF2B5EF4-FFF2-40B4-BE49-F238E27FC236}">
                <a16:creationId xmlns:a16="http://schemas.microsoft.com/office/drawing/2014/main" id="{E6FD6BE8-5AA7-3150-EA7F-489547C8F2B3}"/>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136BF62C-4D12-8AE1-6F13-6EEBE5164CC0}"/>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176841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7BFC7-DD9A-61DD-0547-AAE00937CB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65777449-01C2-8D04-F732-57E9C308A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B83EB4E9-3686-39BF-D72C-61A99A696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6B789C2-013F-E473-847E-0722DF91B179}"/>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6" name="Marcador de pie de página 5">
            <a:extLst>
              <a:ext uri="{FF2B5EF4-FFF2-40B4-BE49-F238E27FC236}">
                <a16:creationId xmlns:a16="http://schemas.microsoft.com/office/drawing/2014/main" id="{9BF779E3-229B-09DE-7C6E-CE0303034A04}"/>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341EFEC3-7497-554E-172B-CB8887B838B4}"/>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281716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42C83-DBDA-40B9-6B71-35C6B20DB38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FDBFF036-518C-A352-C7A7-9C27A0E90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4E8ACBB9-07A7-4DC2-1DB6-FE93703A7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41566E-5515-64B1-1B71-58211F9CDB26}"/>
              </a:ext>
            </a:extLst>
          </p:cNvPr>
          <p:cNvSpPr>
            <a:spLocks noGrp="1"/>
          </p:cNvSpPr>
          <p:nvPr>
            <p:ph type="dt" sz="half" idx="10"/>
          </p:nvPr>
        </p:nvSpPr>
        <p:spPr/>
        <p:txBody>
          <a:bodyPr/>
          <a:lstStyle/>
          <a:p>
            <a:fld id="{5C5D2DF8-3419-4B44-8A56-78B73BB9D466}" type="datetimeFigureOut">
              <a:rPr lang="es-419" smtClean="0"/>
              <a:t>8/12/2023</a:t>
            </a:fld>
            <a:endParaRPr lang="es-419"/>
          </a:p>
        </p:txBody>
      </p:sp>
      <p:sp>
        <p:nvSpPr>
          <p:cNvPr id="6" name="Marcador de pie de página 5">
            <a:extLst>
              <a:ext uri="{FF2B5EF4-FFF2-40B4-BE49-F238E27FC236}">
                <a16:creationId xmlns:a16="http://schemas.microsoft.com/office/drawing/2014/main" id="{DE9ED7FE-5738-1404-12CC-D808452288DD}"/>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097A1BA0-A632-F40B-112B-245F864D0646}"/>
              </a:ext>
            </a:extLst>
          </p:cNvPr>
          <p:cNvSpPr>
            <a:spLocks noGrp="1"/>
          </p:cNvSpPr>
          <p:nvPr>
            <p:ph type="sldNum" sz="quarter" idx="12"/>
          </p:nvPr>
        </p:nvSpPr>
        <p:spPr/>
        <p:txBody>
          <a:bodyPr/>
          <a:lstStyle/>
          <a:p>
            <a:fld id="{B42CCBA3-22B5-4629-A17E-ABB57D84B90C}" type="slidenum">
              <a:rPr lang="es-419" smtClean="0"/>
              <a:t>‹#›</a:t>
            </a:fld>
            <a:endParaRPr lang="es-419"/>
          </a:p>
        </p:txBody>
      </p:sp>
    </p:spTree>
    <p:extLst>
      <p:ext uri="{BB962C8B-B14F-4D97-AF65-F5344CB8AC3E}">
        <p14:creationId xmlns:p14="http://schemas.microsoft.com/office/powerpoint/2010/main" val="244473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B31D7E3-E777-A54A-4AF2-2A54232C9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C7C1F895-212F-CA2E-18E5-6789AFA06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D63C5C8-8695-509E-5092-1E3B5E61D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D2DF8-3419-4B44-8A56-78B73BB9D466}" type="datetimeFigureOut">
              <a:rPr lang="es-419" smtClean="0"/>
              <a:t>8/12/2023</a:t>
            </a:fld>
            <a:endParaRPr lang="es-419"/>
          </a:p>
        </p:txBody>
      </p:sp>
      <p:sp>
        <p:nvSpPr>
          <p:cNvPr id="5" name="Marcador de pie de página 4">
            <a:extLst>
              <a:ext uri="{FF2B5EF4-FFF2-40B4-BE49-F238E27FC236}">
                <a16:creationId xmlns:a16="http://schemas.microsoft.com/office/drawing/2014/main" id="{EEDBBB6A-A1A6-6A39-4731-2E527AC18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7C3EDBAF-7322-8ECB-BB14-8BB759DC0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CBA3-22B5-4629-A17E-ABB57D84B90C}" type="slidenum">
              <a:rPr lang="es-419" smtClean="0"/>
              <a:t>‹#›</a:t>
            </a:fld>
            <a:endParaRPr lang="es-419"/>
          </a:p>
        </p:txBody>
      </p:sp>
    </p:spTree>
    <p:extLst>
      <p:ext uri="{BB962C8B-B14F-4D97-AF65-F5344CB8AC3E}">
        <p14:creationId xmlns:p14="http://schemas.microsoft.com/office/powerpoint/2010/main" val="196498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1233698A-3875-F806-B8C1-F798D899929C}"/>
              </a:ext>
            </a:extLst>
          </p:cNvPr>
          <p:cNvSpPr txBox="1"/>
          <p:nvPr/>
        </p:nvSpPr>
        <p:spPr>
          <a:xfrm>
            <a:off x="1706880" y="2580640"/>
            <a:ext cx="9062720" cy="1323439"/>
          </a:xfrm>
          <a:prstGeom prst="rect">
            <a:avLst/>
          </a:prstGeom>
          <a:noFill/>
        </p:spPr>
        <p:txBody>
          <a:bodyPr wrap="square" rtlCol="0">
            <a:spAutoFit/>
          </a:bodyPr>
          <a:lstStyle/>
          <a:p>
            <a:r>
              <a:rPr lang="en-GB" sz="4000" b="1" dirty="0"/>
              <a:t>ARIMA: </a:t>
            </a:r>
            <a:r>
              <a:rPr lang="es-ES" sz="4000" b="1" i="0" dirty="0">
                <a:effectLst/>
                <a:latin typeface="Söhne"/>
              </a:rPr>
              <a:t>Descifrando el Enigma de la Felicidad en las Ciudades</a:t>
            </a:r>
            <a:endParaRPr lang="en-GB" sz="4000" b="1" dirty="0"/>
          </a:p>
        </p:txBody>
      </p:sp>
    </p:spTree>
    <p:extLst>
      <p:ext uri="{BB962C8B-B14F-4D97-AF65-F5344CB8AC3E}">
        <p14:creationId xmlns:p14="http://schemas.microsoft.com/office/powerpoint/2010/main" val="140870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223520" y="1737360"/>
            <a:ext cx="6228080" cy="3600986"/>
          </a:xfrm>
          <a:prstGeom prst="rect">
            <a:avLst/>
          </a:prstGeom>
          <a:noFill/>
        </p:spPr>
        <p:txBody>
          <a:bodyPr wrap="square" rtlCol="0">
            <a:spAutoFit/>
          </a:bodyPr>
          <a:lstStyle/>
          <a:p>
            <a:pPr algn="just"/>
            <a:r>
              <a:rPr lang="es-ES" sz="2400" b="1" dirty="0"/>
              <a:t>Paso 5:</a:t>
            </a:r>
          </a:p>
          <a:p>
            <a:pPr algn="just"/>
            <a:r>
              <a:rPr lang="es-ES" sz="2400" dirty="0"/>
              <a:t>Predicciones ARIMA:</a:t>
            </a:r>
          </a:p>
          <a:p>
            <a:pPr algn="just"/>
            <a:r>
              <a:rPr lang="es-ES" sz="2000" dirty="0"/>
              <a:t>Comparadas con predicciones anteriores, las predicciones ARIMA, basadas en conectividad temporal y estacionariedad, ofrecen una visión más precisa del futuro emocional.</a:t>
            </a:r>
          </a:p>
          <a:p>
            <a:pPr algn="just"/>
            <a:r>
              <a:rPr lang="es-ES" sz="2000" dirty="0" err="1"/>
              <a:t>predicciones_df</a:t>
            </a:r>
            <a:endParaRPr lang="es-ES" sz="2000" dirty="0"/>
          </a:p>
          <a:p>
            <a:pPr algn="just"/>
            <a:endParaRPr lang="es-ES" sz="2000" dirty="0"/>
          </a:p>
          <a:p>
            <a:pPr algn="just"/>
            <a:r>
              <a:rPr lang="es-ES" sz="2000" dirty="0"/>
              <a:t>El coeficiente de correlación se calcula y se interpreta como una correlación positiva entre las predicciones ARIMA y la felicidad.</a:t>
            </a:r>
          </a:p>
        </p:txBody>
      </p:sp>
      <p:pic>
        <p:nvPicPr>
          <p:cNvPr id="4" name="Picture 3">
            <a:extLst>
              <a:ext uri="{FF2B5EF4-FFF2-40B4-BE49-F238E27FC236}">
                <a16:creationId xmlns:a16="http://schemas.microsoft.com/office/drawing/2014/main" id="{DA05D94A-8906-D547-BE5E-67AD292996A7}"/>
              </a:ext>
            </a:extLst>
          </p:cNvPr>
          <p:cNvPicPr>
            <a:picLocks noChangeAspect="1"/>
          </p:cNvPicPr>
          <p:nvPr/>
        </p:nvPicPr>
        <p:blipFill>
          <a:blip r:embed="rId3"/>
          <a:stretch>
            <a:fillRect/>
          </a:stretch>
        </p:blipFill>
        <p:spPr>
          <a:xfrm>
            <a:off x="6451600" y="1432790"/>
            <a:ext cx="5628640" cy="3971596"/>
          </a:xfrm>
          <a:prstGeom prst="rect">
            <a:avLst/>
          </a:prstGeom>
        </p:spPr>
      </p:pic>
    </p:spTree>
    <p:extLst>
      <p:ext uri="{BB962C8B-B14F-4D97-AF65-F5344CB8AC3E}">
        <p14:creationId xmlns:p14="http://schemas.microsoft.com/office/powerpoint/2010/main" val="6911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223520" y="1737360"/>
            <a:ext cx="11308080" cy="2677656"/>
          </a:xfrm>
          <a:prstGeom prst="rect">
            <a:avLst/>
          </a:prstGeom>
          <a:noFill/>
        </p:spPr>
        <p:txBody>
          <a:bodyPr wrap="square" rtlCol="0">
            <a:spAutoFit/>
          </a:bodyPr>
          <a:lstStyle/>
          <a:p>
            <a:pPr algn="just"/>
            <a:r>
              <a:rPr lang="es-ES" sz="2400" b="1" dirty="0"/>
              <a:t>Paso 6 (Doble </a:t>
            </a:r>
            <a:r>
              <a:rPr lang="es-ES" sz="2400" b="1" dirty="0" err="1"/>
              <a:t>check</a:t>
            </a:r>
            <a:r>
              <a:rPr lang="es-ES" sz="2400" b="1" dirty="0"/>
              <a:t>):</a:t>
            </a:r>
          </a:p>
          <a:p>
            <a:pPr algn="just"/>
            <a:r>
              <a:rPr lang="es-ES" sz="2400" dirty="0"/>
              <a:t>Coeficiente de correlación:</a:t>
            </a:r>
          </a:p>
          <a:p>
            <a:pPr algn="just"/>
            <a:r>
              <a:rPr lang="es-ES" sz="2000" dirty="0"/>
              <a:t>Una vez realizadas las pruebas ARIMA, Comparamos si se tiene o no correlación entre las variables felicidad o no.</a:t>
            </a:r>
          </a:p>
          <a:p>
            <a:pPr algn="just"/>
            <a:r>
              <a:rPr lang="es-ES" sz="2000" dirty="0"/>
              <a:t>Observamos en el código ‘</a:t>
            </a:r>
            <a:r>
              <a:rPr lang="es-ES" sz="2000" dirty="0" err="1"/>
              <a:t>correlacion_arima_felicidad</a:t>
            </a:r>
            <a:r>
              <a:rPr lang="es-ES" sz="2000" dirty="0"/>
              <a:t>’</a:t>
            </a:r>
          </a:p>
          <a:p>
            <a:pPr algn="just"/>
            <a:r>
              <a:rPr lang="es-ES" sz="2000" dirty="0"/>
              <a:t>Resultado: 0.7056 indica que existe una relación positiva entre los resultados generados por ARIMA y el nivel de felicidad</a:t>
            </a:r>
          </a:p>
          <a:p>
            <a:pPr algn="just"/>
            <a:endParaRPr lang="es-ES" sz="2000" dirty="0"/>
          </a:p>
        </p:txBody>
      </p:sp>
      <p:pic>
        <p:nvPicPr>
          <p:cNvPr id="4" name="Picture 3">
            <a:extLst>
              <a:ext uri="{FF2B5EF4-FFF2-40B4-BE49-F238E27FC236}">
                <a16:creationId xmlns:a16="http://schemas.microsoft.com/office/drawing/2014/main" id="{DA05D94A-8906-D547-BE5E-67AD292996A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6521" y="4696441"/>
            <a:ext cx="5628640" cy="381015"/>
          </a:xfrm>
          <a:prstGeom prst="rect">
            <a:avLst/>
          </a:prstGeom>
        </p:spPr>
      </p:pic>
    </p:spTree>
    <p:extLst>
      <p:ext uri="{BB962C8B-B14F-4D97-AF65-F5344CB8AC3E}">
        <p14:creationId xmlns:p14="http://schemas.microsoft.com/office/powerpoint/2010/main" val="319956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223520" y="1737360"/>
            <a:ext cx="11308080" cy="2923877"/>
          </a:xfrm>
          <a:prstGeom prst="rect">
            <a:avLst/>
          </a:prstGeom>
          <a:noFill/>
        </p:spPr>
        <p:txBody>
          <a:bodyPr wrap="square" rtlCol="0">
            <a:spAutoFit/>
          </a:bodyPr>
          <a:lstStyle/>
          <a:p>
            <a:pPr algn="just"/>
            <a:r>
              <a:rPr lang="es-ES" sz="2400" b="1" dirty="0"/>
              <a:t>Conclusión:</a:t>
            </a:r>
          </a:p>
          <a:p>
            <a:pPr algn="just"/>
            <a:endParaRPr lang="es-ES" sz="2400" b="1" dirty="0"/>
          </a:p>
          <a:p>
            <a:pPr algn="just"/>
            <a:r>
              <a:rPr lang="es-ES" sz="2400" dirty="0"/>
              <a:t>Existe una relación entre los niveles de población y la felicidad, por lo tanto podemos asegurarnos en base a los cálculos de cuando deberíamos invertir, es decir, no se tiene evidencia necesaria para rechazar nuestra H0.</a:t>
            </a:r>
          </a:p>
          <a:p>
            <a:pPr algn="just"/>
            <a:endParaRPr lang="es-ES" sz="2400" dirty="0"/>
          </a:p>
          <a:p>
            <a:pPr algn="just"/>
            <a:r>
              <a:rPr lang="en-GB" sz="2000" dirty="0"/>
              <a:t>H0: La población de las </a:t>
            </a:r>
            <a:r>
              <a:rPr lang="en-GB" sz="2000" dirty="0" err="1"/>
              <a:t>ciudades</a:t>
            </a:r>
            <a:r>
              <a:rPr lang="en-GB" sz="2000" dirty="0"/>
              <a:t> </a:t>
            </a:r>
            <a:r>
              <a:rPr lang="en-GB" sz="2000" dirty="0" err="1"/>
              <a:t>está</a:t>
            </a:r>
            <a:r>
              <a:rPr lang="en-GB" sz="2000" dirty="0"/>
              <a:t> </a:t>
            </a:r>
            <a:r>
              <a:rPr lang="en-GB" sz="2000" dirty="0" err="1"/>
              <a:t>relacionada</a:t>
            </a:r>
            <a:r>
              <a:rPr lang="en-GB" sz="2000" dirty="0"/>
              <a:t> con </a:t>
            </a:r>
            <a:r>
              <a:rPr lang="en-GB" sz="2000" dirty="0" err="1"/>
              <a:t>el</a:t>
            </a:r>
            <a:r>
              <a:rPr lang="en-GB" sz="2000" dirty="0"/>
              <a:t> </a:t>
            </a:r>
            <a:r>
              <a:rPr lang="en-GB" sz="2000" dirty="0" err="1"/>
              <a:t>nivel</a:t>
            </a:r>
            <a:r>
              <a:rPr lang="en-GB" sz="2000" dirty="0"/>
              <a:t> de Felicidad</a:t>
            </a:r>
            <a:endParaRPr lang="es-ES" sz="2000" dirty="0"/>
          </a:p>
          <a:p>
            <a:pPr algn="just"/>
            <a:endParaRPr lang="es-ES" sz="2000" dirty="0"/>
          </a:p>
        </p:txBody>
      </p:sp>
    </p:spTree>
    <p:extLst>
      <p:ext uri="{BB962C8B-B14F-4D97-AF65-F5344CB8AC3E}">
        <p14:creationId xmlns:p14="http://schemas.microsoft.com/office/powerpoint/2010/main" val="178381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441960" y="3332480"/>
            <a:ext cx="11308080" cy="1508105"/>
          </a:xfrm>
          <a:prstGeom prst="rect">
            <a:avLst/>
          </a:prstGeom>
          <a:noFill/>
        </p:spPr>
        <p:txBody>
          <a:bodyPr wrap="square" rtlCol="0">
            <a:spAutoFit/>
          </a:bodyPr>
          <a:lstStyle/>
          <a:p>
            <a:pPr algn="ctr"/>
            <a:r>
              <a:rPr lang="en-GB" sz="7200" b="1" dirty="0"/>
              <a:t>GRACIAS</a:t>
            </a:r>
            <a:endParaRPr lang="es-ES" sz="7200" dirty="0"/>
          </a:p>
          <a:p>
            <a:pPr algn="just"/>
            <a:endParaRPr lang="es-ES" sz="2000" dirty="0"/>
          </a:p>
        </p:txBody>
      </p:sp>
    </p:spTree>
    <p:extLst>
      <p:ext uri="{BB962C8B-B14F-4D97-AF65-F5344CB8AC3E}">
        <p14:creationId xmlns:p14="http://schemas.microsoft.com/office/powerpoint/2010/main" val="159086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1879600" y="2011680"/>
            <a:ext cx="8158480" cy="3785652"/>
          </a:xfrm>
          <a:prstGeom prst="rect">
            <a:avLst/>
          </a:prstGeom>
          <a:noFill/>
        </p:spPr>
        <p:txBody>
          <a:bodyPr wrap="square" rtlCol="0">
            <a:spAutoFit/>
          </a:bodyPr>
          <a:lstStyle/>
          <a:p>
            <a:pPr algn="just"/>
            <a:r>
              <a:rPr lang="en-GB" sz="2400" dirty="0" err="1"/>
              <a:t>Somos</a:t>
            </a:r>
            <a:r>
              <a:rPr lang="en-GB" sz="2400" dirty="0"/>
              <a:t> </a:t>
            </a:r>
            <a:r>
              <a:rPr lang="en-GB" sz="2400" dirty="0" err="1"/>
              <a:t>una</a:t>
            </a:r>
            <a:r>
              <a:rPr lang="en-GB" sz="2400" dirty="0"/>
              <a:t> </a:t>
            </a:r>
            <a:r>
              <a:rPr lang="en-GB" sz="2400" dirty="0" err="1"/>
              <a:t>Asociación</a:t>
            </a:r>
            <a:r>
              <a:rPr lang="en-GB" sz="2400" dirty="0"/>
              <a:t> civil que </a:t>
            </a:r>
            <a:r>
              <a:rPr lang="en-GB" sz="2400" dirty="0" err="1"/>
              <a:t>busca</a:t>
            </a:r>
            <a:r>
              <a:rPr lang="en-GB" sz="2400" dirty="0"/>
              <a:t> </a:t>
            </a:r>
            <a:r>
              <a:rPr lang="en-GB" sz="2400" dirty="0" err="1"/>
              <a:t>prevenir</a:t>
            </a:r>
            <a:r>
              <a:rPr lang="en-GB" sz="2400" dirty="0"/>
              <a:t> </a:t>
            </a:r>
            <a:r>
              <a:rPr lang="en-GB" sz="2400" dirty="0" err="1"/>
              <a:t>los</a:t>
            </a:r>
            <a:r>
              <a:rPr lang="en-GB" sz="2400" dirty="0"/>
              <a:t> </a:t>
            </a:r>
            <a:r>
              <a:rPr lang="en-GB" sz="2400" dirty="0" err="1"/>
              <a:t>sucidios</a:t>
            </a:r>
            <a:r>
              <a:rPr lang="en-GB" sz="2400" dirty="0"/>
              <a:t> </a:t>
            </a:r>
            <a:r>
              <a:rPr lang="en-GB" sz="2400" dirty="0" err="1"/>
              <a:t>en</a:t>
            </a:r>
            <a:r>
              <a:rPr lang="en-GB" sz="2400" dirty="0"/>
              <a:t> la población y </a:t>
            </a:r>
            <a:r>
              <a:rPr lang="en-GB" sz="2400" dirty="0" err="1"/>
              <a:t>queremos</a:t>
            </a:r>
            <a:r>
              <a:rPr lang="en-GB" sz="2400" dirty="0"/>
              <a:t> </a:t>
            </a:r>
            <a:r>
              <a:rPr lang="en-GB" sz="2400" dirty="0" err="1"/>
              <a:t>predecir</a:t>
            </a:r>
            <a:r>
              <a:rPr lang="en-GB" sz="2400" dirty="0"/>
              <a:t> </a:t>
            </a:r>
            <a:r>
              <a:rPr lang="en-GB" sz="2400" dirty="0" err="1"/>
              <a:t>el</a:t>
            </a:r>
            <a:r>
              <a:rPr lang="en-GB" sz="2400" dirty="0"/>
              <a:t> </a:t>
            </a:r>
            <a:r>
              <a:rPr lang="en-GB" sz="2400" dirty="0" err="1"/>
              <a:t>comportamiento</a:t>
            </a:r>
            <a:r>
              <a:rPr lang="en-GB" sz="2400" dirty="0"/>
              <a:t> de las </a:t>
            </a:r>
            <a:r>
              <a:rPr lang="en-GB" sz="2400" dirty="0" err="1"/>
              <a:t>ciudades</a:t>
            </a:r>
            <a:r>
              <a:rPr lang="en-GB" sz="2400" dirty="0"/>
              <a:t> </a:t>
            </a:r>
            <a:r>
              <a:rPr lang="en-GB" sz="2400" dirty="0" err="1"/>
              <a:t>en</a:t>
            </a:r>
            <a:r>
              <a:rPr lang="en-GB" sz="2400" dirty="0"/>
              <a:t> </a:t>
            </a:r>
            <a:r>
              <a:rPr lang="en-GB" sz="2400" dirty="0" err="1"/>
              <a:t>donde</a:t>
            </a:r>
            <a:r>
              <a:rPr lang="en-GB" sz="2400" dirty="0"/>
              <a:t> </a:t>
            </a:r>
            <a:r>
              <a:rPr lang="en-GB" sz="2400" dirty="0" err="1"/>
              <a:t>nos</a:t>
            </a:r>
            <a:r>
              <a:rPr lang="en-GB" sz="2400" dirty="0"/>
              <a:t> </a:t>
            </a:r>
            <a:r>
              <a:rPr lang="en-GB" sz="2400" dirty="0" err="1"/>
              <a:t>encontramos</a:t>
            </a:r>
            <a:r>
              <a:rPr lang="en-GB" sz="2400" dirty="0"/>
              <a:t>.</a:t>
            </a:r>
          </a:p>
          <a:p>
            <a:pPr algn="just"/>
            <a:endParaRPr lang="en-GB" sz="2400" dirty="0"/>
          </a:p>
          <a:p>
            <a:pPr algn="just"/>
            <a:r>
              <a:rPr lang="en-GB" sz="2400" dirty="0"/>
              <a:t>Tokyo, Delhi, Shanghai, Sao Paulo, Mumbai, Beijing, </a:t>
            </a:r>
            <a:r>
              <a:rPr lang="en-GB" sz="2400" dirty="0" err="1"/>
              <a:t>Estambul</a:t>
            </a:r>
            <a:r>
              <a:rPr lang="en-GB" sz="2400" dirty="0"/>
              <a:t>, Karachi, Dhaka y Ciudad de Mexico</a:t>
            </a:r>
          </a:p>
          <a:p>
            <a:pPr algn="just"/>
            <a:endParaRPr lang="en-GB" sz="2400" dirty="0"/>
          </a:p>
          <a:p>
            <a:pPr algn="just"/>
            <a:r>
              <a:rPr lang="en-GB" sz="2400" dirty="0" err="1"/>
              <a:t>Tenemos</a:t>
            </a:r>
            <a:r>
              <a:rPr lang="en-GB" sz="2400" dirty="0"/>
              <a:t> indices de Felicidad </a:t>
            </a:r>
            <a:r>
              <a:rPr lang="en-GB" sz="2400" dirty="0" err="1"/>
              <a:t>desde</a:t>
            </a:r>
            <a:r>
              <a:rPr lang="en-GB" sz="2400" dirty="0"/>
              <a:t> </a:t>
            </a:r>
            <a:r>
              <a:rPr lang="en-GB" sz="2400" dirty="0" err="1"/>
              <a:t>el</a:t>
            </a:r>
            <a:r>
              <a:rPr lang="en-GB" sz="2400" dirty="0"/>
              <a:t> </a:t>
            </a:r>
            <a:r>
              <a:rPr lang="en-GB" sz="2400" dirty="0" err="1"/>
              <a:t>año</a:t>
            </a:r>
            <a:r>
              <a:rPr lang="en-GB" sz="2400" dirty="0"/>
              <a:t> 2015 hasta </a:t>
            </a:r>
            <a:r>
              <a:rPr lang="en-GB" sz="2400" dirty="0" err="1"/>
              <a:t>el</a:t>
            </a:r>
            <a:r>
              <a:rPr lang="en-GB" sz="2400" dirty="0"/>
              <a:t> 2019 y </a:t>
            </a:r>
            <a:r>
              <a:rPr lang="en-GB" sz="2400" dirty="0" err="1"/>
              <a:t>queremos</a:t>
            </a:r>
            <a:r>
              <a:rPr lang="en-GB" sz="2400" dirty="0"/>
              <a:t> </a:t>
            </a:r>
            <a:r>
              <a:rPr lang="en-GB" sz="2400" dirty="0" err="1"/>
              <a:t>proyectar</a:t>
            </a:r>
            <a:r>
              <a:rPr lang="en-GB" sz="2400" dirty="0"/>
              <a:t> </a:t>
            </a:r>
            <a:r>
              <a:rPr lang="en-GB" sz="2400" dirty="0" err="1"/>
              <a:t>el</a:t>
            </a:r>
            <a:r>
              <a:rPr lang="en-GB" sz="2400" dirty="0"/>
              <a:t> </a:t>
            </a:r>
            <a:r>
              <a:rPr lang="en-GB" sz="2400" dirty="0" err="1"/>
              <a:t>comportamiento</a:t>
            </a:r>
            <a:r>
              <a:rPr lang="en-GB" sz="2400" dirty="0"/>
              <a:t> </a:t>
            </a:r>
            <a:r>
              <a:rPr lang="en-GB" sz="2400" dirty="0" err="1"/>
              <a:t>desde</a:t>
            </a:r>
            <a:r>
              <a:rPr lang="en-GB" sz="2400" dirty="0"/>
              <a:t> 2020 al 2025 para </a:t>
            </a:r>
            <a:r>
              <a:rPr lang="en-GB" sz="2400" dirty="0" err="1"/>
              <a:t>crear</a:t>
            </a:r>
            <a:r>
              <a:rPr lang="en-GB" sz="2400" dirty="0"/>
              <a:t> </a:t>
            </a:r>
            <a:r>
              <a:rPr lang="en-GB" sz="2400" dirty="0" err="1"/>
              <a:t>campañas</a:t>
            </a:r>
            <a:r>
              <a:rPr lang="en-GB" sz="2400" dirty="0"/>
              <a:t> </a:t>
            </a:r>
            <a:r>
              <a:rPr lang="en-GB" sz="2400" dirty="0" err="1"/>
              <a:t>preventivas</a:t>
            </a:r>
            <a:r>
              <a:rPr lang="en-GB" sz="2400" dirty="0"/>
              <a:t> </a:t>
            </a:r>
            <a:r>
              <a:rPr lang="en-GB" sz="2400" dirty="0" err="1"/>
              <a:t>cuando</a:t>
            </a:r>
            <a:r>
              <a:rPr lang="en-GB" sz="2400" dirty="0"/>
              <a:t> se </a:t>
            </a:r>
            <a:r>
              <a:rPr lang="en-GB" sz="2400" dirty="0" err="1"/>
              <a:t>necesiten</a:t>
            </a:r>
            <a:endParaRPr lang="en-GB" sz="2400" dirty="0"/>
          </a:p>
        </p:txBody>
      </p:sp>
      <p:sp>
        <p:nvSpPr>
          <p:cNvPr id="3" name="Rectangle 2">
            <a:extLst>
              <a:ext uri="{FF2B5EF4-FFF2-40B4-BE49-F238E27FC236}">
                <a16:creationId xmlns:a16="http://schemas.microsoft.com/office/drawing/2014/main" id="{18A38521-F8DE-AE8C-6A12-ED5C3D53B231}"/>
              </a:ext>
            </a:extLst>
          </p:cNvPr>
          <p:cNvSpPr/>
          <p:nvPr/>
        </p:nvSpPr>
        <p:spPr>
          <a:xfrm>
            <a:off x="8554720" y="2133600"/>
            <a:ext cx="447040" cy="254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780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1879600" y="2011680"/>
            <a:ext cx="8158480" cy="3046988"/>
          </a:xfrm>
          <a:prstGeom prst="rect">
            <a:avLst/>
          </a:prstGeom>
          <a:noFill/>
        </p:spPr>
        <p:txBody>
          <a:bodyPr wrap="square" rtlCol="0">
            <a:spAutoFit/>
          </a:bodyPr>
          <a:lstStyle/>
          <a:p>
            <a:pPr algn="just"/>
            <a:r>
              <a:rPr lang="en-GB" sz="2400" dirty="0"/>
              <a:t>H0: La población de las </a:t>
            </a:r>
            <a:r>
              <a:rPr lang="en-GB" sz="2400" dirty="0" err="1"/>
              <a:t>ciudades</a:t>
            </a:r>
            <a:r>
              <a:rPr lang="en-GB" sz="2400" dirty="0"/>
              <a:t> </a:t>
            </a:r>
            <a:r>
              <a:rPr lang="en-GB" sz="2400" dirty="0" err="1"/>
              <a:t>está</a:t>
            </a:r>
            <a:r>
              <a:rPr lang="en-GB" sz="2400" dirty="0"/>
              <a:t> </a:t>
            </a:r>
            <a:r>
              <a:rPr lang="en-GB" sz="2400" dirty="0" err="1"/>
              <a:t>relacionada</a:t>
            </a:r>
            <a:r>
              <a:rPr lang="en-GB" sz="2400" dirty="0"/>
              <a:t> con </a:t>
            </a:r>
            <a:r>
              <a:rPr lang="en-GB" sz="2400" dirty="0" err="1"/>
              <a:t>el</a:t>
            </a:r>
            <a:r>
              <a:rPr lang="en-GB" sz="2400" dirty="0"/>
              <a:t> </a:t>
            </a:r>
            <a:r>
              <a:rPr lang="en-GB" sz="2400" dirty="0" err="1"/>
              <a:t>nivel</a:t>
            </a:r>
            <a:r>
              <a:rPr lang="en-GB" sz="2400" dirty="0"/>
              <a:t> de Felicidad</a:t>
            </a:r>
          </a:p>
          <a:p>
            <a:pPr algn="just"/>
            <a:endParaRPr lang="en-GB" sz="2400" dirty="0"/>
          </a:p>
          <a:p>
            <a:pPr algn="just"/>
            <a:r>
              <a:rPr lang="en-GB" sz="2400" dirty="0"/>
              <a:t>H1: La población de las </a:t>
            </a:r>
            <a:r>
              <a:rPr lang="en-GB" sz="2400" dirty="0" err="1"/>
              <a:t>ciudades</a:t>
            </a:r>
            <a:r>
              <a:rPr lang="en-GB" sz="2400" dirty="0"/>
              <a:t> no </a:t>
            </a:r>
            <a:r>
              <a:rPr lang="en-GB" sz="2400" dirty="0" err="1"/>
              <a:t>está</a:t>
            </a:r>
            <a:r>
              <a:rPr lang="en-GB" sz="2400" dirty="0"/>
              <a:t> </a:t>
            </a:r>
            <a:r>
              <a:rPr lang="en-GB" sz="2400" dirty="0" err="1"/>
              <a:t>relacionada</a:t>
            </a:r>
            <a:r>
              <a:rPr lang="en-GB" sz="2400" dirty="0"/>
              <a:t> con </a:t>
            </a:r>
            <a:r>
              <a:rPr lang="en-GB" sz="2400" dirty="0" err="1"/>
              <a:t>el</a:t>
            </a:r>
            <a:r>
              <a:rPr lang="en-GB" sz="2400" dirty="0"/>
              <a:t> </a:t>
            </a:r>
            <a:r>
              <a:rPr lang="en-GB" sz="2400" dirty="0" err="1"/>
              <a:t>nivel</a:t>
            </a:r>
            <a:r>
              <a:rPr lang="en-GB" sz="2400" dirty="0"/>
              <a:t> de Felicidad</a:t>
            </a:r>
          </a:p>
          <a:p>
            <a:pPr algn="just"/>
            <a:endParaRPr lang="en-GB" sz="2400" dirty="0"/>
          </a:p>
          <a:p>
            <a:pPr algn="just"/>
            <a:r>
              <a:rPr lang="en-GB" sz="2400" dirty="0"/>
              <a:t>¿</a:t>
            </a:r>
            <a:r>
              <a:rPr lang="en-GB" sz="2400" dirty="0" err="1"/>
              <a:t>Donde</a:t>
            </a:r>
            <a:r>
              <a:rPr lang="en-GB" sz="2400" dirty="0"/>
              <a:t> </a:t>
            </a:r>
            <a:r>
              <a:rPr lang="en-GB" sz="2400" dirty="0" err="1"/>
              <a:t>necesitamos</a:t>
            </a:r>
            <a:r>
              <a:rPr lang="en-GB" sz="2400" dirty="0"/>
              <a:t> mayor inversion para </a:t>
            </a:r>
            <a:r>
              <a:rPr lang="en-GB" sz="2400" dirty="0" err="1"/>
              <a:t>nuestras</a:t>
            </a:r>
            <a:r>
              <a:rPr lang="en-GB" sz="2400" dirty="0"/>
              <a:t> </a:t>
            </a:r>
            <a:r>
              <a:rPr lang="en-GB" sz="2400" dirty="0" err="1"/>
              <a:t>campañas</a:t>
            </a:r>
            <a:r>
              <a:rPr lang="en-GB" sz="2400" dirty="0"/>
              <a:t> </a:t>
            </a:r>
            <a:r>
              <a:rPr lang="en-GB" sz="2400" dirty="0" err="1"/>
              <a:t>en</a:t>
            </a:r>
            <a:r>
              <a:rPr lang="en-GB" sz="2400" dirty="0"/>
              <a:t> base a </a:t>
            </a:r>
            <a:r>
              <a:rPr lang="en-GB" sz="2400" dirty="0" err="1"/>
              <a:t>los</a:t>
            </a:r>
            <a:r>
              <a:rPr lang="en-GB" sz="2400" dirty="0"/>
              <a:t> </a:t>
            </a:r>
            <a:r>
              <a:rPr lang="en-GB" sz="2400" dirty="0" err="1"/>
              <a:t>datos</a:t>
            </a:r>
            <a:r>
              <a:rPr lang="en-GB" sz="2400" dirty="0"/>
              <a:t> que </a:t>
            </a:r>
            <a:r>
              <a:rPr lang="en-GB" sz="2400" dirty="0" err="1"/>
              <a:t>ya</a:t>
            </a:r>
            <a:r>
              <a:rPr lang="en-GB" sz="2400" dirty="0"/>
              <a:t> </a:t>
            </a:r>
            <a:r>
              <a:rPr lang="en-GB" sz="2400" dirty="0" err="1"/>
              <a:t>tenemos</a:t>
            </a:r>
            <a:r>
              <a:rPr lang="en-GB" sz="2400" dirty="0"/>
              <a:t>?</a:t>
            </a:r>
          </a:p>
        </p:txBody>
      </p:sp>
    </p:spTree>
    <p:extLst>
      <p:ext uri="{BB962C8B-B14F-4D97-AF65-F5344CB8AC3E}">
        <p14:creationId xmlns:p14="http://schemas.microsoft.com/office/powerpoint/2010/main" val="82698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1910080" y="2997200"/>
            <a:ext cx="8158480" cy="3046988"/>
          </a:xfrm>
          <a:prstGeom prst="rect">
            <a:avLst/>
          </a:prstGeom>
          <a:noFill/>
        </p:spPr>
        <p:txBody>
          <a:bodyPr wrap="square" rtlCol="0">
            <a:spAutoFit/>
          </a:bodyPr>
          <a:lstStyle/>
          <a:p>
            <a:pPr algn="just"/>
            <a:r>
              <a:rPr lang="en-GB" sz="2400" dirty="0"/>
              <a:t>Autoregressive (AR): Es la </a:t>
            </a:r>
            <a:r>
              <a:rPr lang="en-GB" sz="2400" dirty="0" err="1"/>
              <a:t>relación</a:t>
            </a:r>
            <a:r>
              <a:rPr lang="en-GB" sz="2400" dirty="0"/>
              <a:t> actual con las </a:t>
            </a:r>
            <a:r>
              <a:rPr lang="en-GB" sz="2400" dirty="0" err="1"/>
              <a:t>observaciones</a:t>
            </a:r>
            <a:r>
              <a:rPr lang="en-GB" sz="2400" dirty="0"/>
              <a:t> </a:t>
            </a:r>
            <a:r>
              <a:rPr lang="en-GB" sz="2400" dirty="0" err="1"/>
              <a:t>anteriores</a:t>
            </a:r>
            <a:endParaRPr lang="en-GB" sz="2400" dirty="0"/>
          </a:p>
          <a:p>
            <a:pPr algn="just"/>
            <a:endParaRPr lang="en-GB" sz="2400" dirty="0"/>
          </a:p>
          <a:p>
            <a:pPr algn="just"/>
            <a:r>
              <a:rPr lang="en-GB" sz="2400" dirty="0"/>
              <a:t>Integrated (I): </a:t>
            </a:r>
            <a:r>
              <a:rPr lang="en-GB" sz="2400" dirty="0" err="1"/>
              <a:t>Hacemos</a:t>
            </a:r>
            <a:r>
              <a:rPr lang="en-GB" sz="2400" dirty="0"/>
              <a:t> la </a:t>
            </a:r>
            <a:r>
              <a:rPr lang="en-GB" sz="2400" dirty="0" err="1"/>
              <a:t>serie</a:t>
            </a:r>
            <a:r>
              <a:rPr lang="en-GB" sz="2400" dirty="0"/>
              <a:t> temporal </a:t>
            </a:r>
            <a:r>
              <a:rPr lang="en-GB" sz="2400" dirty="0" err="1"/>
              <a:t>estacionaria</a:t>
            </a:r>
            <a:r>
              <a:rPr lang="en-GB" sz="2400" dirty="0"/>
              <a:t> al </a:t>
            </a:r>
            <a:r>
              <a:rPr lang="en-GB" sz="2400" dirty="0" err="1"/>
              <a:t>diferenciarla</a:t>
            </a:r>
            <a:endParaRPr lang="en-GB" sz="2400" dirty="0"/>
          </a:p>
          <a:p>
            <a:pPr algn="just"/>
            <a:endParaRPr lang="en-GB" sz="2400" dirty="0"/>
          </a:p>
          <a:p>
            <a:pPr algn="just"/>
            <a:r>
              <a:rPr lang="en-GB" sz="2400" dirty="0"/>
              <a:t>Moving Average (MA): </a:t>
            </a:r>
            <a:r>
              <a:rPr lang="en-GB" sz="2400" dirty="0" err="1"/>
              <a:t>Implica</a:t>
            </a:r>
            <a:r>
              <a:rPr lang="en-GB" sz="2400" dirty="0"/>
              <a:t> la </a:t>
            </a:r>
            <a:r>
              <a:rPr lang="en-GB" sz="2400" dirty="0" err="1"/>
              <a:t>relación</a:t>
            </a:r>
            <a:r>
              <a:rPr lang="en-GB" sz="2400" dirty="0"/>
              <a:t> entre </a:t>
            </a:r>
            <a:r>
              <a:rPr lang="en-GB" sz="2400" dirty="0" err="1"/>
              <a:t>una</a:t>
            </a:r>
            <a:r>
              <a:rPr lang="en-GB" sz="2400" dirty="0"/>
              <a:t> </a:t>
            </a:r>
            <a:r>
              <a:rPr lang="en-GB" sz="2400" dirty="0" err="1"/>
              <a:t>observación</a:t>
            </a:r>
            <a:r>
              <a:rPr lang="en-GB" sz="2400" dirty="0"/>
              <a:t> actual y </a:t>
            </a:r>
            <a:r>
              <a:rPr lang="en-GB" sz="2400" dirty="0" err="1"/>
              <a:t>los</a:t>
            </a:r>
            <a:r>
              <a:rPr lang="en-GB" sz="2400" dirty="0"/>
              <a:t> </a:t>
            </a:r>
            <a:r>
              <a:rPr lang="en-GB" sz="2400" dirty="0" err="1"/>
              <a:t>errores</a:t>
            </a:r>
            <a:r>
              <a:rPr lang="en-GB" sz="2400" dirty="0"/>
              <a:t> de </a:t>
            </a:r>
            <a:r>
              <a:rPr lang="en-GB" sz="2400" dirty="0" err="1"/>
              <a:t>predicción</a:t>
            </a:r>
            <a:r>
              <a:rPr lang="en-GB" sz="2400" dirty="0"/>
              <a:t> </a:t>
            </a:r>
            <a:r>
              <a:rPr lang="en-GB" sz="2400" dirty="0" err="1"/>
              <a:t>anteriores</a:t>
            </a:r>
            <a:endParaRPr lang="en-GB" sz="2400" dirty="0"/>
          </a:p>
        </p:txBody>
      </p:sp>
      <p:sp>
        <p:nvSpPr>
          <p:cNvPr id="3" name="TextBox 2">
            <a:extLst>
              <a:ext uri="{FF2B5EF4-FFF2-40B4-BE49-F238E27FC236}">
                <a16:creationId xmlns:a16="http://schemas.microsoft.com/office/drawing/2014/main" id="{53DC9274-A3FF-9A12-0064-8E293465D4FA}"/>
              </a:ext>
            </a:extLst>
          </p:cNvPr>
          <p:cNvSpPr txBox="1"/>
          <p:nvPr/>
        </p:nvSpPr>
        <p:spPr>
          <a:xfrm>
            <a:off x="1910080" y="1899920"/>
            <a:ext cx="9062720" cy="707886"/>
          </a:xfrm>
          <a:prstGeom prst="rect">
            <a:avLst/>
          </a:prstGeom>
          <a:noFill/>
        </p:spPr>
        <p:txBody>
          <a:bodyPr wrap="square" rtlCol="0">
            <a:spAutoFit/>
          </a:bodyPr>
          <a:lstStyle/>
          <a:p>
            <a:r>
              <a:rPr lang="en-GB" sz="4000" b="1" dirty="0"/>
              <a:t>ARIMA:</a:t>
            </a:r>
          </a:p>
        </p:txBody>
      </p:sp>
    </p:spTree>
    <p:extLst>
      <p:ext uri="{BB962C8B-B14F-4D97-AF65-F5344CB8AC3E}">
        <p14:creationId xmlns:p14="http://schemas.microsoft.com/office/powerpoint/2010/main" val="310633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223520" y="1737360"/>
            <a:ext cx="6228080" cy="2308324"/>
          </a:xfrm>
          <a:prstGeom prst="rect">
            <a:avLst/>
          </a:prstGeom>
          <a:noFill/>
        </p:spPr>
        <p:txBody>
          <a:bodyPr wrap="square" rtlCol="0">
            <a:spAutoFit/>
          </a:bodyPr>
          <a:lstStyle/>
          <a:p>
            <a:pPr algn="just"/>
            <a:r>
              <a:rPr lang="es-ES" sz="2400" b="1" dirty="0"/>
              <a:t>Datos:</a:t>
            </a:r>
          </a:p>
          <a:p>
            <a:pPr algn="just"/>
            <a:endParaRPr lang="es-ES" sz="2400" b="1" dirty="0"/>
          </a:p>
          <a:p>
            <a:pPr marL="342900" indent="-342900" algn="just">
              <a:buFont typeface="Arial" panose="020B0604020202020204" pitchFamily="34" charset="0"/>
              <a:buChar char="•"/>
            </a:pPr>
            <a:r>
              <a:rPr lang="es-ES" sz="2400" dirty="0"/>
              <a:t>Ciudades (10 ciudades)</a:t>
            </a:r>
          </a:p>
          <a:p>
            <a:pPr marL="342900" indent="-342900" algn="just">
              <a:buFont typeface="Arial" panose="020B0604020202020204" pitchFamily="34" charset="0"/>
              <a:buChar char="•"/>
            </a:pPr>
            <a:r>
              <a:rPr lang="es-ES" sz="2400" dirty="0"/>
              <a:t>Población</a:t>
            </a:r>
          </a:p>
          <a:p>
            <a:pPr marL="342900" indent="-342900" algn="just">
              <a:buFont typeface="Arial" panose="020B0604020202020204" pitchFamily="34" charset="0"/>
              <a:buChar char="•"/>
            </a:pPr>
            <a:r>
              <a:rPr lang="es-ES" sz="2400" dirty="0"/>
              <a:t>Año del 2015 al 2019</a:t>
            </a:r>
          </a:p>
          <a:p>
            <a:pPr marL="342900" indent="-342900" algn="just">
              <a:buFont typeface="Arial" panose="020B0604020202020204" pitchFamily="34" charset="0"/>
              <a:buChar char="•"/>
            </a:pPr>
            <a:r>
              <a:rPr lang="es-ES" sz="2400" dirty="0"/>
              <a:t>Nivel de felicidad entre el 20 y el 150</a:t>
            </a:r>
            <a:endParaRPr lang="en-GB" sz="2400" dirty="0"/>
          </a:p>
        </p:txBody>
      </p:sp>
      <p:pic>
        <p:nvPicPr>
          <p:cNvPr id="8" name="Picture 7">
            <a:extLst>
              <a:ext uri="{FF2B5EF4-FFF2-40B4-BE49-F238E27FC236}">
                <a16:creationId xmlns:a16="http://schemas.microsoft.com/office/drawing/2014/main" id="{0014B961-6403-B251-CABB-FF2FAF4E5DC0}"/>
              </a:ext>
            </a:extLst>
          </p:cNvPr>
          <p:cNvPicPr>
            <a:picLocks noChangeAspect="1"/>
          </p:cNvPicPr>
          <p:nvPr/>
        </p:nvPicPr>
        <p:blipFill>
          <a:blip r:embed="rId3"/>
          <a:stretch>
            <a:fillRect/>
          </a:stretch>
        </p:blipFill>
        <p:spPr>
          <a:xfrm>
            <a:off x="7320182" y="2729837"/>
            <a:ext cx="3810196" cy="1073205"/>
          </a:xfrm>
          <a:prstGeom prst="rect">
            <a:avLst/>
          </a:prstGeom>
        </p:spPr>
      </p:pic>
    </p:spTree>
    <p:extLst>
      <p:ext uri="{BB962C8B-B14F-4D97-AF65-F5344CB8AC3E}">
        <p14:creationId xmlns:p14="http://schemas.microsoft.com/office/powerpoint/2010/main" val="245630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223520" y="1737360"/>
            <a:ext cx="6228080" cy="3785652"/>
          </a:xfrm>
          <a:prstGeom prst="rect">
            <a:avLst/>
          </a:prstGeom>
          <a:noFill/>
        </p:spPr>
        <p:txBody>
          <a:bodyPr wrap="square" rtlCol="0">
            <a:spAutoFit/>
          </a:bodyPr>
          <a:lstStyle/>
          <a:p>
            <a:pPr algn="just"/>
            <a:r>
              <a:rPr lang="es-ES" sz="2400" b="1" dirty="0"/>
              <a:t>Paso 1:</a:t>
            </a:r>
          </a:p>
          <a:p>
            <a:pPr algn="just"/>
            <a:r>
              <a:rPr lang="es-ES" sz="2400" dirty="0"/>
              <a:t>Transformamos los datos en promedios (</a:t>
            </a:r>
            <a:r>
              <a:rPr lang="es-ES" sz="2400" dirty="0" err="1"/>
              <a:t>tendencia_promedio</a:t>
            </a:r>
            <a:r>
              <a:rPr lang="es-ES" sz="2400" dirty="0"/>
              <a:t>) para visualizar todas las tendencias juntas.</a:t>
            </a:r>
          </a:p>
          <a:p>
            <a:pPr algn="just"/>
            <a:r>
              <a:rPr lang="es-ES" sz="2400" dirty="0"/>
              <a:t>Código:</a:t>
            </a:r>
          </a:p>
          <a:p>
            <a:pPr algn="just"/>
            <a:r>
              <a:rPr lang="es-ES" sz="2400" i="1" dirty="0" err="1"/>
              <a:t>tendencia_promedio</a:t>
            </a:r>
            <a:r>
              <a:rPr lang="es-ES" sz="2400" i="1" dirty="0"/>
              <a:t>=</a:t>
            </a:r>
            <a:r>
              <a:rPr lang="es-ES" sz="2400" i="1" dirty="0" err="1"/>
              <a:t>datos_ciudades_felicidad.groupby</a:t>
            </a:r>
            <a:r>
              <a:rPr lang="es-ES" sz="2400" i="1" dirty="0"/>
              <a:t>('</a:t>
            </a:r>
            <a:r>
              <a:rPr lang="es-ES" sz="2400" i="1" dirty="0" err="1"/>
              <a:t>Anio</a:t>
            </a:r>
            <a:r>
              <a:rPr lang="es-ES" sz="2400" i="1" dirty="0"/>
              <a:t>')['Felicidad'].mean()</a:t>
            </a:r>
          </a:p>
          <a:p>
            <a:pPr algn="just"/>
            <a:r>
              <a:rPr lang="es-ES" sz="2400" dirty="0"/>
              <a:t>Resultado: La tendencia promedio se visualiza en el gráfico con una línea punteada y marcadores 'x'.</a:t>
            </a:r>
            <a:endParaRPr lang="en-GB" sz="2400" dirty="0"/>
          </a:p>
        </p:txBody>
      </p:sp>
      <p:pic>
        <p:nvPicPr>
          <p:cNvPr id="6" name="Picture 5">
            <a:extLst>
              <a:ext uri="{FF2B5EF4-FFF2-40B4-BE49-F238E27FC236}">
                <a16:creationId xmlns:a16="http://schemas.microsoft.com/office/drawing/2014/main" id="{6FED82C0-8C58-9DBB-05E7-3F6AAD07A240}"/>
              </a:ext>
            </a:extLst>
          </p:cNvPr>
          <p:cNvPicPr>
            <a:picLocks noChangeAspect="1"/>
          </p:cNvPicPr>
          <p:nvPr/>
        </p:nvPicPr>
        <p:blipFill>
          <a:blip r:embed="rId3"/>
          <a:stretch>
            <a:fillRect/>
          </a:stretch>
        </p:blipFill>
        <p:spPr>
          <a:xfrm>
            <a:off x="6451600" y="1964494"/>
            <a:ext cx="6920613" cy="3331383"/>
          </a:xfrm>
          <a:prstGeom prst="rect">
            <a:avLst/>
          </a:prstGeom>
        </p:spPr>
      </p:pic>
      <p:sp>
        <p:nvSpPr>
          <p:cNvPr id="3" name="Rectangle 2">
            <a:extLst>
              <a:ext uri="{FF2B5EF4-FFF2-40B4-BE49-F238E27FC236}">
                <a16:creationId xmlns:a16="http://schemas.microsoft.com/office/drawing/2014/main" id="{37068F1C-F363-69CC-0B49-E7C6820C8C4B}"/>
              </a:ext>
            </a:extLst>
          </p:cNvPr>
          <p:cNvSpPr/>
          <p:nvPr/>
        </p:nvSpPr>
        <p:spPr>
          <a:xfrm>
            <a:off x="9911906" y="1573204"/>
            <a:ext cx="3641534" cy="39498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4FE795B2-9EB2-08B7-CC93-F3834EA4B202}"/>
              </a:ext>
            </a:extLst>
          </p:cNvPr>
          <p:cNvCxnSpPr>
            <a:cxnSpLocks/>
            <a:stCxn id="6" idx="0"/>
          </p:cNvCxnSpPr>
          <p:nvPr/>
        </p:nvCxnSpPr>
        <p:spPr>
          <a:xfrm flipH="1">
            <a:off x="9911906" y="1964494"/>
            <a:ext cx="1" cy="3133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61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223520" y="1737360"/>
            <a:ext cx="6228080" cy="4278094"/>
          </a:xfrm>
          <a:prstGeom prst="rect">
            <a:avLst/>
          </a:prstGeom>
          <a:noFill/>
        </p:spPr>
        <p:txBody>
          <a:bodyPr wrap="square" rtlCol="0">
            <a:spAutoFit/>
          </a:bodyPr>
          <a:lstStyle/>
          <a:p>
            <a:pPr algn="just"/>
            <a:r>
              <a:rPr lang="es-ES" sz="2400" b="1" dirty="0"/>
              <a:t>Paso 2:</a:t>
            </a:r>
          </a:p>
          <a:p>
            <a:pPr algn="just"/>
            <a:r>
              <a:rPr lang="es-ES" sz="2400" dirty="0"/>
              <a:t>Verificación de Estacionariedad:</a:t>
            </a:r>
          </a:p>
          <a:p>
            <a:pPr algn="just"/>
            <a:endParaRPr lang="es-ES" sz="2400" dirty="0"/>
          </a:p>
          <a:p>
            <a:pPr algn="just"/>
            <a:r>
              <a:rPr lang="es-ES" sz="2000" dirty="0"/>
              <a:t>Aseguramos que la serie temporal sea estacionaria para garantizar la robustez de nuestras predicciones.</a:t>
            </a:r>
          </a:p>
          <a:p>
            <a:pPr algn="just"/>
            <a:r>
              <a:rPr lang="es-ES" sz="2000" dirty="0"/>
              <a:t>Utilizamos la prueba de </a:t>
            </a:r>
            <a:r>
              <a:rPr lang="es-ES" sz="2000" dirty="0" err="1"/>
              <a:t>Dickey</a:t>
            </a:r>
            <a:r>
              <a:rPr lang="es-ES" sz="2000" dirty="0"/>
              <a:t>-Fuller antes ‘</a:t>
            </a:r>
            <a:r>
              <a:rPr lang="es-ES" sz="2000" dirty="0" err="1"/>
              <a:t>result</a:t>
            </a:r>
            <a:r>
              <a:rPr lang="es-ES" sz="2000" dirty="0"/>
              <a:t>’ y después ‘</a:t>
            </a:r>
            <a:r>
              <a:rPr lang="es-ES" sz="2000" dirty="0" err="1"/>
              <a:t>result_diff</a:t>
            </a:r>
            <a:r>
              <a:rPr lang="es-ES" sz="2000" dirty="0"/>
              <a:t>’ de la diferenciación para confirmar la estacionariedad.</a:t>
            </a:r>
          </a:p>
          <a:p>
            <a:pPr algn="just"/>
            <a:endParaRPr lang="es-ES" sz="2000" dirty="0"/>
          </a:p>
          <a:p>
            <a:pPr algn="just"/>
            <a:r>
              <a:rPr lang="es-ES" sz="2000" dirty="0"/>
              <a:t>Resultado: Después de la diferenciación, la estadística de prueba de </a:t>
            </a:r>
            <a:r>
              <a:rPr lang="es-ES" sz="2000" dirty="0" err="1"/>
              <a:t>Dickey</a:t>
            </a:r>
            <a:r>
              <a:rPr lang="es-ES" sz="2000" dirty="0"/>
              <a:t>-Fuller es -3.26 con un valor p de 0.0167. Esto indica que la serie temporal diferenciada es estacionaria.</a:t>
            </a:r>
            <a:endParaRPr lang="en-GB" sz="2000" dirty="0"/>
          </a:p>
        </p:txBody>
      </p:sp>
      <p:pic>
        <p:nvPicPr>
          <p:cNvPr id="6" name="Picture 5">
            <a:extLst>
              <a:ext uri="{FF2B5EF4-FFF2-40B4-BE49-F238E27FC236}">
                <a16:creationId xmlns:a16="http://schemas.microsoft.com/office/drawing/2014/main" id="{6FED82C0-8C58-9DBB-05E7-3F6AAD07A2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2187" y="1923385"/>
            <a:ext cx="5264533" cy="1304348"/>
          </a:xfrm>
          <a:prstGeom prst="rect">
            <a:avLst/>
          </a:prstGeom>
        </p:spPr>
      </p:pic>
    </p:spTree>
    <p:extLst>
      <p:ext uri="{BB962C8B-B14F-4D97-AF65-F5344CB8AC3E}">
        <p14:creationId xmlns:p14="http://schemas.microsoft.com/office/powerpoint/2010/main" val="66411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223520" y="1737360"/>
            <a:ext cx="6228080" cy="4216539"/>
          </a:xfrm>
          <a:prstGeom prst="rect">
            <a:avLst/>
          </a:prstGeom>
          <a:noFill/>
        </p:spPr>
        <p:txBody>
          <a:bodyPr wrap="square" rtlCol="0">
            <a:spAutoFit/>
          </a:bodyPr>
          <a:lstStyle/>
          <a:p>
            <a:pPr algn="just"/>
            <a:r>
              <a:rPr lang="es-ES" sz="2400" b="1" dirty="0"/>
              <a:t>Paso 3:</a:t>
            </a:r>
          </a:p>
          <a:p>
            <a:pPr algn="just"/>
            <a:r>
              <a:rPr lang="es-ES" sz="2400" dirty="0"/>
              <a:t>Análisis de Autocorrelación (ACF):</a:t>
            </a:r>
          </a:p>
          <a:p>
            <a:pPr algn="just"/>
            <a:r>
              <a:rPr lang="es-ES" sz="2000" dirty="0"/>
              <a:t>Analizamos la autocorrelación para descubrir relaciones temporales.</a:t>
            </a:r>
          </a:p>
          <a:p>
            <a:pPr algn="just"/>
            <a:r>
              <a:rPr lang="es-ES" sz="2000" dirty="0"/>
              <a:t>Una ACF fuerte implica una relación entre los niveles de felicidad de un año y los de años anteriores.</a:t>
            </a:r>
          </a:p>
          <a:p>
            <a:pPr algn="just"/>
            <a:endParaRPr lang="es-ES" sz="2000" dirty="0"/>
          </a:p>
          <a:p>
            <a:pPr algn="just"/>
            <a:r>
              <a:rPr lang="es-ES" sz="2000" dirty="0" err="1"/>
              <a:t>plot_acf</a:t>
            </a:r>
            <a:r>
              <a:rPr lang="es-ES" sz="2000" dirty="0"/>
              <a:t>(</a:t>
            </a:r>
            <a:r>
              <a:rPr lang="es-ES" sz="2000" dirty="0" err="1"/>
              <a:t>serie_temporal_diff.values</a:t>
            </a:r>
            <a:r>
              <a:rPr lang="es-ES" sz="2000" dirty="0"/>
              <a:t>, </a:t>
            </a:r>
            <a:r>
              <a:rPr lang="es-ES" sz="2000" dirty="0" err="1"/>
              <a:t>ax</a:t>
            </a:r>
            <a:r>
              <a:rPr lang="es-ES" sz="2000" dirty="0"/>
              <a:t>=</a:t>
            </a:r>
            <a:r>
              <a:rPr lang="es-ES" sz="2000" dirty="0" err="1"/>
              <a:t>plt.gca</a:t>
            </a:r>
            <a:r>
              <a:rPr lang="es-ES" sz="2000" dirty="0"/>
              <a:t>())</a:t>
            </a:r>
          </a:p>
          <a:p>
            <a:pPr algn="just"/>
            <a:endParaRPr lang="es-ES" sz="2000" dirty="0"/>
          </a:p>
          <a:p>
            <a:pPr algn="just"/>
            <a:r>
              <a:rPr lang="es-ES" sz="2000" dirty="0"/>
              <a:t>Resultado: La función de autocorrelación (ACF) muestra patrones significativos, lo que sugiere relaciones temporales entre los niveles de felicidad de diferentes años.</a:t>
            </a:r>
          </a:p>
        </p:txBody>
      </p:sp>
      <p:pic>
        <p:nvPicPr>
          <p:cNvPr id="6" name="Picture 5">
            <a:extLst>
              <a:ext uri="{FF2B5EF4-FFF2-40B4-BE49-F238E27FC236}">
                <a16:creationId xmlns:a16="http://schemas.microsoft.com/office/drawing/2014/main" id="{6FED82C0-8C58-9DBB-05E7-3F6AAD07A2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51601" y="2985225"/>
            <a:ext cx="5659120" cy="1639388"/>
          </a:xfrm>
          <a:prstGeom prst="rect">
            <a:avLst/>
          </a:prstGeom>
        </p:spPr>
      </p:pic>
    </p:spTree>
    <p:extLst>
      <p:ext uri="{BB962C8B-B14F-4D97-AF65-F5344CB8AC3E}">
        <p14:creationId xmlns:p14="http://schemas.microsoft.com/office/powerpoint/2010/main" val="45386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BB659878-ABCD-E55F-84F0-7C36EAC6C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1683" cy="1573204"/>
          </a:xfrm>
          <a:prstGeom prst="rect">
            <a:avLst/>
          </a:prstGeom>
        </p:spPr>
      </p:pic>
      <p:sp>
        <p:nvSpPr>
          <p:cNvPr id="2" name="TextBox 1">
            <a:extLst>
              <a:ext uri="{FF2B5EF4-FFF2-40B4-BE49-F238E27FC236}">
                <a16:creationId xmlns:a16="http://schemas.microsoft.com/office/drawing/2014/main" id="{FD345224-8B94-143B-CB63-4D8C27D43151}"/>
              </a:ext>
            </a:extLst>
          </p:cNvPr>
          <p:cNvSpPr txBox="1"/>
          <p:nvPr/>
        </p:nvSpPr>
        <p:spPr>
          <a:xfrm>
            <a:off x="223520" y="1737360"/>
            <a:ext cx="6228080" cy="4524315"/>
          </a:xfrm>
          <a:prstGeom prst="rect">
            <a:avLst/>
          </a:prstGeom>
          <a:noFill/>
        </p:spPr>
        <p:txBody>
          <a:bodyPr wrap="square" rtlCol="0">
            <a:spAutoFit/>
          </a:bodyPr>
          <a:lstStyle/>
          <a:p>
            <a:pPr algn="just"/>
            <a:r>
              <a:rPr lang="es-ES" sz="2400" b="1" dirty="0"/>
              <a:t>Paso 4:</a:t>
            </a:r>
          </a:p>
          <a:p>
            <a:pPr algn="just"/>
            <a:r>
              <a:rPr lang="es-ES" sz="2400" dirty="0"/>
              <a:t>Modelo ARIMA:</a:t>
            </a:r>
          </a:p>
          <a:p>
            <a:pPr algn="just"/>
            <a:r>
              <a:rPr lang="es-ES" sz="2000" dirty="0"/>
              <a:t>Utilizamos el modelo ARIMA para navegar a través del tiempo y entender cómo los patrones pasados afectan la felicidad futura.</a:t>
            </a:r>
          </a:p>
          <a:p>
            <a:pPr algn="just"/>
            <a:endParaRPr lang="es-ES" sz="2000" dirty="0"/>
          </a:p>
          <a:p>
            <a:pPr algn="just"/>
            <a:r>
              <a:rPr lang="es-ES" sz="2000" dirty="0" err="1"/>
              <a:t>orden_auto_arima</a:t>
            </a:r>
            <a:r>
              <a:rPr lang="es-ES" sz="2000" dirty="0"/>
              <a:t> = </a:t>
            </a:r>
            <a:r>
              <a:rPr lang="es-ES" sz="2000" dirty="0" err="1"/>
              <a:t>modelo_auto_arima.order</a:t>
            </a:r>
            <a:endParaRPr lang="es-ES" sz="2000" dirty="0"/>
          </a:p>
          <a:p>
            <a:pPr algn="just"/>
            <a:endParaRPr lang="es-ES" sz="2000" dirty="0"/>
          </a:p>
          <a:p>
            <a:pPr algn="just"/>
            <a:br>
              <a:rPr lang="es-ES" sz="2000" dirty="0"/>
            </a:br>
            <a:r>
              <a:rPr lang="es-ES" sz="2000" dirty="0"/>
              <a:t>Resultado: La propuesta de orden del modelo ARIMA es (1, 0, 1), lo que significa que el modelo tiene una componente autorregresiva (AR) de orden 1, una componente de diferenciación (I) de orden 0 y una componente de media móvil (MA) de orden 1.</a:t>
            </a:r>
          </a:p>
        </p:txBody>
      </p:sp>
      <p:pic>
        <p:nvPicPr>
          <p:cNvPr id="6" name="Picture 5">
            <a:extLst>
              <a:ext uri="{FF2B5EF4-FFF2-40B4-BE49-F238E27FC236}">
                <a16:creationId xmlns:a16="http://schemas.microsoft.com/office/drawing/2014/main" id="{6FED82C0-8C58-9DBB-05E7-3F6AAD07A2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51601" y="3319931"/>
            <a:ext cx="5659120" cy="969976"/>
          </a:xfrm>
          <a:prstGeom prst="rect">
            <a:avLst/>
          </a:prstGeom>
        </p:spPr>
      </p:pic>
    </p:spTree>
    <p:extLst>
      <p:ext uri="{BB962C8B-B14F-4D97-AF65-F5344CB8AC3E}">
        <p14:creationId xmlns:p14="http://schemas.microsoft.com/office/powerpoint/2010/main" val="24194665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687</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Ramirez | Orbia (Netafim)</dc:creator>
  <cp:lastModifiedBy>Miguel Lopez</cp:lastModifiedBy>
  <cp:revision>4</cp:revision>
  <dcterms:created xsi:type="dcterms:W3CDTF">2023-12-08T18:17:17Z</dcterms:created>
  <dcterms:modified xsi:type="dcterms:W3CDTF">2023-12-09T04:37:00Z</dcterms:modified>
</cp:coreProperties>
</file>