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teFOGL/qbVpS3+bvodq3gEyb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72dfa96fd_0_7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3172dfa96fd_0_7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72dfa96fd_0_7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3172dfa96fd_0_7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9e6f638eb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9e6f638eb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72dfa96fd_0_8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72dfa96fd_0_8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72dfa96fd_0_9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72dfa96fd_0_9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72dfa96fd_0_9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72dfa96fd_0_9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72dfa96fd_0_11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72dfa96fd_0_11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72dfa96fd_0_10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72dfa96fd_0_10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72dfa96fd_0_1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72dfa96fd_0_1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72dfa96fd_0_3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72dfa96fd_0_3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72dfa96fd_0_4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72dfa96fd_0_4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72dfa96fd_0_57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72dfa96fd_0_5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72dfa96fd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3172dfa96fd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72dfa96fd_0_6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3172dfa96fd_0_6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036"/>
            <a:ext cx="20152520" cy="113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9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9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9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1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1" name="Google Shape;41;p10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10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44" name="Google Shape;44;p1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5" name="Google Shape;75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78" name="Google Shape;78;p1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72"/>
            <a:ext cx="20143340" cy="11332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2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91" name="Google Shape;91;p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13" name="Google Shape;113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13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16" name="Google Shape;116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7" name="Google Shape;127;p1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28" name="Google Shape;128;p1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40" name="Google Shape;140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2" name="Google Shape;142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5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47" name="Google Shape;147;p1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5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5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59" name="Google Shape;159;p1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5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5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6" y="0"/>
            <a:ext cx="20121026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6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67" name="Google Shape;167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79" name="Google Shape;179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6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" name="Google Shape;182;p16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7.png"/><Relationship Id="rId13" Type="http://schemas.openxmlformats.org/officeDocument/2006/relationships/image" Target="../media/image28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png"/><Relationship Id="rId15" Type="http://schemas.openxmlformats.org/officeDocument/2006/relationships/image" Target="../media/image34.png"/><Relationship Id="rId14" Type="http://schemas.openxmlformats.org/officeDocument/2006/relationships/image" Target="../media/image25.jpg"/><Relationship Id="rId16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Secdata</a:t>
            </a:r>
            <a:endParaRPr/>
          </a:p>
        </p:txBody>
      </p:sp>
      <p:sp>
        <p:nvSpPr>
          <p:cNvPr id="190" name="Google Shape;190;p1"/>
          <p:cNvSpPr txBox="1"/>
          <p:nvPr>
            <p:ph idx="2" type="body"/>
          </p:nvPr>
        </p:nvSpPr>
        <p:spPr>
          <a:xfrm>
            <a:off x="4725261" y="4433491"/>
            <a:ext cx="1143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Presentación Final Capstone</a:t>
            </a:r>
            <a:endParaRPr/>
          </a:p>
        </p:txBody>
      </p:sp>
      <p:sp>
        <p:nvSpPr>
          <p:cNvPr id="191" name="Google Shape;191;p1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Capstone_005D </a:t>
            </a:r>
            <a:endParaRPr/>
          </a:p>
        </p:txBody>
      </p:sp>
      <p:sp>
        <p:nvSpPr>
          <p:cNvPr id="192" name="Google Shape;192;p1"/>
          <p:cNvSpPr txBox="1"/>
          <p:nvPr/>
        </p:nvSpPr>
        <p:spPr>
          <a:xfrm>
            <a:off x="1289050" y="9159875"/>
            <a:ext cx="63246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Integrantes: Miguel Rubio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         Martin del 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1289050" y="8081138"/>
            <a:ext cx="6324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Docente: Guillermo Pinto Fuentes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72dfa96fd_0_71"/>
          <p:cNvSpPr txBox="1"/>
          <p:nvPr>
            <p:ph idx="1" type="body"/>
          </p:nvPr>
        </p:nvSpPr>
        <p:spPr>
          <a:xfrm>
            <a:off x="141365" y="8343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Cronograma</a:t>
            </a:r>
            <a:endParaRPr/>
          </a:p>
        </p:txBody>
      </p:sp>
      <p:sp>
        <p:nvSpPr>
          <p:cNvPr id="283" name="Google Shape;283;g3172dfa96fd_0_71"/>
          <p:cNvSpPr txBox="1"/>
          <p:nvPr>
            <p:ph idx="1" type="body"/>
          </p:nvPr>
        </p:nvSpPr>
        <p:spPr>
          <a:xfrm>
            <a:off x="2859795" y="1339525"/>
            <a:ext cx="19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Fase 3 </a:t>
            </a:r>
            <a:endParaRPr/>
          </a:p>
        </p:txBody>
      </p:sp>
      <p:pic>
        <p:nvPicPr>
          <p:cNvPr id="284" name="Google Shape;284;g3172dfa96fd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0" y="3597475"/>
            <a:ext cx="19391100" cy="45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172dfa96fd_0_71"/>
          <p:cNvSpPr txBox="1"/>
          <p:nvPr/>
        </p:nvSpPr>
        <p:spPr>
          <a:xfrm>
            <a:off x="6615975" y="7839125"/>
            <a:ext cx="86145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Inicio de la fase: 14 Octubre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Término de la fase: 14 Noviembre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Duración de la fase: 5 semanas (24 días de trabajo)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72dfa96fd_0_78"/>
          <p:cNvSpPr txBox="1"/>
          <p:nvPr>
            <p:ph idx="1" type="body"/>
          </p:nvPr>
        </p:nvSpPr>
        <p:spPr>
          <a:xfrm>
            <a:off x="141365" y="8343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Cronograma</a:t>
            </a:r>
            <a:endParaRPr/>
          </a:p>
        </p:txBody>
      </p:sp>
      <p:sp>
        <p:nvSpPr>
          <p:cNvPr id="291" name="Google Shape;291;g3172dfa96fd_0_78"/>
          <p:cNvSpPr txBox="1"/>
          <p:nvPr>
            <p:ph idx="1" type="body"/>
          </p:nvPr>
        </p:nvSpPr>
        <p:spPr>
          <a:xfrm>
            <a:off x="2859795" y="1339525"/>
            <a:ext cx="19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Fase 4 </a:t>
            </a:r>
            <a:endParaRPr/>
          </a:p>
        </p:txBody>
      </p:sp>
      <p:pic>
        <p:nvPicPr>
          <p:cNvPr id="292" name="Google Shape;292;g3172dfa96fd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425" y="3608200"/>
            <a:ext cx="12999251" cy="40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172dfa96fd_0_78"/>
          <p:cNvSpPr txBox="1"/>
          <p:nvPr/>
        </p:nvSpPr>
        <p:spPr>
          <a:xfrm>
            <a:off x="6615975" y="7839125"/>
            <a:ext cx="86145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Inicio de la fase: 14 Noviembre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Término de la fase: 29 Noviembre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Duración de la fase: 3 semanas (12 días de trabajo)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9e6f638eb_0_0"/>
          <p:cNvSpPr txBox="1"/>
          <p:nvPr>
            <p:ph idx="1" type="body"/>
          </p:nvPr>
        </p:nvSpPr>
        <p:spPr>
          <a:xfrm>
            <a:off x="502998" y="981754"/>
            <a:ext cx="34614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/>
              <a:t>Arquitectura</a:t>
            </a:r>
            <a:endParaRPr sz="4400"/>
          </a:p>
        </p:txBody>
      </p:sp>
      <p:pic>
        <p:nvPicPr>
          <p:cNvPr id="299" name="Google Shape;299;g309e6f638e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000" y="427198"/>
            <a:ext cx="12344850" cy="99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309e6f638eb_0_0"/>
          <p:cNvSpPr/>
          <p:nvPr/>
        </p:nvSpPr>
        <p:spPr>
          <a:xfrm>
            <a:off x="385525" y="2331850"/>
            <a:ext cx="5815200" cy="835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600">
                <a:solidFill>
                  <a:schemeClr val="dk1"/>
                </a:solidFill>
              </a:rPr>
              <a:t>Arquitectura del Sistema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Cliente (PC):</a:t>
            </a:r>
            <a:r>
              <a:rPr lang="es-CL" sz="2600">
                <a:solidFill>
                  <a:schemeClr val="dk1"/>
                </a:solidFill>
              </a:rPr>
              <a:t> Navegador web con interfaz de usuario (HTML5/CSS) y cliente API.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Servidor (AWS):</a:t>
            </a:r>
            <a:endParaRPr b="1"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-CL" sz="2600">
                <a:solidFill>
                  <a:schemeClr val="dk1"/>
                </a:solidFill>
              </a:rPr>
              <a:t>Funciones: Encriptación, autenticación (OAuth2/JWT), gestión de roles y datos, validación, notificaciones.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-CL" sz="2600">
                <a:solidFill>
                  <a:schemeClr val="dk1"/>
                </a:solidFill>
              </a:rPr>
              <a:t>Lenguajes: Python, JavaScript.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Base de datos:</a:t>
            </a:r>
            <a:r>
              <a:rPr lang="es-CL" sz="2600">
                <a:solidFill>
                  <a:schemeClr val="dk1"/>
                </a:solidFill>
              </a:rPr>
              <a:t> PostgreSQL con procedimientos PL/SQL.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Comunicación:</a:t>
            </a:r>
            <a:r>
              <a:rPr lang="es-CL" sz="2600">
                <a:solidFill>
                  <a:schemeClr val="dk1"/>
                </a:solidFill>
              </a:rPr>
              <a:t> Protocolo seguro HTTPS.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"/>
          <p:cNvSpPr txBox="1"/>
          <p:nvPr>
            <p:ph idx="1" type="body"/>
          </p:nvPr>
        </p:nvSpPr>
        <p:spPr>
          <a:xfrm>
            <a:off x="3" y="772175"/>
            <a:ext cx="572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200"/>
              <a:t>Modelo Entidad-</a:t>
            </a:r>
            <a:r>
              <a:rPr lang="es-CL" sz="4200"/>
              <a:t>Relación</a:t>
            </a:r>
            <a:endParaRPr sz="4200"/>
          </a:p>
        </p:txBody>
      </p:sp>
      <p:pic>
        <p:nvPicPr>
          <p:cNvPr id="306" name="Google Shape;30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04100" cy="1486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72dfa96fd_0_87"/>
          <p:cNvSpPr txBox="1"/>
          <p:nvPr>
            <p:ph idx="1" type="body"/>
          </p:nvPr>
        </p:nvSpPr>
        <p:spPr>
          <a:xfrm>
            <a:off x="140315" y="125841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</a:t>
            </a:r>
            <a:endParaRPr/>
          </a:p>
        </p:txBody>
      </p:sp>
      <p:pic>
        <p:nvPicPr>
          <p:cNvPr id="312" name="Google Shape;312;g3172dfa96fd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125" y="852550"/>
            <a:ext cx="14258050" cy="924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3172dfa96fd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2525" y="2419375"/>
            <a:ext cx="355025" cy="3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172dfa96fd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2450" y="243840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3172dfa96fd_0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91550" y="2516151"/>
            <a:ext cx="234600" cy="2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172dfa96fd_0_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48175" y="2457428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172dfa96fd_0_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26038" y="3568350"/>
            <a:ext cx="568003" cy="35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172dfa96fd_0_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79525" y="3577138"/>
            <a:ext cx="764051" cy="337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172dfa96fd_0_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32450" y="2451223"/>
            <a:ext cx="517924" cy="29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3172dfa96fd_0_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659188" y="9296681"/>
            <a:ext cx="404719" cy="2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3172dfa96fd_0_8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832250" y="9296677"/>
            <a:ext cx="555628" cy="2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172dfa96fd_0_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744250" y="8161537"/>
            <a:ext cx="234600" cy="2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3172dfa96fd_0_8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010725" y="8202174"/>
            <a:ext cx="316975" cy="2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3172dfa96fd_0_8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744250" y="4748997"/>
            <a:ext cx="234600" cy="2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172dfa96fd_0_8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964388" y="4749000"/>
            <a:ext cx="291325" cy="2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72dfa96fd_0_93"/>
          <p:cNvSpPr txBox="1"/>
          <p:nvPr/>
        </p:nvSpPr>
        <p:spPr>
          <a:xfrm>
            <a:off x="3956051" y="45719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72dfa96fd_0_99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Resultados</a:t>
            </a:r>
            <a:endParaRPr/>
          </a:p>
        </p:txBody>
      </p:sp>
      <p:sp>
        <p:nvSpPr>
          <p:cNvPr id="336" name="Google Shape;336;g3172dfa96fd_0_99"/>
          <p:cNvSpPr txBox="1"/>
          <p:nvPr/>
        </p:nvSpPr>
        <p:spPr>
          <a:xfrm>
            <a:off x="2695175" y="2464475"/>
            <a:ext cx="6805500" cy="7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Resultados del Producto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Cumplimiento Legal y Normativo.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Sistema Gestión de datos personales.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Gestión del Ciclo de Vida de los Datos.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Seguridad de los Datos.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Configuración de notificaciones automáticas.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Diseño y Usabilidad.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Sistema de Reportes.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Optimización de Procesos Masivos.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Interfaz Intuitiva.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172dfa96fd_0_99"/>
          <p:cNvSpPr txBox="1"/>
          <p:nvPr/>
        </p:nvSpPr>
        <p:spPr>
          <a:xfrm>
            <a:off x="11090375" y="2464475"/>
            <a:ext cx="6805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/>
              <a:t>Resultados del Proyecto :</a:t>
            </a:r>
            <a:r>
              <a:rPr b="1" lang="es-CL" sz="2000"/>
              <a:t>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Cumplimiento Objetivos Iniciales.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Gestión eficiente del ciclo de vida del proyecto.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Trabajo Colaborativo.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b="1" lang="es-CL" sz="2400"/>
              <a:t>Finalización</a:t>
            </a:r>
            <a:r>
              <a:rPr b="1" lang="es-CL" sz="2400"/>
              <a:t> del proyecto a tiempo.</a:t>
            </a:r>
            <a:endParaRPr b="1" sz="2400"/>
          </a:p>
        </p:txBody>
      </p:sp>
      <p:pic>
        <p:nvPicPr>
          <p:cNvPr id="338" name="Google Shape;338;g3172dfa96fd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950" y="6851175"/>
            <a:ext cx="4867224" cy="29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72dfa96fd_0_112"/>
          <p:cNvSpPr txBox="1"/>
          <p:nvPr>
            <p:ph idx="1" type="body"/>
          </p:nvPr>
        </p:nvSpPr>
        <p:spPr>
          <a:xfrm>
            <a:off x="173490" y="128011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Obstáculos</a:t>
            </a:r>
            <a:endParaRPr/>
          </a:p>
        </p:txBody>
      </p:sp>
      <p:sp>
        <p:nvSpPr>
          <p:cNvPr id="344" name="Google Shape;344;g3172dfa96fd_0_112"/>
          <p:cNvSpPr txBox="1"/>
          <p:nvPr/>
        </p:nvSpPr>
        <p:spPr>
          <a:xfrm>
            <a:off x="4019300" y="2916050"/>
            <a:ext cx="11563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1" sz="1700"/>
          </a:p>
        </p:txBody>
      </p:sp>
      <p:sp>
        <p:nvSpPr>
          <p:cNvPr id="345" name="Google Shape;345;g3172dfa96fd_0_112"/>
          <p:cNvSpPr txBox="1"/>
          <p:nvPr/>
        </p:nvSpPr>
        <p:spPr>
          <a:xfrm>
            <a:off x="3694275" y="4333675"/>
            <a:ext cx="6385500" cy="4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Zona horaria en Django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Implementación del AES-256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Almacenamiento de datos encriptados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Desencriptación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Diseño tedioso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Formulario dinámico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Estado de los datos y actividades relacionadas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Gráficos para visualización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Sistema de notificaciones por correo</a:t>
            </a:r>
            <a:r>
              <a:rPr lang="es-CL" sz="2500"/>
              <a:t>.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-CL" sz="2500">
                <a:solidFill>
                  <a:srgbClr val="000000"/>
                </a:solidFill>
              </a:rPr>
              <a:t>Notificaciones en la solución web</a:t>
            </a:r>
            <a:r>
              <a:rPr lang="es-CL" sz="2500"/>
              <a:t>.</a:t>
            </a:r>
            <a:endParaRPr sz="3100">
              <a:solidFill>
                <a:srgbClr val="000000"/>
              </a:solidFill>
            </a:endParaRPr>
          </a:p>
        </p:txBody>
      </p:sp>
      <p:pic>
        <p:nvPicPr>
          <p:cNvPr id="346" name="Google Shape;346;g3172dfa96fd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675" y="4333675"/>
            <a:ext cx="6385600" cy="352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72dfa96fd_0_106"/>
          <p:cNvSpPr txBox="1"/>
          <p:nvPr/>
        </p:nvSpPr>
        <p:spPr>
          <a:xfrm>
            <a:off x="3956050" y="526992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idx="1" type="body"/>
          </p:nvPr>
        </p:nvSpPr>
        <p:spPr>
          <a:xfrm>
            <a:off x="2467487" y="4612580"/>
            <a:ext cx="300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Integrantes</a:t>
            </a:r>
            <a:endParaRPr/>
          </a:p>
        </p:txBody>
      </p:sp>
      <p:sp>
        <p:nvSpPr>
          <p:cNvPr id="199" name="Google Shape;199;p2"/>
          <p:cNvSpPr txBox="1"/>
          <p:nvPr>
            <p:ph idx="2" type="body"/>
          </p:nvPr>
        </p:nvSpPr>
        <p:spPr>
          <a:xfrm>
            <a:off x="2432050" y="2200396"/>
            <a:ext cx="2955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1</a:t>
            </a:r>
            <a:endParaRPr/>
          </a:p>
        </p:txBody>
      </p:sp>
      <p:sp>
        <p:nvSpPr>
          <p:cNvPr id="200" name="Google Shape;200;p2"/>
          <p:cNvSpPr txBox="1"/>
          <p:nvPr>
            <p:ph idx="4" type="body"/>
          </p:nvPr>
        </p:nvSpPr>
        <p:spPr>
          <a:xfrm>
            <a:off x="6544808" y="4544414"/>
            <a:ext cx="300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201" name="Google Shape;201;p2"/>
          <p:cNvSpPr txBox="1"/>
          <p:nvPr>
            <p:ph idx="5" type="body"/>
          </p:nvPr>
        </p:nvSpPr>
        <p:spPr>
          <a:xfrm>
            <a:off x="6569873" y="2200396"/>
            <a:ext cx="2955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2</a:t>
            </a:r>
            <a:endParaRPr/>
          </a:p>
        </p:txBody>
      </p:sp>
      <p:sp>
        <p:nvSpPr>
          <p:cNvPr id="202" name="Google Shape;202;p2"/>
          <p:cNvSpPr txBox="1"/>
          <p:nvPr>
            <p:ph idx="7" type="body"/>
          </p:nvPr>
        </p:nvSpPr>
        <p:spPr>
          <a:xfrm>
            <a:off x="10525764" y="4572001"/>
            <a:ext cx="331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Metodología</a:t>
            </a:r>
            <a:endParaRPr/>
          </a:p>
        </p:txBody>
      </p:sp>
      <p:sp>
        <p:nvSpPr>
          <p:cNvPr id="203" name="Google Shape;203;p2"/>
          <p:cNvSpPr txBox="1"/>
          <p:nvPr>
            <p:ph idx="8" type="body"/>
          </p:nvPr>
        </p:nvSpPr>
        <p:spPr>
          <a:xfrm>
            <a:off x="10642730" y="2200396"/>
            <a:ext cx="2955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3</a:t>
            </a:r>
            <a:endParaRPr/>
          </a:p>
        </p:txBody>
      </p:sp>
      <p:sp>
        <p:nvSpPr>
          <p:cNvPr id="204" name="Google Shape;204;p2"/>
          <p:cNvSpPr txBox="1"/>
          <p:nvPr>
            <p:ph idx="14" type="body"/>
          </p:nvPr>
        </p:nvSpPr>
        <p:spPr>
          <a:xfrm>
            <a:off x="14844104" y="2200396"/>
            <a:ext cx="2955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4</a:t>
            </a:r>
            <a:endParaRPr/>
          </a:p>
        </p:txBody>
      </p:sp>
      <p:sp>
        <p:nvSpPr>
          <p:cNvPr id="205" name="Google Shape;205;p2"/>
          <p:cNvSpPr txBox="1"/>
          <p:nvPr>
            <p:ph idx="4" type="body"/>
          </p:nvPr>
        </p:nvSpPr>
        <p:spPr>
          <a:xfrm>
            <a:off x="14794008" y="4544414"/>
            <a:ext cx="300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Arquitectura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Modelo</a:t>
            </a:r>
            <a:endParaRPr/>
          </a:p>
        </p:txBody>
      </p:sp>
      <p:sp>
        <p:nvSpPr>
          <p:cNvPr id="206" name="Google Shape;206;p2"/>
          <p:cNvSpPr txBox="1"/>
          <p:nvPr>
            <p:ph idx="1" type="body"/>
          </p:nvPr>
        </p:nvSpPr>
        <p:spPr>
          <a:xfrm>
            <a:off x="2467487" y="6521655"/>
            <a:ext cx="300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207" name="Google Shape;207;p2"/>
          <p:cNvSpPr txBox="1"/>
          <p:nvPr>
            <p:ph idx="4" type="body"/>
          </p:nvPr>
        </p:nvSpPr>
        <p:spPr>
          <a:xfrm>
            <a:off x="6544808" y="6722764"/>
            <a:ext cx="300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Alcances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Limitaciones</a:t>
            </a:r>
            <a:endParaRPr/>
          </a:p>
        </p:txBody>
      </p:sp>
      <p:sp>
        <p:nvSpPr>
          <p:cNvPr id="208" name="Google Shape;208;p2"/>
          <p:cNvSpPr txBox="1"/>
          <p:nvPr>
            <p:ph idx="7" type="body"/>
          </p:nvPr>
        </p:nvSpPr>
        <p:spPr>
          <a:xfrm>
            <a:off x="10525764" y="6798701"/>
            <a:ext cx="331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Cronograma</a:t>
            </a:r>
            <a:endParaRPr/>
          </a:p>
        </p:txBody>
      </p:sp>
      <p:sp>
        <p:nvSpPr>
          <p:cNvPr id="209" name="Google Shape;209;p2"/>
          <p:cNvSpPr txBox="1"/>
          <p:nvPr>
            <p:ph idx="4" type="body"/>
          </p:nvPr>
        </p:nvSpPr>
        <p:spPr>
          <a:xfrm>
            <a:off x="14794008" y="6722764"/>
            <a:ext cx="300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Tecnologías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/>
              <a:t>Integrantes</a:t>
            </a:r>
            <a:endParaRPr/>
          </a:p>
        </p:txBody>
      </p:sp>
      <p:grpSp>
        <p:nvGrpSpPr>
          <p:cNvPr id="215" name="Google Shape;215;p3"/>
          <p:cNvGrpSpPr/>
          <p:nvPr/>
        </p:nvGrpSpPr>
        <p:grpSpPr>
          <a:xfrm>
            <a:off x="4763475" y="2711365"/>
            <a:ext cx="10577140" cy="5886620"/>
            <a:chOff x="0" y="0"/>
            <a:chExt cx="7633617" cy="4349505"/>
          </a:xfrm>
        </p:grpSpPr>
        <p:sp>
          <p:nvSpPr>
            <p:cNvPr id="216" name="Google Shape;216;p3"/>
            <p:cNvSpPr/>
            <p:nvPr/>
          </p:nvSpPr>
          <p:spPr>
            <a:xfrm>
              <a:off x="0" y="0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1733817" y="0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Calibri"/>
                <a:buNone/>
              </a:pPr>
              <a:r>
                <a:rPr b="0" i="0" lang="es-CL" sz="3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Miguel Ángel Rubio Hoskins</a:t>
              </a:r>
              <a:endPara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19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alibri"/>
                <a:buChar char="•"/>
              </a:pPr>
              <a:r>
                <a:rPr b="0" i="0" lang="es-CL" sz="2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proyecto/</a:t>
              </a:r>
              <a:r>
                <a:rPr lang="es-CL" sz="2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alibri"/>
                <a:buChar char="•"/>
              </a:pPr>
              <a:r>
                <a:rPr b="0" i="0" lang="es-CL" sz="2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Calibri"/>
                <a:buNone/>
              </a:pPr>
              <a:r>
                <a:rPr b="0" i="0" lang="es-CL" sz="3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Martín Andrés del Río Riquelme</a:t>
              </a:r>
              <a:endPara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19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alibri"/>
                <a:buChar char="•"/>
              </a:pPr>
              <a:r>
                <a:rPr lang="es-CL" sz="27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Gerente de proyecto/Desarrollador</a:t>
              </a:r>
              <a:endPara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Calibri"/>
                <a:buChar char="•"/>
              </a:pPr>
              <a:r>
                <a:rPr b="0" i="0" lang="es-CL" sz="2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" name="Google Shape;2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400" y="2967850"/>
            <a:ext cx="2196100" cy="23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551" y="6037000"/>
            <a:ext cx="2196099" cy="23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3172dfa96f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88" y="2290425"/>
            <a:ext cx="17140126" cy="79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172dfa96fd_0_12"/>
          <p:cNvSpPr txBox="1"/>
          <p:nvPr>
            <p:ph idx="1" type="body"/>
          </p:nvPr>
        </p:nvSpPr>
        <p:spPr>
          <a:xfrm>
            <a:off x="210890" y="808811"/>
            <a:ext cx="43434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Descripción del proyecto</a:t>
            </a:r>
            <a:endParaRPr sz="4000"/>
          </a:p>
        </p:txBody>
      </p:sp>
      <p:sp>
        <p:nvSpPr>
          <p:cNvPr id="230" name="Google Shape;230;g3172dfa96fd_0_12"/>
          <p:cNvSpPr txBox="1"/>
          <p:nvPr/>
        </p:nvSpPr>
        <p:spPr>
          <a:xfrm>
            <a:off x="6778700" y="2732225"/>
            <a:ext cx="99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172dfa96fd_0_12"/>
          <p:cNvSpPr/>
          <p:nvPr/>
        </p:nvSpPr>
        <p:spPr>
          <a:xfrm>
            <a:off x="1327050" y="2794900"/>
            <a:ext cx="3339600" cy="7169400"/>
          </a:xfrm>
          <a:prstGeom prst="roundRect">
            <a:avLst>
              <a:gd fmla="val 10901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 u="sng">
                <a:solidFill>
                  <a:schemeClr val="dk1"/>
                </a:solidFill>
              </a:rPr>
              <a:t>Problema o dolor</a:t>
            </a:r>
            <a:endParaRPr b="1" sz="3200" u="sng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Restricciones a las empresas por la </a:t>
            </a:r>
            <a:r>
              <a:rPr b="1" lang="es-CL" sz="1800"/>
              <a:t>Ley N° 19.628 </a:t>
            </a:r>
            <a:r>
              <a:rPr lang="es-CL" sz="1800"/>
              <a:t>sobre </a:t>
            </a:r>
            <a:r>
              <a:rPr b="1" lang="es-CL" sz="1800"/>
              <a:t>protección de la vida privada</a:t>
            </a:r>
            <a:r>
              <a:rPr lang="es-CL" sz="1800"/>
              <a:t>. </a:t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Riesgos</a:t>
            </a:r>
            <a:r>
              <a:rPr lang="es-CL" sz="1800"/>
              <a:t> significativos en el manejo de datos personales.</a:t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Falta de privacidad y seguridad de los usuarios en la era digital.</a:t>
            </a:r>
            <a:endParaRPr sz="1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172dfa96fd_0_12"/>
          <p:cNvSpPr/>
          <p:nvPr/>
        </p:nvSpPr>
        <p:spPr>
          <a:xfrm>
            <a:off x="14562725" y="2763550"/>
            <a:ext cx="3339600" cy="7232100"/>
          </a:xfrm>
          <a:prstGeom prst="roundRect">
            <a:avLst>
              <a:gd fmla="val 10901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</a:rPr>
              <a:t>Sistema Web</a:t>
            </a:r>
            <a:r>
              <a:rPr lang="es-CL" sz="1800">
                <a:solidFill>
                  <a:schemeClr val="dk1"/>
                </a:solidFill>
              </a:rPr>
              <a:t> que incluye las siguientes funcionalidades principales alineada con la </a:t>
            </a:r>
            <a:r>
              <a:rPr b="1" lang="es-CL" sz="1800">
                <a:solidFill>
                  <a:schemeClr val="dk1"/>
                </a:solidFill>
              </a:rPr>
              <a:t>Ley N°19.628 sobre protección de la vida privada</a:t>
            </a:r>
            <a:r>
              <a:rPr lang="es-CL" sz="1800">
                <a:solidFill>
                  <a:schemeClr val="dk1"/>
                </a:solidFill>
              </a:rPr>
              <a:t> de Chile ofreciendo un sistema que garantice la seguridad y privacidad de los datos personales de los usuarios.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-CL" sz="1800">
                <a:solidFill>
                  <a:schemeClr val="dk1"/>
                </a:solidFill>
              </a:rPr>
              <a:t>Encriptación de datos personales</a:t>
            </a:r>
            <a:r>
              <a:rPr lang="es-CL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-CL" sz="1800">
                <a:solidFill>
                  <a:schemeClr val="dk1"/>
                </a:solidFill>
              </a:rPr>
              <a:t>Gestión de consentimiento.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s-CL" sz="1800">
                <a:solidFill>
                  <a:schemeClr val="dk1"/>
                </a:solidFill>
              </a:rPr>
              <a:t>Registro y monitoreo del uso de datos.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72dfa96fd_0_33"/>
          <p:cNvSpPr txBox="1"/>
          <p:nvPr>
            <p:ph idx="1" type="body"/>
          </p:nvPr>
        </p:nvSpPr>
        <p:spPr>
          <a:xfrm>
            <a:off x="574665" y="102466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Objetivos</a:t>
            </a:r>
            <a:endParaRPr/>
          </a:p>
        </p:txBody>
      </p:sp>
      <p:sp>
        <p:nvSpPr>
          <p:cNvPr id="238" name="Google Shape;238;g3172dfa96fd_0_33"/>
          <p:cNvSpPr txBox="1"/>
          <p:nvPr>
            <p:ph idx="1" type="body"/>
          </p:nvPr>
        </p:nvSpPr>
        <p:spPr>
          <a:xfrm>
            <a:off x="1639475" y="2421750"/>
            <a:ext cx="516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Objetivo General</a:t>
            </a:r>
            <a:endParaRPr/>
          </a:p>
        </p:txBody>
      </p:sp>
      <p:sp>
        <p:nvSpPr>
          <p:cNvPr id="239" name="Google Shape;239;g3172dfa96fd_0_33"/>
          <p:cNvSpPr txBox="1"/>
          <p:nvPr>
            <p:ph idx="1" type="body"/>
          </p:nvPr>
        </p:nvSpPr>
        <p:spPr>
          <a:xfrm>
            <a:off x="11359775" y="2171100"/>
            <a:ext cx="7056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Objetivos </a:t>
            </a:r>
            <a:r>
              <a:rPr lang="es-CL"/>
              <a:t>Específicos</a:t>
            </a:r>
            <a:endParaRPr/>
          </a:p>
        </p:txBody>
      </p:sp>
      <p:sp>
        <p:nvSpPr>
          <p:cNvPr id="240" name="Google Shape;240;g3172dfa96fd_0_33"/>
          <p:cNvSpPr/>
          <p:nvPr/>
        </p:nvSpPr>
        <p:spPr>
          <a:xfrm>
            <a:off x="701925" y="3317550"/>
            <a:ext cx="6841800" cy="748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600"/>
              <a:t>-Plataforma web para ayudar a empresas a cumplir con la Ley N°19.628 sobre protección de datos personales ofreciendo herramientas de seguridad de datos </a:t>
            </a:r>
            <a:r>
              <a:rPr lang="es-CL" sz="2600">
                <a:solidFill>
                  <a:schemeClr val="dk1"/>
                </a:solidFill>
              </a:rPr>
              <a:t>g</a:t>
            </a:r>
            <a:r>
              <a:rPr lang="es-CL" sz="2600">
                <a:solidFill>
                  <a:schemeClr val="dk1"/>
                </a:solidFill>
              </a:rPr>
              <a:t>arantizando protección, privacidad y transparencia en el manejo de la información de las personas.</a:t>
            </a:r>
            <a:endParaRPr sz="2600"/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41" name="Google Shape;241;g3172dfa96f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817" y="7358925"/>
            <a:ext cx="4946009" cy="37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172dfa96fd_0_33"/>
          <p:cNvSpPr/>
          <p:nvPr/>
        </p:nvSpPr>
        <p:spPr>
          <a:xfrm>
            <a:off x="9193750" y="3047450"/>
            <a:ext cx="9992400" cy="431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-CL" sz="2300">
                <a:solidFill>
                  <a:schemeClr val="dk1"/>
                </a:solidFill>
              </a:rPr>
              <a:t>Implementar un sistema de alta protección con AES 256 que limite el acceso a los datos de personas naturales, asegurando su confidencialidad y minimizando riesgos de acceso no autorizado.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-CL" sz="2300">
                <a:solidFill>
                  <a:schemeClr val="dk1"/>
                </a:solidFill>
              </a:rPr>
              <a:t>Minimización de retrasos en entregables con una gestión eficaz del tiempo.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-CL" sz="2300">
                <a:solidFill>
                  <a:schemeClr val="dk1"/>
                </a:solidFill>
              </a:rPr>
              <a:t>Reducción de gastos no esenciales para mantener un bajo presupuesto de desarrollo.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s-CL" sz="2300">
                <a:solidFill>
                  <a:schemeClr val="dk1"/>
                </a:solidFill>
              </a:rPr>
              <a:t>Servicio disponible solo para usuarios en Chile.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2dfa96fd_0_43"/>
          <p:cNvSpPr/>
          <p:nvPr/>
        </p:nvSpPr>
        <p:spPr>
          <a:xfrm>
            <a:off x="2801325" y="2766875"/>
            <a:ext cx="5392200" cy="454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Legal 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del Ciclo de Vida de los Datos.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Consentimiento Informado.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 y Auditorías.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 Automatizadas.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Masiva y desencriptación.</a:t>
            </a:r>
            <a:endParaRPr sz="2500"/>
          </a:p>
        </p:txBody>
      </p:sp>
      <p:sp>
        <p:nvSpPr>
          <p:cNvPr id="248" name="Google Shape;248;g3172dfa96fd_0_43"/>
          <p:cNvSpPr txBox="1"/>
          <p:nvPr>
            <p:ph idx="1" type="body"/>
          </p:nvPr>
        </p:nvSpPr>
        <p:spPr>
          <a:xfrm>
            <a:off x="4126125" y="2116525"/>
            <a:ext cx="27426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</a:t>
            </a:r>
            <a:endParaRPr/>
          </a:p>
        </p:txBody>
      </p:sp>
      <p:sp>
        <p:nvSpPr>
          <p:cNvPr id="249" name="Google Shape;249;g3172dfa96fd_0_43"/>
          <p:cNvSpPr txBox="1"/>
          <p:nvPr>
            <p:ph idx="1" type="body"/>
          </p:nvPr>
        </p:nvSpPr>
        <p:spPr>
          <a:xfrm>
            <a:off x="11549000" y="2044075"/>
            <a:ext cx="3987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Limitaciones</a:t>
            </a:r>
            <a:endParaRPr/>
          </a:p>
        </p:txBody>
      </p:sp>
      <p:sp>
        <p:nvSpPr>
          <p:cNvPr id="250" name="Google Shape;250;g3172dfa96fd_0_43"/>
          <p:cNvSpPr/>
          <p:nvPr/>
        </p:nvSpPr>
        <p:spPr>
          <a:xfrm>
            <a:off x="10514450" y="2766875"/>
            <a:ext cx="6056100" cy="521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del Consentimiento del Usuario.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técnicas.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Internacional.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Desempeño del sistema dependerá de la capacidad de servidores y calidad de infraestructura.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Vulnerabilidades en Terceros.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Adaptación a cambios normativos.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172dfa96fd_0_43"/>
          <p:cNvSpPr txBox="1"/>
          <p:nvPr>
            <p:ph idx="1" type="body"/>
          </p:nvPr>
        </p:nvSpPr>
        <p:spPr>
          <a:xfrm>
            <a:off x="103775" y="769125"/>
            <a:ext cx="3325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  //</a:t>
            </a:r>
            <a:endParaRPr/>
          </a:p>
        </p:txBody>
      </p:sp>
      <p:sp>
        <p:nvSpPr>
          <p:cNvPr id="252" name="Google Shape;252;g3172dfa96fd_0_43"/>
          <p:cNvSpPr txBox="1"/>
          <p:nvPr>
            <p:ph idx="1" type="body"/>
          </p:nvPr>
        </p:nvSpPr>
        <p:spPr>
          <a:xfrm>
            <a:off x="1089650" y="1305175"/>
            <a:ext cx="3987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Limitaciones</a:t>
            </a:r>
            <a:endParaRPr/>
          </a:p>
        </p:txBody>
      </p:sp>
      <p:pic>
        <p:nvPicPr>
          <p:cNvPr id="253" name="Google Shape;253;g3172dfa96fd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350" y="7398975"/>
            <a:ext cx="4613750" cy="34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172dfa96fd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600" y="8071525"/>
            <a:ext cx="3407400" cy="31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72dfa96fd_0_57"/>
          <p:cNvSpPr txBox="1"/>
          <p:nvPr>
            <p:ph idx="1" type="body"/>
          </p:nvPr>
        </p:nvSpPr>
        <p:spPr>
          <a:xfrm>
            <a:off x="89865" y="826086"/>
            <a:ext cx="4343400" cy="13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300"/>
              <a:t>Metodologías de trabajo</a:t>
            </a:r>
            <a:endParaRPr sz="4300"/>
          </a:p>
        </p:txBody>
      </p:sp>
      <p:pic>
        <p:nvPicPr>
          <p:cNvPr id="260" name="Google Shape;260;g3172dfa96fd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0" y="3352025"/>
            <a:ext cx="9045125" cy="42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172dfa96fd_0_57"/>
          <p:cNvSpPr txBox="1"/>
          <p:nvPr/>
        </p:nvSpPr>
        <p:spPr>
          <a:xfrm>
            <a:off x="10066600" y="2429500"/>
            <a:ext cx="9563400" cy="6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600" u="sng">
                <a:solidFill>
                  <a:schemeClr val="dk1"/>
                </a:solidFill>
              </a:rPr>
              <a:t>Metodología de Gestión y Desarrollo</a:t>
            </a:r>
            <a:endParaRPr b="1" sz="2600" u="sng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Metodología</a:t>
            </a:r>
            <a:r>
              <a:rPr b="1" lang="es-CL" sz="2600">
                <a:solidFill>
                  <a:schemeClr val="dk1"/>
                </a:solidFill>
              </a:rPr>
              <a:t> Cascada</a:t>
            </a:r>
            <a:r>
              <a:rPr lang="es-CL" sz="2600">
                <a:solidFill>
                  <a:schemeClr val="dk1"/>
                </a:solidFill>
              </a:rPr>
              <a:t>: </a:t>
            </a:r>
            <a:r>
              <a:rPr lang="es-CL" sz="2600">
                <a:solidFill>
                  <a:schemeClr val="dk1"/>
                </a:solidFill>
              </a:rPr>
              <a:t>Este enfoque secuencial permite una estructura clara y ordenada, en la cual cada fase debe completarse antes de iniciar la siguiente.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Control y Seguimiento</a:t>
            </a:r>
            <a:r>
              <a:rPr lang="es-CL" sz="2600">
                <a:solidFill>
                  <a:schemeClr val="dk1"/>
                </a:solidFill>
              </a:rPr>
              <a:t>: Permite definir requisitos, cumplir objetivos y gestionar eficazmente cada etapa.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600" u="sng">
                <a:solidFill>
                  <a:schemeClr val="dk1"/>
                </a:solidFill>
              </a:rPr>
              <a:t>Recolección y Análisis de Requerimientos</a:t>
            </a:r>
            <a:endParaRPr b="1" sz="2600" u="sng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Técnicas Utilizadas</a:t>
            </a:r>
            <a:r>
              <a:rPr lang="es-CL" sz="2600">
                <a:solidFill>
                  <a:schemeClr val="dk1"/>
                </a:solidFill>
              </a:rPr>
              <a:t>: Lluvias de ideas e entrevistas para identificar necesidades específicas y comprender los requerimientos del proyecto.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s-CL" sz="2600">
                <a:solidFill>
                  <a:schemeClr val="dk1"/>
                </a:solidFill>
              </a:rPr>
              <a:t>Resultados Esperados</a:t>
            </a:r>
            <a:r>
              <a:rPr lang="es-CL" sz="2600">
                <a:solidFill>
                  <a:schemeClr val="dk1"/>
                </a:solidFill>
              </a:rPr>
              <a:t>: Una solución alineada con las expectativas de los usuarios y las regulaciones legales.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72dfa96fd_0_0"/>
          <p:cNvSpPr txBox="1"/>
          <p:nvPr>
            <p:ph idx="1" type="body"/>
          </p:nvPr>
        </p:nvSpPr>
        <p:spPr>
          <a:xfrm>
            <a:off x="141365" y="8343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Cronograma</a:t>
            </a:r>
            <a:endParaRPr/>
          </a:p>
        </p:txBody>
      </p:sp>
      <p:sp>
        <p:nvSpPr>
          <p:cNvPr id="267" name="Google Shape;267;g3172dfa96fd_0_0"/>
          <p:cNvSpPr txBox="1"/>
          <p:nvPr>
            <p:ph idx="1" type="body"/>
          </p:nvPr>
        </p:nvSpPr>
        <p:spPr>
          <a:xfrm>
            <a:off x="2859795" y="1339525"/>
            <a:ext cx="19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Fase 1 </a:t>
            </a:r>
            <a:endParaRPr/>
          </a:p>
        </p:txBody>
      </p:sp>
      <p:pic>
        <p:nvPicPr>
          <p:cNvPr id="268" name="Google Shape;268;g3172dfa96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50" y="2773224"/>
            <a:ext cx="18576849" cy="44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3172dfa96fd_0_0"/>
          <p:cNvSpPr txBox="1"/>
          <p:nvPr/>
        </p:nvSpPr>
        <p:spPr>
          <a:xfrm>
            <a:off x="6325525" y="7621275"/>
            <a:ext cx="86145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Inicio de la fase: 14 Agosto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Término</a:t>
            </a:r>
            <a:r>
              <a:rPr lang="es-CL" sz="2600">
                <a:solidFill>
                  <a:schemeClr val="dk1"/>
                </a:solidFill>
              </a:rPr>
              <a:t> de la fase: 11 Septiembre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Duración de la fase</a:t>
            </a:r>
            <a:r>
              <a:rPr lang="es-CL" sz="2600">
                <a:solidFill>
                  <a:schemeClr val="dk1"/>
                </a:solidFill>
              </a:rPr>
              <a:t>: 5 semanas (21 días de trabajo)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72dfa96fd_0_64"/>
          <p:cNvSpPr txBox="1"/>
          <p:nvPr>
            <p:ph idx="1" type="body"/>
          </p:nvPr>
        </p:nvSpPr>
        <p:spPr>
          <a:xfrm>
            <a:off x="141365" y="8343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Cronograma</a:t>
            </a:r>
            <a:endParaRPr/>
          </a:p>
        </p:txBody>
      </p:sp>
      <p:sp>
        <p:nvSpPr>
          <p:cNvPr id="275" name="Google Shape;275;g3172dfa96fd_0_64"/>
          <p:cNvSpPr txBox="1"/>
          <p:nvPr>
            <p:ph idx="1" type="body"/>
          </p:nvPr>
        </p:nvSpPr>
        <p:spPr>
          <a:xfrm>
            <a:off x="2859795" y="1339525"/>
            <a:ext cx="19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Fase 2 </a:t>
            </a:r>
            <a:endParaRPr/>
          </a:p>
        </p:txBody>
      </p:sp>
      <p:pic>
        <p:nvPicPr>
          <p:cNvPr id="276" name="Google Shape;276;g3172dfa96fd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0" y="2453600"/>
            <a:ext cx="17935049" cy="60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3172dfa96fd_0_64"/>
          <p:cNvSpPr txBox="1"/>
          <p:nvPr/>
        </p:nvSpPr>
        <p:spPr>
          <a:xfrm>
            <a:off x="6488900" y="7875400"/>
            <a:ext cx="86145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Inicio de la fase: 12 Septiembre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Término de la fase: 11 Octubre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CL" sz="2600">
                <a:solidFill>
                  <a:schemeClr val="dk1"/>
                </a:solidFill>
              </a:rPr>
              <a:t>Duración de la fase: 5 semanas (21 días de trabajo)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  <dc:creator>Matías Del Río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