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F4D646-294F-41C3-971E-FEAAD1B54C61}">
  <a:tblStyle styleId="{5BF4D646-294F-41C3-971E-FEAAD1B54C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a5ddd5b0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a5ddd5b0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20b6434b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20b6434b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a5ddd5b0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a5ddd5b0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a5ddd5b0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a5ddd5b0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a5ddd5b0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a5ddd5b0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a5ddd5b0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a5ddd5b0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a5ddd5b0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a5ddd5b0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a5ddd5b0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a5ddd5b0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a88c03bf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fa88c03bf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a88c03bf8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a88c03bf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15a20656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15a20656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a88c03bf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a88c03bf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a88c03b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a88c03b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a5ddd5b0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a5ddd5b0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a88c03bf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a88c03b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a88c03bf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a88c03bf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a88c03bf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a88c03bf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fa88c03bf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fa88c03bf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fa88c03bf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fa88c03bf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fa88c03bf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fa88c03bf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a88c03bf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a88c03bf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15a20656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15a20656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a88c03bf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a88c03bf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a88c03bf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a88c03bf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a88c03bf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a88c03bf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a88c03bf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a88c03bf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a88c03bf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a88c03bf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fa88c03bf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fa88c03bf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fa88c03bf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fa88c03bf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a88c03bf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a88c03bf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fa88c03bf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fa88c03bf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a88c03bf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a88c03bf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15a20656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15a20656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a88c03bf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a88c03bf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fa88c03bf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fa88c03bf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a88c03bf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a88c03bf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fa88c03bf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fa88c03bf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a88c03bf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a88c03bf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a88c03bf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a88c03bf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a88c03bf8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a88c03bf8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a88c03bf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fa88c03bf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a88c03bf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a88c03bf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a88c03bf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a88c03bf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15a20656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15a20656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a88c03bf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fa88c03bf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a88c03bf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a88c03bf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fa88c03bf8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fa88c03bf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20b6434b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020b6434b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20b6434b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20b6434b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20b6434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020b6434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20b6434b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20b6434b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20b6434b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20b6434b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20b6434b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020b6434b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020b6434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020b6434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5a20656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5a20656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20b6434b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020b6434b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20b6434b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020b6434b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20cdf1b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20cdf1b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020cdf1b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020cdf1b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20cdf1b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20cdf1b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20cdf1b0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20cdf1b0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020cdf1b0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020cdf1b0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020cdf1b0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020cdf1b0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020b6434b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020b6434b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020b6434b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020b6434b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15a20656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15a20656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020b6434b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020b6434b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020b6434b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020b6434b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20b6434b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020b6434b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020b6434b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020b6434b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020b6434b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020b6434b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fc602963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fc602963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fc602963f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fc602963f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fc602963f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fc602963f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fc602963f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fc602963f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020b6434b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020b6434b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15a20656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15a20656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fc6029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fc6029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020b6434b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020b6434b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020b6434b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020b6434b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20b6434b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020b6434b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020b6434b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020b6434b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020b6434b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020b6434b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020b6434b0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020b6434b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fc602963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fc602963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fc602963f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fc602963f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fc602963f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fc602963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a5ddd5b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a5ddd5b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fc602963f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fc602963f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fc602963f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fc602963f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fc602963f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fc602963f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fc602963f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fc602963f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015a20656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015a20656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github.com/miguelsalazar88/introJavaScript.git"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hyperlink" Target="https://insights.stackoverflow.com/survey/2020" TargetMode="External"/><Relationship Id="rId4" Type="http://schemas.openxmlformats.org/officeDocument/2006/relationships/hyperlink" Target="https://www.bls.gov/ooh/computer-and-information-technology/web-developers.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Introducción a JavaScript</a:t>
            </a:r>
            <a:endParaRPr/>
          </a:p>
        </p:txBody>
      </p:sp>
      <p:pic>
        <p:nvPicPr>
          <p:cNvPr id="55" name="Google Shape;55;p13"/>
          <p:cNvPicPr preferRelativeResize="0"/>
          <p:nvPr/>
        </p:nvPicPr>
        <p:blipFill>
          <a:blip r:embed="rId3">
            <a:alphaModFix/>
          </a:blip>
          <a:stretch>
            <a:fillRect/>
          </a:stretch>
        </p:blipFill>
        <p:spPr>
          <a:xfrm>
            <a:off x="3871119" y="2571762"/>
            <a:ext cx="1401751" cy="140176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Gramática y tipos en JavaScript</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JavaScript utiliza el conjunto de caracteres Unicode, por lo tanto, la palabra “antigüedad” puede ser utilizada como una variable</a:t>
            </a:r>
            <a:endParaRPr/>
          </a:p>
          <a:p>
            <a:pPr indent="0" lvl="0" marL="0" rtl="0" algn="l">
              <a:spcBef>
                <a:spcPts val="1200"/>
              </a:spcBef>
              <a:spcAft>
                <a:spcPts val="0"/>
              </a:spcAft>
              <a:buNone/>
            </a:pPr>
            <a:r>
              <a:rPr lang="en"/>
              <a:t>	</a:t>
            </a:r>
            <a:endParaRPr/>
          </a:p>
          <a:p>
            <a:pPr indent="457200" lvl="0" marL="0" rtl="0" algn="l">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antigüedad</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15</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spcBef>
                <a:spcPts val="1200"/>
              </a:spcBef>
              <a:spcAft>
                <a:spcPts val="0"/>
              </a:spcAft>
              <a:buNone/>
            </a:pPr>
            <a:r>
              <a:t/>
            </a:r>
            <a:endParaRPr/>
          </a:p>
          <a:p>
            <a:pPr indent="0" lvl="0" marL="9144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Buenas prácticas específicas para JavaScript</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 bien la utilización del punto y coma al no es obligatorio para este lenguaje, se recomienda utilizar (;) al final de cada instrucción.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Comentarios en JavaScript</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 sintaxis de los comentarios es la misma que en C++ y Java</a:t>
            </a:r>
            <a:endParaRPr/>
          </a:p>
          <a:p>
            <a:pPr indent="0" lvl="0" marL="0" rtl="0" algn="l">
              <a:spcBef>
                <a:spcPts val="1200"/>
              </a:spcBef>
              <a:spcAft>
                <a:spcPts val="0"/>
              </a:spcAft>
              <a:buNone/>
            </a:pPr>
            <a:r>
              <a:rPr lang="en"/>
              <a:t>	</a:t>
            </a:r>
            <a:r>
              <a:rPr lang="en">
                <a:solidFill>
                  <a:srgbClr val="6A9955"/>
                </a:solidFill>
                <a:highlight>
                  <a:srgbClr val="1E1E1E"/>
                </a:highlight>
                <a:latin typeface="Courier New"/>
                <a:ea typeface="Courier New"/>
                <a:cs typeface="Courier New"/>
                <a:sym typeface="Courier New"/>
              </a:rPr>
              <a:t>// Este es un comentario de una sola línea</a:t>
            </a:r>
            <a:endParaRPr>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1200"/>
              </a:spcBef>
              <a:spcAft>
                <a:spcPts val="0"/>
              </a:spcAft>
              <a:buNone/>
            </a:pPr>
            <a:r>
              <a:t/>
            </a:r>
            <a:endParaRPr sz="900">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Este es</a:t>
            </a:r>
            <a:endParaRPr>
              <a:solidFill>
                <a:srgbClr val="6A9955"/>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 un comentario</a:t>
            </a:r>
            <a:endParaRPr>
              <a:solidFill>
                <a:srgbClr val="6A9955"/>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 de varias líneas</a:t>
            </a:r>
            <a:endParaRPr>
              <a:solidFill>
                <a:srgbClr val="6A9955"/>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Operaciones básicas en JavaScript:</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Suma de números:</a:t>
            </a:r>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suma</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2</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a:t>
            </a:r>
            <a:r>
              <a:rPr lang="en">
                <a:solidFill>
                  <a:srgbClr val="6A9955"/>
                </a:solidFill>
                <a:highlight>
                  <a:srgbClr val="1E1E1E"/>
                </a:highlight>
                <a:latin typeface="Courier New"/>
                <a:ea typeface="Courier New"/>
                <a:cs typeface="Courier New"/>
                <a:sym typeface="Courier New"/>
              </a:rPr>
              <a:t>6</a:t>
            </a:r>
            <a:endParaRPr/>
          </a:p>
          <a:p>
            <a:pPr indent="-342900" lvl="0" marL="457200" rtl="0" algn="l">
              <a:spcBef>
                <a:spcPts val="0"/>
              </a:spcBef>
              <a:spcAft>
                <a:spcPts val="0"/>
              </a:spcAft>
              <a:buSzPts val="1800"/>
              <a:buChar char="❏"/>
            </a:pPr>
            <a:r>
              <a:rPr lang="en"/>
              <a:t>Resta de números:</a:t>
            </a:r>
            <a:endParaRPr/>
          </a:p>
          <a:p>
            <a:pPr indent="0" lvl="0" marL="457200" rtl="0" algn="l">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resta</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30</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10</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20</a:t>
            </a:r>
            <a:endParaRPr/>
          </a:p>
          <a:p>
            <a:pPr indent="-342900" lvl="0" marL="457200" rtl="0" algn="l">
              <a:spcBef>
                <a:spcPts val="1200"/>
              </a:spcBef>
              <a:spcAft>
                <a:spcPts val="0"/>
              </a:spcAft>
              <a:buSzPts val="1800"/>
              <a:buChar char="❏"/>
            </a:pPr>
            <a:r>
              <a:rPr lang="en"/>
              <a:t>Multiplicación de números:</a:t>
            </a:r>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multiplicacion</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20</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80</a:t>
            </a:r>
            <a:endParaRPr/>
          </a:p>
          <a:p>
            <a:pPr indent="-342900" lvl="0" marL="457200" rtl="0" algn="l">
              <a:spcBef>
                <a:spcPts val="0"/>
              </a:spcBef>
              <a:spcAft>
                <a:spcPts val="0"/>
              </a:spcAft>
              <a:buSzPts val="1800"/>
              <a:buChar char="❏"/>
            </a:pPr>
            <a:r>
              <a:rPr lang="en"/>
              <a:t>División de dos números:</a:t>
            </a:r>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division</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20</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a:t>
            </a:r>
            <a:r>
              <a:rPr lang="en">
                <a:solidFill>
                  <a:srgbClr val="6A9955"/>
                </a:solidFill>
                <a:highlight>
                  <a:srgbClr val="1E1E1E"/>
                </a:highlight>
                <a:latin typeface="Courier New"/>
                <a:ea typeface="Courier New"/>
                <a:cs typeface="Courier New"/>
                <a:sym typeface="Courier New"/>
              </a:rPr>
              <a:t>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Operaciones básicas en JavaScript:</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Operadores de incremento unario:</a:t>
            </a:r>
            <a:endParaRPr/>
          </a:p>
          <a:p>
            <a:pPr indent="0" lvl="0" marL="0" rtl="0" algn="l">
              <a:spcBef>
                <a:spcPts val="1200"/>
              </a:spcBef>
              <a:spcAft>
                <a:spcPts val="0"/>
              </a:spcAft>
              <a:buNone/>
            </a:pPr>
            <a:r>
              <a:rPr lang="en"/>
              <a:t>	</a:t>
            </a: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miVariable</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15</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spcBef>
                <a:spcPts val="1200"/>
              </a:spcBef>
              <a:spcAft>
                <a:spcPts val="0"/>
              </a:spcAft>
              <a:buNone/>
            </a:pPr>
            <a:r>
              <a:rPr lang="en">
                <a:solidFill>
                  <a:srgbClr val="9CDCFE"/>
                </a:solidFill>
                <a:highlight>
                  <a:srgbClr val="1E1E1E"/>
                </a:highlight>
                <a:latin typeface="Courier New"/>
                <a:ea typeface="Courier New"/>
                <a:cs typeface="Courier New"/>
                <a:sym typeface="Courier New"/>
              </a:rPr>
              <a:t>miVariable</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16</a:t>
            </a:r>
            <a:endParaRPr>
              <a:solidFill>
                <a:srgbClr val="6A9955"/>
              </a:solidFill>
              <a:highlight>
                <a:srgbClr val="1E1E1E"/>
              </a:highlight>
              <a:latin typeface="Courier New"/>
              <a:ea typeface="Courier New"/>
              <a:cs typeface="Courier New"/>
              <a:sym typeface="Courier New"/>
            </a:endParaRPr>
          </a:p>
          <a:p>
            <a:pPr indent="-342900" lvl="0" marL="457200" rtl="0" algn="l">
              <a:spcBef>
                <a:spcPts val="1200"/>
              </a:spcBef>
              <a:spcAft>
                <a:spcPts val="0"/>
              </a:spcAft>
              <a:buSzPts val="1800"/>
              <a:buChar char="❏"/>
            </a:pPr>
            <a:r>
              <a:rPr lang="en"/>
              <a:t>Operadores de decremento unario:</a:t>
            </a:r>
            <a:endParaRPr/>
          </a:p>
          <a:p>
            <a:pPr indent="0" lvl="0" marL="0" rtl="0" algn="l">
              <a:spcBef>
                <a:spcPts val="1200"/>
              </a:spcBef>
              <a:spcAft>
                <a:spcPts val="0"/>
              </a:spcAft>
              <a:buNone/>
            </a:pPr>
            <a:r>
              <a:rPr lang="en"/>
              <a:t>	</a:t>
            </a: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miOtraVariable</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32</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1200"/>
              </a:spcBef>
              <a:spcAft>
                <a:spcPts val="0"/>
              </a:spcAft>
              <a:buNone/>
            </a:pPr>
            <a:r>
              <a:rPr lang="en">
                <a:solidFill>
                  <a:srgbClr val="9CDCFE"/>
                </a:solidFill>
                <a:highlight>
                  <a:srgbClr val="1E1E1E"/>
                </a:highlight>
                <a:latin typeface="Courier New"/>
                <a:ea typeface="Courier New"/>
                <a:cs typeface="Courier New"/>
                <a:sym typeface="Courier New"/>
              </a:rPr>
              <a:t>miOtraVariable</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31</a:t>
            </a:r>
            <a:endParaRPr>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Operaciones básicas en JavaScript:</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Los números decimales en JavaScript son de tipo flotante (floating point).</a:t>
            </a:r>
            <a:endParaRPr/>
          </a:p>
          <a:p>
            <a:pPr indent="0" lvl="0" marL="0" rtl="0" algn="l">
              <a:spcBef>
                <a:spcPts val="1200"/>
              </a:spcBef>
              <a:spcAft>
                <a:spcPts val="0"/>
              </a:spcAft>
              <a:buNone/>
            </a:pPr>
            <a:r>
              <a:rPr lang="en"/>
              <a:t>	</a:t>
            </a: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miDecimal</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7.8</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1200"/>
              </a:spcBef>
              <a:spcAft>
                <a:spcPts val="0"/>
              </a:spcAft>
              <a:buNone/>
            </a:pPr>
            <a:r>
              <a:rPr lang="en" sz="1900">
                <a:solidFill>
                  <a:srgbClr val="569CD6"/>
                </a:solidFill>
                <a:highlight>
                  <a:srgbClr val="1E1E1E"/>
                </a:highlight>
                <a:latin typeface="Courier New"/>
                <a:ea typeface="Courier New"/>
                <a:cs typeface="Courier New"/>
                <a:sym typeface="Courier New"/>
              </a:rPr>
              <a:t>var</a:t>
            </a:r>
            <a:r>
              <a:rPr lang="en" sz="1900">
                <a:solidFill>
                  <a:srgbClr val="D4D4D4"/>
                </a:solidFill>
                <a:highlight>
                  <a:srgbClr val="1E1E1E"/>
                </a:highlight>
                <a:latin typeface="Courier New"/>
                <a:ea typeface="Courier New"/>
                <a:cs typeface="Courier New"/>
                <a:sym typeface="Courier New"/>
              </a:rPr>
              <a:t> </a:t>
            </a:r>
            <a:r>
              <a:rPr lang="en" sz="1900">
                <a:solidFill>
                  <a:srgbClr val="9CDCFE"/>
                </a:solidFill>
                <a:highlight>
                  <a:srgbClr val="1E1E1E"/>
                </a:highlight>
                <a:latin typeface="Courier New"/>
                <a:ea typeface="Courier New"/>
                <a:cs typeface="Courier New"/>
                <a:sym typeface="Courier New"/>
              </a:rPr>
              <a:t>miOtroDecimal</a:t>
            </a:r>
            <a:r>
              <a:rPr lang="en" sz="1900">
                <a:solidFill>
                  <a:srgbClr val="D4D4D4"/>
                </a:solidFill>
                <a:highlight>
                  <a:srgbClr val="1E1E1E"/>
                </a:highlight>
                <a:latin typeface="Courier New"/>
                <a:ea typeface="Courier New"/>
                <a:cs typeface="Courier New"/>
                <a:sym typeface="Courier New"/>
              </a:rPr>
              <a:t> = </a:t>
            </a:r>
            <a:r>
              <a:rPr lang="en" sz="1900">
                <a:solidFill>
                  <a:srgbClr val="B5CEA8"/>
                </a:solidFill>
                <a:highlight>
                  <a:srgbClr val="1E1E1E"/>
                </a:highlight>
                <a:latin typeface="Courier New"/>
                <a:ea typeface="Courier New"/>
                <a:cs typeface="Courier New"/>
                <a:sym typeface="Courier New"/>
              </a:rPr>
              <a:t>0.0009</a:t>
            </a:r>
            <a:r>
              <a:rPr lang="en" sz="1900">
                <a:solidFill>
                  <a:srgbClr val="D4D4D4"/>
                </a:solidFill>
                <a:highlight>
                  <a:srgbClr val="1E1E1E"/>
                </a:highlight>
                <a:latin typeface="Courier New"/>
                <a:ea typeface="Courier New"/>
                <a:cs typeface="Courier New"/>
                <a:sym typeface="Courier New"/>
              </a:rPr>
              <a:t>;</a:t>
            </a:r>
            <a:endParaRPr sz="1900">
              <a:solidFill>
                <a:srgbClr val="D4D4D4"/>
              </a:solidFill>
              <a:highlight>
                <a:srgbClr val="1E1E1E"/>
              </a:highlight>
              <a:latin typeface="Courier New"/>
              <a:ea typeface="Courier New"/>
              <a:cs typeface="Courier New"/>
              <a:sym typeface="Courier New"/>
            </a:endParaRPr>
          </a:p>
          <a:p>
            <a:pPr indent="-342900" lvl="0" marL="457200" rtl="0" algn="l">
              <a:spcBef>
                <a:spcPts val="0"/>
              </a:spcBef>
              <a:spcAft>
                <a:spcPts val="0"/>
              </a:spcAft>
              <a:buSzPts val="1800"/>
              <a:buChar char="❏"/>
            </a:pPr>
            <a:r>
              <a:rPr lang="en"/>
              <a:t>Las operaciones básicas con decimales se efectúan de igual manera que con los enteros.</a:t>
            </a:r>
            <a:endParaRPr/>
          </a:p>
          <a:p>
            <a:pPr indent="0" lvl="0" marL="45720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productoDecimal</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2.5</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2</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5</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cocienteDecimal</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4.4</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2.0</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2.2</a:t>
            </a:r>
            <a:endParaRPr>
              <a:solidFill>
                <a:srgbClr val="6A9955"/>
              </a:solidFill>
              <a:highlight>
                <a:srgbClr val="1E1E1E"/>
              </a:highlight>
              <a:latin typeface="Courier New"/>
              <a:ea typeface="Courier New"/>
              <a:cs typeface="Courier New"/>
              <a:sym typeface="Courier New"/>
            </a:endParaRPr>
          </a:p>
          <a:p>
            <a:pPr indent="0" lvl="0" marL="91440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Operaciones básicas en JavaScript</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Para obtener el residuo de una división, se utiliza el símbolo “%”.</a:t>
            </a:r>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miResiduo</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miResiduo</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11</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3</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Asignación compuesta en JavaScript</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Los operadores de asignación compuesta en JavaScript combinan el operador de la asignación simple con otro operador binario. Por ejemplo:</a:t>
            </a:r>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a</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8</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b</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5</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c</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9</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d</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20</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a</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10</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18</a:t>
            </a:r>
            <a:endParaRPr>
              <a:solidFill>
                <a:srgbClr val="6A9955"/>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b</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1</a:t>
            </a:r>
            <a:endParaRPr>
              <a:solidFill>
                <a:srgbClr val="6A9955"/>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c</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6</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54</a:t>
            </a:r>
            <a:endParaRPr>
              <a:solidFill>
                <a:srgbClr val="6A9955"/>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d</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5</a:t>
            </a:r>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Booleanos en JavaScript</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Boolean representa una entidad lógica y puede tener dos valores: true, y false.</a:t>
            </a:r>
            <a:endParaRPr/>
          </a:p>
          <a:p>
            <a:pPr indent="-342900" lvl="0" marL="457200" rtl="0" algn="l">
              <a:spcBef>
                <a:spcPts val="0"/>
              </a:spcBef>
              <a:spcAft>
                <a:spcPts val="0"/>
              </a:spcAft>
              <a:buSzPts val="1800"/>
              <a:buChar char="❏"/>
            </a:pPr>
            <a:r>
              <a:rPr lang="en"/>
              <a:t>Este tipo se utiliza comúnmente para almacenar valores de sí o no: true significa “sí, correcto, verdadero”, y false significa “no, incorrecto, falso”.</a:t>
            </a:r>
            <a:endParaRPr/>
          </a:p>
          <a:p>
            <a:pPr indent="0" lvl="0" marL="457200" rtl="0" algn="l">
              <a:lnSpc>
                <a:spcPct val="150000"/>
              </a:lnSpc>
              <a:spcBef>
                <a:spcPts val="1200"/>
              </a:spcBef>
              <a:spcAft>
                <a:spcPts val="0"/>
              </a:spcAft>
              <a:buNone/>
            </a:pPr>
            <a:r>
              <a:rPr lang="en">
                <a:solidFill>
                  <a:srgbClr val="6A9955"/>
                </a:solidFill>
                <a:highlight>
                  <a:srgbClr val="1E1E1E"/>
                </a:highlight>
                <a:latin typeface="Courier New"/>
                <a:ea typeface="Courier New"/>
                <a:cs typeface="Courier New"/>
                <a:sym typeface="Courier New"/>
              </a:rPr>
              <a:t>//Ejemplo</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verdadero</a:t>
            </a:r>
            <a:r>
              <a:rPr lang="en">
                <a:solidFill>
                  <a:srgbClr val="D4D4D4"/>
                </a:solidFill>
                <a:highlight>
                  <a:srgbClr val="1E1E1E"/>
                </a:highlight>
                <a:latin typeface="Courier New"/>
                <a:ea typeface="Courier New"/>
                <a:cs typeface="Courier New"/>
                <a:sym typeface="Courier New"/>
              </a:rPr>
              <a:t> = </a:t>
            </a:r>
            <a:r>
              <a:rPr lang="en">
                <a:solidFill>
                  <a:srgbClr val="569CD6"/>
                </a:solidFill>
                <a:highlight>
                  <a:srgbClr val="1E1E1E"/>
                </a:highlight>
                <a:latin typeface="Courier New"/>
                <a:ea typeface="Courier New"/>
                <a:cs typeface="Courier New"/>
                <a:sym typeface="Courier New"/>
              </a:rPr>
              <a:t>true</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falso</a:t>
            </a:r>
            <a:r>
              <a:rPr lang="en">
                <a:solidFill>
                  <a:srgbClr val="D4D4D4"/>
                </a:solidFill>
                <a:highlight>
                  <a:srgbClr val="1E1E1E"/>
                </a:highlight>
                <a:latin typeface="Courier New"/>
                <a:ea typeface="Courier New"/>
                <a:cs typeface="Courier New"/>
                <a:sym typeface="Courier New"/>
              </a:rPr>
              <a:t> = </a:t>
            </a:r>
            <a:r>
              <a:rPr lang="en">
                <a:solidFill>
                  <a:srgbClr val="569CD6"/>
                </a:solidFill>
                <a:highlight>
                  <a:srgbClr val="1E1E1E"/>
                </a:highlight>
                <a:latin typeface="Courier New"/>
                <a:ea typeface="Courier New"/>
                <a:cs typeface="Courier New"/>
                <a:sym typeface="Courier New"/>
              </a:rPr>
              <a:t>false</a:t>
            </a:r>
            <a:r>
              <a:rPr lang="en">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Operadores lógicos y relacionales en JavaScript</a:t>
            </a:r>
            <a:endParaRPr/>
          </a:p>
        </p:txBody>
      </p:sp>
      <p:sp>
        <p:nvSpPr>
          <p:cNvPr id="170" name="Google Shape;170;p31"/>
          <p:cNvSpPr txBox="1"/>
          <p:nvPr>
            <p:ph idx="1" type="body"/>
          </p:nvPr>
        </p:nvSpPr>
        <p:spPr>
          <a:xfrm>
            <a:off x="311700" y="1152475"/>
            <a:ext cx="8520600" cy="370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Los operadores lógicos y relacionales están estrechamente relacionados con los tipos de dato booleanos. Las expresiones donde se utilizan operadores lógicos y relacionales devuelven un valor booleano, es decir, verdadero (true) o falso (false).</a:t>
            </a:r>
            <a:endParaRPr/>
          </a:p>
          <a:p>
            <a:pPr indent="-342900" lvl="0" marL="457200" rtl="0" algn="l">
              <a:spcBef>
                <a:spcPts val="0"/>
              </a:spcBef>
              <a:spcAft>
                <a:spcPts val="0"/>
              </a:spcAft>
              <a:buSzPts val="1800"/>
              <a:buChar char="❏"/>
            </a:pPr>
            <a:r>
              <a:rPr lang="en"/>
              <a:t>Además de los operadores habituales existen los operadores === que se interpreta como “es estrictamente igual” y !== que se interpreta como “no es estrictamente igual”.</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¿Qué es JavaScript?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JavaScript es un lenguaje de programación </a:t>
            </a:r>
            <a:r>
              <a:rPr lang="en"/>
              <a:t>interpretado,</a:t>
            </a:r>
            <a:r>
              <a:rPr lang="en"/>
              <a:t> dinámico, débilmente tipado y orientado a objetos.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Es un lenguaje de código abierto y multiplataforma.</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Fue diseñado para crear aplicaciones web dinámicas.</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Operadores lógicos y relacionales en JavaScript:</a:t>
            </a:r>
            <a:endParaRPr/>
          </a:p>
        </p:txBody>
      </p:sp>
      <p:graphicFrame>
        <p:nvGraphicFramePr>
          <p:cNvPr id="176" name="Google Shape;176;p32"/>
          <p:cNvGraphicFramePr/>
          <p:nvPr/>
        </p:nvGraphicFramePr>
        <p:xfrm>
          <a:off x="952500" y="1078200"/>
          <a:ext cx="3000000" cy="3000000"/>
        </p:xfrm>
        <a:graphic>
          <a:graphicData uri="http://schemas.openxmlformats.org/drawingml/2006/table">
            <a:tbl>
              <a:tblPr>
                <a:noFill/>
                <a:tableStyleId>{5BF4D646-294F-41C3-971E-FEAAD1B54C61}</a:tableStyleId>
              </a:tblPr>
              <a:tblGrid>
                <a:gridCol w="2916325"/>
                <a:gridCol w="2732150"/>
                <a:gridCol w="1590525"/>
              </a:tblGrid>
              <a:tr h="381000">
                <a:tc>
                  <a:txBody>
                    <a:bodyPr/>
                    <a:lstStyle/>
                    <a:p>
                      <a:pPr indent="0" lvl="0" marL="0" rtl="0" algn="ctr">
                        <a:spcBef>
                          <a:spcPts val="0"/>
                        </a:spcBef>
                        <a:spcAft>
                          <a:spcPts val="0"/>
                        </a:spcAft>
                        <a:buNone/>
                      </a:pPr>
                      <a:r>
                        <a:rPr lang="en"/>
                        <a:t>Operadores lógicos y relacionales</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en"/>
                        <a:t>Descripción</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en"/>
                        <a:t>Ejemplo</a:t>
                      </a:r>
                      <a:endParaRPr/>
                    </a:p>
                  </a:txBody>
                  <a:tcPr marT="91425" marB="91425" marR="91425" marL="91425">
                    <a:solidFill>
                      <a:schemeClr val="accent1"/>
                    </a:solidFill>
                  </a:tcPr>
                </a:tc>
              </a:tr>
              <a:tr h="381000">
                <a:tc>
                  <a:txBody>
                    <a:bodyPr/>
                    <a:lstStyle/>
                    <a:p>
                      <a:pPr indent="0" lvl="0" marL="0" rtl="0" algn="ctr">
                        <a:spcBef>
                          <a:spcPts val="0"/>
                        </a:spcBef>
                        <a:spcAft>
                          <a:spcPts val="0"/>
                        </a:spcAft>
                        <a:buNone/>
                      </a:pPr>
                      <a:r>
                        <a:rPr lang="en">
                          <a:solidFill>
                            <a:schemeClr val="accent2"/>
                          </a:solidFill>
                        </a:rPr>
                        <a:t>==</a:t>
                      </a:r>
                      <a:endParaRPr>
                        <a:solidFill>
                          <a:schemeClr val="accent2"/>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accent2"/>
                          </a:solidFill>
                        </a:rPr>
                        <a:t>Es igual</a:t>
                      </a:r>
                      <a:endParaRPr>
                        <a:solidFill>
                          <a:schemeClr val="accent2"/>
                        </a:solidFill>
                      </a:endParaRPr>
                    </a:p>
                  </a:txBody>
                  <a:tcPr marT="91425" marB="91425" marR="91425" marL="91425">
                    <a:solidFill>
                      <a:schemeClr val="lt1"/>
                    </a:solidFill>
                  </a:tcPr>
                </a:tc>
                <a:tc>
                  <a:txBody>
                    <a:bodyPr/>
                    <a:lstStyle/>
                    <a:p>
                      <a:pPr indent="0" lvl="0" marL="0" rtl="0" algn="ctr">
                        <a:lnSpc>
                          <a:spcPct val="150000"/>
                        </a:lnSpc>
                        <a:spcBef>
                          <a:spcPts val="0"/>
                        </a:spcBef>
                        <a:spcAft>
                          <a:spcPts val="0"/>
                        </a:spcAft>
                        <a:buNone/>
                      </a:pPr>
                      <a:r>
                        <a:rPr lang="en">
                          <a:solidFill>
                            <a:srgbClr val="9CDCFE"/>
                          </a:solidFill>
                          <a:highlight>
                            <a:schemeClr val="lt1"/>
                          </a:highlight>
                          <a:latin typeface="Courier New"/>
                          <a:ea typeface="Courier New"/>
                          <a:cs typeface="Courier New"/>
                          <a:sym typeface="Courier New"/>
                        </a:rPr>
                        <a:t>a</a:t>
                      </a:r>
                      <a:r>
                        <a:rPr lang="en">
                          <a:solidFill>
                            <a:srgbClr val="D4D4D4"/>
                          </a:solidFill>
                          <a:highlight>
                            <a:schemeClr val="lt1"/>
                          </a:highlight>
                          <a:latin typeface="Courier New"/>
                          <a:ea typeface="Courier New"/>
                          <a:cs typeface="Courier New"/>
                          <a:sym typeface="Courier New"/>
                        </a:rPr>
                        <a:t> == </a:t>
                      </a:r>
                      <a:r>
                        <a:rPr lang="en">
                          <a:solidFill>
                            <a:srgbClr val="9CDCFE"/>
                          </a:solidFill>
                          <a:highlight>
                            <a:schemeClr val="lt1"/>
                          </a:highlight>
                          <a:latin typeface="Courier New"/>
                          <a:ea typeface="Courier New"/>
                          <a:cs typeface="Courier New"/>
                          <a:sym typeface="Courier New"/>
                        </a:rPr>
                        <a:t>b</a:t>
                      </a:r>
                      <a:endParaRPr>
                        <a:highlight>
                          <a:schemeClr val="lt1"/>
                        </a:highlight>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en">
                          <a:solidFill>
                            <a:schemeClr val="accent2"/>
                          </a:solidFill>
                        </a:rPr>
                        <a:t>===</a:t>
                      </a:r>
                      <a:endParaRPr>
                        <a:solidFill>
                          <a:schemeClr val="accent2"/>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accent2"/>
                          </a:solidFill>
                        </a:rPr>
                        <a:t>Es estrictamente igual</a:t>
                      </a:r>
                      <a:endParaRPr>
                        <a:solidFill>
                          <a:schemeClr val="accent2"/>
                        </a:solidFill>
                      </a:endParaRPr>
                    </a:p>
                  </a:txBody>
                  <a:tcPr marT="91425" marB="91425" marR="91425" marL="91425">
                    <a:solidFill>
                      <a:schemeClr val="lt1"/>
                    </a:solidFill>
                  </a:tcPr>
                </a:tc>
                <a:tc>
                  <a:txBody>
                    <a:bodyPr/>
                    <a:lstStyle/>
                    <a:p>
                      <a:pPr indent="0" lvl="0" marL="0" rtl="0" algn="ctr">
                        <a:lnSpc>
                          <a:spcPct val="150000"/>
                        </a:lnSpc>
                        <a:spcBef>
                          <a:spcPts val="0"/>
                        </a:spcBef>
                        <a:spcAft>
                          <a:spcPts val="0"/>
                        </a:spcAft>
                        <a:buNone/>
                      </a:pPr>
                      <a:r>
                        <a:rPr lang="en">
                          <a:solidFill>
                            <a:srgbClr val="9CDCFE"/>
                          </a:solidFill>
                          <a:highlight>
                            <a:schemeClr val="lt1"/>
                          </a:highlight>
                          <a:latin typeface="Courier New"/>
                          <a:ea typeface="Courier New"/>
                          <a:cs typeface="Courier New"/>
                          <a:sym typeface="Courier New"/>
                        </a:rPr>
                        <a:t>a</a:t>
                      </a:r>
                      <a:r>
                        <a:rPr lang="en">
                          <a:solidFill>
                            <a:srgbClr val="D4D4D4"/>
                          </a:solidFill>
                          <a:highlight>
                            <a:schemeClr val="lt1"/>
                          </a:highlight>
                          <a:latin typeface="Courier New"/>
                          <a:ea typeface="Courier New"/>
                          <a:cs typeface="Courier New"/>
                          <a:sym typeface="Courier New"/>
                        </a:rPr>
                        <a:t> === </a:t>
                      </a:r>
                      <a:r>
                        <a:rPr lang="en">
                          <a:solidFill>
                            <a:srgbClr val="9CDCFE"/>
                          </a:solidFill>
                          <a:highlight>
                            <a:schemeClr val="lt1"/>
                          </a:highlight>
                          <a:latin typeface="Courier New"/>
                          <a:ea typeface="Courier New"/>
                          <a:cs typeface="Courier New"/>
                          <a:sym typeface="Courier New"/>
                        </a:rPr>
                        <a:t>b</a:t>
                      </a:r>
                      <a:endParaRPr>
                        <a:highlight>
                          <a:schemeClr val="lt1"/>
                        </a:highlight>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en">
                          <a:solidFill>
                            <a:schemeClr val="accent2"/>
                          </a:solidFill>
                        </a:rPr>
                        <a:t>!=</a:t>
                      </a:r>
                      <a:endParaRPr>
                        <a:solidFill>
                          <a:schemeClr val="accent2"/>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accent2"/>
                          </a:solidFill>
                        </a:rPr>
                        <a:t>Es distinto</a:t>
                      </a:r>
                      <a:endParaRPr>
                        <a:solidFill>
                          <a:schemeClr val="accent2"/>
                        </a:solidFill>
                      </a:endParaRPr>
                    </a:p>
                  </a:txBody>
                  <a:tcPr marT="91425" marB="91425" marR="91425" marL="91425">
                    <a:solidFill>
                      <a:schemeClr val="lt1"/>
                    </a:solidFill>
                  </a:tcPr>
                </a:tc>
                <a:tc>
                  <a:txBody>
                    <a:bodyPr/>
                    <a:lstStyle/>
                    <a:p>
                      <a:pPr indent="0" lvl="0" marL="0" rtl="0" algn="ctr">
                        <a:lnSpc>
                          <a:spcPct val="150000"/>
                        </a:lnSpc>
                        <a:spcBef>
                          <a:spcPts val="0"/>
                        </a:spcBef>
                        <a:spcAft>
                          <a:spcPts val="0"/>
                        </a:spcAft>
                        <a:buNone/>
                      </a:pPr>
                      <a:r>
                        <a:rPr lang="en">
                          <a:solidFill>
                            <a:srgbClr val="9CDCFE"/>
                          </a:solidFill>
                          <a:highlight>
                            <a:schemeClr val="lt1"/>
                          </a:highlight>
                          <a:latin typeface="Courier New"/>
                          <a:ea typeface="Courier New"/>
                          <a:cs typeface="Courier New"/>
                          <a:sym typeface="Courier New"/>
                        </a:rPr>
                        <a:t>a</a:t>
                      </a:r>
                      <a:r>
                        <a:rPr lang="en">
                          <a:solidFill>
                            <a:srgbClr val="D4D4D4"/>
                          </a:solidFill>
                          <a:highlight>
                            <a:schemeClr val="lt1"/>
                          </a:highlight>
                          <a:latin typeface="Courier New"/>
                          <a:ea typeface="Courier New"/>
                          <a:cs typeface="Courier New"/>
                          <a:sym typeface="Courier New"/>
                        </a:rPr>
                        <a:t> != </a:t>
                      </a:r>
                      <a:r>
                        <a:rPr lang="en">
                          <a:solidFill>
                            <a:srgbClr val="9CDCFE"/>
                          </a:solidFill>
                          <a:highlight>
                            <a:schemeClr val="lt1"/>
                          </a:highlight>
                          <a:latin typeface="Courier New"/>
                          <a:ea typeface="Courier New"/>
                          <a:cs typeface="Courier New"/>
                          <a:sym typeface="Courier New"/>
                        </a:rPr>
                        <a:t>b</a:t>
                      </a:r>
                      <a:endParaRPr>
                        <a:highlight>
                          <a:schemeClr val="lt1"/>
                        </a:highlight>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en">
                          <a:solidFill>
                            <a:schemeClr val="accent2"/>
                          </a:solidFill>
                        </a:rPr>
                        <a:t>!==</a:t>
                      </a:r>
                      <a:endParaRPr>
                        <a:solidFill>
                          <a:schemeClr val="accent2"/>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accent2"/>
                          </a:solidFill>
                        </a:rPr>
                        <a:t>Es estrictamente distinto</a:t>
                      </a:r>
                      <a:endParaRPr>
                        <a:solidFill>
                          <a:schemeClr val="accent2"/>
                        </a:solidFill>
                      </a:endParaRPr>
                    </a:p>
                  </a:txBody>
                  <a:tcPr marT="91425" marB="91425" marR="91425" marL="91425">
                    <a:solidFill>
                      <a:schemeClr val="lt1"/>
                    </a:solidFill>
                  </a:tcPr>
                </a:tc>
                <a:tc>
                  <a:txBody>
                    <a:bodyPr/>
                    <a:lstStyle/>
                    <a:p>
                      <a:pPr indent="0" lvl="0" marL="0" rtl="0" algn="ctr">
                        <a:lnSpc>
                          <a:spcPct val="150000"/>
                        </a:lnSpc>
                        <a:spcBef>
                          <a:spcPts val="0"/>
                        </a:spcBef>
                        <a:spcAft>
                          <a:spcPts val="0"/>
                        </a:spcAft>
                        <a:buNone/>
                      </a:pPr>
                      <a:r>
                        <a:rPr lang="en">
                          <a:solidFill>
                            <a:srgbClr val="9CDCFE"/>
                          </a:solidFill>
                          <a:highlight>
                            <a:schemeClr val="lt1"/>
                          </a:highlight>
                          <a:latin typeface="Courier New"/>
                          <a:ea typeface="Courier New"/>
                          <a:cs typeface="Courier New"/>
                          <a:sym typeface="Courier New"/>
                        </a:rPr>
                        <a:t>a</a:t>
                      </a:r>
                      <a:r>
                        <a:rPr lang="en">
                          <a:solidFill>
                            <a:srgbClr val="D4D4D4"/>
                          </a:solidFill>
                          <a:highlight>
                            <a:schemeClr val="lt1"/>
                          </a:highlight>
                          <a:latin typeface="Courier New"/>
                          <a:ea typeface="Courier New"/>
                          <a:cs typeface="Courier New"/>
                          <a:sym typeface="Courier New"/>
                        </a:rPr>
                        <a:t> !== </a:t>
                      </a:r>
                      <a:r>
                        <a:rPr lang="en">
                          <a:solidFill>
                            <a:srgbClr val="9CDCFE"/>
                          </a:solidFill>
                          <a:highlight>
                            <a:schemeClr val="lt1"/>
                          </a:highlight>
                          <a:latin typeface="Courier New"/>
                          <a:ea typeface="Courier New"/>
                          <a:cs typeface="Courier New"/>
                          <a:sym typeface="Courier New"/>
                        </a:rPr>
                        <a:t>b</a:t>
                      </a:r>
                      <a:endParaRPr>
                        <a:highlight>
                          <a:schemeClr val="lt1"/>
                        </a:highlight>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en">
                          <a:solidFill>
                            <a:schemeClr val="accent2"/>
                          </a:solidFill>
                        </a:rPr>
                        <a:t>&lt; , &lt;= , &gt; , &gt;=</a:t>
                      </a:r>
                      <a:endParaRPr>
                        <a:solidFill>
                          <a:schemeClr val="accent2"/>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accent2"/>
                          </a:solidFill>
                        </a:rPr>
                        <a:t>Menor, menor o igual, mayor, mayor o igual</a:t>
                      </a:r>
                      <a:endParaRPr>
                        <a:solidFill>
                          <a:schemeClr val="accent2"/>
                        </a:solidFill>
                      </a:endParaRPr>
                    </a:p>
                  </a:txBody>
                  <a:tcPr marT="91425" marB="91425" marR="91425" marL="91425">
                    <a:solidFill>
                      <a:schemeClr val="lt1"/>
                    </a:solidFill>
                  </a:tcPr>
                </a:tc>
                <a:tc>
                  <a:txBody>
                    <a:bodyPr/>
                    <a:lstStyle/>
                    <a:p>
                      <a:pPr indent="0" lvl="0" marL="0" rtl="0" algn="ctr">
                        <a:lnSpc>
                          <a:spcPct val="150000"/>
                        </a:lnSpc>
                        <a:spcBef>
                          <a:spcPts val="0"/>
                        </a:spcBef>
                        <a:spcAft>
                          <a:spcPts val="0"/>
                        </a:spcAft>
                        <a:buNone/>
                      </a:pPr>
                      <a:r>
                        <a:rPr lang="en">
                          <a:solidFill>
                            <a:srgbClr val="9CDCFE"/>
                          </a:solidFill>
                          <a:highlight>
                            <a:schemeClr val="lt1"/>
                          </a:highlight>
                          <a:latin typeface="Courier New"/>
                          <a:ea typeface="Courier New"/>
                          <a:cs typeface="Courier New"/>
                          <a:sym typeface="Courier New"/>
                        </a:rPr>
                        <a:t>a</a:t>
                      </a:r>
                      <a:r>
                        <a:rPr lang="en">
                          <a:solidFill>
                            <a:srgbClr val="D4D4D4"/>
                          </a:solidFill>
                          <a:highlight>
                            <a:schemeClr val="lt1"/>
                          </a:highlight>
                          <a:latin typeface="Courier New"/>
                          <a:ea typeface="Courier New"/>
                          <a:cs typeface="Courier New"/>
                          <a:sym typeface="Courier New"/>
                        </a:rPr>
                        <a:t> &lt;= </a:t>
                      </a:r>
                      <a:r>
                        <a:rPr lang="en">
                          <a:solidFill>
                            <a:srgbClr val="9CDCFE"/>
                          </a:solidFill>
                          <a:highlight>
                            <a:schemeClr val="lt1"/>
                          </a:highlight>
                          <a:latin typeface="Courier New"/>
                          <a:ea typeface="Courier New"/>
                          <a:cs typeface="Courier New"/>
                          <a:sym typeface="Courier New"/>
                        </a:rPr>
                        <a:t>b</a:t>
                      </a:r>
                      <a:endParaRPr>
                        <a:highlight>
                          <a:schemeClr val="lt1"/>
                        </a:highlight>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en">
                          <a:solidFill>
                            <a:schemeClr val="accent2"/>
                          </a:solidFill>
                        </a:rPr>
                        <a:t>&amp;&amp;</a:t>
                      </a:r>
                      <a:endParaRPr>
                        <a:solidFill>
                          <a:schemeClr val="accent2"/>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accent2"/>
                          </a:solidFill>
                        </a:rPr>
                        <a:t>Operador and (y)</a:t>
                      </a:r>
                      <a:endParaRPr>
                        <a:solidFill>
                          <a:schemeClr val="accent2"/>
                        </a:solidFill>
                      </a:endParaRPr>
                    </a:p>
                  </a:txBody>
                  <a:tcPr marT="91425" marB="91425" marR="91425" marL="91425">
                    <a:solidFill>
                      <a:schemeClr val="lt1"/>
                    </a:solidFill>
                  </a:tcPr>
                </a:tc>
                <a:tc>
                  <a:txBody>
                    <a:bodyPr/>
                    <a:lstStyle/>
                    <a:p>
                      <a:pPr indent="0" lvl="0" marL="0" rtl="0" algn="ctr">
                        <a:lnSpc>
                          <a:spcPct val="150000"/>
                        </a:lnSpc>
                        <a:spcBef>
                          <a:spcPts val="0"/>
                        </a:spcBef>
                        <a:spcAft>
                          <a:spcPts val="0"/>
                        </a:spcAft>
                        <a:buNone/>
                      </a:pPr>
                      <a:r>
                        <a:rPr lang="en">
                          <a:solidFill>
                            <a:srgbClr val="9CDCFE"/>
                          </a:solidFill>
                          <a:highlight>
                            <a:schemeClr val="lt1"/>
                          </a:highlight>
                          <a:latin typeface="Courier New"/>
                          <a:ea typeface="Courier New"/>
                          <a:cs typeface="Courier New"/>
                          <a:sym typeface="Courier New"/>
                        </a:rPr>
                        <a:t>a</a:t>
                      </a:r>
                      <a:r>
                        <a:rPr lang="en">
                          <a:solidFill>
                            <a:srgbClr val="D4D4D4"/>
                          </a:solidFill>
                          <a:highlight>
                            <a:schemeClr val="lt1"/>
                          </a:highlight>
                          <a:latin typeface="Courier New"/>
                          <a:ea typeface="Courier New"/>
                          <a:cs typeface="Courier New"/>
                          <a:sym typeface="Courier New"/>
                        </a:rPr>
                        <a:t> &amp;&amp; </a:t>
                      </a:r>
                      <a:r>
                        <a:rPr lang="en">
                          <a:solidFill>
                            <a:srgbClr val="9CDCFE"/>
                          </a:solidFill>
                          <a:highlight>
                            <a:schemeClr val="lt1"/>
                          </a:highlight>
                          <a:latin typeface="Courier New"/>
                          <a:ea typeface="Courier New"/>
                          <a:cs typeface="Courier New"/>
                          <a:sym typeface="Courier New"/>
                        </a:rPr>
                        <a:t>b</a:t>
                      </a:r>
                      <a:endParaRPr>
                        <a:highlight>
                          <a:schemeClr val="lt1"/>
                        </a:highlight>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en">
                          <a:solidFill>
                            <a:schemeClr val="accent2"/>
                          </a:solidFill>
                        </a:rPr>
                        <a:t>||</a:t>
                      </a:r>
                      <a:endParaRPr>
                        <a:solidFill>
                          <a:schemeClr val="accent2"/>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accent2"/>
                          </a:solidFill>
                        </a:rPr>
                        <a:t>Operador or (o)</a:t>
                      </a:r>
                      <a:endParaRPr>
                        <a:solidFill>
                          <a:schemeClr val="accent2"/>
                        </a:solidFill>
                      </a:endParaRPr>
                    </a:p>
                  </a:txBody>
                  <a:tcPr marT="91425" marB="91425" marR="91425" marL="91425">
                    <a:solidFill>
                      <a:schemeClr val="lt1"/>
                    </a:solidFill>
                  </a:tcPr>
                </a:tc>
                <a:tc>
                  <a:txBody>
                    <a:bodyPr/>
                    <a:lstStyle/>
                    <a:p>
                      <a:pPr indent="0" lvl="0" marL="0" rtl="0" algn="ctr">
                        <a:lnSpc>
                          <a:spcPct val="150000"/>
                        </a:lnSpc>
                        <a:spcBef>
                          <a:spcPts val="0"/>
                        </a:spcBef>
                        <a:spcAft>
                          <a:spcPts val="0"/>
                        </a:spcAft>
                        <a:buNone/>
                      </a:pPr>
                      <a:r>
                        <a:rPr lang="en">
                          <a:solidFill>
                            <a:srgbClr val="9CDCFE"/>
                          </a:solidFill>
                          <a:highlight>
                            <a:schemeClr val="lt1"/>
                          </a:highlight>
                          <a:latin typeface="Courier New"/>
                          <a:ea typeface="Courier New"/>
                          <a:cs typeface="Courier New"/>
                          <a:sym typeface="Courier New"/>
                        </a:rPr>
                        <a:t>a</a:t>
                      </a:r>
                      <a:r>
                        <a:rPr lang="en">
                          <a:solidFill>
                            <a:srgbClr val="D4D4D4"/>
                          </a:solidFill>
                          <a:highlight>
                            <a:schemeClr val="lt1"/>
                          </a:highlight>
                          <a:latin typeface="Courier New"/>
                          <a:ea typeface="Courier New"/>
                          <a:cs typeface="Courier New"/>
                          <a:sym typeface="Courier New"/>
                        </a:rPr>
                        <a:t> || </a:t>
                      </a:r>
                      <a:r>
                        <a:rPr lang="en">
                          <a:solidFill>
                            <a:srgbClr val="9CDCFE"/>
                          </a:solidFill>
                          <a:highlight>
                            <a:schemeClr val="lt1"/>
                          </a:highlight>
                          <a:latin typeface="Courier New"/>
                          <a:ea typeface="Courier New"/>
                          <a:cs typeface="Courier New"/>
                          <a:sym typeface="Courier New"/>
                        </a:rPr>
                        <a:t>b</a:t>
                      </a:r>
                      <a:endParaRPr>
                        <a:highlight>
                          <a:schemeClr val="lt1"/>
                        </a:highlight>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en">
                          <a:solidFill>
                            <a:schemeClr val="accent2"/>
                          </a:solidFill>
                        </a:rPr>
                        <a:t>!</a:t>
                      </a:r>
                      <a:endParaRPr>
                        <a:solidFill>
                          <a:schemeClr val="accent2"/>
                        </a:solidFill>
                      </a:endParaRPr>
                    </a:p>
                  </a:txBody>
                  <a:tcPr marT="91425" marB="91425" marR="91425" marL="91425">
                    <a:solidFill>
                      <a:schemeClr val="lt1"/>
                    </a:solidFill>
                  </a:tcPr>
                </a:tc>
                <a:tc>
                  <a:txBody>
                    <a:bodyPr/>
                    <a:lstStyle/>
                    <a:p>
                      <a:pPr indent="0" lvl="0" marL="0" rtl="0" algn="ctr">
                        <a:spcBef>
                          <a:spcPts val="0"/>
                        </a:spcBef>
                        <a:spcAft>
                          <a:spcPts val="0"/>
                        </a:spcAft>
                        <a:buNone/>
                      </a:pPr>
                      <a:r>
                        <a:rPr lang="en">
                          <a:solidFill>
                            <a:schemeClr val="accent2"/>
                          </a:solidFill>
                        </a:rPr>
                        <a:t>Operador not (no)</a:t>
                      </a:r>
                      <a:endParaRPr>
                        <a:solidFill>
                          <a:schemeClr val="accent2"/>
                        </a:solidFill>
                      </a:endParaRPr>
                    </a:p>
                  </a:txBody>
                  <a:tcPr marT="91425" marB="91425" marR="91425" marL="91425">
                    <a:solidFill>
                      <a:schemeClr val="lt1"/>
                    </a:solidFill>
                  </a:tcPr>
                </a:tc>
                <a:tc>
                  <a:txBody>
                    <a:bodyPr/>
                    <a:lstStyle/>
                    <a:p>
                      <a:pPr indent="0" lvl="0" marL="0" rtl="0" algn="ctr">
                        <a:lnSpc>
                          <a:spcPct val="150000"/>
                        </a:lnSpc>
                        <a:spcBef>
                          <a:spcPts val="0"/>
                        </a:spcBef>
                        <a:spcAft>
                          <a:spcPts val="0"/>
                        </a:spcAft>
                        <a:buNone/>
                      </a:pPr>
                      <a:r>
                        <a:rPr lang="en">
                          <a:solidFill>
                            <a:srgbClr val="D4D4D4"/>
                          </a:solidFill>
                          <a:highlight>
                            <a:schemeClr val="lt1"/>
                          </a:highlight>
                          <a:latin typeface="Courier New"/>
                          <a:ea typeface="Courier New"/>
                          <a:cs typeface="Courier New"/>
                          <a:sym typeface="Courier New"/>
                        </a:rPr>
                        <a:t>!</a:t>
                      </a:r>
                      <a:r>
                        <a:rPr lang="en">
                          <a:solidFill>
                            <a:srgbClr val="9CDCFE"/>
                          </a:solidFill>
                          <a:highlight>
                            <a:schemeClr val="lt1"/>
                          </a:highlight>
                          <a:latin typeface="Courier New"/>
                          <a:ea typeface="Courier New"/>
                          <a:cs typeface="Courier New"/>
                          <a:sym typeface="Courier New"/>
                        </a:rPr>
                        <a:t>a</a:t>
                      </a:r>
                      <a:endParaRPr>
                        <a:highlight>
                          <a:schemeClr val="lt1"/>
                        </a:highlight>
                      </a:endParaRPr>
                    </a:p>
                  </a:txBody>
                  <a:tcPr marT="91425" marB="91425" marR="91425" marL="91425">
                    <a:solidFill>
                      <a:schemeClr val="lt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ctrTitle"/>
          </p:nvPr>
        </p:nvSpPr>
        <p:spPr>
          <a:xfrm>
            <a:off x="311708" y="-1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Strings</a:t>
            </a:r>
            <a:endParaRPr/>
          </a:p>
        </p:txBody>
      </p:sp>
      <p:pic>
        <p:nvPicPr>
          <p:cNvPr id="182" name="Google Shape;182;p33"/>
          <p:cNvPicPr preferRelativeResize="0"/>
          <p:nvPr/>
        </p:nvPicPr>
        <p:blipFill>
          <a:blip r:embed="rId3">
            <a:alphaModFix/>
          </a:blip>
          <a:stretch>
            <a:fillRect/>
          </a:stretch>
        </p:blipFill>
        <p:spPr>
          <a:xfrm>
            <a:off x="3871119" y="2571762"/>
            <a:ext cx="1401751" cy="14017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Declaración de strings en JavaScript</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Tanto comillas simples como dobles son válidas para la asignación de valores a un string en JavaScript.</a:t>
            </a:r>
            <a:endParaRPr/>
          </a:p>
          <a:p>
            <a:pPr indent="0" lvl="0" marL="914400" rtl="0" algn="l">
              <a:spcBef>
                <a:spcPts val="1200"/>
              </a:spcBef>
              <a:spcAft>
                <a:spcPts val="0"/>
              </a:spcAft>
              <a:buNone/>
            </a:pPr>
            <a:r>
              <a:t/>
            </a:r>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miNombre</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"Juan"</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miApellido</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'Perez'</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Concatenación de strings en JavaScript</a:t>
            </a:r>
            <a:endParaRPr/>
          </a:p>
        </p:txBody>
      </p:sp>
      <p:sp>
        <p:nvSpPr>
          <p:cNvPr id="194" name="Google Shape;19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Existen</a:t>
            </a:r>
            <a:r>
              <a:rPr lang="en"/>
              <a:t> dos maneras de concatenar un string en Javascript: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Utilizando el símbolo “+”.</a:t>
            </a:r>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miPalabra</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"Una"</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"palabra"</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"Una palabra"</a:t>
            </a:r>
            <a:endParaRPr>
              <a:solidFill>
                <a:srgbClr val="6A9955"/>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t/>
            </a:r>
            <a:endParaRPr>
              <a:solidFill>
                <a:srgbClr val="6A9955"/>
              </a:solidFill>
              <a:highlight>
                <a:srgbClr val="1E1E1E"/>
              </a:highlight>
              <a:latin typeface="Courier New"/>
              <a:ea typeface="Courier New"/>
              <a:cs typeface="Courier New"/>
              <a:sym typeface="Courier New"/>
            </a:endParaRPr>
          </a:p>
          <a:p>
            <a:pPr indent="-342900" lvl="0" marL="457200" rtl="0" algn="l">
              <a:spcBef>
                <a:spcPts val="0"/>
              </a:spcBef>
              <a:spcAft>
                <a:spcPts val="0"/>
              </a:spcAft>
              <a:buSzPts val="1800"/>
              <a:buAutoNum type="arabicPeriod"/>
            </a:pPr>
            <a:r>
              <a:rPr lang="en"/>
              <a:t>Utilizando</a:t>
            </a:r>
            <a:r>
              <a:rPr lang="en"/>
              <a:t> la asignación compuesta “+=”.</a:t>
            </a:r>
            <a:endParaRPr/>
          </a:p>
          <a:p>
            <a:pPr indent="457200" lvl="0" marL="0" rtl="0" algn="l">
              <a:lnSpc>
                <a:spcPct val="150000"/>
              </a:lnSpc>
              <a:spcBef>
                <a:spcPts val="1200"/>
              </a:spcBef>
              <a:spcAft>
                <a:spcPts val="0"/>
              </a:spcAft>
              <a:buNone/>
            </a:pPr>
            <a:r>
              <a:rPr lang="en">
                <a:solidFill>
                  <a:srgbClr val="9CDCFE"/>
                </a:solidFill>
                <a:highlight>
                  <a:srgbClr val="1E1E1E"/>
                </a:highlight>
                <a:latin typeface="Courier New"/>
                <a:ea typeface="Courier New"/>
                <a:cs typeface="Courier New"/>
                <a:sym typeface="Courier New"/>
              </a:rPr>
              <a:t>miPalabra</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"más larga."</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"Una palabra más larga."</a:t>
            </a:r>
            <a:endParaRPr/>
          </a:p>
          <a:p>
            <a:pPr indent="0" lvl="0" marL="45720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Concatenación de strings con variables:</a:t>
            </a:r>
            <a:endParaRPr/>
          </a:p>
        </p:txBody>
      </p:sp>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Es posible también concatenar el valor de otra variable dentro de un string de la siguiente manera:</a:t>
            </a:r>
            <a:endParaRPr/>
          </a:p>
          <a:p>
            <a:pPr indent="0" lvl="0" marL="914400" rtl="0" algn="l">
              <a:spcBef>
                <a:spcPts val="1200"/>
              </a:spcBef>
              <a:spcAft>
                <a:spcPts val="0"/>
              </a:spcAft>
              <a:buNone/>
            </a:pPr>
            <a:r>
              <a:t/>
            </a:r>
            <a:endParaRPr/>
          </a:p>
          <a:p>
            <a:pPr indent="0" lvl="0" marL="0" rtl="0" algn="l">
              <a:spcBef>
                <a:spcPts val="1200"/>
              </a:spcBef>
              <a:spcAft>
                <a:spcPts val="0"/>
              </a:spcAft>
              <a:buNone/>
            </a:pPr>
            <a:r>
              <a:rPr lang="en"/>
              <a:t>	</a:t>
            </a: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nombre</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"Juan"</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miFrase</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"Hola, "</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nombre</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 Cómo estás?"</a:t>
            </a:r>
            <a:endParaRPr>
              <a:solidFill>
                <a:srgbClr val="CE9178"/>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t/>
            </a:r>
            <a:endParaRPr>
              <a:solidFill>
                <a:srgbClr val="CE9178"/>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sz="2100">
                <a:solidFill>
                  <a:srgbClr val="6A9955"/>
                </a:solidFill>
                <a:highlight>
                  <a:srgbClr val="1E1E1E"/>
                </a:highlight>
                <a:latin typeface="Courier New"/>
                <a:ea typeface="Courier New"/>
                <a:cs typeface="Courier New"/>
                <a:sym typeface="Courier New"/>
              </a:rPr>
              <a:t>// Si se imrimiese en consola, el valor de miFrase sería</a:t>
            </a:r>
            <a:endParaRPr sz="2100">
              <a:solidFill>
                <a:srgbClr val="6A9955"/>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sz="2100">
                <a:solidFill>
                  <a:srgbClr val="6A9955"/>
                </a:solidFill>
                <a:highlight>
                  <a:srgbClr val="1E1E1E"/>
                </a:highlight>
                <a:latin typeface="Courier New"/>
                <a:ea typeface="Courier New"/>
                <a:cs typeface="Courier New"/>
                <a:sym typeface="Courier New"/>
              </a:rPr>
              <a:t>// "Hola, Juan. Cómo estás?"</a:t>
            </a:r>
            <a:endParaRPr sz="2100">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Principio de inmutabilidad de los strings:</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Una vez creado un string en JavaScript, este no puede ser modificado. La única manera de modificar su contenido es reasignandolo.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Métodos útiles con strings</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 propiedad length permite conocer la longitud de un string. Por ejemplo.</a:t>
            </a:r>
            <a:endParaRPr/>
          </a:p>
          <a:p>
            <a:pPr indent="0" lvl="0" marL="0" rtl="0" algn="l">
              <a:spcBef>
                <a:spcPts val="1200"/>
              </a:spcBef>
              <a:spcAft>
                <a:spcPts val="0"/>
              </a:spcAft>
              <a:buNone/>
            </a:pPr>
            <a:r>
              <a:rPr lang="en"/>
              <a:t>	</a:t>
            </a: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palabra</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"JavaScript"</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longitud</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palabra</a:t>
            </a:r>
            <a:r>
              <a:rPr lang="en">
                <a:solidFill>
                  <a:srgbClr val="D4D4D4"/>
                </a:solidFill>
                <a:highlight>
                  <a:srgbClr val="1E1E1E"/>
                </a:highlight>
                <a:latin typeface="Courier New"/>
                <a:ea typeface="Courier New"/>
                <a:cs typeface="Courier New"/>
                <a:sym typeface="Courier New"/>
              </a:rPr>
              <a:t>.</a:t>
            </a:r>
            <a:r>
              <a:rPr lang="en">
                <a:solidFill>
                  <a:srgbClr val="4FC1FF"/>
                </a:solidFill>
                <a:highlight>
                  <a:srgbClr val="1E1E1E"/>
                </a:highlight>
                <a:latin typeface="Courier New"/>
                <a:ea typeface="Courier New"/>
                <a:cs typeface="Courier New"/>
                <a:sym typeface="Courier New"/>
              </a:rPr>
              <a:t>length</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10</a:t>
            </a:r>
            <a:endParaRPr>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91440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Métodos útiles con strings</a:t>
            </a:r>
            <a:endParaRPr/>
          </a:p>
        </p:txBody>
      </p:sp>
      <p:sp>
        <p:nvSpPr>
          <p:cNvPr id="218" name="Google Shape;21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También es posible extraer un caracter específico del string utilizando corchetes al final de la variable y </a:t>
            </a:r>
            <a:r>
              <a:rPr lang="en"/>
              <a:t>especificando</a:t>
            </a:r>
            <a:r>
              <a:rPr lang="en"/>
              <a:t> su índice. Por ejemplo, para obtener el primer caracter de una palabra, podemos escribir:</a:t>
            </a:r>
            <a:endParaRPr/>
          </a:p>
          <a:p>
            <a:pPr indent="0" lvl="0" marL="0" rtl="0" algn="l">
              <a:spcBef>
                <a:spcPts val="1200"/>
              </a:spcBef>
              <a:spcAft>
                <a:spcPts val="0"/>
              </a:spcAft>
              <a:buNone/>
            </a:pPr>
            <a:r>
              <a:t/>
            </a:r>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nombre</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"Juan"</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primeraLetra</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nombre</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"J"</a:t>
            </a:r>
            <a:endParaRPr>
              <a:solidFill>
                <a:srgbClr val="6A9955"/>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Tener en cuenta que JavaScript utiliza el principio de *indexación basada en cero. Por lo tanto, los índices se comienzan a contar a partir del número 0. */</a:t>
            </a:r>
            <a:endParaRPr>
              <a:solidFill>
                <a:srgbClr val="6A9955"/>
              </a:solidFill>
              <a:highlight>
                <a:srgbClr val="1E1E1E"/>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Métodos útiles con strings.</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Para encontrar el último caracter de una palabra, es posible utilizar tanto el método length como la utilización de corchetes. Por ejemplo,</a:t>
            </a:r>
            <a:endParaRPr/>
          </a:p>
          <a:p>
            <a:pPr indent="0" lvl="0" marL="0" rtl="0" algn="l">
              <a:spcBef>
                <a:spcPts val="1200"/>
              </a:spcBef>
              <a:spcAft>
                <a:spcPts val="0"/>
              </a:spcAft>
              <a:buNone/>
            </a:pPr>
            <a:r>
              <a:t/>
            </a:r>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miPalabra</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"Casa"</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ultimaLetra</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miPalabra</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miPalabra</a:t>
            </a:r>
            <a:r>
              <a:rPr lang="en">
                <a:solidFill>
                  <a:srgbClr val="D4D4D4"/>
                </a:solidFill>
                <a:highlight>
                  <a:srgbClr val="1E1E1E"/>
                </a:highlight>
                <a:latin typeface="Courier New"/>
                <a:ea typeface="Courier New"/>
                <a:cs typeface="Courier New"/>
                <a:sym typeface="Courier New"/>
              </a:rPr>
              <a:t>.</a:t>
            </a:r>
            <a:r>
              <a:rPr lang="en">
                <a:solidFill>
                  <a:srgbClr val="4FC1FF"/>
                </a:solidFill>
                <a:highlight>
                  <a:srgbClr val="1E1E1E"/>
                </a:highlight>
                <a:latin typeface="Courier New"/>
                <a:ea typeface="Courier New"/>
                <a:cs typeface="Courier New"/>
                <a:sym typeface="Courier New"/>
              </a:rPr>
              <a:t>length</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‘a’</a:t>
            </a:r>
            <a:r>
              <a:rPr lang="en">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Se resta uno, debido al principio de indexación //mencionado anteriormente.</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Métodos útiles con strings.</a:t>
            </a:r>
            <a:endParaRPr/>
          </a:p>
          <a:p>
            <a:pPr indent="0" lvl="0" marL="0" rtl="0" algn="l">
              <a:spcBef>
                <a:spcPts val="0"/>
              </a:spcBef>
              <a:spcAft>
                <a:spcPts val="0"/>
              </a:spcAft>
              <a:buNone/>
            </a:pPr>
            <a:r>
              <a:t/>
            </a:r>
            <a:endParaRPr/>
          </a:p>
        </p:txBody>
      </p:sp>
      <p:sp>
        <p:nvSpPr>
          <p:cNvPr id="230" name="Google Shape;23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Muchas veces resulta útil inicializar un string en blanco para después asignar y/o concatenar otros valores. Esto se puede lograr utilizando únicamente las comillas (“”).</a:t>
            </a:r>
            <a:endParaRPr/>
          </a:p>
          <a:p>
            <a:pPr indent="0" lvl="0" marL="0" rtl="0" algn="l">
              <a:spcBef>
                <a:spcPts val="1200"/>
              </a:spcBef>
              <a:spcAft>
                <a:spcPts val="0"/>
              </a:spcAft>
              <a:buNone/>
            </a:pPr>
            <a:r>
              <a:t/>
            </a:r>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stringVacio</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 qué JavaScript?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Según Stack Overflow (2020), JavaScript fue durante ese año el lenguaje de programación más comúnmente utilizado (69.7%).</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El uso de JavaScript se ha extendido ampliamente al desarrollo de aplicaciones móviles, aplicaciones de escritorio y videojuegos.</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en"/>
              <a:t>Debido a la alta demanda, existen millones de vacantes laborales para desarrolladores con conocimientos en este lenguaje de programación y, según el Bureau of Labor Statistics (2020), esta demanda seguirá creciendo en un promedio de 13% anual.</a:t>
            </a:r>
            <a:endParaRPr/>
          </a:p>
          <a:p>
            <a:pPr indent="0" lvl="0" marL="45720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ctrTitle"/>
          </p:nvPr>
        </p:nvSpPr>
        <p:spPr>
          <a:xfrm>
            <a:off x="311708" y="-1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Arreglos</a:t>
            </a:r>
            <a:endParaRPr/>
          </a:p>
        </p:txBody>
      </p:sp>
      <p:pic>
        <p:nvPicPr>
          <p:cNvPr id="236" name="Google Shape;236;p42"/>
          <p:cNvPicPr preferRelativeResize="0"/>
          <p:nvPr/>
        </p:nvPicPr>
        <p:blipFill>
          <a:blip r:embed="rId3">
            <a:alphaModFix/>
          </a:blip>
          <a:stretch>
            <a:fillRect/>
          </a:stretch>
        </p:blipFill>
        <p:spPr>
          <a:xfrm>
            <a:off x="3871119" y="2571762"/>
            <a:ext cx="1401751" cy="140176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Arreglos en JavaScript</a:t>
            </a:r>
            <a:endParaRPr/>
          </a:p>
        </p:txBody>
      </p:sp>
      <p:sp>
        <p:nvSpPr>
          <p:cNvPr id="242" name="Google Shape;24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Los arreglos en JS permiten almacenar varios datos en una misma estructura. </a:t>
            </a:r>
            <a:endParaRPr/>
          </a:p>
          <a:p>
            <a:pPr indent="-342900" lvl="0" marL="457200" rtl="0" algn="l">
              <a:spcBef>
                <a:spcPts val="0"/>
              </a:spcBef>
              <a:spcAft>
                <a:spcPts val="0"/>
              </a:spcAft>
              <a:buSzPts val="1800"/>
              <a:buChar char="❏"/>
            </a:pPr>
            <a:r>
              <a:rPr lang="en"/>
              <a:t>Se utilizan los corchetes ( [ ] ) para indicar el principio y el final del arreglo.</a:t>
            </a:r>
            <a:endParaRPr/>
          </a:p>
          <a:p>
            <a:pPr indent="-342900" lvl="0" marL="457200" rtl="0" algn="l">
              <a:spcBef>
                <a:spcPts val="0"/>
              </a:spcBef>
              <a:spcAft>
                <a:spcPts val="0"/>
              </a:spcAft>
              <a:buSzPts val="1800"/>
              <a:buChar char="❏"/>
            </a:pPr>
            <a:r>
              <a:rPr lang="en"/>
              <a:t>Cada elemento en el arreglo se separa con una coma (,).</a:t>
            </a:r>
            <a:endParaRPr/>
          </a:p>
          <a:p>
            <a:pPr indent="-342900" lvl="0" marL="457200" rtl="0" algn="l">
              <a:spcBef>
                <a:spcPts val="0"/>
              </a:spcBef>
              <a:spcAft>
                <a:spcPts val="0"/>
              </a:spcAft>
              <a:buSzPts val="1800"/>
              <a:buChar char="❏"/>
            </a:pPr>
            <a:r>
              <a:rPr lang="en"/>
              <a:t>Los elementos en el arreglo pueden contener cualquier tipo de dato.</a:t>
            </a:r>
            <a:endParaRPr/>
          </a:p>
          <a:p>
            <a:pPr indent="0" lvl="0" marL="914400" rtl="0" algn="l">
              <a:spcBef>
                <a:spcPts val="1200"/>
              </a:spcBef>
              <a:spcAft>
                <a:spcPts val="0"/>
              </a:spcAft>
              <a:buNone/>
            </a:pPr>
            <a:r>
              <a:t/>
            </a:r>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						</a:t>
            </a:r>
            <a:endParaRPr>
              <a:solidFill>
                <a:srgbClr val="569CD6"/>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 = [ </a:t>
            </a:r>
            <a:r>
              <a:rPr lang="en">
                <a:solidFill>
                  <a:srgbClr val="CE9178"/>
                </a:solidFill>
                <a:highlight>
                  <a:srgbClr val="1E1E1E"/>
                </a:highlight>
                <a:latin typeface="Courier New"/>
                <a:ea typeface="Courier New"/>
                <a:cs typeface="Courier New"/>
                <a:sym typeface="Courier New"/>
              </a:rPr>
              <a:t>"Juan" </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24</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1.3678 </a:t>
            </a:r>
            <a:r>
              <a:rPr lang="en">
                <a:solidFill>
                  <a:srgbClr val="D4D4D4"/>
                </a:solidFill>
                <a:highlight>
                  <a:srgbClr val="1E1E1E"/>
                </a:highlight>
                <a:latin typeface="Courier New"/>
                <a:ea typeface="Courier New"/>
                <a:cs typeface="Courier New"/>
                <a:sym typeface="Courier New"/>
              </a:rPr>
              <a:t>] ;</a:t>
            </a:r>
            <a:endParaRPr/>
          </a:p>
        </p:txBody>
      </p:sp>
      <p:sp>
        <p:nvSpPr>
          <p:cNvPr id="243" name="Google Shape;243;p43"/>
          <p:cNvSpPr/>
          <p:nvPr/>
        </p:nvSpPr>
        <p:spPr>
          <a:xfrm>
            <a:off x="3032100" y="3903750"/>
            <a:ext cx="196500" cy="2700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3"/>
          <p:cNvSpPr/>
          <p:nvPr/>
        </p:nvSpPr>
        <p:spPr>
          <a:xfrm>
            <a:off x="6199225" y="3879300"/>
            <a:ext cx="196500" cy="2700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43"/>
          <p:cNvCxnSpPr>
            <a:stCxn id="243" idx="2"/>
            <a:endCxn id="244" idx="2"/>
          </p:cNvCxnSpPr>
          <p:nvPr/>
        </p:nvCxnSpPr>
        <p:spPr>
          <a:xfrm rot="-5400000">
            <a:off x="4701600" y="2577900"/>
            <a:ext cx="24600" cy="3167100"/>
          </a:xfrm>
          <a:prstGeom prst="bentConnector3">
            <a:avLst>
              <a:gd fmla="val -967988" name="adj1"/>
            </a:avLst>
          </a:prstGeom>
          <a:noFill/>
          <a:ln cap="flat" cmpd="sng" w="9525">
            <a:solidFill>
              <a:schemeClr val="accent4"/>
            </a:solidFill>
            <a:prstDash val="solid"/>
            <a:round/>
            <a:headEnd len="med" w="med" type="none"/>
            <a:tailEnd len="med" w="med" type="none"/>
          </a:ln>
        </p:spPr>
      </p:cxnSp>
      <p:cxnSp>
        <p:nvCxnSpPr>
          <p:cNvPr id="246" name="Google Shape;246;p43"/>
          <p:cNvCxnSpPr/>
          <p:nvPr/>
        </p:nvCxnSpPr>
        <p:spPr>
          <a:xfrm>
            <a:off x="4713900" y="4411875"/>
            <a:ext cx="0" cy="221100"/>
          </a:xfrm>
          <a:prstGeom prst="straightConnector1">
            <a:avLst/>
          </a:prstGeom>
          <a:noFill/>
          <a:ln cap="flat" cmpd="sng" w="9525">
            <a:solidFill>
              <a:schemeClr val="accent4"/>
            </a:solidFill>
            <a:prstDash val="solid"/>
            <a:round/>
            <a:headEnd len="med" w="med" type="none"/>
            <a:tailEnd len="med" w="med" type="triangle"/>
          </a:ln>
        </p:spPr>
      </p:cxnSp>
      <p:sp>
        <p:nvSpPr>
          <p:cNvPr id="247" name="Google Shape;247;p43"/>
          <p:cNvSpPr txBox="1"/>
          <p:nvPr/>
        </p:nvSpPr>
        <p:spPr>
          <a:xfrm>
            <a:off x="2559450" y="4568875"/>
            <a:ext cx="430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rPr>
              <a:t>Corchetes para indicar el inicio y el final del arreglo</a:t>
            </a:r>
            <a:endParaRPr>
              <a:solidFill>
                <a:schemeClr val="accent4"/>
              </a:solidFill>
            </a:endParaRPr>
          </a:p>
        </p:txBody>
      </p:sp>
      <p:sp>
        <p:nvSpPr>
          <p:cNvPr id="248" name="Google Shape;248;p43"/>
          <p:cNvSpPr/>
          <p:nvPr/>
        </p:nvSpPr>
        <p:spPr>
          <a:xfrm>
            <a:off x="4971650" y="3919650"/>
            <a:ext cx="122700" cy="238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43"/>
          <p:cNvCxnSpPr>
            <a:stCxn id="248" idx="0"/>
          </p:cNvCxnSpPr>
          <p:nvPr/>
        </p:nvCxnSpPr>
        <p:spPr>
          <a:xfrm rot="-5400000">
            <a:off x="5295050" y="3285600"/>
            <a:ext cx="372000" cy="896100"/>
          </a:xfrm>
          <a:prstGeom prst="bentConnector2">
            <a:avLst/>
          </a:prstGeom>
          <a:noFill/>
          <a:ln cap="flat" cmpd="sng" w="9525">
            <a:solidFill>
              <a:schemeClr val="accent5"/>
            </a:solidFill>
            <a:prstDash val="solid"/>
            <a:round/>
            <a:headEnd len="med" w="med" type="none"/>
            <a:tailEnd len="med" w="med" type="none"/>
          </a:ln>
        </p:spPr>
      </p:cxnSp>
      <p:sp>
        <p:nvSpPr>
          <p:cNvPr id="250" name="Google Shape;250;p43"/>
          <p:cNvSpPr txBox="1"/>
          <p:nvPr/>
        </p:nvSpPr>
        <p:spPr>
          <a:xfrm>
            <a:off x="5929100" y="3326700"/>
            <a:ext cx="2774400" cy="400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Elementos separados por coma</a:t>
            </a:r>
            <a:endParaRPr>
              <a:solidFill>
                <a:schemeClr val="accent5"/>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Arreglos anidados o multidimensionales en JavaScript</a:t>
            </a:r>
            <a:endParaRPr/>
          </a:p>
        </p:txBody>
      </p:sp>
      <p:sp>
        <p:nvSpPr>
          <p:cNvPr id="256" name="Google Shape;25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Es posible anidar uno o varios arreglos dentro de otro arreglo con JavaScript. Por ejemplo:</a:t>
            </a:r>
            <a:endParaRPr/>
          </a:p>
          <a:p>
            <a:pPr indent="0" lvl="0" marL="0" rtl="0" algn="l">
              <a:spcBef>
                <a:spcPts val="1200"/>
              </a:spcBef>
              <a:spcAft>
                <a:spcPts val="0"/>
              </a:spcAft>
              <a:buNone/>
            </a:pPr>
            <a:r>
              <a:t/>
            </a:r>
            <a:endParaRPr/>
          </a:p>
          <a:p>
            <a:pPr indent="45720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 = [ [ </a:t>
            </a:r>
            <a:r>
              <a:rPr lang="en">
                <a:solidFill>
                  <a:srgbClr val="CE9178"/>
                </a:solidFill>
                <a:highlight>
                  <a:srgbClr val="1E1E1E"/>
                </a:highlight>
                <a:latin typeface="Courier New"/>
                <a:ea typeface="Courier New"/>
                <a:cs typeface="Courier New"/>
                <a:sym typeface="Courier New"/>
              </a:rPr>
              <a:t>"Juan"</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3</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"Pedro"</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15</a:t>
            </a:r>
            <a:r>
              <a:rPr lang="en">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457200" rtl="0" algn="l">
              <a:lnSpc>
                <a:spcPct val="150000"/>
              </a:lnSpc>
              <a:spcBef>
                <a:spcPts val="1200"/>
              </a:spcBef>
              <a:spcAft>
                <a:spcPts val="0"/>
              </a:spcAft>
              <a:buNone/>
            </a:pPr>
            <a:r>
              <a:rPr lang="en">
                <a:solidFill>
                  <a:srgbClr val="6A9955"/>
                </a:solidFill>
                <a:highlight>
                  <a:srgbClr val="1E1E1E"/>
                </a:highlight>
                <a:latin typeface="Courier New"/>
                <a:ea typeface="Courier New"/>
                <a:cs typeface="Courier New"/>
                <a:sym typeface="Courier New"/>
              </a:rPr>
              <a:t>//La variable miArreglo en este caso corresponde a un //arreglo bidimensional</a:t>
            </a:r>
            <a:endParaRPr>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 la misma manera que con los strings, es también posible acceder a los índices de un arreglo mediante el uso de corchetes.</a:t>
            </a:r>
            <a:endParaRPr/>
          </a:p>
          <a:p>
            <a:pPr indent="457200" lvl="0" marL="0" rtl="0" algn="l">
              <a:lnSpc>
                <a:spcPct val="150000"/>
              </a:lnSpc>
              <a:spcBef>
                <a:spcPts val="1200"/>
              </a:spcBef>
              <a:spcAft>
                <a:spcPts val="0"/>
              </a:spcAft>
              <a:buNone/>
            </a:pPr>
            <a:r>
              <a:rPr lang="en">
                <a:solidFill>
                  <a:srgbClr val="6A9955"/>
                </a:solidFill>
                <a:highlight>
                  <a:srgbClr val="1E1E1E"/>
                </a:highlight>
                <a:latin typeface="Courier New"/>
                <a:ea typeface="Courier New"/>
                <a:cs typeface="Courier New"/>
                <a:sym typeface="Courier New"/>
              </a:rPr>
              <a:t>//Ejemplo</a:t>
            </a:r>
            <a:endParaRPr>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10</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20</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30</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40</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50</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 </a:t>
            </a:r>
            <a:r>
              <a:rPr lang="en">
                <a:solidFill>
                  <a:srgbClr val="9CDCFE"/>
                </a:solidFill>
                <a:highlight>
                  <a:srgbClr val="1E1E1E"/>
                </a:highlight>
                <a:latin typeface="Courier New"/>
                <a:ea typeface="Courier New"/>
                <a:cs typeface="Courier New"/>
                <a:sym typeface="Courier New"/>
              </a:rPr>
              <a:t>miDato</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20</a:t>
            </a:r>
            <a:endParaRPr>
              <a:solidFill>
                <a:srgbClr val="6A9955"/>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 </a:t>
            </a:r>
            <a:r>
              <a:rPr lang="en">
                <a:solidFill>
                  <a:srgbClr val="9CDCFE"/>
                </a:solidFill>
                <a:highlight>
                  <a:srgbClr val="1E1E1E"/>
                </a:highlight>
                <a:latin typeface="Courier New"/>
                <a:ea typeface="Courier New"/>
                <a:cs typeface="Courier New"/>
                <a:sym typeface="Courier New"/>
              </a:rPr>
              <a:t>miOtroDato</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10</a:t>
            </a:r>
            <a:endParaRPr/>
          </a:p>
        </p:txBody>
      </p:sp>
      <p:sp>
        <p:nvSpPr>
          <p:cNvPr id="262" name="Google Shape;26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Acceso a los datos de un arreglo por medio de índices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Modificar datos de un arreglo con índices:</a:t>
            </a:r>
            <a:endParaRPr/>
          </a:p>
        </p:txBody>
      </p:sp>
      <p:sp>
        <p:nvSpPr>
          <p:cNvPr id="268" name="Google Shape;26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En el caso de los arreglos, sí es posible modificar los datos contenidos dentro del mismo mediante el uso de índices. </a:t>
            </a:r>
            <a:endParaRPr/>
          </a:p>
          <a:p>
            <a:pPr indent="0" lvl="0" marL="457200" rtl="0" algn="l">
              <a:lnSpc>
                <a:spcPct val="150000"/>
              </a:lnSpc>
              <a:spcBef>
                <a:spcPts val="1200"/>
              </a:spcBef>
              <a:spcAft>
                <a:spcPts val="0"/>
              </a:spcAft>
              <a:buNone/>
            </a:pPr>
            <a:r>
              <a:rPr lang="en">
                <a:solidFill>
                  <a:srgbClr val="6A9955"/>
                </a:solidFill>
                <a:highlight>
                  <a:srgbClr val="1E1E1E"/>
                </a:highlight>
                <a:latin typeface="Courier New"/>
                <a:ea typeface="Courier New"/>
                <a:cs typeface="Courier New"/>
                <a:sym typeface="Courier New"/>
              </a:rPr>
              <a:t>//Ejemplo</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30</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40</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50</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45</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//miArreglo ahora es [30,45,50]</a:t>
            </a:r>
            <a:endParaRPr>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Acceso a arreglos multidimensionales con índices:</a:t>
            </a:r>
            <a:endParaRPr/>
          </a:p>
        </p:txBody>
      </p:sp>
      <p:sp>
        <p:nvSpPr>
          <p:cNvPr id="274" name="Google Shape;27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Para este caso, resulta necesario no solo acceder al índice del primer arreglo, sino también al índice del arreglo anidado. Por lo tanto, se utilizarían dos juegos de corchetes [ ] [ ]. Por ejemplo:</a:t>
            </a:r>
            <a:endParaRPr/>
          </a:p>
          <a:p>
            <a:pPr indent="0" lvl="0" marL="457200" rtl="0" algn="l">
              <a:lnSpc>
                <a:spcPct val="150000"/>
              </a:lnSpc>
              <a:spcBef>
                <a:spcPts val="1200"/>
              </a:spcBef>
              <a:spcAft>
                <a:spcPts val="0"/>
              </a:spcAft>
              <a:buNone/>
            </a:pPr>
            <a:r>
              <a:rPr lang="en">
                <a:solidFill>
                  <a:srgbClr val="6A9955"/>
                </a:solidFill>
                <a:highlight>
                  <a:srgbClr val="1E1E1E"/>
                </a:highlight>
                <a:latin typeface="Courier New"/>
                <a:ea typeface="Courier New"/>
                <a:cs typeface="Courier New"/>
                <a:sym typeface="Courier New"/>
              </a:rPr>
              <a:t>// Ejemplo</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Indice 1         0       1       2</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Indice 2       0 1 2   0 1 2   0 1 2</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2</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3</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5</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6</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7</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8</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9</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miDato</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2</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6</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Manipulación de arreglos con el método </a:t>
            </a:r>
            <a:r>
              <a:rPr lang="en">
                <a:solidFill>
                  <a:schemeClr val="accent4"/>
                </a:solidFill>
              </a:rPr>
              <a:t>push()</a:t>
            </a:r>
            <a:endParaRPr>
              <a:solidFill>
                <a:schemeClr val="accent4"/>
              </a:solidFill>
            </a:endParaRPr>
          </a:p>
        </p:txBody>
      </p:sp>
      <p:sp>
        <p:nvSpPr>
          <p:cNvPr id="280" name="Google Shape;28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El método push() permite agregar nuevos datos al final de un arreglo</a:t>
            </a:r>
            <a:endParaRPr/>
          </a:p>
          <a:p>
            <a:pPr indent="0" lvl="0" marL="0" rtl="0" algn="l">
              <a:spcBef>
                <a:spcPts val="1200"/>
              </a:spcBef>
              <a:spcAft>
                <a:spcPts val="0"/>
              </a:spcAft>
              <a:buNone/>
            </a:pPr>
            <a:r>
              <a:t/>
            </a:r>
            <a:endParaRPr/>
          </a:p>
          <a:p>
            <a:pPr indent="0" lvl="0" marL="45720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"María"</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"José"</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"Alejandra"</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a:t>
            </a:r>
            <a:r>
              <a:rPr lang="en">
                <a:solidFill>
                  <a:srgbClr val="DCDCAA"/>
                </a:solidFill>
                <a:highlight>
                  <a:srgbClr val="1E1E1E"/>
                </a:highlight>
                <a:latin typeface="Courier New"/>
                <a:ea typeface="Courier New"/>
                <a:cs typeface="Courier New"/>
                <a:sym typeface="Courier New"/>
              </a:rPr>
              <a:t>push</a:t>
            </a:r>
            <a:r>
              <a:rPr lang="en">
                <a:solidFill>
                  <a:srgbClr val="D4D4D4"/>
                </a:solidFill>
                <a:highlight>
                  <a:srgbClr val="1E1E1E"/>
                </a:highlight>
                <a:latin typeface="Courier New"/>
                <a:ea typeface="Courier New"/>
                <a:cs typeface="Courier New"/>
                <a:sym typeface="Courier New"/>
              </a:rPr>
              <a:t>(</a:t>
            </a:r>
            <a:r>
              <a:rPr lang="en">
                <a:solidFill>
                  <a:srgbClr val="CE9178"/>
                </a:solidFill>
                <a:highlight>
                  <a:srgbClr val="1E1E1E"/>
                </a:highlight>
                <a:latin typeface="Courier New"/>
                <a:ea typeface="Courier New"/>
                <a:cs typeface="Courier New"/>
                <a:sym typeface="Courier New"/>
              </a:rPr>
              <a:t>"Camilo"</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"Daniela"</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miArreglo ahora es ["María", "José", "Alejandra", //"Camilo", "Daniela"];</a:t>
            </a:r>
            <a:endParaRPr>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Es posible remover el último elemento de un arreglo con la utilización del método pop() de la siguiente manera:</a:t>
            </a:r>
            <a:endParaRPr/>
          </a:p>
          <a:p>
            <a:pPr indent="0" lvl="0" marL="1371600" rtl="0" algn="l">
              <a:spcBef>
                <a:spcPts val="1200"/>
              </a:spcBef>
              <a:spcAft>
                <a:spcPts val="0"/>
              </a:spcAft>
              <a:buNone/>
            </a:pPr>
            <a:r>
              <a:t/>
            </a:r>
            <a:endParaRPr/>
          </a:p>
          <a:p>
            <a:pPr indent="0" lvl="0" marL="45720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2</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3</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datoRemovido</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a:t>
            </a:r>
            <a:r>
              <a:rPr lang="en">
                <a:solidFill>
                  <a:srgbClr val="DCDCAA"/>
                </a:solidFill>
                <a:highlight>
                  <a:srgbClr val="1E1E1E"/>
                </a:highlight>
                <a:latin typeface="Courier New"/>
                <a:ea typeface="Courier New"/>
                <a:cs typeface="Courier New"/>
                <a:sym typeface="Courier New"/>
              </a:rPr>
              <a:t>pop</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datoRemovido es igual a 3 y miArreglo ahora es [1,2].</a:t>
            </a:r>
            <a:endParaRPr/>
          </a:p>
        </p:txBody>
      </p:sp>
      <p:sp>
        <p:nvSpPr>
          <p:cNvPr id="286" name="Google Shape;286;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Manipulación de arreglos con el método </a:t>
            </a:r>
            <a:r>
              <a:rPr lang="en">
                <a:solidFill>
                  <a:schemeClr val="accent4"/>
                </a:solidFill>
              </a:rPr>
              <a:t>pop()</a:t>
            </a:r>
            <a:endParaRPr>
              <a:solidFill>
                <a:schemeClr val="accent4"/>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Manipulación de arreglos con el método </a:t>
            </a:r>
            <a:r>
              <a:rPr lang="en">
                <a:solidFill>
                  <a:schemeClr val="accent4"/>
                </a:solidFill>
              </a:rPr>
              <a:t>shift()</a:t>
            </a:r>
            <a:endParaRPr>
              <a:solidFill>
                <a:schemeClr val="accent4"/>
              </a:solidFill>
            </a:endParaRPr>
          </a:p>
        </p:txBody>
      </p:sp>
      <p:sp>
        <p:nvSpPr>
          <p:cNvPr id="292" name="Google Shape;292;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Este método permite extraer el primer dato del arreglo.</a:t>
            </a:r>
            <a:endParaRPr/>
          </a:p>
          <a:p>
            <a:pPr indent="0" lvl="0" marL="457200" rtl="0" algn="l">
              <a:lnSpc>
                <a:spcPct val="150000"/>
              </a:lnSpc>
              <a:spcBef>
                <a:spcPts val="1200"/>
              </a:spcBef>
              <a:spcAft>
                <a:spcPts val="0"/>
              </a:spcAft>
              <a:buNone/>
            </a:pPr>
            <a:r>
              <a:rPr lang="en">
                <a:solidFill>
                  <a:srgbClr val="6A9955"/>
                </a:solidFill>
                <a:highlight>
                  <a:srgbClr val="1E1E1E"/>
                </a:highlight>
                <a:latin typeface="Courier New"/>
                <a:ea typeface="Courier New"/>
                <a:cs typeface="Courier New"/>
                <a:sym typeface="Courier New"/>
              </a:rPr>
              <a:t>// Ejemplo</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"Perro"</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"Gato"</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"Pájaro"</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datoRemovido</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a:t>
            </a:r>
            <a:r>
              <a:rPr lang="en">
                <a:solidFill>
                  <a:srgbClr val="DCDCAA"/>
                </a:solidFill>
                <a:highlight>
                  <a:srgbClr val="1E1E1E"/>
                </a:highlight>
                <a:latin typeface="Courier New"/>
                <a:ea typeface="Courier New"/>
                <a:cs typeface="Courier New"/>
                <a:sym typeface="Courier New"/>
              </a:rPr>
              <a:t>shift</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datoRemovido = "Perro" y miArreglo ahora es ["Gato", // "Pájaro"]</a:t>
            </a:r>
            <a:endParaRPr>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Manipulación de arreglos con el método </a:t>
            </a:r>
            <a:r>
              <a:rPr lang="en">
                <a:solidFill>
                  <a:schemeClr val="accent4"/>
                </a:solidFill>
              </a:rPr>
              <a:t>unshift()</a:t>
            </a:r>
            <a:endParaRPr>
              <a:solidFill>
                <a:schemeClr val="accent4"/>
              </a:solidFill>
            </a:endParaRPr>
          </a:p>
        </p:txBody>
      </p:sp>
      <p:sp>
        <p:nvSpPr>
          <p:cNvPr id="298" name="Google Shape;298;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El método unshift() permite adicionar un nuevo elemento al principio de un arreglo.</a:t>
            </a:r>
            <a:endParaRPr/>
          </a:p>
          <a:p>
            <a:pPr indent="0" lvl="0" marL="0" rtl="0" algn="l">
              <a:spcBef>
                <a:spcPts val="1200"/>
              </a:spcBef>
              <a:spcAft>
                <a:spcPts val="0"/>
              </a:spcAft>
              <a:buNone/>
            </a:pPr>
            <a:r>
              <a:t/>
            </a:r>
            <a:endParaRPr/>
          </a:p>
          <a:p>
            <a:pPr indent="0" lvl="0" marL="45720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"Colombia"</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"Argentina"</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"Uruguay"</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a:t>
            </a:r>
            <a:r>
              <a:rPr lang="en">
                <a:solidFill>
                  <a:srgbClr val="DCDCAA"/>
                </a:solidFill>
                <a:highlight>
                  <a:srgbClr val="1E1E1E"/>
                </a:highlight>
                <a:latin typeface="Courier New"/>
                <a:ea typeface="Courier New"/>
                <a:cs typeface="Courier New"/>
                <a:sym typeface="Courier New"/>
              </a:rPr>
              <a:t>unshift</a:t>
            </a:r>
            <a:r>
              <a:rPr lang="en">
                <a:solidFill>
                  <a:srgbClr val="D4D4D4"/>
                </a:solidFill>
                <a:highlight>
                  <a:srgbClr val="1E1E1E"/>
                </a:highlight>
                <a:latin typeface="Courier New"/>
                <a:ea typeface="Courier New"/>
                <a:cs typeface="Courier New"/>
                <a:sym typeface="Courier New"/>
              </a:rPr>
              <a:t>(</a:t>
            </a:r>
            <a:r>
              <a:rPr lang="en">
                <a:solidFill>
                  <a:srgbClr val="CE9178"/>
                </a:solidFill>
                <a:highlight>
                  <a:srgbClr val="1E1E1E"/>
                </a:highlight>
                <a:latin typeface="Courier New"/>
                <a:ea typeface="Courier New"/>
                <a:cs typeface="Courier New"/>
                <a:sym typeface="Courier New"/>
              </a:rPr>
              <a:t>"Ecuador"</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MiArreglo ahora es ["Ecuador", "Colombia", //"Argentina", "Uruguay"]</a:t>
            </a:r>
            <a:endParaRPr>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Lenguajes relacionados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Dentro del desarrollo web, JavaScript se encuentra estrechamente relacionado con HTML y CSS.</a:t>
            </a:r>
            <a:endParaRPr/>
          </a:p>
        </p:txBody>
      </p:sp>
      <p:pic>
        <p:nvPicPr>
          <p:cNvPr id="74" name="Google Shape;74;p16"/>
          <p:cNvPicPr preferRelativeResize="0"/>
          <p:nvPr/>
        </p:nvPicPr>
        <p:blipFill>
          <a:blip r:embed="rId3">
            <a:alphaModFix/>
          </a:blip>
          <a:stretch>
            <a:fillRect/>
          </a:stretch>
        </p:blipFill>
        <p:spPr>
          <a:xfrm>
            <a:off x="3045574" y="1727100"/>
            <a:ext cx="3052862" cy="3416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ph type="ctrTitle"/>
          </p:nvPr>
        </p:nvSpPr>
        <p:spPr>
          <a:xfrm>
            <a:off x="311708" y="-1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Funciones</a:t>
            </a:r>
            <a:endParaRPr/>
          </a:p>
        </p:txBody>
      </p:sp>
      <p:pic>
        <p:nvPicPr>
          <p:cNvPr id="304" name="Google Shape;304;p52"/>
          <p:cNvPicPr preferRelativeResize="0"/>
          <p:nvPr/>
        </p:nvPicPr>
        <p:blipFill>
          <a:blip r:embed="rId3">
            <a:alphaModFix/>
          </a:blip>
          <a:stretch>
            <a:fillRect/>
          </a:stretch>
        </p:blipFill>
        <p:spPr>
          <a:xfrm>
            <a:off x="3871119" y="2571762"/>
            <a:ext cx="1401751" cy="140176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Funciones en JavaScript:</a:t>
            </a:r>
            <a:endParaRPr/>
          </a:p>
        </p:txBody>
      </p:sp>
      <p:sp>
        <p:nvSpPr>
          <p:cNvPr id="310" name="Google Shape;310;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Las funciones (function) en JavaScript son bloques de código que componen un determinado comportamiento que puede ser invocado las veces que sea necesario.</a:t>
            </a:r>
            <a:endParaRPr/>
          </a:p>
          <a:p>
            <a:pPr indent="-342900" lvl="0" marL="457200" rtl="0" algn="l">
              <a:spcBef>
                <a:spcPts val="0"/>
              </a:spcBef>
              <a:spcAft>
                <a:spcPts val="0"/>
              </a:spcAft>
              <a:buSzPts val="1800"/>
              <a:buChar char="❏"/>
            </a:pPr>
            <a:r>
              <a:rPr lang="en"/>
              <a:t>Las funciones permiten escribir código altamente eficiente, ya que puede ser reutilizado innumerables veces.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Sintaxis general de una función</a:t>
            </a:r>
            <a:endParaRPr/>
          </a:p>
        </p:txBody>
      </p:sp>
      <p:sp>
        <p:nvSpPr>
          <p:cNvPr id="316" name="Google Shape;316;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 estructura general de una función en JavaScript presenta este aspecto: </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function</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nombre_de_la_funcion</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parametro1</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parametro2</a:t>
            </a:r>
            <a:r>
              <a:rPr lang="en">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//Enunciados a ejecutar;</a:t>
            </a:r>
            <a:endParaRPr>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Fin de la función.</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Sintaxis</a:t>
            </a:r>
            <a:r>
              <a:rPr lang="en"/>
              <a:t> general de una función</a:t>
            </a:r>
            <a:endParaRPr/>
          </a:p>
        </p:txBody>
      </p:sp>
      <p:sp>
        <p:nvSpPr>
          <p:cNvPr id="322" name="Google Shape;322;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 estructura general de una función en JavaScript presenta este aspecto: </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function</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nombre_de_la_funcion</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parametro1</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parametro2</a:t>
            </a:r>
            <a:r>
              <a:rPr lang="en">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//Enunciados a ejecutar;</a:t>
            </a:r>
            <a:endParaRPr>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323" name="Google Shape;323;p55"/>
          <p:cNvSpPr/>
          <p:nvPr/>
        </p:nvSpPr>
        <p:spPr>
          <a:xfrm>
            <a:off x="392825" y="2651550"/>
            <a:ext cx="1104900" cy="3069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55"/>
          <p:cNvCxnSpPr>
            <a:stCxn id="323" idx="0"/>
            <a:endCxn id="325" idx="1"/>
          </p:cNvCxnSpPr>
          <p:nvPr/>
        </p:nvCxnSpPr>
        <p:spPr>
          <a:xfrm rot="-5400000">
            <a:off x="977825" y="1800300"/>
            <a:ext cx="818700" cy="883800"/>
          </a:xfrm>
          <a:prstGeom prst="bentConnector2">
            <a:avLst/>
          </a:prstGeom>
          <a:noFill/>
          <a:ln cap="flat" cmpd="sng" w="9525">
            <a:solidFill>
              <a:schemeClr val="accent4"/>
            </a:solidFill>
            <a:prstDash val="solid"/>
            <a:round/>
            <a:headEnd len="med" w="med" type="none"/>
            <a:tailEnd len="med" w="med" type="none"/>
          </a:ln>
        </p:spPr>
      </p:cxnSp>
      <p:sp>
        <p:nvSpPr>
          <p:cNvPr id="325" name="Google Shape;325;p55"/>
          <p:cNvSpPr txBox="1"/>
          <p:nvPr/>
        </p:nvSpPr>
        <p:spPr>
          <a:xfrm>
            <a:off x="1829075" y="1632650"/>
            <a:ext cx="4050900" cy="4002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rPr>
              <a:t>Palabra reservada para definir una función</a:t>
            </a:r>
            <a:endParaRPr>
              <a:solidFill>
                <a:schemeClr val="accent4"/>
              </a:solidFill>
            </a:endParaRPr>
          </a:p>
        </p:txBody>
      </p:sp>
      <p:sp>
        <p:nvSpPr>
          <p:cNvPr id="326" name="Google Shape;326;p55"/>
          <p:cNvSpPr/>
          <p:nvPr/>
        </p:nvSpPr>
        <p:spPr>
          <a:xfrm>
            <a:off x="4406950" y="2647775"/>
            <a:ext cx="3240900" cy="400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5"/>
          <p:cNvSpPr txBox="1"/>
          <p:nvPr/>
        </p:nvSpPr>
        <p:spPr>
          <a:xfrm>
            <a:off x="4934825" y="2148250"/>
            <a:ext cx="3977400" cy="400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1"/>
                </a:solidFill>
              </a:rPr>
              <a:t>Parámetros o datos de ingreso entre paréntesis</a:t>
            </a:r>
            <a:endParaRPr>
              <a:solidFill>
                <a:schemeClr val="accent1"/>
              </a:solidFill>
            </a:endParaRPr>
          </a:p>
        </p:txBody>
      </p:sp>
      <p:cxnSp>
        <p:nvCxnSpPr>
          <p:cNvPr id="328" name="Google Shape;328;p55"/>
          <p:cNvCxnSpPr>
            <a:endCxn id="327" idx="1"/>
          </p:cNvCxnSpPr>
          <p:nvPr/>
        </p:nvCxnSpPr>
        <p:spPr>
          <a:xfrm rot="-5400000">
            <a:off x="4642025" y="2358850"/>
            <a:ext cx="303300" cy="282300"/>
          </a:xfrm>
          <a:prstGeom prst="bentConnector2">
            <a:avLst/>
          </a:prstGeom>
          <a:noFill/>
          <a:ln cap="flat" cmpd="sng" w="9525">
            <a:solidFill>
              <a:schemeClr val="accent1"/>
            </a:solidFill>
            <a:prstDash val="solid"/>
            <a:round/>
            <a:headEnd len="med" w="med" type="none"/>
            <a:tailEnd len="med" w="med" type="none"/>
          </a:ln>
        </p:spPr>
      </p:cxnSp>
      <p:sp>
        <p:nvSpPr>
          <p:cNvPr id="329" name="Google Shape;329;p55"/>
          <p:cNvSpPr/>
          <p:nvPr/>
        </p:nvSpPr>
        <p:spPr>
          <a:xfrm>
            <a:off x="392825" y="3498550"/>
            <a:ext cx="159600" cy="306900"/>
          </a:xfrm>
          <a:prstGeom prst="rect">
            <a:avLst/>
          </a:prstGeom>
          <a:noFill/>
          <a:ln cap="flat" cmpd="sng" w="9525">
            <a:solidFill>
              <a:srgbClr val="C586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5"/>
          <p:cNvSpPr/>
          <p:nvPr/>
        </p:nvSpPr>
        <p:spPr>
          <a:xfrm>
            <a:off x="7795150" y="2707225"/>
            <a:ext cx="159600" cy="306900"/>
          </a:xfrm>
          <a:prstGeom prst="rect">
            <a:avLst/>
          </a:prstGeom>
          <a:noFill/>
          <a:ln cap="flat" cmpd="sng" w="9525">
            <a:solidFill>
              <a:srgbClr val="C586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55"/>
          <p:cNvCxnSpPr>
            <a:endCxn id="330" idx="2"/>
          </p:cNvCxnSpPr>
          <p:nvPr/>
        </p:nvCxnSpPr>
        <p:spPr>
          <a:xfrm flipH="1" rot="10800000">
            <a:off x="699850" y="3014125"/>
            <a:ext cx="7175100" cy="650700"/>
          </a:xfrm>
          <a:prstGeom prst="bentConnector2">
            <a:avLst/>
          </a:prstGeom>
          <a:noFill/>
          <a:ln cap="flat" cmpd="sng" w="9525">
            <a:solidFill>
              <a:srgbClr val="C586C0"/>
            </a:solidFill>
            <a:prstDash val="solid"/>
            <a:round/>
            <a:headEnd len="med" w="med" type="none"/>
            <a:tailEnd len="med" w="med" type="none"/>
          </a:ln>
        </p:spPr>
      </p:cxnSp>
      <p:cxnSp>
        <p:nvCxnSpPr>
          <p:cNvPr id="332" name="Google Shape;332;p55"/>
          <p:cNvCxnSpPr/>
          <p:nvPr/>
        </p:nvCxnSpPr>
        <p:spPr>
          <a:xfrm>
            <a:off x="4100075" y="3658150"/>
            <a:ext cx="0" cy="429600"/>
          </a:xfrm>
          <a:prstGeom prst="straightConnector1">
            <a:avLst/>
          </a:prstGeom>
          <a:noFill/>
          <a:ln cap="flat" cmpd="sng" w="9525">
            <a:solidFill>
              <a:srgbClr val="C586C0"/>
            </a:solidFill>
            <a:prstDash val="solid"/>
            <a:round/>
            <a:headEnd len="med" w="med" type="none"/>
            <a:tailEnd len="med" w="med" type="triangle"/>
          </a:ln>
        </p:spPr>
      </p:cxnSp>
      <p:sp>
        <p:nvSpPr>
          <p:cNvPr id="333" name="Google Shape;333;p55"/>
          <p:cNvSpPr txBox="1"/>
          <p:nvPr/>
        </p:nvSpPr>
        <p:spPr>
          <a:xfrm>
            <a:off x="1835225" y="4093875"/>
            <a:ext cx="4529700" cy="400200"/>
          </a:xfrm>
          <a:prstGeom prst="rect">
            <a:avLst/>
          </a:prstGeom>
          <a:noFill/>
          <a:ln cap="flat" cmpd="sng" w="9525">
            <a:solidFill>
              <a:srgbClr val="C586C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586C0"/>
                </a:solidFill>
              </a:rPr>
              <a:t>Llaves para indicar el inicio y final del bloque de código</a:t>
            </a:r>
            <a:endParaRPr>
              <a:solidFill>
                <a:srgbClr val="C586C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Ejemplos de funciones en JavaScript</a:t>
            </a:r>
            <a:endParaRPr/>
          </a:p>
        </p:txBody>
      </p:sp>
      <p:sp>
        <p:nvSpPr>
          <p:cNvPr id="339" name="Google Shape;339;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A continuación dos ejemplos de funciones escritas en JavaScript:</a:t>
            </a:r>
            <a:endParaRPr/>
          </a:p>
          <a:p>
            <a:pPr indent="0" lvl="0" marL="45720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function</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suma</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num1</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num2</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console</a:t>
            </a:r>
            <a:r>
              <a:rPr lang="en">
                <a:solidFill>
                  <a:srgbClr val="D4D4D4"/>
                </a:solidFill>
                <a:highlight>
                  <a:srgbClr val="1E1E1E"/>
                </a:highlight>
                <a:latin typeface="Courier New"/>
                <a:ea typeface="Courier New"/>
                <a:cs typeface="Courier New"/>
                <a:sym typeface="Courier New"/>
              </a:rPr>
              <a:t>.</a:t>
            </a:r>
            <a:r>
              <a:rPr lang="en">
                <a:solidFill>
                  <a:srgbClr val="DCDCAA"/>
                </a:solidFill>
                <a:highlight>
                  <a:srgbClr val="1E1E1E"/>
                </a:highlight>
                <a:latin typeface="Courier New"/>
                <a:ea typeface="Courier New"/>
                <a:cs typeface="Courier New"/>
                <a:sym typeface="Courier New"/>
              </a:rPr>
              <a:t>log</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num1</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num2</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function</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calcularIva</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subtotal</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console</a:t>
            </a:r>
            <a:r>
              <a:rPr lang="en">
                <a:solidFill>
                  <a:srgbClr val="D4D4D4"/>
                </a:solidFill>
                <a:highlight>
                  <a:srgbClr val="1E1E1E"/>
                </a:highlight>
                <a:latin typeface="Courier New"/>
                <a:ea typeface="Courier New"/>
                <a:cs typeface="Courier New"/>
                <a:sym typeface="Courier New"/>
              </a:rPr>
              <a:t>.</a:t>
            </a:r>
            <a:r>
              <a:rPr lang="en">
                <a:solidFill>
                  <a:srgbClr val="DCDCAA"/>
                </a:solidFill>
                <a:highlight>
                  <a:srgbClr val="1E1E1E"/>
                </a:highlight>
                <a:latin typeface="Courier New"/>
                <a:ea typeface="Courier New"/>
                <a:cs typeface="Courier New"/>
                <a:sym typeface="Courier New"/>
              </a:rPr>
              <a:t>log</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subtotal</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1.19</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El método console.log() se utiliza para imprimir un output por //consola</a:t>
            </a:r>
            <a:endParaRPr>
              <a:solidFill>
                <a:srgbClr val="D4D4D4"/>
              </a:solidFill>
              <a:highlight>
                <a:srgbClr val="1E1E1E"/>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Retorno de valores en una función:</a:t>
            </a:r>
            <a:endParaRPr/>
          </a:p>
        </p:txBody>
      </p:sp>
      <p:sp>
        <p:nvSpPr>
          <p:cNvPr id="345" name="Google Shape;34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Opcionalmente se puede retornar un valor desde la función utilizando la palabra reservada </a:t>
            </a:r>
            <a:r>
              <a:rPr lang="en">
                <a:solidFill>
                  <a:srgbClr val="CE9178"/>
                </a:solidFill>
              </a:rPr>
              <a:t>return</a:t>
            </a:r>
            <a:r>
              <a:rPr lang="en"/>
              <a:t>.</a:t>
            </a:r>
            <a:endParaRPr/>
          </a:p>
          <a:p>
            <a:pPr indent="0" lvl="0" marL="457200" rtl="0" algn="l">
              <a:lnSpc>
                <a:spcPct val="150000"/>
              </a:lnSpc>
              <a:spcBef>
                <a:spcPts val="1200"/>
              </a:spcBef>
              <a:spcAft>
                <a:spcPts val="0"/>
              </a:spcAft>
              <a:buNone/>
            </a:pPr>
            <a:r>
              <a:rPr lang="en">
                <a:solidFill>
                  <a:srgbClr val="6A9955"/>
                </a:solidFill>
                <a:highlight>
                  <a:srgbClr val="1E1E1E"/>
                </a:highlight>
                <a:latin typeface="Courier New"/>
                <a:ea typeface="Courier New"/>
                <a:cs typeface="Courier New"/>
                <a:sym typeface="Courier New"/>
              </a:rPr>
              <a:t>//Ejemplo</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function</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multiplicacion</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num1</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num2</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return</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num1</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num2</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resultado</a:t>
            </a:r>
            <a:r>
              <a:rPr lang="en">
                <a:solidFill>
                  <a:srgbClr val="D4D4D4"/>
                </a:solidFill>
                <a:highlight>
                  <a:srgbClr val="1E1E1E"/>
                </a:highlight>
                <a:latin typeface="Courier New"/>
                <a:ea typeface="Courier New"/>
                <a:cs typeface="Courier New"/>
                <a:sym typeface="Courier New"/>
              </a:rPr>
              <a:t> = </a:t>
            </a:r>
            <a:r>
              <a:rPr lang="en">
                <a:solidFill>
                  <a:srgbClr val="DCDCAA"/>
                </a:solidFill>
                <a:highlight>
                  <a:srgbClr val="1E1E1E"/>
                </a:highlight>
                <a:latin typeface="Courier New"/>
                <a:ea typeface="Courier New"/>
                <a:cs typeface="Courier New"/>
                <a:sym typeface="Courier New"/>
              </a:rPr>
              <a:t>multiplicacion</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5</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20</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ctrTitle"/>
          </p:nvPr>
        </p:nvSpPr>
        <p:spPr>
          <a:xfrm>
            <a:off x="311708" y="-1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Estructura de control condicional</a:t>
            </a:r>
            <a:endParaRPr/>
          </a:p>
        </p:txBody>
      </p:sp>
      <p:pic>
        <p:nvPicPr>
          <p:cNvPr id="351" name="Google Shape;351;p58"/>
          <p:cNvPicPr preferRelativeResize="0"/>
          <p:nvPr/>
        </p:nvPicPr>
        <p:blipFill>
          <a:blip r:embed="rId3">
            <a:alphaModFix/>
          </a:blip>
          <a:stretch>
            <a:fillRect/>
          </a:stretch>
        </p:blipFill>
        <p:spPr>
          <a:xfrm>
            <a:off x="3871119" y="2571762"/>
            <a:ext cx="1401751" cy="140176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Estructura de control “if/else” en Javascript:</a:t>
            </a:r>
            <a:endParaRPr/>
          </a:p>
        </p:txBody>
      </p:sp>
      <p:sp>
        <p:nvSpPr>
          <p:cNvPr id="357" name="Google Shape;35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Esta estructura se utiliza </a:t>
            </a:r>
            <a:r>
              <a:rPr lang="en"/>
              <a:t>comúnmente</a:t>
            </a:r>
            <a:r>
              <a:rPr lang="en"/>
              <a:t> para que el programa tome decisiones con base en una condición. Su sintaxis en JavaScript es así:</a:t>
            </a:r>
            <a:endParaRPr/>
          </a:p>
          <a:p>
            <a:pPr indent="0" lvl="0" marL="457200" rtl="0" algn="l">
              <a:lnSpc>
                <a:spcPct val="150000"/>
              </a:lnSpc>
              <a:spcBef>
                <a:spcPts val="1200"/>
              </a:spcBef>
              <a:spcAft>
                <a:spcPts val="0"/>
              </a:spcAft>
              <a:buNone/>
            </a:pPr>
            <a:r>
              <a:rPr lang="en">
                <a:solidFill>
                  <a:srgbClr val="C586C0"/>
                </a:solidFill>
                <a:highlight>
                  <a:srgbClr val="1E1E1E"/>
                </a:highlight>
                <a:latin typeface="Courier New"/>
                <a:ea typeface="Courier New"/>
                <a:cs typeface="Courier New"/>
                <a:sym typeface="Courier New"/>
              </a:rPr>
              <a:t>if</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condicion</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Instrucciones que se </a:t>
            </a:r>
            <a:r>
              <a:rPr lang="en">
                <a:solidFill>
                  <a:srgbClr val="6A9955"/>
                </a:solidFill>
                <a:highlight>
                  <a:srgbClr val="1E1E1E"/>
                </a:highlight>
                <a:latin typeface="Courier New"/>
                <a:ea typeface="Courier New"/>
                <a:cs typeface="Courier New"/>
                <a:sym typeface="Courier New"/>
              </a:rPr>
              <a:t>ejecutarán</a:t>
            </a:r>
            <a:r>
              <a:rPr lang="en">
                <a:solidFill>
                  <a:srgbClr val="6A9955"/>
                </a:solidFill>
                <a:highlight>
                  <a:srgbClr val="1E1E1E"/>
                </a:highlight>
                <a:latin typeface="Courier New"/>
                <a:ea typeface="Courier New"/>
                <a:cs typeface="Courier New"/>
                <a:sym typeface="Courier New"/>
              </a:rPr>
              <a:t> si se cumple la condición</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C586C0"/>
                </a:solidFill>
                <a:highlight>
                  <a:srgbClr val="1E1E1E"/>
                </a:highlight>
                <a:latin typeface="Courier New"/>
                <a:ea typeface="Courier New"/>
                <a:cs typeface="Courier New"/>
                <a:sym typeface="Courier New"/>
              </a:rPr>
              <a:t>else</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Instrucciones que se </a:t>
            </a:r>
            <a:r>
              <a:rPr lang="en">
                <a:solidFill>
                  <a:srgbClr val="6A9955"/>
                </a:solidFill>
                <a:highlight>
                  <a:srgbClr val="1E1E1E"/>
                </a:highlight>
                <a:latin typeface="Courier New"/>
                <a:ea typeface="Courier New"/>
                <a:cs typeface="Courier New"/>
                <a:sym typeface="Courier New"/>
              </a:rPr>
              <a:t>ejecutarán</a:t>
            </a:r>
            <a:r>
              <a:rPr lang="en">
                <a:solidFill>
                  <a:srgbClr val="6A9955"/>
                </a:solidFill>
                <a:highlight>
                  <a:srgbClr val="1E1E1E"/>
                </a:highlight>
                <a:latin typeface="Courier New"/>
                <a:ea typeface="Courier New"/>
                <a:cs typeface="Courier New"/>
                <a:sym typeface="Courier New"/>
              </a:rPr>
              <a:t> si NO se cumple la condición</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Estructura de control “if/else” dentro de una función:</a:t>
            </a:r>
            <a:endParaRPr/>
          </a:p>
        </p:txBody>
      </p:sp>
      <p:sp>
        <p:nvSpPr>
          <p:cNvPr id="363" name="Google Shape;363;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 continuación un ejemplo de la utilización de la estructura de control “if” dentro de una función:</a:t>
            </a:r>
            <a:endParaRPr/>
          </a:p>
          <a:p>
            <a:pPr indent="0" lvl="0" marL="45720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function</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ciertoOFalso</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condicion</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if</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condicion</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return</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"es cierto."</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return</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"es falso."</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Palabra reservada “else” en una estructura condicional:</a:t>
            </a:r>
            <a:endParaRPr/>
          </a:p>
          <a:p>
            <a:pPr indent="0" lvl="0" marL="0" rtl="0" algn="l">
              <a:spcBef>
                <a:spcPts val="0"/>
              </a:spcBef>
              <a:spcAft>
                <a:spcPts val="0"/>
              </a:spcAft>
              <a:buNone/>
            </a:pPr>
            <a:r>
              <a:t/>
            </a:r>
            <a:endParaRPr/>
          </a:p>
        </p:txBody>
      </p:sp>
      <p:sp>
        <p:nvSpPr>
          <p:cNvPr id="369" name="Google Shape;369;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300037" lvl="0" marL="457200" rtl="0" algn="l">
              <a:spcBef>
                <a:spcPts val="0"/>
              </a:spcBef>
              <a:spcAft>
                <a:spcPts val="0"/>
              </a:spcAft>
              <a:buSzPct val="100000"/>
              <a:buChar char="❏"/>
            </a:pPr>
            <a:r>
              <a:rPr lang="en"/>
              <a:t>La palabra reservada “else” tiene como propósito dar una serie de instrucciones en caso de que ningún “if” se cumpla anteriormente. Por ejemplo:</a:t>
            </a:r>
            <a:endParaRPr/>
          </a:p>
          <a:p>
            <a:pPr indent="0" lvl="0" marL="0" rtl="0" algn="l">
              <a:spcBef>
                <a:spcPts val="1200"/>
              </a:spcBef>
              <a:spcAft>
                <a:spcPts val="0"/>
              </a:spcAft>
              <a:buNone/>
            </a:pPr>
            <a:r>
              <a:rPr lang="en"/>
              <a:t>	</a:t>
            </a:r>
            <a:r>
              <a:rPr lang="en">
                <a:solidFill>
                  <a:srgbClr val="569CD6"/>
                </a:solidFill>
                <a:highlight>
                  <a:srgbClr val="1E1E1E"/>
                </a:highlight>
                <a:latin typeface="Courier New"/>
                <a:ea typeface="Courier New"/>
                <a:cs typeface="Courier New"/>
                <a:sym typeface="Courier New"/>
              </a:rPr>
              <a:t>function</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positivoONegativo</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numero</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120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if</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numero</a:t>
            </a:r>
            <a:r>
              <a:rPr lang="en">
                <a:solidFill>
                  <a:srgbClr val="D4D4D4"/>
                </a:solidFill>
                <a:highlight>
                  <a:srgbClr val="1E1E1E"/>
                </a:highlight>
                <a:latin typeface="Courier New"/>
                <a:ea typeface="Courier New"/>
                <a:cs typeface="Courier New"/>
                <a:sym typeface="Courier New"/>
              </a:rPr>
              <a:t> &gt;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return</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"El número es positivo"</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if</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numero</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return</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"El número no es positivo ni negativo"</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else</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return</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"El número es negativo"</a:t>
            </a:r>
            <a:endParaRPr>
              <a:solidFill>
                <a:srgbClr val="CE9178"/>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Tipos de datos en JavaScript</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Javascript provee al programador 7 tipos de dato que se pueden utilizar en este lenguaje:</a:t>
            </a:r>
            <a:endParaRPr/>
          </a:p>
          <a:p>
            <a:pPr indent="-342900" lvl="0" marL="457200" rtl="0" algn="l">
              <a:spcBef>
                <a:spcPts val="1200"/>
              </a:spcBef>
              <a:spcAft>
                <a:spcPts val="0"/>
              </a:spcAft>
              <a:buClr>
                <a:schemeClr val="accent1"/>
              </a:buClr>
              <a:buSzPts val="1800"/>
              <a:buAutoNum type="arabicPeriod"/>
            </a:pPr>
            <a:r>
              <a:rPr lang="en">
                <a:solidFill>
                  <a:schemeClr val="accent1"/>
                </a:solidFill>
              </a:rPr>
              <a:t>undefined</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null</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boolean</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string</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symbol</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number</a:t>
            </a:r>
            <a:endParaRPr>
              <a:solidFill>
                <a:schemeClr val="accent1"/>
              </a:solidFill>
            </a:endParaRPr>
          </a:p>
          <a:p>
            <a:pPr indent="-342900" lvl="0" marL="457200" rtl="0" algn="l">
              <a:spcBef>
                <a:spcPts val="0"/>
              </a:spcBef>
              <a:spcAft>
                <a:spcPts val="0"/>
              </a:spcAft>
              <a:buClr>
                <a:schemeClr val="accent1"/>
              </a:buClr>
              <a:buSzPts val="1800"/>
              <a:buAutoNum type="arabicPeriod"/>
            </a:pPr>
            <a:r>
              <a:rPr lang="en">
                <a:solidFill>
                  <a:schemeClr val="accent1"/>
                </a:solidFill>
              </a:rPr>
              <a:t>object</a:t>
            </a:r>
            <a:endParaRPr>
              <a:solidFill>
                <a:schemeClr val="accen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Palabra reservada “else if” en una estructura condicional:</a:t>
            </a:r>
            <a:endParaRPr/>
          </a:p>
          <a:p>
            <a:pPr indent="0" lvl="0" marL="0" rtl="0" algn="l">
              <a:spcBef>
                <a:spcPts val="0"/>
              </a:spcBef>
              <a:spcAft>
                <a:spcPts val="0"/>
              </a:spcAft>
              <a:buNone/>
            </a:pPr>
            <a:r>
              <a:t/>
            </a:r>
            <a:endParaRPr/>
          </a:p>
        </p:txBody>
      </p:sp>
      <p:sp>
        <p:nvSpPr>
          <p:cNvPr id="375" name="Google Shape;375;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308610" lvl="0" marL="457200" rtl="0" algn="l">
              <a:spcBef>
                <a:spcPts val="0"/>
              </a:spcBef>
              <a:spcAft>
                <a:spcPts val="0"/>
              </a:spcAft>
              <a:buSzPct val="100000"/>
              <a:buChar char="❏"/>
            </a:pPr>
            <a:r>
              <a:rPr lang="en"/>
              <a:t>La palabra reservada “else if” se utiliza para concatenar varias estructuras if, como en el siguiente caso:</a:t>
            </a:r>
            <a:endParaRPr/>
          </a:p>
          <a:p>
            <a:pPr indent="0" lvl="0" marL="457200" rtl="0" algn="l">
              <a:lnSpc>
                <a:spcPct val="150000"/>
              </a:lnSpc>
              <a:spcBef>
                <a:spcPts val="1200"/>
              </a:spcBef>
              <a:spcAft>
                <a:spcPts val="0"/>
              </a:spcAft>
              <a:buNone/>
            </a:pPr>
            <a:r>
              <a:rPr lang="en">
                <a:solidFill>
                  <a:srgbClr val="C586C0"/>
                </a:solidFill>
                <a:highlight>
                  <a:srgbClr val="1E1E1E"/>
                </a:highlight>
                <a:latin typeface="Courier New"/>
                <a:ea typeface="Courier New"/>
                <a:cs typeface="Courier New"/>
                <a:sym typeface="Courier New"/>
              </a:rPr>
              <a:t>if</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condicion1</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instrucción 1;</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C586C0"/>
                </a:solidFill>
                <a:highlight>
                  <a:srgbClr val="1E1E1E"/>
                </a:highlight>
                <a:latin typeface="Courier New"/>
                <a:ea typeface="Courier New"/>
                <a:cs typeface="Courier New"/>
                <a:sym typeface="Courier New"/>
              </a:rPr>
              <a:t>else</a:t>
            </a: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if</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condicion2</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instrucción 2;</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C586C0"/>
                </a:solidFill>
                <a:highlight>
                  <a:srgbClr val="1E1E1E"/>
                </a:highlight>
                <a:latin typeface="Courier New"/>
                <a:ea typeface="Courier New"/>
                <a:cs typeface="Courier New"/>
                <a:sym typeface="Courier New"/>
              </a:rPr>
              <a:t>else</a:t>
            </a: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if</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condicion3</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//instrucción 3;</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C586C0"/>
                </a:solidFill>
                <a:highlight>
                  <a:srgbClr val="1E1E1E"/>
                </a:highlight>
                <a:latin typeface="Courier New"/>
                <a:ea typeface="Courier New"/>
                <a:cs typeface="Courier New"/>
                <a:sym typeface="Courier New"/>
              </a:rPr>
              <a:t>else</a:t>
            </a:r>
            <a:endParaRPr>
              <a:solidFill>
                <a:srgbClr val="C586C0"/>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instruccion N;</a:t>
            </a:r>
            <a:endParaRPr>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3"/>
          <p:cNvSpPr txBox="1"/>
          <p:nvPr>
            <p:ph type="ctrTitle"/>
          </p:nvPr>
        </p:nvSpPr>
        <p:spPr>
          <a:xfrm>
            <a:off x="311708" y="-1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Estructura de control switch case</a:t>
            </a:r>
            <a:endParaRPr/>
          </a:p>
        </p:txBody>
      </p:sp>
      <p:pic>
        <p:nvPicPr>
          <p:cNvPr id="381" name="Google Shape;381;p63"/>
          <p:cNvPicPr preferRelativeResize="0"/>
          <p:nvPr/>
        </p:nvPicPr>
        <p:blipFill>
          <a:blip r:embed="rId3">
            <a:alphaModFix/>
          </a:blip>
          <a:stretch>
            <a:fillRect/>
          </a:stretch>
        </p:blipFill>
        <p:spPr>
          <a:xfrm>
            <a:off x="3871119" y="2571762"/>
            <a:ext cx="1401751" cy="140176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Estructura switch case en JavaScript</a:t>
            </a:r>
            <a:endParaRPr/>
          </a:p>
        </p:txBody>
      </p:sp>
      <p:sp>
        <p:nvSpPr>
          <p:cNvPr id="387" name="Google Shape;387;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282892" lvl="0" marL="457200" rtl="0" algn="l">
              <a:spcBef>
                <a:spcPts val="0"/>
              </a:spcBef>
              <a:spcAft>
                <a:spcPts val="0"/>
              </a:spcAft>
              <a:buSzPct val="100000"/>
              <a:buChar char="❏"/>
            </a:pPr>
            <a:r>
              <a:rPr lang="en"/>
              <a:t>Existen situaciones en las cuales </a:t>
            </a:r>
            <a:r>
              <a:rPr lang="en"/>
              <a:t>el flujo del programa puede depender de diversas opciones para continuar por un camino u otro. Para esto existe una solución concisa, que se llama </a:t>
            </a:r>
            <a:r>
              <a:rPr lang="en"/>
              <a:t>switch case, cuya estructura general es:</a:t>
            </a:r>
            <a:endParaRPr/>
          </a:p>
          <a:p>
            <a:pPr indent="0" lvl="0" marL="457200" rtl="0" algn="l">
              <a:lnSpc>
                <a:spcPct val="150000"/>
              </a:lnSpc>
              <a:spcBef>
                <a:spcPts val="1200"/>
              </a:spcBef>
              <a:spcAft>
                <a:spcPts val="0"/>
              </a:spcAft>
              <a:buNone/>
            </a:pPr>
            <a:r>
              <a:rPr lang="en" sz="2100">
                <a:solidFill>
                  <a:srgbClr val="C586C0"/>
                </a:solidFill>
                <a:highlight>
                  <a:srgbClr val="1E1E1E"/>
                </a:highlight>
                <a:latin typeface="Courier New"/>
                <a:ea typeface="Courier New"/>
                <a:cs typeface="Courier New"/>
                <a:sym typeface="Courier New"/>
              </a:rPr>
              <a:t>switch</a:t>
            </a:r>
            <a:r>
              <a:rPr lang="en" sz="2100">
                <a:solidFill>
                  <a:srgbClr val="D4D4D4"/>
                </a:solidFill>
                <a:highlight>
                  <a:srgbClr val="1E1E1E"/>
                </a:highlight>
                <a:latin typeface="Courier New"/>
                <a:ea typeface="Courier New"/>
                <a:cs typeface="Courier New"/>
                <a:sym typeface="Courier New"/>
              </a:rPr>
              <a:t>(</a:t>
            </a:r>
            <a:r>
              <a:rPr lang="en" sz="2100">
                <a:solidFill>
                  <a:srgbClr val="9CDCFE"/>
                </a:solidFill>
                <a:highlight>
                  <a:srgbClr val="1E1E1E"/>
                </a:highlight>
                <a:latin typeface="Courier New"/>
                <a:ea typeface="Courier New"/>
                <a:cs typeface="Courier New"/>
                <a:sym typeface="Courier New"/>
              </a:rPr>
              <a:t>variable</a:t>
            </a:r>
            <a:r>
              <a:rPr lang="en" sz="2100">
                <a:solidFill>
                  <a:srgbClr val="D4D4D4"/>
                </a:solidFill>
                <a:highlight>
                  <a:srgbClr val="1E1E1E"/>
                </a:highlight>
                <a:latin typeface="Courier New"/>
                <a:ea typeface="Courier New"/>
                <a:cs typeface="Courier New"/>
                <a:sym typeface="Courier New"/>
              </a:rPr>
              <a:t>){ </a:t>
            </a:r>
            <a:r>
              <a:rPr lang="en" sz="2100">
                <a:solidFill>
                  <a:srgbClr val="6A9955"/>
                </a:solidFill>
                <a:highlight>
                  <a:srgbClr val="1E1E1E"/>
                </a:highlight>
                <a:latin typeface="Courier New"/>
                <a:ea typeface="Courier New"/>
                <a:cs typeface="Courier New"/>
                <a:sym typeface="Courier New"/>
              </a:rPr>
              <a:t>//palabra reservada ‘switch’ y la variable como parámetro.</a:t>
            </a:r>
            <a:endParaRPr sz="2100">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2100">
                <a:solidFill>
                  <a:srgbClr val="D4D4D4"/>
                </a:solidFill>
                <a:highlight>
                  <a:srgbClr val="1E1E1E"/>
                </a:highlight>
                <a:latin typeface="Courier New"/>
                <a:ea typeface="Courier New"/>
                <a:cs typeface="Courier New"/>
                <a:sym typeface="Courier New"/>
              </a:rPr>
              <a:t>   </a:t>
            </a:r>
            <a:r>
              <a:rPr lang="en" sz="2100">
                <a:solidFill>
                  <a:srgbClr val="C586C0"/>
                </a:solidFill>
                <a:highlight>
                  <a:srgbClr val="1E1E1E"/>
                </a:highlight>
                <a:latin typeface="Courier New"/>
                <a:ea typeface="Courier New"/>
                <a:cs typeface="Courier New"/>
                <a:sym typeface="Courier New"/>
              </a:rPr>
              <a:t>case</a:t>
            </a:r>
            <a:r>
              <a:rPr lang="en" sz="2100">
                <a:solidFill>
                  <a:srgbClr val="D4D4D4"/>
                </a:solidFill>
                <a:highlight>
                  <a:srgbClr val="1E1E1E"/>
                </a:highlight>
                <a:latin typeface="Courier New"/>
                <a:ea typeface="Courier New"/>
                <a:cs typeface="Courier New"/>
                <a:sym typeface="Courier New"/>
              </a:rPr>
              <a:t> </a:t>
            </a:r>
            <a:r>
              <a:rPr lang="en" sz="2100">
                <a:solidFill>
                  <a:srgbClr val="B5CEA8"/>
                </a:solidFill>
                <a:highlight>
                  <a:srgbClr val="1E1E1E"/>
                </a:highlight>
                <a:latin typeface="Courier New"/>
                <a:ea typeface="Courier New"/>
                <a:cs typeface="Courier New"/>
                <a:sym typeface="Courier New"/>
              </a:rPr>
              <a:t>1</a:t>
            </a:r>
            <a:r>
              <a:rPr lang="en" sz="2100">
                <a:solidFill>
                  <a:srgbClr val="D4D4D4"/>
                </a:solidFill>
                <a:highlight>
                  <a:srgbClr val="1E1E1E"/>
                </a:highlight>
                <a:latin typeface="Courier New"/>
                <a:ea typeface="Courier New"/>
                <a:cs typeface="Courier New"/>
                <a:sym typeface="Courier New"/>
              </a:rPr>
              <a:t>:</a:t>
            </a:r>
            <a:endParaRPr sz="21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2100">
                <a:solidFill>
                  <a:srgbClr val="D4D4D4"/>
                </a:solidFill>
                <a:highlight>
                  <a:srgbClr val="1E1E1E"/>
                </a:highlight>
                <a:latin typeface="Courier New"/>
                <a:ea typeface="Courier New"/>
                <a:cs typeface="Courier New"/>
                <a:sym typeface="Courier New"/>
              </a:rPr>
              <a:t>       </a:t>
            </a:r>
            <a:r>
              <a:rPr lang="en" sz="2100">
                <a:solidFill>
                  <a:srgbClr val="6A9955"/>
                </a:solidFill>
                <a:highlight>
                  <a:srgbClr val="1E1E1E"/>
                </a:highlight>
                <a:latin typeface="Courier New"/>
                <a:ea typeface="Courier New"/>
                <a:cs typeface="Courier New"/>
                <a:sym typeface="Courier New"/>
              </a:rPr>
              <a:t>//instrucciones para el caso 1;</a:t>
            </a:r>
            <a:endParaRPr sz="2100">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2100">
                <a:solidFill>
                  <a:srgbClr val="D4D4D4"/>
                </a:solidFill>
                <a:highlight>
                  <a:srgbClr val="1E1E1E"/>
                </a:highlight>
                <a:latin typeface="Courier New"/>
                <a:ea typeface="Courier New"/>
                <a:cs typeface="Courier New"/>
                <a:sym typeface="Courier New"/>
              </a:rPr>
              <a:t>       </a:t>
            </a:r>
            <a:r>
              <a:rPr lang="en" sz="2100">
                <a:solidFill>
                  <a:srgbClr val="C586C0"/>
                </a:solidFill>
                <a:highlight>
                  <a:srgbClr val="1E1E1E"/>
                </a:highlight>
                <a:latin typeface="Courier New"/>
                <a:ea typeface="Courier New"/>
                <a:cs typeface="Courier New"/>
                <a:sym typeface="Courier New"/>
              </a:rPr>
              <a:t>Break</a:t>
            </a:r>
            <a:r>
              <a:rPr lang="en" sz="2100">
                <a:solidFill>
                  <a:srgbClr val="D4D4D4"/>
                </a:solidFill>
                <a:highlight>
                  <a:srgbClr val="1E1E1E"/>
                </a:highlight>
                <a:latin typeface="Courier New"/>
                <a:ea typeface="Courier New"/>
                <a:cs typeface="Courier New"/>
                <a:sym typeface="Courier New"/>
              </a:rPr>
              <a:t>; </a:t>
            </a:r>
            <a:r>
              <a:rPr lang="en" sz="2100">
                <a:solidFill>
                  <a:srgbClr val="6A9955"/>
                </a:solidFill>
                <a:highlight>
                  <a:srgbClr val="1E1E1E"/>
                </a:highlight>
                <a:latin typeface="Courier New"/>
                <a:ea typeface="Courier New"/>
                <a:cs typeface="Courier New"/>
                <a:sym typeface="Courier New"/>
              </a:rPr>
              <a:t>// palabra reservada break que indica al programa que salga de la estructura.</a:t>
            </a:r>
            <a:endParaRPr sz="21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2100">
                <a:solidFill>
                  <a:srgbClr val="D4D4D4"/>
                </a:solidFill>
                <a:highlight>
                  <a:srgbClr val="1E1E1E"/>
                </a:highlight>
                <a:latin typeface="Courier New"/>
                <a:ea typeface="Courier New"/>
                <a:cs typeface="Courier New"/>
                <a:sym typeface="Courier New"/>
              </a:rPr>
              <a:t>   </a:t>
            </a:r>
            <a:r>
              <a:rPr lang="en" sz="2100">
                <a:solidFill>
                  <a:srgbClr val="C586C0"/>
                </a:solidFill>
                <a:highlight>
                  <a:srgbClr val="1E1E1E"/>
                </a:highlight>
                <a:latin typeface="Courier New"/>
                <a:ea typeface="Courier New"/>
                <a:cs typeface="Courier New"/>
                <a:sym typeface="Courier New"/>
              </a:rPr>
              <a:t>case</a:t>
            </a:r>
            <a:r>
              <a:rPr lang="en" sz="2100">
                <a:solidFill>
                  <a:srgbClr val="D4D4D4"/>
                </a:solidFill>
                <a:highlight>
                  <a:srgbClr val="1E1E1E"/>
                </a:highlight>
                <a:latin typeface="Courier New"/>
                <a:ea typeface="Courier New"/>
                <a:cs typeface="Courier New"/>
                <a:sym typeface="Courier New"/>
              </a:rPr>
              <a:t> </a:t>
            </a:r>
            <a:r>
              <a:rPr lang="en" sz="2100">
                <a:solidFill>
                  <a:srgbClr val="B5CEA8"/>
                </a:solidFill>
                <a:highlight>
                  <a:srgbClr val="1E1E1E"/>
                </a:highlight>
                <a:latin typeface="Courier New"/>
                <a:ea typeface="Courier New"/>
                <a:cs typeface="Courier New"/>
                <a:sym typeface="Courier New"/>
              </a:rPr>
              <a:t>2</a:t>
            </a:r>
            <a:r>
              <a:rPr lang="en" sz="2100">
                <a:solidFill>
                  <a:srgbClr val="D4D4D4"/>
                </a:solidFill>
                <a:highlight>
                  <a:srgbClr val="1E1E1E"/>
                </a:highlight>
                <a:latin typeface="Courier New"/>
                <a:ea typeface="Courier New"/>
                <a:cs typeface="Courier New"/>
                <a:sym typeface="Courier New"/>
              </a:rPr>
              <a:t>:</a:t>
            </a:r>
            <a:endParaRPr sz="21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2100">
                <a:solidFill>
                  <a:srgbClr val="D4D4D4"/>
                </a:solidFill>
                <a:highlight>
                  <a:srgbClr val="1E1E1E"/>
                </a:highlight>
                <a:latin typeface="Courier New"/>
                <a:ea typeface="Courier New"/>
                <a:cs typeface="Courier New"/>
                <a:sym typeface="Courier New"/>
              </a:rPr>
              <a:t>       </a:t>
            </a:r>
            <a:r>
              <a:rPr lang="en" sz="2100">
                <a:solidFill>
                  <a:srgbClr val="6A9955"/>
                </a:solidFill>
                <a:highlight>
                  <a:srgbClr val="1E1E1E"/>
                </a:highlight>
                <a:latin typeface="Courier New"/>
                <a:ea typeface="Courier New"/>
                <a:cs typeface="Courier New"/>
                <a:sym typeface="Courier New"/>
              </a:rPr>
              <a:t>//instrucciones para el caso 2;</a:t>
            </a:r>
            <a:endParaRPr sz="2100">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2100">
                <a:solidFill>
                  <a:srgbClr val="D4D4D4"/>
                </a:solidFill>
                <a:highlight>
                  <a:srgbClr val="1E1E1E"/>
                </a:highlight>
                <a:latin typeface="Courier New"/>
                <a:ea typeface="Courier New"/>
                <a:cs typeface="Courier New"/>
                <a:sym typeface="Courier New"/>
              </a:rPr>
              <a:t>       </a:t>
            </a:r>
            <a:r>
              <a:rPr lang="en" sz="2100">
                <a:solidFill>
                  <a:srgbClr val="C586C0"/>
                </a:solidFill>
                <a:highlight>
                  <a:srgbClr val="1E1E1E"/>
                </a:highlight>
                <a:latin typeface="Courier New"/>
                <a:ea typeface="Courier New"/>
                <a:cs typeface="Courier New"/>
                <a:sym typeface="Courier New"/>
              </a:rPr>
              <a:t>break</a:t>
            </a:r>
            <a:r>
              <a:rPr lang="en" sz="2100">
                <a:solidFill>
                  <a:srgbClr val="D4D4D4"/>
                </a:solidFill>
                <a:highlight>
                  <a:srgbClr val="1E1E1E"/>
                </a:highlight>
                <a:latin typeface="Courier New"/>
                <a:ea typeface="Courier New"/>
                <a:cs typeface="Courier New"/>
                <a:sym typeface="Courier New"/>
              </a:rPr>
              <a:t>;</a:t>
            </a:r>
            <a:endParaRPr sz="21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2100">
                <a:solidFill>
                  <a:srgbClr val="D4D4D4"/>
                </a:solidFill>
                <a:highlight>
                  <a:srgbClr val="1E1E1E"/>
                </a:highlight>
                <a:latin typeface="Courier New"/>
                <a:ea typeface="Courier New"/>
                <a:cs typeface="Courier New"/>
                <a:sym typeface="Courier New"/>
              </a:rPr>
              <a:t>   </a:t>
            </a:r>
            <a:r>
              <a:rPr lang="en" sz="2100">
                <a:solidFill>
                  <a:srgbClr val="C586C0"/>
                </a:solidFill>
                <a:highlight>
                  <a:srgbClr val="1E1E1E"/>
                </a:highlight>
                <a:latin typeface="Courier New"/>
                <a:ea typeface="Courier New"/>
                <a:cs typeface="Courier New"/>
                <a:sym typeface="Courier New"/>
              </a:rPr>
              <a:t>case</a:t>
            </a:r>
            <a:r>
              <a:rPr lang="en" sz="2100">
                <a:solidFill>
                  <a:srgbClr val="D4D4D4"/>
                </a:solidFill>
                <a:highlight>
                  <a:srgbClr val="1E1E1E"/>
                </a:highlight>
                <a:latin typeface="Courier New"/>
                <a:ea typeface="Courier New"/>
                <a:cs typeface="Courier New"/>
                <a:sym typeface="Courier New"/>
              </a:rPr>
              <a:t> </a:t>
            </a:r>
            <a:r>
              <a:rPr lang="en" sz="2100">
                <a:solidFill>
                  <a:srgbClr val="B5CEA8"/>
                </a:solidFill>
                <a:highlight>
                  <a:srgbClr val="1E1E1E"/>
                </a:highlight>
                <a:latin typeface="Courier New"/>
                <a:ea typeface="Courier New"/>
                <a:cs typeface="Courier New"/>
                <a:sym typeface="Courier New"/>
              </a:rPr>
              <a:t>3</a:t>
            </a:r>
            <a:r>
              <a:rPr lang="en" sz="2100">
                <a:solidFill>
                  <a:srgbClr val="D4D4D4"/>
                </a:solidFill>
                <a:highlight>
                  <a:srgbClr val="1E1E1E"/>
                </a:highlight>
                <a:latin typeface="Courier New"/>
                <a:ea typeface="Courier New"/>
                <a:cs typeface="Courier New"/>
                <a:sym typeface="Courier New"/>
              </a:rPr>
              <a:t>:</a:t>
            </a:r>
            <a:endParaRPr sz="21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2100">
                <a:solidFill>
                  <a:srgbClr val="D4D4D4"/>
                </a:solidFill>
                <a:highlight>
                  <a:srgbClr val="1E1E1E"/>
                </a:highlight>
                <a:latin typeface="Courier New"/>
                <a:ea typeface="Courier New"/>
                <a:cs typeface="Courier New"/>
                <a:sym typeface="Courier New"/>
              </a:rPr>
              <a:t>       </a:t>
            </a:r>
            <a:r>
              <a:rPr lang="en" sz="2100">
                <a:solidFill>
                  <a:srgbClr val="6A9955"/>
                </a:solidFill>
                <a:highlight>
                  <a:srgbClr val="1E1E1E"/>
                </a:highlight>
                <a:latin typeface="Courier New"/>
                <a:ea typeface="Courier New"/>
                <a:cs typeface="Courier New"/>
                <a:sym typeface="Courier New"/>
              </a:rPr>
              <a:t>//instrucciones para el caso 3;</a:t>
            </a:r>
            <a:endParaRPr sz="2100">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2100">
                <a:solidFill>
                  <a:srgbClr val="D4D4D4"/>
                </a:solidFill>
                <a:highlight>
                  <a:srgbClr val="1E1E1E"/>
                </a:highlight>
                <a:latin typeface="Courier New"/>
                <a:ea typeface="Courier New"/>
                <a:cs typeface="Courier New"/>
                <a:sym typeface="Courier New"/>
              </a:rPr>
              <a:t>       </a:t>
            </a:r>
            <a:r>
              <a:rPr lang="en" sz="2100">
                <a:solidFill>
                  <a:srgbClr val="C586C0"/>
                </a:solidFill>
                <a:highlight>
                  <a:srgbClr val="1E1E1E"/>
                </a:highlight>
                <a:latin typeface="Courier New"/>
                <a:ea typeface="Courier New"/>
                <a:cs typeface="Courier New"/>
                <a:sym typeface="Courier New"/>
              </a:rPr>
              <a:t>break</a:t>
            </a:r>
            <a:r>
              <a:rPr lang="en" sz="2100">
                <a:solidFill>
                  <a:srgbClr val="D4D4D4"/>
                </a:solidFill>
                <a:highlight>
                  <a:srgbClr val="1E1E1E"/>
                </a:highlight>
                <a:latin typeface="Courier New"/>
                <a:ea typeface="Courier New"/>
                <a:cs typeface="Courier New"/>
                <a:sym typeface="Courier New"/>
              </a:rPr>
              <a:t>;</a:t>
            </a:r>
            <a:endParaRPr sz="21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2100">
                <a:solidFill>
                  <a:srgbClr val="D4D4D4"/>
                </a:solidFill>
                <a:highlight>
                  <a:srgbClr val="1E1E1E"/>
                </a:highlight>
                <a:latin typeface="Courier New"/>
                <a:ea typeface="Courier New"/>
                <a:cs typeface="Courier New"/>
                <a:sym typeface="Courier New"/>
              </a:rPr>
              <a:t>   </a:t>
            </a:r>
            <a:r>
              <a:rPr lang="en" sz="2100">
                <a:solidFill>
                  <a:srgbClr val="C586C0"/>
                </a:solidFill>
                <a:highlight>
                  <a:srgbClr val="1E1E1E"/>
                </a:highlight>
                <a:latin typeface="Courier New"/>
                <a:ea typeface="Courier New"/>
                <a:cs typeface="Courier New"/>
                <a:sym typeface="Courier New"/>
              </a:rPr>
              <a:t>default</a:t>
            </a:r>
            <a:r>
              <a:rPr lang="en" sz="2100">
                <a:solidFill>
                  <a:srgbClr val="D4D4D4"/>
                </a:solidFill>
                <a:highlight>
                  <a:srgbClr val="1E1E1E"/>
                </a:highlight>
                <a:latin typeface="Courier New"/>
                <a:ea typeface="Courier New"/>
                <a:cs typeface="Courier New"/>
                <a:sym typeface="Courier New"/>
              </a:rPr>
              <a:t>:</a:t>
            </a:r>
            <a:endParaRPr sz="21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2100">
                <a:solidFill>
                  <a:srgbClr val="D4D4D4"/>
                </a:solidFill>
                <a:highlight>
                  <a:srgbClr val="1E1E1E"/>
                </a:highlight>
                <a:latin typeface="Courier New"/>
                <a:ea typeface="Courier New"/>
                <a:cs typeface="Courier New"/>
                <a:sym typeface="Courier New"/>
              </a:rPr>
              <a:t>       </a:t>
            </a:r>
            <a:r>
              <a:rPr lang="en" sz="2100">
                <a:solidFill>
                  <a:srgbClr val="6A9955"/>
                </a:solidFill>
                <a:highlight>
                  <a:srgbClr val="1E1E1E"/>
                </a:highlight>
                <a:latin typeface="Courier New"/>
                <a:ea typeface="Courier New"/>
                <a:cs typeface="Courier New"/>
                <a:sym typeface="Courier New"/>
              </a:rPr>
              <a:t>//instrucciones para el resto de casos;</a:t>
            </a:r>
            <a:endParaRPr sz="2100">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2100">
                <a:solidFill>
                  <a:srgbClr val="D4D4D4"/>
                </a:solidFill>
                <a:highlight>
                  <a:srgbClr val="1E1E1E"/>
                </a:highlight>
                <a:latin typeface="Courier New"/>
                <a:ea typeface="Courier New"/>
                <a:cs typeface="Courier New"/>
                <a:sym typeface="Courier New"/>
              </a:rPr>
              <a:t>       </a:t>
            </a:r>
            <a:r>
              <a:rPr lang="en" sz="2100">
                <a:solidFill>
                  <a:srgbClr val="C586C0"/>
                </a:solidFill>
                <a:highlight>
                  <a:srgbClr val="1E1E1E"/>
                </a:highlight>
                <a:latin typeface="Courier New"/>
                <a:ea typeface="Courier New"/>
                <a:cs typeface="Courier New"/>
                <a:sym typeface="Courier New"/>
              </a:rPr>
              <a:t>break</a:t>
            </a:r>
            <a:r>
              <a:rPr lang="en" sz="2100">
                <a:solidFill>
                  <a:srgbClr val="D4D4D4"/>
                </a:solidFill>
                <a:highlight>
                  <a:srgbClr val="1E1E1E"/>
                </a:highlight>
                <a:latin typeface="Courier New"/>
                <a:ea typeface="Courier New"/>
                <a:cs typeface="Courier New"/>
                <a:sym typeface="Courier New"/>
              </a:rPr>
              <a:t>;</a:t>
            </a:r>
            <a:endParaRPr sz="21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2100">
                <a:solidFill>
                  <a:srgbClr val="D4D4D4"/>
                </a:solidFill>
                <a:highlight>
                  <a:srgbClr val="1E1E1E"/>
                </a:highlight>
                <a:latin typeface="Courier New"/>
                <a:ea typeface="Courier New"/>
                <a:cs typeface="Courier New"/>
                <a:sym typeface="Courier New"/>
              </a:rPr>
              <a:t>}</a:t>
            </a:r>
            <a:endParaRPr sz="21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5"/>
          <p:cNvSpPr txBox="1"/>
          <p:nvPr>
            <p:ph type="ctrTitle"/>
          </p:nvPr>
        </p:nvSpPr>
        <p:spPr>
          <a:xfrm>
            <a:off x="311708" y="-1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Estructura de control While</a:t>
            </a:r>
            <a:endParaRPr/>
          </a:p>
        </p:txBody>
      </p:sp>
      <p:pic>
        <p:nvPicPr>
          <p:cNvPr id="393" name="Google Shape;393;p65"/>
          <p:cNvPicPr preferRelativeResize="0"/>
          <p:nvPr/>
        </p:nvPicPr>
        <p:blipFill>
          <a:blip r:embed="rId3">
            <a:alphaModFix/>
          </a:blip>
          <a:stretch>
            <a:fillRect/>
          </a:stretch>
        </p:blipFill>
        <p:spPr>
          <a:xfrm>
            <a:off x="3871119" y="2571762"/>
            <a:ext cx="1401751" cy="140176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Estructura de Control While en JavaScript:</a:t>
            </a:r>
            <a:endParaRPr/>
          </a:p>
        </p:txBody>
      </p:sp>
      <p:sp>
        <p:nvSpPr>
          <p:cNvPr id="399" name="Google Shape;399;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La estructura de control While tiene el propósito de ejecutar una serie de instrucciones mientras que se cumpla cierta condición. Su estructura general es:</a:t>
            </a:r>
            <a:endParaRPr/>
          </a:p>
          <a:p>
            <a:pPr indent="0" lvl="0" marL="914400" rtl="0" algn="l">
              <a:spcBef>
                <a:spcPts val="1200"/>
              </a:spcBef>
              <a:spcAft>
                <a:spcPts val="0"/>
              </a:spcAft>
              <a:buNone/>
            </a:pPr>
            <a:r>
              <a:t/>
            </a:r>
            <a:endParaRPr/>
          </a:p>
          <a:p>
            <a:pPr indent="0" lvl="0" marL="914400" rtl="0" algn="l">
              <a:lnSpc>
                <a:spcPct val="150000"/>
              </a:lnSpc>
              <a:spcBef>
                <a:spcPts val="1200"/>
              </a:spcBef>
              <a:spcAft>
                <a:spcPts val="0"/>
              </a:spcAft>
              <a:buNone/>
            </a:pPr>
            <a:r>
              <a:rPr lang="en" sz="2406">
                <a:solidFill>
                  <a:srgbClr val="C586C0"/>
                </a:solidFill>
                <a:highlight>
                  <a:srgbClr val="1E1E1E"/>
                </a:highlight>
                <a:latin typeface="Courier New"/>
                <a:ea typeface="Courier New"/>
                <a:cs typeface="Courier New"/>
                <a:sym typeface="Courier New"/>
              </a:rPr>
              <a:t>while</a:t>
            </a:r>
            <a:r>
              <a:rPr lang="en" sz="2406">
                <a:solidFill>
                  <a:srgbClr val="D4D4D4"/>
                </a:solidFill>
                <a:highlight>
                  <a:srgbClr val="1E1E1E"/>
                </a:highlight>
                <a:latin typeface="Courier New"/>
                <a:ea typeface="Courier New"/>
                <a:cs typeface="Courier New"/>
                <a:sym typeface="Courier New"/>
              </a:rPr>
              <a:t>(</a:t>
            </a:r>
            <a:r>
              <a:rPr lang="en" sz="2406">
                <a:solidFill>
                  <a:srgbClr val="9CDCFE"/>
                </a:solidFill>
                <a:highlight>
                  <a:srgbClr val="1E1E1E"/>
                </a:highlight>
                <a:latin typeface="Courier New"/>
                <a:ea typeface="Courier New"/>
                <a:cs typeface="Courier New"/>
                <a:sym typeface="Courier New"/>
              </a:rPr>
              <a:t>condicion</a:t>
            </a:r>
            <a:r>
              <a:rPr lang="en" sz="2406">
                <a:solidFill>
                  <a:srgbClr val="D4D4D4"/>
                </a:solidFill>
                <a:highlight>
                  <a:srgbClr val="1E1E1E"/>
                </a:highlight>
                <a:latin typeface="Courier New"/>
                <a:ea typeface="Courier New"/>
                <a:cs typeface="Courier New"/>
                <a:sym typeface="Courier New"/>
              </a:rPr>
              <a:t>){ </a:t>
            </a:r>
            <a:r>
              <a:rPr lang="en" sz="2406">
                <a:solidFill>
                  <a:srgbClr val="6A9955"/>
                </a:solidFill>
                <a:highlight>
                  <a:srgbClr val="1E1E1E"/>
                </a:highlight>
                <a:latin typeface="Courier New"/>
                <a:ea typeface="Courier New"/>
                <a:cs typeface="Courier New"/>
                <a:sym typeface="Courier New"/>
              </a:rPr>
              <a:t>//Mientras que la condición se cumpla</a:t>
            </a:r>
            <a:endParaRPr sz="2406">
              <a:solidFill>
                <a:srgbClr val="6A9955"/>
              </a:solidFill>
              <a:highlight>
                <a:srgbClr val="1E1E1E"/>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lang="en" sz="2406">
                <a:solidFill>
                  <a:srgbClr val="D4D4D4"/>
                </a:solidFill>
                <a:highlight>
                  <a:srgbClr val="1E1E1E"/>
                </a:highlight>
                <a:latin typeface="Courier New"/>
                <a:ea typeface="Courier New"/>
                <a:cs typeface="Courier New"/>
                <a:sym typeface="Courier New"/>
              </a:rPr>
              <a:t>   		</a:t>
            </a:r>
            <a:r>
              <a:rPr lang="en" sz="2406">
                <a:solidFill>
                  <a:srgbClr val="6A9955"/>
                </a:solidFill>
                <a:highlight>
                  <a:srgbClr val="1E1E1E"/>
                </a:highlight>
                <a:latin typeface="Courier New"/>
                <a:ea typeface="Courier New"/>
                <a:cs typeface="Courier New"/>
                <a:sym typeface="Courier New"/>
              </a:rPr>
              <a:t>//Bloque de instrucciones a ejecutar</a:t>
            </a:r>
            <a:endParaRPr sz="2406">
              <a:solidFill>
                <a:srgbClr val="6A9955"/>
              </a:solidFill>
              <a:highlight>
                <a:srgbClr val="1E1E1E"/>
              </a:highlight>
              <a:latin typeface="Courier New"/>
              <a:ea typeface="Courier New"/>
              <a:cs typeface="Courier New"/>
              <a:sym typeface="Courier New"/>
            </a:endParaRPr>
          </a:p>
          <a:p>
            <a:pPr indent="0" lvl="0" marL="914400" rtl="0" algn="l">
              <a:lnSpc>
                <a:spcPct val="150000"/>
              </a:lnSpc>
              <a:spcBef>
                <a:spcPts val="0"/>
              </a:spcBef>
              <a:spcAft>
                <a:spcPts val="0"/>
              </a:spcAft>
              <a:buNone/>
            </a:pPr>
            <a:r>
              <a:rPr lang="en" sz="2406">
                <a:solidFill>
                  <a:srgbClr val="D4D4D4"/>
                </a:solidFill>
                <a:highlight>
                  <a:srgbClr val="1E1E1E"/>
                </a:highlight>
                <a:latin typeface="Courier New"/>
                <a:ea typeface="Courier New"/>
                <a:cs typeface="Courier New"/>
                <a:sym typeface="Courier New"/>
              </a:rPr>
              <a:t>} </a:t>
            </a:r>
            <a:endParaRPr sz="2406">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457200" rtl="0" algn="l">
              <a:lnSpc>
                <a:spcPct val="150000"/>
              </a:lnSpc>
              <a:spcBef>
                <a:spcPts val="1200"/>
              </a:spcBef>
              <a:spcAft>
                <a:spcPts val="0"/>
              </a:spcAft>
              <a:buNone/>
            </a:pPr>
            <a:r>
              <a:t/>
            </a:r>
            <a:endParaRPr sz="1900"/>
          </a:p>
          <a:p>
            <a:pPr indent="0" lvl="0" marL="0" rtl="0" algn="l">
              <a:spcBef>
                <a:spcPts val="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Estructura de Control While en JavaScript:</a:t>
            </a:r>
            <a:endParaRPr/>
          </a:p>
        </p:txBody>
      </p:sp>
      <p:sp>
        <p:nvSpPr>
          <p:cNvPr id="405" name="Google Shape;405;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291465" lvl="0" marL="457200" rtl="0" algn="l">
              <a:spcBef>
                <a:spcPts val="0"/>
              </a:spcBef>
              <a:spcAft>
                <a:spcPts val="0"/>
              </a:spcAft>
              <a:buSzPct val="100000"/>
              <a:buChar char="❏"/>
            </a:pPr>
            <a:r>
              <a:rPr lang="en"/>
              <a:t>En este ejemplo, se carga un arreglo mediante la implementación de una estructura While.</a:t>
            </a:r>
            <a:endParaRPr/>
          </a:p>
          <a:p>
            <a:pPr indent="0" lvl="0" marL="457200" rtl="0" algn="l">
              <a:lnSpc>
                <a:spcPct val="150000"/>
              </a:lnSpc>
              <a:spcBef>
                <a:spcPts val="1200"/>
              </a:spcBef>
              <a:spcAft>
                <a:spcPts val="0"/>
              </a:spcAft>
              <a:buNone/>
            </a:pPr>
            <a:r>
              <a:rPr lang="en" sz="1900">
                <a:solidFill>
                  <a:srgbClr val="569CD6"/>
                </a:solidFill>
                <a:highlight>
                  <a:srgbClr val="1E1E1E"/>
                </a:highlight>
                <a:latin typeface="Courier New"/>
                <a:ea typeface="Courier New"/>
                <a:cs typeface="Courier New"/>
                <a:sym typeface="Courier New"/>
              </a:rPr>
              <a:t>var</a:t>
            </a:r>
            <a:r>
              <a:rPr lang="en" sz="1900">
                <a:solidFill>
                  <a:srgbClr val="D4D4D4"/>
                </a:solidFill>
                <a:highlight>
                  <a:srgbClr val="1E1E1E"/>
                </a:highlight>
                <a:latin typeface="Courier New"/>
                <a:ea typeface="Courier New"/>
                <a:cs typeface="Courier New"/>
                <a:sym typeface="Courier New"/>
              </a:rPr>
              <a:t> </a:t>
            </a:r>
            <a:r>
              <a:rPr lang="en" sz="1900">
                <a:solidFill>
                  <a:srgbClr val="9CDCFE"/>
                </a:solidFill>
                <a:highlight>
                  <a:srgbClr val="1E1E1E"/>
                </a:highlight>
                <a:latin typeface="Courier New"/>
                <a:ea typeface="Courier New"/>
                <a:cs typeface="Courier New"/>
                <a:sym typeface="Courier New"/>
              </a:rPr>
              <a:t>miArreglo</a:t>
            </a:r>
            <a:r>
              <a:rPr lang="en" sz="1900">
                <a:solidFill>
                  <a:srgbClr val="D4D4D4"/>
                </a:solidFill>
                <a:highlight>
                  <a:srgbClr val="1E1E1E"/>
                </a:highlight>
                <a:latin typeface="Courier New"/>
                <a:ea typeface="Courier New"/>
                <a:cs typeface="Courier New"/>
                <a:sym typeface="Courier New"/>
              </a:rPr>
              <a:t> = []; </a:t>
            </a:r>
            <a:r>
              <a:rPr lang="en" sz="1900">
                <a:solidFill>
                  <a:srgbClr val="6A9955"/>
                </a:solidFill>
                <a:highlight>
                  <a:srgbClr val="1E1E1E"/>
                </a:highlight>
                <a:latin typeface="Courier New"/>
                <a:ea typeface="Courier New"/>
                <a:cs typeface="Courier New"/>
                <a:sym typeface="Courier New"/>
              </a:rPr>
              <a:t>// Se inicializa un arreglo vacío</a:t>
            </a:r>
            <a:endParaRPr sz="19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900">
                <a:solidFill>
                  <a:srgbClr val="569CD6"/>
                </a:solidFill>
                <a:highlight>
                  <a:srgbClr val="1E1E1E"/>
                </a:highlight>
                <a:latin typeface="Courier New"/>
                <a:ea typeface="Courier New"/>
                <a:cs typeface="Courier New"/>
                <a:sym typeface="Courier New"/>
              </a:rPr>
              <a:t>var</a:t>
            </a:r>
            <a:r>
              <a:rPr lang="en" sz="1900">
                <a:solidFill>
                  <a:srgbClr val="D4D4D4"/>
                </a:solidFill>
                <a:highlight>
                  <a:srgbClr val="1E1E1E"/>
                </a:highlight>
                <a:latin typeface="Courier New"/>
                <a:ea typeface="Courier New"/>
                <a:cs typeface="Courier New"/>
                <a:sym typeface="Courier New"/>
              </a:rPr>
              <a:t> </a:t>
            </a:r>
            <a:r>
              <a:rPr lang="en" sz="1900">
                <a:solidFill>
                  <a:srgbClr val="9CDCFE"/>
                </a:solidFill>
                <a:highlight>
                  <a:srgbClr val="1E1E1E"/>
                </a:highlight>
                <a:latin typeface="Courier New"/>
                <a:ea typeface="Courier New"/>
                <a:cs typeface="Courier New"/>
                <a:sym typeface="Courier New"/>
              </a:rPr>
              <a:t>i</a:t>
            </a:r>
            <a:r>
              <a:rPr lang="en" sz="1900">
                <a:solidFill>
                  <a:srgbClr val="D4D4D4"/>
                </a:solidFill>
                <a:highlight>
                  <a:srgbClr val="1E1E1E"/>
                </a:highlight>
                <a:latin typeface="Courier New"/>
                <a:ea typeface="Courier New"/>
                <a:cs typeface="Courier New"/>
                <a:sym typeface="Courier New"/>
              </a:rPr>
              <a:t> = </a:t>
            </a:r>
            <a:r>
              <a:rPr lang="en" sz="1900">
                <a:solidFill>
                  <a:srgbClr val="B5CEA8"/>
                </a:solidFill>
                <a:highlight>
                  <a:srgbClr val="1E1E1E"/>
                </a:highlight>
                <a:latin typeface="Courier New"/>
                <a:ea typeface="Courier New"/>
                <a:cs typeface="Courier New"/>
                <a:sym typeface="Courier New"/>
              </a:rPr>
              <a:t>0</a:t>
            </a:r>
            <a:r>
              <a:rPr lang="en" sz="1900">
                <a:solidFill>
                  <a:srgbClr val="D4D4D4"/>
                </a:solidFill>
                <a:highlight>
                  <a:srgbClr val="1E1E1E"/>
                </a:highlight>
                <a:latin typeface="Courier New"/>
                <a:ea typeface="Courier New"/>
                <a:cs typeface="Courier New"/>
                <a:sym typeface="Courier New"/>
              </a:rPr>
              <a:t>;</a:t>
            </a:r>
            <a:endParaRPr sz="19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9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900">
                <a:solidFill>
                  <a:srgbClr val="6A9955"/>
                </a:solidFill>
                <a:highlight>
                  <a:srgbClr val="1E1E1E"/>
                </a:highlight>
                <a:latin typeface="Courier New"/>
                <a:ea typeface="Courier New"/>
                <a:cs typeface="Courier New"/>
                <a:sym typeface="Courier New"/>
              </a:rPr>
              <a:t>// Mientras que la variable i sea menor que 5, se ejecutan las</a:t>
            </a:r>
            <a:endParaRPr sz="1900">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900">
                <a:solidFill>
                  <a:srgbClr val="6A9955"/>
                </a:solidFill>
                <a:highlight>
                  <a:srgbClr val="1E1E1E"/>
                </a:highlight>
                <a:latin typeface="Courier New"/>
                <a:ea typeface="Courier New"/>
                <a:cs typeface="Courier New"/>
                <a:sym typeface="Courier New"/>
              </a:rPr>
              <a:t>// instrucciones dentro del ciclo;</a:t>
            </a:r>
            <a:endParaRPr sz="1900">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9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900">
                <a:solidFill>
                  <a:srgbClr val="C586C0"/>
                </a:solidFill>
                <a:highlight>
                  <a:srgbClr val="1E1E1E"/>
                </a:highlight>
                <a:latin typeface="Courier New"/>
                <a:ea typeface="Courier New"/>
                <a:cs typeface="Courier New"/>
                <a:sym typeface="Courier New"/>
              </a:rPr>
              <a:t>while</a:t>
            </a:r>
            <a:r>
              <a:rPr lang="en" sz="1900">
                <a:solidFill>
                  <a:srgbClr val="D4D4D4"/>
                </a:solidFill>
                <a:highlight>
                  <a:srgbClr val="1E1E1E"/>
                </a:highlight>
                <a:latin typeface="Courier New"/>
                <a:ea typeface="Courier New"/>
                <a:cs typeface="Courier New"/>
                <a:sym typeface="Courier New"/>
              </a:rPr>
              <a:t>(</a:t>
            </a:r>
            <a:r>
              <a:rPr lang="en" sz="1900">
                <a:solidFill>
                  <a:srgbClr val="9CDCFE"/>
                </a:solidFill>
                <a:highlight>
                  <a:srgbClr val="1E1E1E"/>
                </a:highlight>
                <a:latin typeface="Courier New"/>
                <a:ea typeface="Courier New"/>
                <a:cs typeface="Courier New"/>
                <a:sym typeface="Courier New"/>
              </a:rPr>
              <a:t>i</a:t>
            </a:r>
            <a:r>
              <a:rPr lang="en" sz="1900">
                <a:solidFill>
                  <a:srgbClr val="D4D4D4"/>
                </a:solidFill>
                <a:highlight>
                  <a:srgbClr val="1E1E1E"/>
                </a:highlight>
                <a:latin typeface="Courier New"/>
                <a:ea typeface="Courier New"/>
                <a:cs typeface="Courier New"/>
                <a:sym typeface="Courier New"/>
              </a:rPr>
              <a:t> &lt; </a:t>
            </a:r>
            <a:r>
              <a:rPr lang="en" sz="1900">
                <a:solidFill>
                  <a:srgbClr val="B5CEA8"/>
                </a:solidFill>
                <a:highlight>
                  <a:srgbClr val="1E1E1E"/>
                </a:highlight>
                <a:latin typeface="Courier New"/>
                <a:ea typeface="Courier New"/>
                <a:cs typeface="Courier New"/>
                <a:sym typeface="Courier New"/>
              </a:rPr>
              <a:t>5</a:t>
            </a:r>
            <a:r>
              <a:rPr lang="en" sz="1900">
                <a:solidFill>
                  <a:srgbClr val="D4D4D4"/>
                </a:solidFill>
                <a:highlight>
                  <a:srgbClr val="1E1E1E"/>
                </a:highlight>
                <a:latin typeface="Courier New"/>
                <a:ea typeface="Courier New"/>
                <a:cs typeface="Courier New"/>
                <a:sym typeface="Courier New"/>
              </a:rPr>
              <a:t>){</a:t>
            </a:r>
            <a:endParaRPr sz="19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900">
                <a:solidFill>
                  <a:srgbClr val="D4D4D4"/>
                </a:solidFill>
                <a:highlight>
                  <a:srgbClr val="1E1E1E"/>
                </a:highlight>
                <a:latin typeface="Courier New"/>
                <a:ea typeface="Courier New"/>
                <a:cs typeface="Courier New"/>
                <a:sym typeface="Courier New"/>
              </a:rPr>
              <a:t>   </a:t>
            </a:r>
            <a:r>
              <a:rPr lang="en" sz="1900">
                <a:solidFill>
                  <a:srgbClr val="9CDCFE"/>
                </a:solidFill>
                <a:highlight>
                  <a:srgbClr val="1E1E1E"/>
                </a:highlight>
                <a:latin typeface="Courier New"/>
                <a:ea typeface="Courier New"/>
                <a:cs typeface="Courier New"/>
                <a:sym typeface="Courier New"/>
              </a:rPr>
              <a:t>miArreglo</a:t>
            </a:r>
            <a:r>
              <a:rPr lang="en" sz="1900">
                <a:solidFill>
                  <a:srgbClr val="D4D4D4"/>
                </a:solidFill>
                <a:highlight>
                  <a:srgbClr val="1E1E1E"/>
                </a:highlight>
                <a:latin typeface="Courier New"/>
                <a:ea typeface="Courier New"/>
                <a:cs typeface="Courier New"/>
                <a:sym typeface="Courier New"/>
              </a:rPr>
              <a:t>.</a:t>
            </a:r>
            <a:r>
              <a:rPr lang="en" sz="1900">
                <a:solidFill>
                  <a:srgbClr val="DCDCAA"/>
                </a:solidFill>
                <a:highlight>
                  <a:srgbClr val="1E1E1E"/>
                </a:highlight>
                <a:latin typeface="Courier New"/>
                <a:ea typeface="Courier New"/>
                <a:cs typeface="Courier New"/>
                <a:sym typeface="Courier New"/>
              </a:rPr>
              <a:t>push</a:t>
            </a:r>
            <a:r>
              <a:rPr lang="en" sz="1900">
                <a:solidFill>
                  <a:srgbClr val="D4D4D4"/>
                </a:solidFill>
                <a:highlight>
                  <a:srgbClr val="1E1E1E"/>
                </a:highlight>
                <a:latin typeface="Courier New"/>
                <a:ea typeface="Courier New"/>
                <a:cs typeface="Courier New"/>
                <a:sym typeface="Courier New"/>
              </a:rPr>
              <a:t>[</a:t>
            </a:r>
            <a:r>
              <a:rPr lang="en" sz="1900">
                <a:solidFill>
                  <a:srgbClr val="9CDCFE"/>
                </a:solidFill>
                <a:highlight>
                  <a:srgbClr val="1E1E1E"/>
                </a:highlight>
                <a:latin typeface="Courier New"/>
                <a:ea typeface="Courier New"/>
                <a:cs typeface="Courier New"/>
                <a:sym typeface="Courier New"/>
              </a:rPr>
              <a:t>i</a:t>
            </a:r>
            <a:r>
              <a:rPr lang="en" sz="1900">
                <a:solidFill>
                  <a:srgbClr val="D4D4D4"/>
                </a:solidFill>
                <a:highlight>
                  <a:srgbClr val="1E1E1E"/>
                </a:highlight>
                <a:latin typeface="Courier New"/>
                <a:ea typeface="Courier New"/>
                <a:cs typeface="Courier New"/>
                <a:sym typeface="Courier New"/>
              </a:rPr>
              <a:t>]; </a:t>
            </a:r>
            <a:r>
              <a:rPr lang="en" sz="1900">
                <a:solidFill>
                  <a:srgbClr val="6A9955"/>
                </a:solidFill>
                <a:highlight>
                  <a:srgbClr val="1E1E1E"/>
                </a:highlight>
                <a:latin typeface="Courier New"/>
                <a:ea typeface="Courier New"/>
                <a:cs typeface="Courier New"/>
                <a:sym typeface="Courier New"/>
              </a:rPr>
              <a:t>//Se agrega el valor de i a miArreglo.</a:t>
            </a:r>
            <a:endParaRPr sz="1900">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900">
                <a:solidFill>
                  <a:srgbClr val="D4D4D4"/>
                </a:solidFill>
                <a:highlight>
                  <a:srgbClr val="1E1E1E"/>
                </a:highlight>
                <a:latin typeface="Courier New"/>
                <a:ea typeface="Courier New"/>
                <a:cs typeface="Courier New"/>
                <a:sym typeface="Courier New"/>
              </a:rPr>
              <a:t>   </a:t>
            </a:r>
            <a:r>
              <a:rPr lang="en" sz="1900">
                <a:solidFill>
                  <a:srgbClr val="9CDCFE"/>
                </a:solidFill>
                <a:highlight>
                  <a:srgbClr val="1E1E1E"/>
                </a:highlight>
                <a:latin typeface="Courier New"/>
                <a:ea typeface="Courier New"/>
                <a:cs typeface="Courier New"/>
                <a:sym typeface="Courier New"/>
              </a:rPr>
              <a:t>i</a:t>
            </a:r>
            <a:r>
              <a:rPr lang="en" sz="1900">
                <a:solidFill>
                  <a:srgbClr val="D4D4D4"/>
                </a:solidFill>
                <a:highlight>
                  <a:srgbClr val="1E1E1E"/>
                </a:highlight>
                <a:latin typeface="Courier New"/>
                <a:ea typeface="Courier New"/>
                <a:cs typeface="Courier New"/>
                <a:sym typeface="Courier New"/>
              </a:rPr>
              <a:t>++; </a:t>
            </a:r>
            <a:r>
              <a:rPr lang="en" sz="1900">
                <a:solidFill>
                  <a:srgbClr val="6A9955"/>
                </a:solidFill>
                <a:highlight>
                  <a:srgbClr val="1E1E1E"/>
                </a:highlight>
                <a:latin typeface="Courier New"/>
                <a:ea typeface="Courier New"/>
                <a:cs typeface="Courier New"/>
                <a:sym typeface="Courier New"/>
              </a:rPr>
              <a:t>//Se incrementa el valor de i por 1.</a:t>
            </a:r>
            <a:endParaRPr sz="1900">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900">
                <a:solidFill>
                  <a:srgbClr val="D4D4D4"/>
                </a:solidFill>
                <a:highlight>
                  <a:srgbClr val="1E1E1E"/>
                </a:highlight>
                <a:latin typeface="Courier New"/>
                <a:ea typeface="Courier New"/>
                <a:cs typeface="Courier New"/>
                <a:sym typeface="Courier New"/>
              </a:rPr>
              <a:t>}</a:t>
            </a:r>
            <a:endParaRPr sz="19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9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900">
                <a:solidFill>
                  <a:srgbClr val="6A9955"/>
                </a:solidFill>
                <a:highlight>
                  <a:srgbClr val="1E1E1E"/>
                </a:highlight>
                <a:latin typeface="Courier New"/>
                <a:ea typeface="Courier New"/>
                <a:cs typeface="Courier New"/>
                <a:sym typeface="Courier New"/>
              </a:rPr>
              <a:t>// Ahora miArreglo es [0,1,2,3,4]</a:t>
            </a:r>
            <a:endParaRPr sz="1900"/>
          </a:p>
          <a:p>
            <a:pPr indent="0" lvl="0" marL="0" rtl="0" algn="l">
              <a:spcBef>
                <a:spcPts val="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ctrTitle"/>
          </p:nvPr>
        </p:nvSpPr>
        <p:spPr>
          <a:xfrm>
            <a:off x="311708" y="-1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Estructura de control Do While</a:t>
            </a:r>
            <a:endParaRPr/>
          </a:p>
        </p:txBody>
      </p:sp>
      <p:pic>
        <p:nvPicPr>
          <p:cNvPr id="411" name="Google Shape;411;p68"/>
          <p:cNvPicPr preferRelativeResize="0"/>
          <p:nvPr/>
        </p:nvPicPr>
        <p:blipFill>
          <a:blip r:embed="rId3">
            <a:alphaModFix/>
          </a:blip>
          <a:stretch>
            <a:fillRect/>
          </a:stretch>
        </p:blipFill>
        <p:spPr>
          <a:xfrm>
            <a:off x="3871119" y="2571762"/>
            <a:ext cx="1401751" cy="140176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Estructura de control Do While en JavaScript:</a:t>
            </a:r>
            <a:endParaRPr/>
          </a:p>
        </p:txBody>
      </p:sp>
      <p:sp>
        <p:nvSpPr>
          <p:cNvPr id="417" name="Google Shape;417;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Esta es una estructura similar al bucle While, con la única diferencia de que en la estructura Do While, el bloque de código se ejecuta al menos una vez antes de verificar la condición. Por ejemplo:</a:t>
            </a:r>
            <a:endParaRPr/>
          </a:p>
          <a:p>
            <a:pPr indent="0" lvl="0" marL="457200" rtl="0" algn="l">
              <a:lnSpc>
                <a:spcPct val="150000"/>
              </a:lnSpc>
              <a:spcBef>
                <a:spcPts val="1200"/>
              </a:spcBef>
              <a:spcAft>
                <a:spcPts val="0"/>
              </a:spcAft>
              <a:buNone/>
            </a:pPr>
            <a:r>
              <a:rPr lang="en" sz="1900">
                <a:solidFill>
                  <a:srgbClr val="569CD6"/>
                </a:solidFill>
                <a:highlight>
                  <a:srgbClr val="1E1E1E"/>
                </a:highlight>
                <a:latin typeface="Courier New"/>
                <a:ea typeface="Courier New"/>
                <a:cs typeface="Courier New"/>
                <a:sym typeface="Courier New"/>
              </a:rPr>
              <a:t>var</a:t>
            </a:r>
            <a:r>
              <a:rPr lang="en" sz="1900">
                <a:solidFill>
                  <a:srgbClr val="D4D4D4"/>
                </a:solidFill>
                <a:highlight>
                  <a:srgbClr val="1E1E1E"/>
                </a:highlight>
                <a:latin typeface="Courier New"/>
                <a:ea typeface="Courier New"/>
                <a:cs typeface="Courier New"/>
                <a:sym typeface="Courier New"/>
              </a:rPr>
              <a:t> </a:t>
            </a:r>
            <a:r>
              <a:rPr lang="en" sz="1900">
                <a:solidFill>
                  <a:srgbClr val="9CDCFE"/>
                </a:solidFill>
                <a:highlight>
                  <a:srgbClr val="1E1E1E"/>
                </a:highlight>
                <a:latin typeface="Courier New"/>
                <a:ea typeface="Courier New"/>
                <a:cs typeface="Courier New"/>
                <a:sym typeface="Courier New"/>
              </a:rPr>
              <a:t>miArreglo</a:t>
            </a:r>
            <a:r>
              <a:rPr lang="en" sz="1900">
                <a:solidFill>
                  <a:srgbClr val="D4D4D4"/>
                </a:solidFill>
                <a:highlight>
                  <a:srgbClr val="1E1E1E"/>
                </a:highlight>
                <a:latin typeface="Courier New"/>
                <a:ea typeface="Courier New"/>
                <a:cs typeface="Courier New"/>
                <a:sym typeface="Courier New"/>
              </a:rPr>
              <a:t> = [];</a:t>
            </a:r>
            <a:endParaRPr sz="19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900">
                <a:solidFill>
                  <a:srgbClr val="569CD6"/>
                </a:solidFill>
                <a:highlight>
                  <a:srgbClr val="1E1E1E"/>
                </a:highlight>
                <a:latin typeface="Courier New"/>
                <a:ea typeface="Courier New"/>
                <a:cs typeface="Courier New"/>
                <a:sym typeface="Courier New"/>
              </a:rPr>
              <a:t>var</a:t>
            </a:r>
            <a:r>
              <a:rPr lang="en" sz="1900">
                <a:solidFill>
                  <a:srgbClr val="D4D4D4"/>
                </a:solidFill>
                <a:highlight>
                  <a:srgbClr val="1E1E1E"/>
                </a:highlight>
                <a:latin typeface="Courier New"/>
                <a:ea typeface="Courier New"/>
                <a:cs typeface="Courier New"/>
                <a:sym typeface="Courier New"/>
              </a:rPr>
              <a:t> </a:t>
            </a:r>
            <a:r>
              <a:rPr lang="en" sz="1900">
                <a:solidFill>
                  <a:srgbClr val="9CDCFE"/>
                </a:solidFill>
                <a:highlight>
                  <a:srgbClr val="1E1E1E"/>
                </a:highlight>
                <a:latin typeface="Courier New"/>
                <a:ea typeface="Courier New"/>
                <a:cs typeface="Courier New"/>
                <a:sym typeface="Courier New"/>
              </a:rPr>
              <a:t>i</a:t>
            </a:r>
            <a:r>
              <a:rPr lang="en" sz="1900">
                <a:solidFill>
                  <a:srgbClr val="D4D4D4"/>
                </a:solidFill>
                <a:highlight>
                  <a:srgbClr val="1E1E1E"/>
                </a:highlight>
                <a:latin typeface="Courier New"/>
                <a:ea typeface="Courier New"/>
                <a:cs typeface="Courier New"/>
                <a:sym typeface="Courier New"/>
              </a:rPr>
              <a:t> = </a:t>
            </a:r>
            <a:r>
              <a:rPr lang="en" sz="1900">
                <a:solidFill>
                  <a:srgbClr val="B5CEA8"/>
                </a:solidFill>
                <a:highlight>
                  <a:srgbClr val="1E1E1E"/>
                </a:highlight>
                <a:latin typeface="Courier New"/>
                <a:ea typeface="Courier New"/>
                <a:cs typeface="Courier New"/>
                <a:sym typeface="Courier New"/>
              </a:rPr>
              <a:t>10</a:t>
            </a:r>
            <a:r>
              <a:rPr lang="en" sz="1900">
                <a:solidFill>
                  <a:srgbClr val="D4D4D4"/>
                </a:solidFill>
                <a:highlight>
                  <a:srgbClr val="1E1E1E"/>
                </a:highlight>
                <a:latin typeface="Courier New"/>
                <a:ea typeface="Courier New"/>
                <a:cs typeface="Courier New"/>
                <a:sym typeface="Courier New"/>
              </a:rPr>
              <a:t>;</a:t>
            </a:r>
            <a:endParaRPr sz="19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9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900">
                <a:solidFill>
                  <a:srgbClr val="C586C0"/>
                </a:solidFill>
                <a:highlight>
                  <a:srgbClr val="1E1E1E"/>
                </a:highlight>
                <a:latin typeface="Courier New"/>
                <a:ea typeface="Courier New"/>
                <a:cs typeface="Courier New"/>
                <a:sym typeface="Courier New"/>
              </a:rPr>
              <a:t>do</a:t>
            </a:r>
            <a:r>
              <a:rPr lang="en" sz="1900">
                <a:solidFill>
                  <a:srgbClr val="D4D4D4"/>
                </a:solidFill>
                <a:highlight>
                  <a:srgbClr val="1E1E1E"/>
                </a:highlight>
                <a:latin typeface="Courier New"/>
                <a:ea typeface="Courier New"/>
                <a:cs typeface="Courier New"/>
                <a:sym typeface="Courier New"/>
              </a:rPr>
              <a:t>{ </a:t>
            </a:r>
            <a:r>
              <a:rPr lang="en" sz="1900">
                <a:solidFill>
                  <a:srgbClr val="6A9955"/>
                </a:solidFill>
                <a:highlight>
                  <a:srgbClr val="1E1E1E"/>
                </a:highlight>
                <a:latin typeface="Courier New"/>
                <a:ea typeface="Courier New"/>
                <a:cs typeface="Courier New"/>
                <a:sym typeface="Courier New"/>
              </a:rPr>
              <a:t>//Se ejecuta el bloque de código antes de verificar la condición</a:t>
            </a:r>
            <a:endParaRPr sz="1900">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900">
                <a:solidFill>
                  <a:srgbClr val="D4D4D4"/>
                </a:solidFill>
                <a:highlight>
                  <a:srgbClr val="1E1E1E"/>
                </a:highlight>
                <a:latin typeface="Courier New"/>
                <a:ea typeface="Courier New"/>
                <a:cs typeface="Courier New"/>
                <a:sym typeface="Courier New"/>
              </a:rPr>
              <a:t>   </a:t>
            </a:r>
            <a:r>
              <a:rPr lang="en" sz="1900">
                <a:solidFill>
                  <a:srgbClr val="9CDCFE"/>
                </a:solidFill>
                <a:highlight>
                  <a:srgbClr val="1E1E1E"/>
                </a:highlight>
                <a:latin typeface="Courier New"/>
                <a:ea typeface="Courier New"/>
                <a:cs typeface="Courier New"/>
                <a:sym typeface="Courier New"/>
              </a:rPr>
              <a:t>miArreglo</a:t>
            </a:r>
            <a:r>
              <a:rPr lang="en" sz="1900">
                <a:solidFill>
                  <a:srgbClr val="D4D4D4"/>
                </a:solidFill>
                <a:highlight>
                  <a:srgbClr val="1E1E1E"/>
                </a:highlight>
                <a:latin typeface="Courier New"/>
                <a:ea typeface="Courier New"/>
                <a:cs typeface="Courier New"/>
                <a:sym typeface="Courier New"/>
              </a:rPr>
              <a:t>.</a:t>
            </a:r>
            <a:r>
              <a:rPr lang="en" sz="1900">
                <a:solidFill>
                  <a:srgbClr val="DCDCAA"/>
                </a:solidFill>
                <a:highlight>
                  <a:srgbClr val="1E1E1E"/>
                </a:highlight>
                <a:latin typeface="Courier New"/>
                <a:ea typeface="Courier New"/>
                <a:cs typeface="Courier New"/>
                <a:sym typeface="Courier New"/>
              </a:rPr>
              <a:t>push</a:t>
            </a:r>
            <a:r>
              <a:rPr lang="en" sz="1900">
                <a:solidFill>
                  <a:srgbClr val="D4D4D4"/>
                </a:solidFill>
                <a:highlight>
                  <a:srgbClr val="1E1E1E"/>
                </a:highlight>
                <a:latin typeface="Courier New"/>
                <a:ea typeface="Courier New"/>
                <a:cs typeface="Courier New"/>
                <a:sym typeface="Courier New"/>
              </a:rPr>
              <a:t>(</a:t>
            </a:r>
            <a:r>
              <a:rPr lang="en" sz="1900">
                <a:solidFill>
                  <a:srgbClr val="9CDCFE"/>
                </a:solidFill>
                <a:highlight>
                  <a:srgbClr val="1E1E1E"/>
                </a:highlight>
                <a:latin typeface="Courier New"/>
                <a:ea typeface="Courier New"/>
                <a:cs typeface="Courier New"/>
                <a:sym typeface="Courier New"/>
              </a:rPr>
              <a:t>i</a:t>
            </a:r>
            <a:r>
              <a:rPr lang="en" sz="1900">
                <a:solidFill>
                  <a:srgbClr val="D4D4D4"/>
                </a:solidFill>
                <a:highlight>
                  <a:srgbClr val="1E1E1E"/>
                </a:highlight>
                <a:latin typeface="Courier New"/>
                <a:ea typeface="Courier New"/>
                <a:cs typeface="Courier New"/>
                <a:sym typeface="Courier New"/>
              </a:rPr>
              <a:t>);</a:t>
            </a:r>
            <a:endParaRPr sz="19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900">
                <a:solidFill>
                  <a:srgbClr val="D4D4D4"/>
                </a:solidFill>
                <a:highlight>
                  <a:srgbClr val="1E1E1E"/>
                </a:highlight>
                <a:latin typeface="Courier New"/>
                <a:ea typeface="Courier New"/>
                <a:cs typeface="Courier New"/>
                <a:sym typeface="Courier New"/>
              </a:rPr>
              <a:t>   </a:t>
            </a:r>
            <a:r>
              <a:rPr lang="en" sz="1900">
                <a:solidFill>
                  <a:srgbClr val="9CDCFE"/>
                </a:solidFill>
                <a:highlight>
                  <a:srgbClr val="1E1E1E"/>
                </a:highlight>
                <a:latin typeface="Courier New"/>
                <a:ea typeface="Courier New"/>
                <a:cs typeface="Courier New"/>
                <a:sym typeface="Courier New"/>
              </a:rPr>
              <a:t>i</a:t>
            </a:r>
            <a:r>
              <a:rPr lang="en" sz="1900">
                <a:solidFill>
                  <a:srgbClr val="D4D4D4"/>
                </a:solidFill>
                <a:highlight>
                  <a:srgbClr val="1E1E1E"/>
                </a:highlight>
                <a:latin typeface="Courier New"/>
                <a:ea typeface="Courier New"/>
                <a:cs typeface="Courier New"/>
                <a:sym typeface="Courier New"/>
              </a:rPr>
              <a:t>++;</a:t>
            </a:r>
            <a:endParaRPr sz="19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900">
                <a:solidFill>
                  <a:srgbClr val="D4D4D4"/>
                </a:solidFill>
                <a:highlight>
                  <a:srgbClr val="1E1E1E"/>
                </a:highlight>
                <a:latin typeface="Courier New"/>
                <a:ea typeface="Courier New"/>
                <a:cs typeface="Courier New"/>
                <a:sym typeface="Courier New"/>
              </a:rPr>
              <a:t>} </a:t>
            </a:r>
            <a:r>
              <a:rPr lang="en" sz="1900">
                <a:solidFill>
                  <a:srgbClr val="C586C0"/>
                </a:solidFill>
                <a:highlight>
                  <a:srgbClr val="1E1E1E"/>
                </a:highlight>
                <a:latin typeface="Courier New"/>
                <a:ea typeface="Courier New"/>
                <a:cs typeface="Courier New"/>
                <a:sym typeface="Courier New"/>
              </a:rPr>
              <a:t>while</a:t>
            </a:r>
            <a:r>
              <a:rPr lang="en" sz="1900">
                <a:solidFill>
                  <a:srgbClr val="D4D4D4"/>
                </a:solidFill>
                <a:highlight>
                  <a:srgbClr val="1E1E1E"/>
                </a:highlight>
                <a:latin typeface="Courier New"/>
                <a:ea typeface="Courier New"/>
                <a:cs typeface="Courier New"/>
                <a:sym typeface="Courier New"/>
              </a:rPr>
              <a:t>(</a:t>
            </a:r>
            <a:r>
              <a:rPr lang="en" sz="1900">
                <a:solidFill>
                  <a:srgbClr val="9CDCFE"/>
                </a:solidFill>
                <a:highlight>
                  <a:srgbClr val="1E1E1E"/>
                </a:highlight>
                <a:latin typeface="Courier New"/>
                <a:ea typeface="Courier New"/>
                <a:cs typeface="Courier New"/>
                <a:sym typeface="Courier New"/>
              </a:rPr>
              <a:t>i</a:t>
            </a:r>
            <a:r>
              <a:rPr lang="en" sz="1900">
                <a:solidFill>
                  <a:srgbClr val="D4D4D4"/>
                </a:solidFill>
                <a:highlight>
                  <a:srgbClr val="1E1E1E"/>
                </a:highlight>
                <a:latin typeface="Courier New"/>
                <a:ea typeface="Courier New"/>
                <a:cs typeface="Courier New"/>
                <a:sym typeface="Courier New"/>
              </a:rPr>
              <a:t>&lt;</a:t>
            </a:r>
            <a:r>
              <a:rPr lang="en" sz="1900">
                <a:solidFill>
                  <a:srgbClr val="B5CEA8"/>
                </a:solidFill>
                <a:highlight>
                  <a:srgbClr val="1E1E1E"/>
                </a:highlight>
                <a:latin typeface="Courier New"/>
                <a:ea typeface="Courier New"/>
                <a:cs typeface="Courier New"/>
                <a:sym typeface="Courier New"/>
              </a:rPr>
              <a:t>15</a:t>
            </a:r>
            <a:r>
              <a:rPr lang="en" sz="1900">
                <a:solidFill>
                  <a:srgbClr val="D4D4D4"/>
                </a:solidFill>
                <a:highlight>
                  <a:srgbClr val="1E1E1E"/>
                </a:highlight>
                <a:latin typeface="Courier New"/>
                <a:ea typeface="Courier New"/>
                <a:cs typeface="Courier New"/>
                <a:sym typeface="Courier New"/>
              </a:rPr>
              <a:t>);</a:t>
            </a:r>
            <a:endParaRPr sz="1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0"/>
          <p:cNvSpPr txBox="1"/>
          <p:nvPr>
            <p:ph type="ctrTitle"/>
          </p:nvPr>
        </p:nvSpPr>
        <p:spPr>
          <a:xfrm>
            <a:off x="311708" y="-1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Estructura de control For</a:t>
            </a:r>
            <a:endParaRPr/>
          </a:p>
        </p:txBody>
      </p:sp>
      <p:pic>
        <p:nvPicPr>
          <p:cNvPr id="423" name="Google Shape;423;p70"/>
          <p:cNvPicPr preferRelativeResize="0"/>
          <p:nvPr/>
        </p:nvPicPr>
        <p:blipFill>
          <a:blip r:embed="rId3">
            <a:alphaModFix/>
          </a:blip>
          <a:stretch>
            <a:fillRect/>
          </a:stretch>
        </p:blipFill>
        <p:spPr>
          <a:xfrm>
            <a:off x="3871119" y="2571762"/>
            <a:ext cx="1401751" cy="140176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Estructura de control For en JavaScript</a:t>
            </a:r>
            <a:endParaRPr/>
          </a:p>
        </p:txBody>
      </p:sp>
      <p:sp>
        <p:nvSpPr>
          <p:cNvPr id="429" name="Google Shape;429;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Esta es tal vez la estructura de control más común en JavaScript. Su estructura básica es:</a:t>
            </a:r>
            <a:endParaRPr/>
          </a:p>
          <a:p>
            <a:pPr indent="0" lvl="0" marL="914400" rtl="0" algn="l">
              <a:spcBef>
                <a:spcPts val="1200"/>
              </a:spcBef>
              <a:spcAft>
                <a:spcPts val="0"/>
              </a:spcAft>
              <a:buNone/>
            </a:pPr>
            <a:r>
              <a:t/>
            </a:r>
            <a:endParaRPr/>
          </a:p>
          <a:p>
            <a:pPr indent="0" lvl="0" marL="1371600" rtl="0" algn="l">
              <a:lnSpc>
                <a:spcPct val="150000"/>
              </a:lnSpc>
              <a:spcBef>
                <a:spcPts val="1200"/>
              </a:spcBef>
              <a:spcAft>
                <a:spcPts val="0"/>
              </a:spcAft>
              <a:buNone/>
            </a:pPr>
            <a:r>
              <a:rPr lang="en" sz="2200">
                <a:solidFill>
                  <a:srgbClr val="C586C0"/>
                </a:solidFill>
                <a:highlight>
                  <a:srgbClr val="1E1E1E"/>
                </a:highlight>
                <a:latin typeface="Courier New"/>
                <a:ea typeface="Courier New"/>
                <a:cs typeface="Courier New"/>
                <a:sym typeface="Courier New"/>
              </a:rPr>
              <a:t>for</a:t>
            </a:r>
            <a:r>
              <a:rPr lang="en" sz="2200">
                <a:solidFill>
                  <a:srgbClr val="D4D4D4"/>
                </a:solidFill>
                <a:highlight>
                  <a:srgbClr val="1E1E1E"/>
                </a:highlight>
                <a:latin typeface="Courier New"/>
                <a:ea typeface="Courier New"/>
                <a:cs typeface="Courier New"/>
                <a:sym typeface="Courier New"/>
              </a:rPr>
              <a:t>(</a:t>
            </a:r>
            <a:r>
              <a:rPr lang="en" sz="2200">
                <a:solidFill>
                  <a:srgbClr val="569CD6"/>
                </a:solidFill>
                <a:highlight>
                  <a:srgbClr val="1E1E1E"/>
                </a:highlight>
                <a:latin typeface="Courier New"/>
                <a:ea typeface="Courier New"/>
                <a:cs typeface="Courier New"/>
                <a:sym typeface="Courier New"/>
              </a:rPr>
              <a:t>let</a:t>
            </a:r>
            <a:r>
              <a:rPr lang="en" sz="2200">
                <a:solidFill>
                  <a:srgbClr val="D4D4D4"/>
                </a:solidFill>
                <a:highlight>
                  <a:srgbClr val="1E1E1E"/>
                </a:highlight>
                <a:latin typeface="Courier New"/>
                <a:ea typeface="Courier New"/>
                <a:cs typeface="Courier New"/>
                <a:sym typeface="Courier New"/>
              </a:rPr>
              <a:t> </a:t>
            </a:r>
            <a:r>
              <a:rPr lang="en" sz="2200">
                <a:solidFill>
                  <a:srgbClr val="9CDCFE"/>
                </a:solidFill>
                <a:highlight>
                  <a:srgbClr val="1E1E1E"/>
                </a:highlight>
                <a:latin typeface="Courier New"/>
                <a:ea typeface="Courier New"/>
                <a:cs typeface="Courier New"/>
                <a:sym typeface="Courier New"/>
              </a:rPr>
              <a:t>i</a:t>
            </a:r>
            <a:r>
              <a:rPr lang="en" sz="2200">
                <a:solidFill>
                  <a:srgbClr val="D4D4D4"/>
                </a:solidFill>
                <a:highlight>
                  <a:srgbClr val="1E1E1E"/>
                </a:highlight>
                <a:latin typeface="Courier New"/>
                <a:ea typeface="Courier New"/>
                <a:cs typeface="Courier New"/>
                <a:sym typeface="Courier New"/>
              </a:rPr>
              <a:t> = </a:t>
            </a:r>
            <a:r>
              <a:rPr lang="en" sz="2200">
                <a:solidFill>
                  <a:srgbClr val="B5CEA8"/>
                </a:solidFill>
                <a:highlight>
                  <a:srgbClr val="1E1E1E"/>
                </a:highlight>
                <a:latin typeface="Courier New"/>
                <a:ea typeface="Courier New"/>
                <a:cs typeface="Courier New"/>
                <a:sym typeface="Courier New"/>
              </a:rPr>
              <a:t>0</a:t>
            </a:r>
            <a:r>
              <a:rPr lang="en" sz="2200">
                <a:solidFill>
                  <a:srgbClr val="D4D4D4"/>
                </a:solidFill>
                <a:highlight>
                  <a:srgbClr val="1E1E1E"/>
                </a:highlight>
                <a:latin typeface="Courier New"/>
                <a:ea typeface="Courier New"/>
                <a:cs typeface="Courier New"/>
                <a:sym typeface="Courier New"/>
              </a:rPr>
              <a:t>; </a:t>
            </a:r>
            <a:r>
              <a:rPr lang="en" sz="2200">
                <a:solidFill>
                  <a:srgbClr val="9CDCFE"/>
                </a:solidFill>
                <a:highlight>
                  <a:srgbClr val="1E1E1E"/>
                </a:highlight>
                <a:latin typeface="Courier New"/>
                <a:ea typeface="Courier New"/>
                <a:cs typeface="Courier New"/>
                <a:sym typeface="Courier New"/>
              </a:rPr>
              <a:t>i</a:t>
            </a:r>
            <a:r>
              <a:rPr lang="en" sz="2200">
                <a:solidFill>
                  <a:srgbClr val="D4D4D4"/>
                </a:solidFill>
                <a:highlight>
                  <a:srgbClr val="1E1E1E"/>
                </a:highlight>
                <a:latin typeface="Courier New"/>
                <a:ea typeface="Courier New"/>
                <a:cs typeface="Courier New"/>
                <a:sym typeface="Courier New"/>
              </a:rPr>
              <a:t> &lt; </a:t>
            </a:r>
            <a:r>
              <a:rPr lang="en" sz="2200">
                <a:solidFill>
                  <a:srgbClr val="B5CEA8"/>
                </a:solidFill>
                <a:highlight>
                  <a:srgbClr val="1E1E1E"/>
                </a:highlight>
                <a:latin typeface="Courier New"/>
                <a:ea typeface="Courier New"/>
                <a:cs typeface="Courier New"/>
                <a:sym typeface="Courier New"/>
              </a:rPr>
              <a:t>5</a:t>
            </a:r>
            <a:r>
              <a:rPr lang="en" sz="2200">
                <a:solidFill>
                  <a:srgbClr val="D4D4D4"/>
                </a:solidFill>
                <a:highlight>
                  <a:srgbClr val="1E1E1E"/>
                </a:highlight>
                <a:latin typeface="Courier New"/>
                <a:ea typeface="Courier New"/>
                <a:cs typeface="Courier New"/>
                <a:sym typeface="Courier New"/>
              </a:rPr>
              <a:t>; </a:t>
            </a:r>
            <a:r>
              <a:rPr lang="en" sz="2200">
                <a:solidFill>
                  <a:srgbClr val="9CDCFE"/>
                </a:solidFill>
                <a:highlight>
                  <a:srgbClr val="1E1E1E"/>
                </a:highlight>
                <a:latin typeface="Courier New"/>
                <a:ea typeface="Courier New"/>
                <a:cs typeface="Courier New"/>
                <a:sym typeface="Courier New"/>
              </a:rPr>
              <a:t>i</a:t>
            </a:r>
            <a:r>
              <a:rPr lang="en" sz="2200">
                <a:solidFill>
                  <a:srgbClr val="D4D4D4"/>
                </a:solidFill>
                <a:highlight>
                  <a:srgbClr val="1E1E1E"/>
                </a:highlight>
                <a:latin typeface="Courier New"/>
                <a:ea typeface="Courier New"/>
                <a:cs typeface="Courier New"/>
                <a:sym typeface="Courier New"/>
              </a:rPr>
              <a:t>++){</a:t>
            </a:r>
            <a:endParaRPr sz="2200">
              <a:solidFill>
                <a:srgbClr val="D4D4D4"/>
              </a:solidFill>
              <a:highlight>
                <a:srgbClr val="1E1E1E"/>
              </a:highlight>
              <a:latin typeface="Courier New"/>
              <a:ea typeface="Courier New"/>
              <a:cs typeface="Courier New"/>
              <a:sym typeface="Courier New"/>
            </a:endParaRPr>
          </a:p>
          <a:p>
            <a:pPr indent="0" lvl="0" marL="1371600" rtl="0" algn="l">
              <a:lnSpc>
                <a:spcPct val="150000"/>
              </a:lnSpc>
              <a:spcBef>
                <a:spcPts val="0"/>
              </a:spcBef>
              <a:spcAft>
                <a:spcPts val="0"/>
              </a:spcAft>
              <a:buNone/>
            </a:pPr>
            <a:r>
              <a:rPr lang="en" sz="2200">
                <a:solidFill>
                  <a:srgbClr val="D4D4D4"/>
                </a:solidFill>
                <a:highlight>
                  <a:srgbClr val="1E1E1E"/>
                </a:highlight>
                <a:latin typeface="Courier New"/>
                <a:ea typeface="Courier New"/>
                <a:cs typeface="Courier New"/>
                <a:sym typeface="Courier New"/>
              </a:rPr>
              <a:t>   </a:t>
            </a:r>
            <a:r>
              <a:rPr lang="en" sz="2200">
                <a:solidFill>
                  <a:srgbClr val="6A9955"/>
                </a:solidFill>
                <a:highlight>
                  <a:srgbClr val="1E1E1E"/>
                </a:highlight>
                <a:latin typeface="Courier New"/>
                <a:ea typeface="Courier New"/>
                <a:cs typeface="Courier New"/>
                <a:sym typeface="Courier New"/>
              </a:rPr>
              <a:t>//Bloque de instrucciones</a:t>
            </a:r>
            <a:endParaRPr sz="2200">
              <a:solidFill>
                <a:srgbClr val="6A9955"/>
              </a:solidFill>
              <a:highlight>
                <a:srgbClr val="1E1E1E"/>
              </a:highlight>
              <a:latin typeface="Courier New"/>
              <a:ea typeface="Courier New"/>
              <a:cs typeface="Courier New"/>
              <a:sym typeface="Courier New"/>
            </a:endParaRPr>
          </a:p>
          <a:p>
            <a:pPr indent="0" lvl="0" marL="1371600" rtl="0" algn="l">
              <a:lnSpc>
                <a:spcPct val="150000"/>
              </a:lnSpc>
              <a:spcBef>
                <a:spcPts val="0"/>
              </a:spcBef>
              <a:spcAft>
                <a:spcPts val="0"/>
              </a:spcAft>
              <a:buNone/>
            </a:pPr>
            <a:r>
              <a:rPr lang="en" sz="2200">
                <a:solidFill>
                  <a:srgbClr val="D4D4D4"/>
                </a:solidFill>
                <a:highlight>
                  <a:srgbClr val="1E1E1E"/>
                </a:highlight>
                <a:latin typeface="Courier New"/>
                <a:ea typeface="Courier New"/>
                <a:cs typeface="Courier New"/>
                <a:sym typeface="Courier New"/>
              </a:rPr>
              <a:t>}</a:t>
            </a:r>
            <a:endParaRPr sz="3100">
              <a:solidFill>
                <a:srgbClr val="6A9955"/>
              </a:solidFill>
              <a:highlight>
                <a:srgbClr val="1E1E1E"/>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Declaración y asignación de variables en JavaScript</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t/>
            </a:r>
            <a:endParaRPr sz="4000">
              <a:solidFill>
                <a:srgbClr val="569CD6"/>
              </a:solidFill>
              <a:highlight>
                <a:srgbClr val="1E1E1E"/>
              </a:highlight>
              <a:latin typeface="Courier New"/>
              <a:ea typeface="Courier New"/>
              <a:cs typeface="Courier New"/>
              <a:sym typeface="Courier New"/>
            </a:endParaRPr>
          </a:p>
          <a:p>
            <a:pPr indent="0" lvl="0" marL="0" rtl="0" algn="ctr">
              <a:lnSpc>
                <a:spcPct val="150000"/>
              </a:lnSpc>
              <a:spcBef>
                <a:spcPts val="0"/>
              </a:spcBef>
              <a:spcAft>
                <a:spcPts val="0"/>
              </a:spcAft>
              <a:buNone/>
            </a:pPr>
            <a:r>
              <a:rPr lang="en" sz="4000">
                <a:solidFill>
                  <a:srgbClr val="569CD6"/>
                </a:solidFill>
                <a:highlight>
                  <a:srgbClr val="1E1E1E"/>
                </a:highlight>
                <a:latin typeface="Courier New"/>
                <a:ea typeface="Courier New"/>
                <a:cs typeface="Courier New"/>
                <a:sym typeface="Courier New"/>
              </a:rPr>
              <a:t>var</a:t>
            </a:r>
            <a:r>
              <a:rPr lang="en" sz="4000">
                <a:solidFill>
                  <a:srgbClr val="D4D4D4"/>
                </a:solidFill>
                <a:highlight>
                  <a:srgbClr val="1E1E1E"/>
                </a:highlight>
                <a:latin typeface="Courier New"/>
                <a:ea typeface="Courier New"/>
                <a:cs typeface="Courier New"/>
                <a:sym typeface="Courier New"/>
              </a:rPr>
              <a:t> </a:t>
            </a:r>
            <a:r>
              <a:rPr lang="en" sz="4000">
                <a:solidFill>
                  <a:srgbClr val="9CDCFE"/>
                </a:solidFill>
                <a:highlight>
                  <a:srgbClr val="1E1E1E"/>
                </a:highlight>
                <a:latin typeface="Courier New"/>
                <a:ea typeface="Courier New"/>
                <a:cs typeface="Courier New"/>
                <a:sym typeface="Courier New"/>
              </a:rPr>
              <a:t>a</a:t>
            </a:r>
            <a:r>
              <a:rPr lang="en" sz="4000">
                <a:solidFill>
                  <a:srgbClr val="D4D4D4"/>
                </a:solidFill>
                <a:highlight>
                  <a:srgbClr val="1E1E1E"/>
                </a:highlight>
                <a:latin typeface="Courier New"/>
                <a:ea typeface="Courier New"/>
                <a:cs typeface="Courier New"/>
                <a:sym typeface="Courier New"/>
              </a:rPr>
              <a:t> = </a:t>
            </a:r>
            <a:r>
              <a:rPr lang="en" sz="4000">
                <a:solidFill>
                  <a:srgbClr val="B5CEA8"/>
                </a:solidFill>
                <a:highlight>
                  <a:srgbClr val="1E1E1E"/>
                </a:highlight>
                <a:latin typeface="Courier New"/>
                <a:ea typeface="Courier New"/>
                <a:cs typeface="Courier New"/>
                <a:sym typeface="Courier New"/>
              </a:rPr>
              <a:t>9</a:t>
            </a:r>
            <a:r>
              <a:rPr lang="en" sz="4000">
                <a:solidFill>
                  <a:srgbClr val="D4D4D4"/>
                </a:solidFill>
                <a:highlight>
                  <a:srgbClr val="1E1E1E"/>
                </a:highlight>
                <a:latin typeface="Courier New"/>
                <a:ea typeface="Courier New"/>
                <a:cs typeface="Courier New"/>
                <a:sym typeface="Courier New"/>
              </a:rPr>
              <a:t>;</a:t>
            </a:r>
            <a:endParaRPr>
              <a:solidFill>
                <a:schemeClr val="accent1"/>
              </a:solidFill>
            </a:endParaRPr>
          </a:p>
        </p:txBody>
      </p:sp>
      <p:sp>
        <p:nvSpPr>
          <p:cNvPr id="87" name="Google Shape;87;p18"/>
          <p:cNvSpPr/>
          <p:nvPr/>
        </p:nvSpPr>
        <p:spPr>
          <a:xfrm>
            <a:off x="2996900" y="2258125"/>
            <a:ext cx="1728300" cy="5727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nvSpPr>
        <p:spPr>
          <a:xfrm>
            <a:off x="808475" y="3679900"/>
            <a:ext cx="1728300" cy="4002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4"/>
                </a:solidFill>
              </a:rPr>
              <a:t>Declaración</a:t>
            </a:r>
            <a:endParaRPr>
              <a:solidFill>
                <a:schemeClr val="accent4"/>
              </a:solidFill>
            </a:endParaRPr>
          </a:p>
        </p:txBody>
      </p:sp>
      <p:sp>
        <p:nvSpPr>
          <p:cNvPr id="89" name="Google Shape;89;p18"/>
          <p:cNvSpPr txBox="1"/>
          <p:nvPr/>
        </p:nvSpPr>
        <p:spPr>
          <a:xfrm>
            <a:off x="6161050" y="3679900"/>
            <a:ext cx="1728300" cy="400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rPr>
              <a:t>Asignación</a:t>
            </a:r>
            <a:endParaRPr>
              <a:solidFill>
                <a:schemeClr val="accent1"/>
              </a:solidFill>
            </a:endParaRPr>
          </a:p>
        </p:txBody>
      </p:sp>
      <p:cxnSp>
        <p:nvCxnSpPr>
          <p:cNvPr id="90" name="Google Shape;90;p18"/>
          <p:cNvCxnSpPr>
            <a:stCxn id="88" idx="0"/>
            <a:endCxn id="87" idx="1"/>
          </p:cNvCxnSpPr>
          <p:nvPr/>
        </p:nvCxnSpPr>
        <p:spPr>
          <a:xfrm flipH="1" rot="10800000">
            <a:off x="1672625" y="2544400"/>
            <a:ext cx="1324200" cy="1135500"/>
          </a:xfrm>
          <a:prstGeom prst="straightConnector1">
            <a:avLst/>
          </a:prstGeom>
          <a:noFill/>
          <a:ln cap="flat" cmpd="sng" w="9525">
            <a:solidFill>
              <a:schemeClr val="accent4"/>
            </a:solidFill>
            <a:prstDash val="solid"/>
            <a:round/>
            <a:headEnd len="med" w="med" type="none"/>
            <a:tailEnd len="med" w="med" type="triangle"/>
          </a:ln>
        </p:spPr>
      </p:cxnSp>
      <p:sp>
        <p:nvSpPr>
          <p:cNvPr id="91" name="Google Shape;91;p18"/>
          <p:cNvSpPr/>
          <p:nvPr/>
        </p:nvSpPr>
        <p:spPr>
          <a:xfrm>
            <a:off x="4822900" y="2258125"/>
            <a:ext cx="1324200" cy="5727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8"/>
          <p:cNvCxnSpPr>
            <a:stCxn id="89" idx="0"/>
            <a:endCxn id="91" idx="3"/>
          </p:cNvCxnSpPr>
          <p:nvPr/>
        </p:nvCxnSpPr>
        <p:spPr>
          <a:xfrm rot="10800000">
            <a:off x="6147100" y="2544400"/>
            <a:ext cx="878100" cy="113550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Estructura de control For en JavaScript</a:t>
            </a:r>
            <a:endParaRPr/>
          </a:p>
        </p:txBody>
      </p:sp>
      <p:sp>
        <p:nvSpPr>
          <p:cNvPr id="435" name="Google Shape;435;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En este ejemplo se carga un arreglo mediante la ejecución de una estructura for.</a:t>
            </a:r>
            <a:endParaRPr/>
          </a:p>
          <a:p>
            <a:pPr indent="0" lvl="0" marL="457200" rtl="0" algn="l">
              <a:lnSpc>
                <a:spcPct val="150000"/>
              </a:lnSpc>
              <a:spcBef>
                <a:spcPts val="1200"/>
              </a:spcBef>
              <a:spcAft>
                <a:spcPts val="0"/>
              </a:spcAft>
              <a:buNone/>
            </a:pPr>
            <a:r>
              <a:rPr lang="en">
                <a:solidFill>
                  <a:srgbClr val="6A9955"/>
                </a:solidFill>
                <a:highlight>
                  <a:srgbClr val="1E1E1E"/>
                </a:highlight>
                <a:latin typeface="Courier New"/>
                <a:ea typeface="Courier New"/>
                <a:cs typeface="Courier New"/>
                <a:sym typeface="Courier New"/>
              </a:rPr>
              <a:t>//Se inicializa un arreglo vacío</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 =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//Se itera con un a estructura for </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C586C0"/>
                </a:solidFill>
                <a:highlight>
                  <a:srgbClr val="1E1E1E"/>
                </a:highlight>
                <a:latin typeface="Courier New"/>
                <a:ea typeface="Courier New"/>
                <a:cs typeface="Courier New"/>
                <a:sym typeface="Courier New"/>
              </a:rPr>
              <a:t>for</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let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i</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i</a:t>
            </a:r>
            <a:r>
              <a:rPr lang="en">
                <a:solidFill>
                  <a:srgbClr val="D4D4D4"/>
                </a:solidFill>
                <a:highlight>
                  <a:srgbClr val="1E1E1E"/>
                </a:highlight>
                <a:latin typeface="Courier New"/>
                <a:ea typeface="Courier New"/>
                <a:cs typeface="Courier New"/>
                <a:sym typeface="Courier New"/>
              </a:rPr>
              <a:t> &lt; </a:t>
            </a:r>
            <a:r>
              <a:rPr lang="en">
                <a:solidFill>
                  <a:srgbClr val="B5CEA8"/>
                </a:solidFill>
                <a:highlight>
                  <a:srgbClr val="1E1E1E"/>
                </a:highlight>
                <a:latin typeface="Courier New"/>
                <a:ea typeface="Courier New"/>
                <a:cs typeface="Courier New"/>
                <a:sym typeface="Courier New"/>
              </a:rPr>
              <a:t>5</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i</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miArreglo</a:t>
            </a:r>
            <a:r>
              <a:rPr lang="en">
                <a:solidFill>
                  <a:srgbClr val="D4D4D4"/>
                </a:solidFill>
                <a:highlight>
                  <a:srgbClr val="1E1E1E"/>
                </a:highlight>
                <a:latin typeface="Courier New"/>
                <a:ea typeface="Courier New"/>
                <a:cs typeface="Courier New"/>
                <a:sym typeface="Courier New"/>
              </a:rPr>
              <a:t>.</a:t>
            </a:r>
            <a:r>
              <a:rPr lang="en">
                <a:solidFill>
                  <a:srgbClr val="DCDCAA"/>
                </a:solidFill>
                <a:highlight>
                  <a:srgbClr val="1E1E1E"/>
                </a:highlight>
                <a:latin typeface="Courier New"/>
                <a:ea typeface="Courier New"/>
                <a:cs typeface="Courier New"/>
                <a:sym typeface="Courier New"/>
              </a:rPr>
              <a:t>push</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i</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Ahora miArreglo es [0,1,2,3,4]</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Estructura For anidada:</a:t>
            </a:r>
            <a:endParaRPr/>
          </a:p>
        </p:txBody>
      </p:sp>
      <p:sp>
        <p:nvSpPr>
          <p:cNvPr id="441" name="Google Shape;441;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La anidación de bucles es necesaria para realizar ciertas tareas o procesamientos un poco más complejos que una estructura for simple, o para recorrer arreglos anidados, como en el ejemplo a continuación:</a:t>
            </a:r>
            <a:endParaRPr/>
          </a:p>
          <a:p>
            <a:pPr indent="0" lvl="0" marL="457200" rtl="0" algn="l">
              <a:lnSpc>
                <a:spcPct val="150000"/>
              </a:lnSpc>
              <a:spcBef>
                <a:spcPts val="1200"/>
              </a:spcBef>
              <a:spcAft>
                <a:spcPts val="0"/>
              </a:spcAft>
              <a:buNone/>
            </a:pPr>
            <a:r>
              <a:rPr lang="en">
                <a:solidFill>
                  <a:srgbClr val="6A9955"/>
                </a:solidFill>
                <a:highlight>
                  <a:srgbClr val="1E1E1E"/>
                </a:highlight>
                <a:latin typeface="Courier New"/>
                <a:ea typeface="Courier New"/>
                <a:cs typeface="Courier New"/>
                <a:sym typeface="Courier New"/>
              </a:rPr>
              <a:t>//Se inicializa un arreglo bidimensional.</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arreglo</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2</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3</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4</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5</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6</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7</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8</a:t>
            </a:r>
            <a:r>
              <a:rPr lang="en">
                <a:solidFill>
                  <a:srgbClr val="D4D4D4"/>
                </a:solidFill>
                <a:highlight>
                  <a:srgbClr val="1E1E1E"/>
                </a:highlight>
                <a:latin typeface="Courier New"/>
                <a:ea typeface="Courier New"/>
                <a:cs typeface="Courier New"/>
                <a:sym typeface="Courier New"/>
              </a:rPr>
              <a:t>,</a:t>
            </a:r>
            <a:r>
              <a:rPr lang="en">
                <a:solidFill>
                  <a:srgbClr val="B5CEA8"/>
                </a:solidFill>
                <a:highlight>
                  <a:srgbClr val="1E1E1E"/>
                </a:highlight>
                <a:latin typeface="Courier New"/>
                <a:ea typeface="Courier New"/>
                <a:cs typeface="Courier New"/>
                <a:sym typeface="Courier New"/>
              </a:rPr>
              <a:t>9</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//Se recorre tanto el arreglo principal como aquellos anidados</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C586C0"/>
                </a:solidFill>
                <a:highlight>
                  <a:srgbClr val="1E1E1E"/>
                </a:highlight>
                <a:latin typeface="Courier New"/>
                <a:ea typeface="Courier New"/>
                <a:cs typeface="Courier New"/>
                <a:sym typeface="Courier New"/>
              </a:rPr>
              <a:t>for</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let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i</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i</a:t>
            </a:r>
            <a:r>
              <a:rPr lang="en">
                <a:solidFill>
                  <a:srgbClr val="D4D4D4"/>
                </a:solidFill>
                <a:highlight>
                  <a:srgbClr val="1E1E1E"/>
                </a:highlight>
                <a:latin typeface="Courier New"/>
                <a:ea typeface="Courier New"/>
                <a:cs typeface="Courier New"/>
                <a:sym typeface="Courier New"/>
              </a:rPr>
              <a:t>&lt;</a:t>
            </a:r>
            <a:r>
              <a:rPr lang="en">
                <a:solidFill>
                  <a:srgbClr val="9CDCFE"/>
                </a:solidFill>
                <a:highlight>
                  <a:srgbClr val="1E1E1E"/>
                </a:highlight>
                <a:latin typeface="Courier New"/>
                <a:ea typeface="Courier New"/>
                <a:cs typeface="Courier New"/>
                <a:sym typeface="Courier New"/>
              </a:rPr>
              <a:t>arreglo</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length</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i</a:t>
            </a:r>
            <a:r>
              <a:rPr lang="en">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for</a:t>
            </a:r>
            <a:r>
              <a:rPr lang="en">
                <a:solidFill>
                  <a:srgbClr val="D4D4D4"/>
                </a:solidFill>
                <a:highlight>
                  <a:srgbClr val="1E1E1E"/>
                </a:highlight>
                <a:latin typeface="Courier New"/>
                <a:ea typeface="Courier New"/>
                <a:cs typeface="Courier New"/>
                <a:sym typeface="Courier New"/>
              </a:rPr>
              <a:t>(</a:t>
            </a:r>
            <a:r>
              <a:rPr lang="en">
                <a:solidFill>
                  <a:srgbClr val="569CD6"/>
                </a:solidFill>
                <a:highlight>
                  <a:srgbClr val="1E1E1E"/>
                </a:highlight>
                <a:latin typeface="Courier New"/>
                <a:ea typeface="Courier New"/>
                <a:cs typeface="Courier New"/>
                <a:sym typeface="Courier New"/>
              </a:rPr>
              <a:t>let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j</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j</a:t>
            </a:r>
            <a:r>
              <a:rPr lang="en">
                <a:solidFill>
                  <a:srgbClr val="D4D4D4"/>
                </a:solidFill>
                <a:highlight>
                  <a:srgbClr val="1E1E1E"/>
                </a:highlight>
                <a:latin typeface="Courier New"/>
                <a:ea typeface="Courier New"/>
                <a:cs typeface="Courier New"/>
                <a:sym typeface="Courier New"/>
              </a:rPr>
              <a:t>&lt;</a:t>
            </a:r>
            <a:r>
              <a:rPr lang="en">
                <a:solidFill>
                  <a:srgbClr val="9CDCFE"/>
                </a:solidFill>
                <a:highlight>
                  <a:srgbClr val="1E1E1E"/>
                </a:highlight>
                <a:latin typeface="Courier New"/>
                <a:ea typeface="Courier New"/>
                <a:cs typeface="Courier New"/>
                <a:sym typeface="Courier New"/>
              </a:rPr>
              <a:t>arreglo</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i</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length</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j</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console</a:t>
            </a:r>
            <a:r>
              <a:rPr lang="en">
                <a:solidFill>
                  <a:srgbClr val="D4D4D4"/>
                </a:solidFill>
                <a:highlight>
                  <a:srgbClr val="1E1E1E"/>
                </a:highlight>
                <a:latin typeface="Courier New"/>
                <a:ea typeface="Courier New"/>
                <a:cs typeface="Courier New"/>
                <a:sym typeface="Courier New"/>
              </a:rPr>
              <a:t>.</a:t>
            </a:r>
            <a:r>
              <a:rPr lang="en">
                <a:solidFill>
                  <a:srgbClr val="DCDCAA"/>
                </a:solidFill>
                <a:highlight>
                  <a:srgbClr val="1E1E1E"/>
                </a:highlight>
                <a:latin typeface="Courier New"/>
                <a:ea typeface="Courier New"/>
                <a:cs typeface="Courier New"/>
                <a:sym typeface="Courier New"/>
              </a:rPr>
              <a:t>log</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arreglo</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i</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j</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4"/>
          <p:cNvSpPr txBox="1"/>
          <p:nvPr>
            <p:ph type="ctrTitle"/>
          </p:nvPr>
        </p:nvSpPr>
        <p:spPr>
          <a:xfrm>
            <a:off x="311708" y="-1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Objetos</a:t>
            </a:r>
            <a:endParaRPr/>
          </a:p>
        </p:txBody>
      </p:sp>
      <p:pic>
        <p:nvPicPr>
          <p:cNvPr id="447" name="Google Shape;447;p74"/>
          <p:cNvPicPr preferRelativeResize="0"/>
          <p:nvPr/>
        </p:nvPicPr>
        <p:blipFill>
          <a:blip r:embed="rId3">
            <a:alphaModFix/>
          </a:blip>
          <a:stretch>
            <a:fillRect/>
          </a:stretch>
        </p:blipFill>
        <p:spPr>
          <a:xfrm>
            <a:off x="3871119" y="2571762"/>
            <a:ext cx="1401751" cy="140176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Objetos en JavaScript:</a:t>
            </a:r>
            <a:endParaRPr/>
          </a:p>
        </p:txBody>
      </p:sp>
      <p:sp>
        <p:nvSpPr>
          <p:cNvPr id="453" name="Google Shape;453;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Como se mencionó anteriormente, JavaScript es un lenguaje diseñado en un paradigma orientado a objetos. </a:t>
            </a:r>
            <a:endParaRPr/>
          </a:p>
          <a:p>
            <a:pPr indent="-342900" lvl="0" marL="457200" rtl="0" algn="l">
              <a:spcBef>
                <a:spcPts val="0"/>
              </a:spcBef>
              <a:spcAft>
                <a:spcPts val="0"/>
              </a:spcAft>
              <a:buSzPts val="1800"/>
              <a:buChar char="❏"/>
            </a:pPr>
            <a:r>
              <a:rPr lang="en"/>
              <a:t>Un objeto simplemente es una colección de propiedades, cada una de ellas asociada a un valor. Su propósito es crear estructuras comparables con los objetos de la vida real.</a:t>
            </a:r>
            <a:endParaRPr/>
          </a:p>
          <a:p>
            <a:pPr indent="-342900" lvl="0" marL="457200" rtl="0" algn="l">
              <a:spcBef>
                <a:spcPts val="0"/>
              </a:spcBef>
              <a:spcAft>
                <a:spcPts val="0"/>
              </a:spcAft>
              <a:buSzPts val="1800"/>
              <a:buChar char="❏"/>
            </a:pPr>
            <a:r>
              <a:rPr lang="en"/>
              <a:t>Las propiedades de un objeto básicamente son lo mismo que una variable, excepto por el nexo de la misma con el objeto.</a:t>
            </a:r>
            <a:endParaRPr/>
          </a:p>
          <a:p>
            <a:pPr indent="-342900" lvl="0" marL="457200" rtl="0" algn="l">
              <a:spcBef>
                <a:spcPts val="0"/>
              </a:spcBef>
              <a:spcAft>
                <a:spcPts val="0"/>
              </a:spcAft>
              <a:buSzPts val="1800"/>
              <a:buChar char="❏"/>
            </a:pPr>
            <a:r>
              <a:rPr lang="en"/>
              <a:t>Adicionalmente, el valor de una propiedad puede ser una función. En este caso dicha propiedad se le conoce como método.</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Estructura general de un objeto en JavaScript:</a:t>
            </a:r>
            <a:endParaRPr/>
          </a:p>
        </p:txBody>
      </p:sp>
      <p:sp>
        <p:nvSpPr>
          <p:cNvPr id="459" name="Google Shape;459;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A continuación una breve explicación sobre cómo crear un objeto en JavaScript.</a:t>
            </a:r>
            <a:endParaRPr/>
          </a:p>
          <a:p>
            <a:pPr indent="0" lvl="0" marL="914400" rtl="0" algn="l">
              <a:spcBef>
                <a:spcPts val="1200"/>
              </a:spcBef>
              <a:spcAft>
                <a:spcPts val="0"/>
              </a:spcAft>
              <a:buNone/>
            </a:pPr>
            <a:r>
              <a:t/>
            </a:r>
            <a:endParaRPr/>
          </a:p>
          <a:p>
            <a:pPr indent="0" lvl="0" marL="45720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miCarro</a:t>
            </a:r>
            <a:r>
              <a:rPr lang="en">
                <a:solidFill>
                  <a:srgbClr val="D4D4D4"/>
                </a:solidFill>
                <a:highlight>
                  <a:srgbClr val="1E1E1E"/>
                </a:highlight>
                <a:latin typeface="Courier New"/>
                <a:ea typeface="Courier New"/>
                <a:cs typeface="Courier New"/>
                <a:sym typeface="Courier New"/>
              </a:rPr>
              <a:t> = { </a:t>
            </a:r>
            <a:r>
              <a:rPr lang="en">
                <a:solidFill>
                  <a:srgbClr val="6A9955"/>
                </a:solidFill>
                <a:highlight>
                  <a:srgbClr val="1E1E1E"/>
                </a:highlight>
                <a:latin typeface="Courier New"/>
                <a:ea typeface="Courier New"/>
                <a:cs typeface="Courier New"/>
                <a:sym typeface="Courier New"/>
              </a:rPr>
              <a:t>//Llaves al principio y al final del objeto</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"marca"</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"Ford"</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//propiedad 1 seguido por una coma</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"modelo"</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"Mustang"</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propiedad 2</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"anio"</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1969</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propiedad n</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Acceso a las propiedades de un objeto con notación de punto:</a:t>
            </a:r>
            <a:endParaRPr/>
          </a:p>
        </p:txBody>
      </p:sp>
      <p:sp>
        <p:nvSpPr>
          <p:cNvPr id="465" name="Google Shape;465;p77"/>
          <p:cNvSpPr txBox="1"/>
          <p:nvPr>
            <p:ph idx="1" type="body"/>
          </p:nvPr>
        </p:nvSpPr>
        <p:spPr>
          <a:xfrm>
            <a:off x="311700" y="1299800"/>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Existen dos maneras de acceder a un objeto en JavaScript. La primera de estas se denomina acceso por notación de punto. A continuación un ejemplo.</a:t>
            </a:r>
            <a:endParaRPr/>
          </a:p>
          <a:p>
            <a:pPr indent="0" lvl="0" marL="45720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 = { </a:t>
            </a:r>
            <a:r>
              <a:rPr lang="en">
                <a:solidFill>
                  <a:srgbClr val="6A9955"/>
                </a:solidFill>
                <a:highlight>
                  <a:srgbClr val="1E1E1E"/>
                </a:highlight>
                <a:latin typeface="Courier New"/>
                <a:ea typeface="Courier New"/>
                <a:cs typeface="Courier New"/>
                <a:sym typeface="Courier New"/>
              </a:rPr>
              <a:t>// Se crea un objeto nuevo con sus propiedades</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"altura"</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1.75</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"edad"</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35</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"sexo"</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"Masculino"</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Se accede a sus propiedades con el nombre del objeto seguido de un punto</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altura</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altura</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1.75</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edad</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edad</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35</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sexo</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sexo</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"Masculino"</a:t>
            </a:r>
            <a:endParaRPr>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Acceso a propiedades de un objeto con corchetes:</a:t>
            </a:r>
            <a:endParaRPr/>
          </a:p>
        </p:txBody>
      </p:sp>
      <p:sp>
        <p:nvSpPr>
          <p:cNvPr id="471" name="Google Shape;471;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De la misma manera que con el acceso a arreglos por medio de índices entre corchetes, es posible acceder a las propiedades de un objeto utilizando [ ].</a:t>
            </a:r>
            <a:endParaRPr/>
          </a:p>
          <a:p>
            <a:pPr indent="0" lvl="0" marL="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 = { </a:t>
            </a:r>
            <a:r>
              <a:rPr lang="en">
                <a:solidFill>
                  <a:srgbClr val="6A9955"/>
                </a:solidFill>
                <a:highlight>
                  <a:srgbClr val="1E1E1E"/>
                </a:highlight>
                <a:latin typeface="Courier New"/>
                <a:ea typeface="Courier New"/>
                <a:cs typeface="Courier New"/>
                <a:sym typeface="Courier New"/>
              </a:rPr>
              <a:t>// Se crea un objeto nuevo con sus propiedades</a:t>
            </a:r>
            <a:endParaRPr>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"altura"</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1.75</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"edad"</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35</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"sexo"</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"Masculino"</a:t>
            </a:r>
            <a:endParaRPr>
              <a:solidFill>
                <a:srgbClr val="CE9178"/>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Se accede a sus propiedades con el nombre del objeto y la propiedad entre corchetes y //paréntesis</a:t>
            </a:r>
            <a:endParaRPr>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altura</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a:t>
            </a:r>
            <a:r>
              <a:rPr lang="en">
                <a:solidFill>
                  <a:srgbClr val="CE9178"/>
                </a:solidFill>
                <a:highlight>
                  <a:srgbClr val="1E1E1E"/>
                </a:highlight>
                <a:latin typeface="Courier New"/>
                <a:ea typeface="Courier New"/>
                <a:cs typeface="Courier New"/>
                <a:sym typeface="Courier New"/>
              </a:rPr>
              <a:t>"altura"</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1.75</a:t>
            </a:r>
            <a:endParaRPr>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edad</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edad</a:t>
            </a:r>
            <a:r>
              <a:rPr lang="en">
                <a:solidFill>
                  <a:srgbClr val="D4D4D4"/>
                </a:solidFill>
                <a:highlight>
                  <a:srgbClr val="1E1E1E"/>
                </a:highlight>
                <a:latin typeface="Courier New"/>
                <a:ea typeface="Courier New"/>
                <a:cs typeface="Courier New"/>
                <a:sym typeface="Courier New"/>
              </a:rPr>
              <a:t>[</a:t>
            </a:r>
            <a:r>
              <a:rPr lang="en">
                <a:solidFill>
                  <a:srgbClr val="CE9178"/>
                </a:solidFill>
                <a:highlight>
                  <a:srgbClr val="1E1E1E"/>
                </a:highlight>
                <a:latin typeface="Courier New"/>
                <a:ea typeface="Courier New"/>
                <a:cs typeface="Courier New"/>
                <a:sym typeface="Courier New"/>
              </a:rPr>
              <a:t>"edad"</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35</a:t>
            </a:r>
            <a:endParaRPr>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sexo</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sexo</a:t>
            </a:r>
            <a:r>
              <a:rPr lang="en">
                <a:solidFill>
                  <a:srgbClr val="D4D4D4"/>
                </a:solidFill>
                <a:highlight>
                  <a:srgbClr val="1E1E1E"/>
                </a:highlight>
                <a:latin typeface="Courier New"/>
                <a:ea typeface="Courier New"/>
                <a:cs typeface="Courier New"/>
                <a:sym typeface="Courier New"/>
              </a:rPr>
              <a:t>[</a:t>
            </a:r>
            <a:r>
              <a:rPr lang="en">
                <a:solidFill>
                  <a:srgbClr val="CE9178"/>
                </a:solidFill>
                <a:highlight>
                  <a:srgbClr val="1E1E1E"/>
                </a:highlight>
                <a:latin typeface="Courier New"/>
                <a:ea typeface="Courier New"/>
                <a:cs typeface="Courier New"/>
                <a:sym typeface="Courier New"/>
              </a:rPr>
              <a:t>"sexo"</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"Masculino"</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Modificación de las propiedades de un objeto:</a:t>
            </a:r>
            <a:endParaRPr/>
          </a:p>
        </p:txBody>
      </p:sp>
      <p:sp>
        <p:nvSpPr>
          <p:cNvPr id="477" name="Google Shape;477;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Las propiedades de un objeto pueden ser modificadas mediante la notación de punto de la siguiente manera:</a:t>
            </a:r>
            <a:endParaRPr/>
          </a:p>
          <a:p>
            <a:pPr indent="0" lvl="0" marL="45720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 = { </a:t>
            </a:r>
            <a:r>
              <a:rPr lang="en">
                <a:solidFill>
                  <a:srgbClr val="6A9955"/>
                </a:solidFill>
                <a:highlight>
                  <a:srgbClr val="1E1E1E"/>
                </a:highlight>
                <a:latin typeface="Courier New"/>
                <a:ea typeface="Courier New"/>
                <a:cs typeface="Courier New"/>
                <a:sym typeface="Courier New"/>
              </a:rPr>
              <a:t>//Se inicializa el objeto</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"nombre"</a:t>
            </a:r>
            <a:r>
              <a:rPr lang="en">
                <a:solidFill>
                  <a:srgbClr val="9CDCFE"/>
                </a:solidFill>
                <a:highlight>
                  <a:srgbClr val="1E1E1E"/>
                </a:highlight>
                <a:latin typeface="Courier New"/>
                <a:ea typeface="Courier New"/>
                <a:cs typeface="Courier New"/>
                <a:sym typeface="Courier New"/>
              </a:rPr>
              <a:t> :</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"Camilo"</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Se asigna "Camilo" a nombre</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Modificación de la propiedad:</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nombre</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"Juan"</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//Se modifica la propiedad del //objeto por el string "Juan"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Agregar una nueva propiedad a un objeto:</a:t>
            </a:r>
            <a:endParaRPr/>
          </a:p>
        </p:txBody>
      </p:sp>
      <p:sp>
        <p:nvSpPr>
          <p:cNvPr id="483" name="Google Shape;483;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Es posible agregar una nueva propiedad a un objeto, mediante la notación de punto, de una manera muy similar al ejemplo pasado.</a:t>
            </a:r>
            <a:endParaRPr/>
          </a:p>
          <a:p>
            <a:pPr indent="0" lvl="0" marL="45720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 = { </a:t>
            </a:r>
            <a:r>
              <a:rPr lang="en">
                <a:solidFill>
                  <a:srgbClr val="6A9955"/>
                </a:solidFill>
                <a:highlight>
                  <a:srgbClr val="1E1E1E"/>
                </a:highlight>
                <a:latin typeface="Courier New"/>
                <a:ea typeface="Courier New"/>
                <a:cs typeface="Courier New"/>
                <a:sym typeface="Courier New"/>
              </a:rPr>
              <a:t>//Se crea un nuevo objeto llamado persona</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"nombre"</a:t>
            </a:r>
            <a:r>
              <a:rPr lang="en">
                <a:solidFill>
                  <a:srgbClr val="9CDCFE"/>
                </a:solidFill>
                <a:highlight>
                  <a:srgbClr val="1E1E1E"/>
                </a:highlight>
                <a:latin typeface="Courier New"/>
                <a:ea typeface="Courier New"/>
                <a:cs typeface="Courier New"/>
                <a:sym typeface="Courier New"/>
              </a:rPr>
              <a:t> :</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"Camilo"</a:t>
            </a:r>
            <a:endParaRPr>
              <a:solidFill>
                <a:srgbClr val="CE9178"/>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apellido</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"Perez"</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//Se ha agregado la propiedad // apellido al objeto persona</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Eliminar una propiedad de un objeto:</a:t>
            </a:r>
            <a:endParaRPr/>
          </a:p>
        </p:txBody>
      </p:sp>
      <p:sp>
        <p:nvSpPr>
          <p:cNvPr id="489" name="Google Shape;489;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Mediante la palabra reservada </a:t>
            </a:r>
            <a:r>
              <a:rPr lang="en">
                <a:solidFill>
                  <a:srgbClr val="CE9178"/>
                </a:solidFill>
              </a:rPr>
              <a:t>delete </a:t>
            </a:r>
            <a:r>
              <a:rPr lang="en"/>
              <a:t>es posible eliminar una propiedad de un objeto ya instanciado de la siguiente manera:</a:t>
            </a:r>
            <a:endParaRPr/>
          </a:p>
          <a:p>
            <a:pPr indent="0" lvl="0" marL="457200" rtl="0" algn="l">
              <a:lnSpc>
                <a:spcPct val="150000"/>
              </a:lnSpc>
              <a:spcBef>
                <a:spcPts val="1200"/>
              </a:spcBef>
              <a:spcAft>
                <a:spcPts val="0"/>
              </a:spcAft>
              <a:buNone/>
            </a:pPr>
            <a:r>
              <a:rPr lang="en">
                <a:solidFill>
                  <a:srgbClr val="6A9955"/>
                </a:solidFill>
                <a:highlight>
                  <a:srgbClr val="1E1E1E"/>
                </a:highlight>
                <a:latin typeface="Courier New"/>
                <a:ea typeface="Courier New"/>
                <a:cs typeface="Courier New"/>
                <a:sym typeface="Courier New"/>
              </a:rPr>
              <a:t>//Se crea un nuevo objeto persona con las propiedades nombre y apellido.</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 =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"nombre"</a:t>
            </a:r>
            <a:r>
              <a:rPr lang="en">
                <a:solidFill>
                  <a:srgbClr val="9CDCFE"/>
                </a:solidFill>
                <a:highlight>
                  <a:srgbClr val="1E1E1E"/>
                </a:highlight>
                <a:latin typeface="Courier New"/>
                <a:ea typeface="Courier New"/>
                <a:cs typeface="Courier New"/>
                <a:sym typeface="Courier New"/>
              </a:rPr>
              <a:t>  :</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"Camilo",</a:t>
            </a:r>
            <a:endParaRPr>
              <a:solidFill>
                <a:srgbClr val="CE9178"/>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"apellido"</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"Perez"</a:t>
            </a:r>
            <a:endParaRPr>
              <a:solidFill>
                <a:srgbClr val="CE9178"/>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delete</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persona</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apellido</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se elimina la propiedad apellido del objeto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Declaración y asignación de variables en JavaScript</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lnSpc>
                <a:spcPct val="150000"/>
              </a:lnSpc>
              <a:spcBef>
                <a:spcPts val="0"/>
              </a:spcBef>
              <a:spcAft>
                <a:spcPts val="0"/>
              </a:spcAft>
              <a:buSzPct val="100000"/>
              <a:buFont typeface="Courier New"/>
              <a:buAutoNum type="arabicPeriod"/>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a</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//Declaración de una variable.</a:t>
            </a:r>
            <a:endParaRPr>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solidFill>
                <a:srgbClr val="6A9955"/>
              </a:solidFill>
              <a:highlight>
                <a:srgbClr val="1E1E1E"/>
              </a:highlight>
              <a:latin typeface="Courier New"/>
              <a:ea typeface="Courier New"/>
              <a:cs typeface="Courier New"/>
              <a:sym typeface="Courier New"/>
            </a:endParaRPr>
          </a:p>
          <a:p>
            <a:pPr indent="-334327" lvl="0" marL="457200" rtl="0" algn="l">
              <a:lnSpc>
                <a:spcPct val="150000"/>
              </a:lnSpc>
              <a:spcBef>
                <a:spcPts val="0"/>
              </a:spcBef>
              <a:spcAft>
                <a:spcPts val="0"/>
              </a:spcAft>
              <a:buSzPct val="100000"/>
              <a:buFont typeface="Courier New"/>
              <a:buAutoNum type="arabicPeriod"/>
            </a:pPr>
            <a:r>
              <a:rPr lang="en">
                <a:solidFill>
                  <a:srgbClr val="9CDCFE"/>
                </a:solidFill>
                <a:highlight>
                  <a:srgbClr val="1E1E1E"/>
                </a:highlight>
                <a:latin typeface="Courier New"/>
                <a:ea typeface="Courier New"/>
                <a:cs typeface="Courier New"/>
                <a:sym typeface="Courier New"/>
              </a:rPr>
              <a:t>a</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7</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//Asignación de un dato a una variable.</a:t>
            </a:r>
            <a:endParaRPr>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solidFill>
                <a:srgbClr val="6A9955"/>
              </a:solidFill>
              <a:highlight>
                <a:srgbClr val="1E1E1E"/>
              </a:highlight>
              <a:latin typeface="Courier New"/>
              <a:ea typeface="Courier New"/>
              <a:cs typeface="Courier New"/>
              <a:sym typeface="Courier New"/>
            </a:endParaRPr>
          </a:p>
          <a:p>
            <a:pPr indent="-334327" lvl="0" marL="457200" rtl="0" algn="l">
              <a:lnSpc>
                <a:spcPct val="150000"/>
              </a:lnSpc>
              <a:spcBef>
                <a:spcPts val="0"/>
              </a:spcBef>
              <a:spcAft>
                <a:spcPts val="0"/>
              </a:spcAft>
              <a:buSzPct val="100000"/>
              <a:buFont typeface="Courier New"/>
              <a:buAutoNum type="arabicPeriod"/>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b</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5</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Declaración y asignación en una única línea.</a:t>
            </a:r>
            <a:endParaRPr>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solidFill>
                <a:srgbClr val="6A9955"/>
              </a:solidFill>
              <a:highlight>
                <a:srgbClr val="1E1E1E"/>
              </a:highlight>
              <a:latin typeface="Courier New"/>
              <a:ea typeface="Courier New"/>
              <a:cs typeface="Courier New"/>
              <a:sym typeface="Courier New"/>
            </a:endParaRPr>
          </a:p>
          <a:p>
            <a:pPr indent="-334327" lvl="0" marL="457200" rtl="0" algn="l">
              <a:lnSpc>
                <a:spcPct val="150000"/>
              </a:lnSpc>
              <a:spcBef>
                <a:spcPts val="0"/>
              </a:spcBef>
              <a:spcAft>
                <a:spcPts val="0"/>
              </a:spcAft>
              <a:buSzPct val="100000"/>
              <a:buFont typeface="Courier New"/>
              <a:buAutoNum type="arabicPeriod"/>
            </a:pPr>
            <a:r>
              <a:rPr lang="en">
                <a:solidFill>
                  <a:srgbClr val="9CDCFE"/>
                </a:solidFill>
                <a:highlight>
                  <a:srgbClr val="1E1E1E"/>
                </a:highlight>
                <a:latin typeface="Courier New"/>
                <a:ea typeface="Courier New"/>
                <a:cs typeface="Courier New"/>
                <a:sym typeface="Courier New"/>
              </a:rPr>
              <a:t>b</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a</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//Asignación del contenido de una variable en otra.</a:t>
            </a:r>
            <a:endParaRPr>
              <a:solidFill>
                <a:srgbClr val="6A9955"/>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solidFill>
                <a:schemeClr val="accent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Objetos anidados en JavaScript:</a:t>
            </a:r>
            <a:endParaRPr/>
          </a:p>
        </p:txBody>
      </p:sp>
      <p:sp>
        <p:nvSpPr>
          <p:cNvPr id="495" name="Google Shape;495;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Este lenguaje permite crear objetos dentro de otros objetos. Mediante el uso de llaves se determina el inicio y el fin de un objeto. Por ejemplo:</a:t>
            </a:r>
            <a:endParaRPr/>
          </a:p>
          <a:p>
            <a:pPr indent="0" lvl="0" marL="457200" rtl="0" algn="l">
              <a:lnSpc>
                <a:spcPct val="150000"/>
              </a:lnSpc>
              <a:spcBef>
                <a:spcPts val="120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automovil</a:t>
            </a:r>
            <a:r>
              <a:rPr lang="en">
                <a:solidFill>
                  <a:srgbClr val="D4D4D4"/>
                </a:solidFill>
                <a:highlight>
                  <a:srgbClr val="1E1E1E"/>
                </a:highlight>
                <a:latin typeface="Courier New"/>
                <a:ea typeface="Courier New"/>
                <a:cs typeface="Courier New"/>
                <a:sym typeface="Courier New"/>
              </a:rPr>
              <a:t> = { </a:t>
            </a:r>
            <a:r>
              <a:rPr lang="en">
                <a:solidFill>
                  <a:srgbClr val="6A9955"/>
                </a:solidFill>
                <a:highlight>
                  <a:srgbClr val="1E1E1E"/>
                </a:highlight>
                <a:latin typeface="Courier New"/>
                <a:ea typeface="Courier New"/>
                <a:cs typeface="Courier New"/>
                <a:sym typeface="Courier New"/>
              </a:rPr>
              <a:t>//Se crea el objeto automóvil</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"marca"</a:t>
            </a:r>
            <a:r>
              <a:rPr lang="en">
                <a:solidFill>
                  <a:srgbClr val="9CDCFE"/>
                </a:solidFill>
                <a:highlight>
                  <a:srgbClr val="1E1E1E"/>
                </a:highlight>
                <a:latin typeface="Courier New"/>
                <a:ea typeface="Courier New"/>
                <a:cs typeface="Courier New"/>
                <a:sym typeface="Courier New"/>
              </a:rPr>
              <a:t> :</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"Ford"</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"modelo"</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"Mustang"</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"motor"</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 </a:t>
            </a:r>
            <a:r>
              <a:rPr lang="en">
                <a:solidFill>
                  <a:srgbClr val="6A9955"/>
                </a:solidFill>
                <a:highlight>
                  <a:srgbClr val="1E1E1E"/>
                </a:highlight>
                <a:latin typeface="Courier New"/>
                <a:ea typeface="Courier New"/>
                <a:cs typeface="Courier New"/>
                <a:sym typeface="Courier New"/>
              </a:rPr>
              <a:t>// Se anida el objeto motor dentro de automóvil (llaves)</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"cilindraje"</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3500</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"caballos"</a:t>
            </a:r>
            <a:r>
              <a:rPr lang="en">
                <a:solidFill>
                  <a:srgbClr val="9CDCFE"/>
                </a:solidFill>
                <a:highlight>
                  <a:srgbClr val="1E1E1E"/>
                </a:highlight>
                <a:latin typeface="Courier New"/>
                <a:ea typeface="Courier New"/>
                <a:cs typeface="Courier New"/>
                <a:sym typeface="Courier New"/>
              </a:rPr>
              <a:t>  :</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175</a:t>
            </a:r>
            <a:endParaRPr>
              <a:solidFill>
                <a:srgbClr val="B5CEA8"/>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Fin del objeto motor</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Fin del objeto automóvil</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Acceso a objetos anidados en JavaScript:</a:t>
            </a:r>
            <a:endParaRPr/>
          </a:p>
        </p:txBody>
      </p:sp>
      <p:sp>
        <p:nvSpPr>
          <p:cNvPr id="501" name="Google Shape;501;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El acceso a objetos anidados se efectúa mediante la notación de puntos.</a:t>
            </a:r>
            <a:endParaRPr/>
          </a:p>
          <a:p>
            <a:pPr indent="0" lvl="0" marL="457200" rtl="0" algn="l">
              <a:lnSpc>
                <a:spcPct val="150000"/>
              </a:lnSpc>
              <a:spcBef>
                <a:spcPts val="1200"/>
              </a:spcBef>
              <a:spcAft>
                <a:spcPts val="0"/>
              </a:spcAft>
              <a:buNone/>
            </a:pPr>
            <a:r>
              <a:rPr lang="en">
                <a:solidFill>
                  <a:srgbClr val="6A9955"/>
                </a:solidFill>
                <a:highlight>
                  <a:srgbClr val="1E1E1E"/>
                </a:highlight>
                <a:latin typeface="Courier New"/>
                <a:ea typeface="Courier New"/>
                <a:cs typeface="Courier New"/>
                <a:sym typeface="Courier New"/>
              </a:rPr>
              <a:t>// Se crea un objeto automóvil, con un objeto motor anidado.</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automovil</a:t>
            </a:r>
            <a:r>
              <a:rPr lang="en">
                <a:solidFill>
                  <a:srgbClr val="D4D4D4"/>
                </a:solidFill>
                <a:highlight>
                  <a:srgbClr val="1E1E1E"/>
                </a:highlight>
                <a:latin typeface="Courier New"/>
                <a:ea typeface="Courier New"/>
                <a:cs typeface="Courier New"/>
                <a:sym typeface="Courier New"/>
              </a:rPr>
              <a:t> =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"marca"</a:t>
            </a:r>
            <a:r>
              <a:rPr lang="en">
                <a:solidFill>
                  <a:srgbClr val="9CDCFE"/>
                </a:solidFill>
                <a:highlight>
                  <a:srgbClr val="1E1E1E"/>
                </a:highlight>
                <a:latin typeface="Courier New"/>
                <a:ea typeface="Courier New"/>
                <a:cs typeface="Courier New"/>
                <a:sym typeface="Courier New"/>
              </a:rPr>
              <a:t> :</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"Ford"</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"modelo"</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"Mustang"</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"motor"</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"cilindraje"</a:t>
            </a:r>
            <a:r>
              <a:rPr lang="en">
                <a:solidFill>
                  <a:srgbClr val="9CDCFE"/>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3500</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"caballos"</a:t>
            </a:r>
            <a:r>
              <a:rPr lang="en">
                <a:solidFill>
                  <a:srgbClr val="9CDCFE"/>
                </a:solidFill>
                <a:highlight>
                  <a:srgbClr val="1E1E1E"/>
                </a:highlight>
                <a:latin typeface="Courier New"/>
                <a:ea typeface="Courier New"/>
                <a:cs typeface="Courier New"/>
                <a:sym typeface="Courier New"/>
              </a:rPr>
              <a:t>  :</a:t>
            </a:r>
            <a:r>
              <a:rPr lang="en">
                <a:solidFill>
                  <a:srgbClr val="D4D4D4"/>
                </a:solidFill>
                <a:highlight>
                  <a:srgbClr val="1E1E1E"/>
                </a:highlight>
                <a:latin typeface="Courier New"/>
                <a:ea typeface="Courier New"/>
                <a:cs typeface="Courier New"/>
                <a:sym typeface="Courier New"/>
              </a:rPr>
              <a:t> </a:t>
            </a:r>
            <a:r>
              <a:rPr lang="en">
                <a:solidFill>
                  <a:srgbClr val="B5CEA8"/>
                </a:solidFill>
                <a:highlight>
                  <a:srgbClr val="1E1E1E"/>
                </a:highlight>
                <a:latin typeface="Courier New"/>
                <a:ea typeface="Courier New"/>
                <a:cs typeface="Courier New"/>
                <a:sym typeface="Courier New"/>
              </a:rPr>
              <a:t>175</a:t>
            </a:r>
            <a:endParaRPr>
              <a:solidFill>
                <a:srgbClr val="B5CEA8"/>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//Se accede al objeto anidado (objeto.objetoAnidado.propiedad)</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miCilindraje</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automovil</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motor</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cilindraje</a:t>
            </a:r>
            <a:r>
              <a:rPr lang="en">
                <a:solidFill>
                  <a:srgbClr val="D4D4D4"/>
                </a:solidFill>
                <a:highlight>
                  <a:srgbClr val="1E1E1E"/>
                </a:highlight>
                <a:latin typeface="Courier New"/>
                <a:ea typeface="Courier New"/>
                <a:cs typeface="Courier New"/>
                <a:sym typeface="Courier New"/>
              </a:rPr>
              <a:t>; </a:t>
            </a:r>
            <a:r>
              <a:rPr lang="en">
                <a:solidFill>
                  <a:srgbClr val="6A9955"/>
                </a:solidFill>
                <a:highlight>
                  <a:srgbClr val="1E1E1E"/>
                </a:highlight>
                <a:latin typeface="Courier New"/>
                <a:ea typeface="Courier New"/>
                <a:cs typeface="Courier New"/>
                <a:sym typeface="Courier New"/>
              </a:rPr>
              <a:t>// = 3500</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4"/>
          <p:cNvSpPr txBox="1"/>
          <p:nvPr>
            <p:ph type="ctrTitle"/>
          </p:nvPr>
        </p:nvSpPr>
        <p:spPr>
          <a:xfrm>
            <a:off x="311708" y="-1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Expresiones Lambda</a:t>
            </a:r>
            <a:endParaRPr/>
          </a:p>
        </p:txBody>
      </p:sp>
      <p:pic>
        <p:nvPicPr>
          <p:cNvPr id="507" name="Google Shape;507;p84"/>
          <p:cNvPicPr preferRelativeResize="0"/>
          <p:nvPr/>
        </p:nvPicPr>
        <p:blipFill>
          <a:blip r:embed="rId3">
            <a:alphaModFix/>
          </a:blip>
          <a:stretch>
            <a:fillRect/>
          </a:stretch>
        </p:blipFill>
        <p:spPr>
          <a:xfrm>
            <a:off x="3871119" y="2571762"/>
            <a:ext cx="1401751" cy="140176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Expresiones Lambda en javaScript:</a:t>
            </a:r>
            <a:endParaRPr/>
          </a:p>
        </p:txBody>
      </p:sp>
      <p:sp>
        <p:nvSpPr>
          <p:cNvPr id="513" name="Google Shape;513;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Las expresiones Lambda (o expresiones de flecha) son una alternativa compacta a la manera tradicional de escribir las funciones. Sin embargo, las expresiones Lambda o de flecha tienen algunas restricciones en el lenguaje JavaScript. Su estructura básica es:</a:t>
            </a:r>
            <a:endParaRPr/>
          </a:p>
          <a:p>
            <a:pPr indent="457200" lvl="0" marL="914400" rtl="0" algn="l">
              <a:lnSpc>
                <a:spcPct val="150000"/>
              </a:lnSpc>
              <a:spcBef>
                <a:spcPts val="1200"/>
              </a:spcBef>
              <a:spcAft>
                <a:spcPts val="0"/>
              </a:spcAft>
              <a:buNone/>
            </a:pP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param1</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paramN</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instrucción</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914400" rtl="0" algn="l">
              <a:spcBef>
                <a:spcPts val="1200"/>
              </a:spcBef>
              <a:spcAft>
                <a:spcPts val="1200"/>
              </a:spcAft>
              <a:buNone/>
            </a:pPr>
            <a:r>
              <a:t/>
            </a:r>
            <a:endParaRPr/>
          </a:p>
        </p:txBody>
      </p:sp>
      <p:sp>
        <p:nvSpPr>
          <p:cNvPr id="514" name="Google Shape;514;p85"/>
          <p:cNvSpPr/>
          <p:nvPr/>
        </p:nvSpPr>
        <p:spPr>
          <a:xfrm>
            <a:off x="1767700" y="2663825"/>
            <a:ext cx="2197200" cy="3315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5" name="Google Shape;515;p85"/>
          <p:cNvCxnSpPr/>
          <p:nvPr/>
        </p:nvCxnSpPr>
        <p:spPr>
          <a:xfrm flipH="1">
            <a:off x="1829100" y="3019800"/>
            <a:ext cx="441900" cy="711900"/>
          </a:xfrm>
          <a:prstGeom prst="straightConnector1">
            <a:avLst/>
          </a:prstGeom>
          <a:noFill/>
          <a:ln cap="flat" cmpd="sng" w="9525">
            <a:solidFill>
              <a:schemeClr val="accent4"/>
            </a:solidFill>
            <a:prstDash val="solid"/>
            <a:round/>
            <a:headEnd len="med" w="med" type="none"/>
            <a:tailEnd len="med" w="med" type="triangle"/>
          </a:ln>
        </p:spPr>
      </p:cxnSp>
      <p:sp>
        <p:nvSpPr>
          <p:cNvPr id="516" name="Google Shape;516;p85"/>
          <p:cNvSpPr txBox="1"/>
          <p:nvPr/>
        </p:nvSpPr>
        <p:spPr>
          <a:xfrm>
            <a:off x="311700" y="3756175"/>
            <a:ext cx="2627100" cy="6156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rPr>
              <a:t>Parámetros entre paréntesis y separados por coma</a:t>
            </a:r>
            <a:endParaRPr>
              <a:solidFill>
                <a:schemeClr val="accent4"/>
              </a:solidFill>
            </a:endParaRPr>
          </a:p>
        </p:txBody>
      </p:sp>
      <p:sp>
        <p:nvSpPr>
          <p:cNvPr id="517" name="Google Shape;517;p85"/>
          <p:cNvSpPr/>
          <p:nvPr/>
        </p:nvSpPr>
        <p:spPr>
          <a:xfrm>
            <a:off x="4026425" y="2651550"/>
            <a:ext cx="441900" cy="3315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8" name="Google Shape;518;p85"/>
          <p:cNvCxnSpPr/>
          <p:nvPr/>
        </p:nvCxnSpPr>
        <p:spPr>
          <a:xfrm>
            <a:off x="4222775" y="3001350"/>
            <a:ext cx="12300" cy="767400"/>
          </a:xfrm>
          <a:prstGeom prst="straightConnector1">
            <a:avLst/>
          </a:prstGeom>
          <a:noFill/>
          <a:ln cap="flat" cmpd="sng" w="9525">
            <a:solidFill>
              <a:schemeClr val="accent1"/>
            </a:solidFill>
            <a:prstDash val="solid"/>
            <a:round/>
            <a:headEnd len="med" w="med" type="none"/>
            <a:tailEnd len="med" w="med" type="triangle"/>
          </a:ln>
        </p:spPr>
      </p:cxnSp>
      <p:sp>
        <p:nvSpPr>
          <p:cNvPr id="519" name="Google Shape;519;p85"/>
          <p:cNvSpPr txBox="1"/>
          <p:nvPr/>
        </p:nvSpPr>
        <p:spPr>
          <a:xfrm>
            <a:off x="3154850" y="3780900"/>
            <a:ext cx="2197200" cy="400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rPr>
              <a:t>Expresión de flecha</a:t>
            </a:r>
            <a:endParaRPr>
              <a:solidFill>
                <a:schemeClr val="accent1"/>
              </a:solidFill>
            </a:endParaRPr>
          </a:p>
        </p:txBody>
      </p:sp>
      <p:sp>
        <p:nvSpPr>
          <p:cNvPr id="520" name="Google Shape;520;p85"/>
          <p:cNvSpPr txBox="1"/>
          <p:nvPr/>
        </p:nvSpPr>
        <p:spPr>
          <a:xfrm>
            <a:off x="5568100" y="3780900"/>
            <a:ext cx="2197200" cy="4002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5"/>
                </a:solidFill>
              </a:rPr>
              <a:t>Instrucción</a:t>
            </a:r>
            <a:endParaRPr>
              <a:solidFill>
                <a:schemeClr val="accent5"/>
              </a:solidFill>
            </a:endParaRPr>
          </a:p>
        </p:txBody>
      </p:sp>
      <p:sp>
        <p:nvSpPr>
          <p:cNvPr id="521" name="Google Shape;521;p85"/>
          <p:cNvSpPr/>
          <p:nvPr/>
        </p:nvSpPr>
        <p:spPr>
          <a:xfrm>
            <a:off x="4529850" y="2651550"/>
            <a:ext cx="1693800" cy="3315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2" name="Google Shape;522;p85"/>
          <p:cNvCxnSpPr>
            <a:endCxn id="520" idx="0"/>
          </p:cNvCxnSpPr>
          <p:nvPr/>
        </p:nvCxnSpPr>
        <p:spPr>
          <a:xfrm>
            <a:off x="5794000" y="2970600"/>
            <a:ext cx="872700" cy="810300"/>
          </a:xfrm>
          <a:prstGeom prst="straightConnector1">
            <a:avLst/>
          </a:prstGeom>
          <a:noFill/>
          <a:ln cap="flat" cmpd="sng" w="9525">
            <a:solidFill>
              <a:schemeClr val="accent5"/>
            </a:solidFill>
            <a:prstDash val="solid"/>
            <a:round/>
            <a:headEnd len="med" w="med" type="none"/>
            <a:tailEnd len="med" w="med" type="triangl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Comparación entre una función tradicional y una Lambda:</a:t>
            </a:r>
            <a:endParaRPr/>
          </a:p>
        </p:txBody>
      </p:sp>
      <p:sp>
        <p:nvSpPr>
          <p:cNvPr id="528" name="Google Shape;528;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continuación una comparación entre dos funciones que, si bien ejecutan el mismo trabajo, se escriben de manera diferente:</a:t>
            </a:r>
            <a:endParaRPr/>
          </a:p>
          <a:p>
            <a:pPr indent="0" lvl="0" marL="457200" rtl="0" algn="l">
              <a:lnSpc>
                <a:spcPct val="150000"/>
              </a:lnSpc>
              <a:spcBef>
                <a:spcPts val="1200"/>
              </a:spcBef>
              <a:spcAft>
                <a:spcPts val="0"/>
              </a:spcAft>
              <a:buNone/>
            </a:pPr>
            <a:r>
              <a:rPr lang="en">
                <a:solidFill>
                  <a:srgbClr val="6A9955"/>
                </a:solidFill>
                <a:highlight>
                  <a:srgbClr val="1E1E1E"/>
                </a:highlight>
                <a:latin typeface="Courier New"/>
                <a:ea typeface="Courier New"/>
                <a:cs typeface="Courier New"/>
                <a:sym typeface="Courier New"/>
              </a:rPr>
              <a:t>// Función con escritura tradicional</a:t>
            </a:r>
            <a:endParaRPr>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569CD6"/>
                </a:solidFill>
                <a:highlight>
                  <a:srgbClr val="1E1E1E"/>
                </a:highlight>
                <a:latin typeface="Courier New"/>
                <a:ea typeface="Courier New"/>
                <a:cs typeface="Courier New"/>
                <a:sym typeface="Courier New"/>
              </a:rPr>
              <a:t>function</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suma</a:t>
            </a: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a</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b</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C586C0"/>
                </a:solidFill>
                <a:highlight>
                  <a:srgbClr val="1E1E1E"/>
                </a:highlight>
                <a:latin typeface="Courier New"/>
                <a:ea typeface="Courier New"/>
                <a:cs typeface="Courier New"/>
                <a:sym typeface="Courier New"/>
              </a:rPr>
              <a:t>return</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a</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b</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100</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endParaRPr>
              <a:solidFill>
                <a:srgbClr val="569CD6"/>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6A9955"/>
                </a:solidFill>
                <a:highlight>
                  <a:srgbClr val="1E1E1E"/>
                </a:highlight>
                <a:latin typeface="Courier New"/>
                <a:ea typeface="Courier New"/>
                <a:cs typeface="Courier New"/>
                <a:sym typeface="Courier New"/>
              </a:rPr>
              <a:t>// Expresión Lambda o de flecha</a:t>
            </a:r>
            <a:endParaRPr>
              <a:solidFill>
                <a:srgbClr val="6A9955"/>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a:t>
            </a:r>
            <a:r>
              <a:rPr lang="en">
                <a:solidFill>
                  <a:srgbClr val="9CDCFE"/>
                </a:solidFill>
                <a:highlight>
                  <a:srgbClr val="1E1E1E"/>
                </a:highlight>
                <a:latin typeface="Courier New"/>
                <a:ea typeface="Courier New"/>
                <a:cs typeface="Courier New"/>
                <a:sym typeface="Courier New"/>
              </a:rPr>
              <a:t>a</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b</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=&gt;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a</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b</a:t>
            </a:r>
            <a:r>
              <a:rPr lang="en">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7"/>
          <p:cNvSpPr txBox="1"/>
          <p:nvPr>
            <p:ph type="ctrTitle"/>
          </p:nvPr>
        </p:nvSpPr>
        <p:spPr>
          <a:xfrm>
            <a:off x="311708" y="-1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Expresiones Regulares</a:t>
            </a:r>
            <a:endParaRPr/>
          </a:p>
        </p:txBody>
      </p:sp>
      <p:pic>
        <p:nvPicPr>
          <p:cNvPr id="534" name="Google Shape;534;p87"/>
          <p:cNvPicPr preferRelativeResize="0"/>
          <p:nvPr/>
        </p:nvPicPr>
        <p:blipFill>
          <a:blip r:embed="rId3">
            <a:alphaModFix/>
          </a:blip>
          <a:stretch>
            <a:fillRect/>
          </a:stretch>
        </p:blipFill>
        <p:spPr>
          <a:xfrm>
            <a:off x="3871119" y="2571762"/>
            <a:ext cx="1401751" cy="1401764"/>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Expresiones Regulares en JavaScript:</a:t>
            </a:r>
            <a:endParaRPr/>
          </a:p>
        </p:txBody>
      </p:sp>
      <p:sp>
        <p:nvSpPr>
          <p:cNvPr id="540" name="Google Shape;540;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Las expresiones regulares son patrones utilizados para encontrar una determinada combinación de caracteres dentro de un string.</a:t>
            </a:r>
            <a:endParaRPr/>
          </a:p>
          <a:p>
            <a:pPr indent="-342900" lvl="0" marL="457200" rtl="0" algn="l">
              <a:lnSpc>
                <a:spcPct val="150000"/>
              </a:lnSpc>
              <a:spcBef>
                <a:spcPts val="0"/>
              </a:spcBef>
              <a:spcAft>
                <a:spcPts val="0"/>
              </a:spcAft>
              <a:buSzPts val="1800"/>
              <a:buChar char="❏"/>
            </a:pPr>
            <a:r>
              <a:rPr lang="en"/>
              <a:t>En JavaScript, las expresiones regulares también son objetos.</a:t>
            </a:r>
            <a:endParaRPr/>
          </a:p>
          <a:p>
            <a:pPr indent="-342900" lvl="0" marL="457200" rtl="0" algn="l">
              <a:lnSpc>
                <a:spcPct val="150000"/>
              </a:lnSpc>
              <a:spcBef>
                <a:spcPts val="0"/>
              </a:spcBef>
              <a:spcAft>
                <a:spcPts val="0"/>
              </a:spcAft>
              <a:buSzPts val="1800"/>
              <a:buChar char="❏"/>
            </a:pPr>
            <a:r>
              <a:rPr lang="en"/>
              <a:t>Son muy útiles para la validación de campos en un formulario, o para reemplazar patrones en un string.</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Estructura general de una Expresión Regular:</a:t>
            </a:r>
            <a:endParaRPr/>
          </a:p>
        </p:txBody>
      </p:sp>
      <p:sp>
        <p:nvSpPr>
          <p:cNvPr id="546" name="Google Shape;546;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Las expresiones regulares se pueden escribir de dos maneras distintas en javascript:</a:t>
            </a:r>
            <a:endParaRPr/>
          </a:p>
          <a:p>
            <a:pPr indent="0" lvl="0" marL="0" rtl="0" algn="l">
              <a:lnSpc>
                <a:spcPct val="150000"/>
              </a:lnSpc>
              <a:spcBef>
                <a:spcPts val="0"/>
              </a:spcBef>
              <a:spcAft>
                <a:spcPts val="0"/>
              </a:spcAft>
              <a:buNone/>
            </a:pPr>
            <a:r>
              <a:t/>
            </a:r>
            <a:endParaRPr/>
          </a:p>
          <a:p>
            <a:pPr indent="-342900" lvl="0" marL="457200" rtl="0" algn="l">
              <a:lnSpc>
                <a:spcPct val="150000"/>
              </a:lnSpc>
              <a:spcBef>
                <a:spcPts val="0"/>
              </a:spcBef>
              <a:spcAft>
                <a:spcPts val="0"/>
              </a:spcAft>
              <a:buSzPts val="1800"/>
              <a:buAutoNum type="arabicPeriod"/>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expresionRegular</a:t>
            </a:r>
            <a:r>
              <a:rPr lang="en">
                <a:solidFill>
                  <a:srgbClr val="D4D4D4"/>
                </a:solidFill>
                <a:highlight>
                  <a:srgbClr val="1E1E1E"/>
                </a:highlight>
                <a:latin typeface="Courier New"/>
                <a:ea typeface="Courier New"/>
                <a:cs typeface="Courier New"/>
                <a:sym typeface="Courier New"/>
              </a:rPr>
              <a:t> =</a:t>
            </a:r>
            <a:r>
              <a:rPr lang="en">
                <a:solidFill>
                  <a:srgbClr val="D16969"/>
                </a:solidFill>
                <a:highlight>
                  <a:srgbClr val="1E1E1E"/>
                </a:highlight>
                <a:latin typeface="Courier New"/>
                <a:ea typeface="Courier New"/>
                <a:cs typeface="Courier New"/>
                <a:sym typeface="Courier New"/>
              </a:rPr>
              <a:t> /ab</a:t>
            </a:r>
            <a:r>
              <a:rPr lang="en">
                <a:solidFill>
                  <a:srgbClr val="D7BA7D"/>
                </a:solidFill>
                <a:highlight>
                  <a:srgbClr val="1E1E1E"/>
                </a:highlight>
                <a:latin typeface="Courier New"/>
                <a:ea typeface="Courier New"/>
                <a:cs typeface="Courier New"/>
                <a:sym typeface="Courier New"/>
              </a:rPr>
              <a:t>+</a:t>
            </a:r>
            <a:r>
              <a:rPr lang="en">
                <a:solidFill>
                  <a:srgbClr val="D16969"/>
                </a:solidFill>
                <a:highlight>
                  <a:srgbClr val="1E1E1E"/>
                </a:highlight>
                <a:latin typeface="Courier New"/>
                <a:ea typeface="Courier New"/>
                <a:cs typeface="Courier New"/>
                <a:sym typeface="Courier New"/>
              </a:rPr>
              <a:t>c/</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342900" lvl="0" marL="457200" rtl="0" algn="l">
              <a:lnSpc>
                <a:spcPct val="150000"/>
              </a:lnSpc>
              <a:spcBef>
                <a:spcPts val="0"/>
              </a:spcBef>
              <a:spcAft>
                <a:spcPts val="0"/>
              </a:spcAft>
              <a:buSzPts val="1800"/>
              <a:buAutoNum type="arabicPeriod"/>
            </a:pPr>
            <a:r>
              <a:rPr lang="en">
                <a:solidFill>
                  <a:srgbClr val="569CD6"/>
                </a:solidFill>
                <a:highlight>
                  <a:srgbClr val="1E1E1E"/>
                </a:highlight>
                <a:latin typeface="Courier New"/>
                <a:ea typeface="Courier New"/>
                <a:cs typeface="Courier New"/>
                <a:sym typeface="Courier New"/>
              </a:rPr>
              <a:t>var</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expresionRegular</a:t>
            </a:r>
            <a:r>
              <a:rPr lang="en">
                <a:solidFill>
                  <a:srgbClr val="D4D4D4"/>
                </a:solidFill>
                <a:highlight>
                  <a:srgbClr val="1E1E1E"/>
                </a:highlight>
                <a:latin typeface="Courier New"/>
                <a:ea typeface="Courier New"/>
                <a:cs typeface="Courier New"/>
                <a:sym typeface="Courier New"/>
              </a:rPr>
              <a:t> = </a:t>
            </a:r>
            <a:r>
              <a:rPr lang="en">
                <a:solidFill>
                  <a:srgbClr val="569CD6"/>
                </a:solidFill>
                <a:highlight>
                  <a:srgbClr val="1E1E1E"/>
                </a:highlight>
                <a:latin typeface="Courier New"/>
                <a:ea typeface="Courier New"/>
                <a:cs typeface="Courier New"/>
                <a:sym typeface="Courier New"/>
              </a:rPr>
              <a:t>new</a:t>
            </a:r>
            <a:r>
              <a:rPr lang="en">
                <a:solidFill>
                  <a:srgbClr val="D4D4D4"/>
                </a:solidFill>
                <a:highlight>
                  <a:srgbClr val="1E1E1E"/>
                </a:highlight>
                <a:latin typeface="Courier New"/>
                <a:ea typeface="Courier New"/>
                <a:cs typeface="Courier New"/>
                <a:sym typeface="Courier New"/>
              </a:rPr>
              <a:t> </a:t>
            </a:r>
            <a:r>
              <a:rPr lang="en">
                <a:solidFill>
                  <a:srgbClr val="4EC9B0"/>
                </a:solidFill>
                <a:highlight>
                  <a:srgbClr val="1E1E1E"/>
                </a:highlight>
                <a:latin typeface="Courier New"/>
                <a:ea typeface="Courier New"/>
                <a:cs typeface="Courier New"/>
                <a:sym typeface="Courier New"/>
              </a:rPr>
              <a:t>RegExp</a:t>
            </a:r>
            <a:r>
              <a:rPr lang="en">
                <a:solidFill>
                  <a:srgbClr val="D4D4D4"/>
                </a:solidFill>
                <a:highlight>
                  <a:srgbClr val="1E1E1E"/>
                </a:highlight>
                <a:latin typeface="Courier New"/>
                <a:ea typeface="Courier New"/>
                <a:cs typeface="Courier New"/>
                <a:sym typeface="Courier New"/>
              </a:rPr>
              <a:t>(</a:t>
            </a:r>
            <a:r>
              <a:rPr lang="en">
                <a:solidFill>
                  <a:srgbClr val="CE9178"/>
                </a:solidFill>
                <a:highlight>
                  <a:srgbClr val="1E1E1E"/>
                </a:highlight>
                <a:latin typeface="Courier New"/>
                <a:ea typeface="Courier New"/>
                <a:cs typeface="Courier New"/>
                <a:sym typeface="Courier New"/>
              </a:rPr>
              <a:t>'ab+c'</a:t>
            </a:r>
            <a:r>
              <a:rPr lang="en">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Ejemplos útiles de expresiones Regulares</a:t>
            </a:r>
            <a:endParaRPr/>
          </a:p>
        </p:txBody>
      </p:sp>
      <p:sp>
        <p:nvSpPr>
          <p:cNvPr id="552" name="Google Shape;552;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La expresión regular que contiene todas las letras del alfabeto se escribe de la siguiente manera:</a:t>
            </a:r>
            <a:endParaRPr/>
          </a:p>
          <a:p>
            <a:pPr indent="0" lvl="0" marL="914400" rtl="0" algn="l">
              <a:lnSpc>
                <a:spcPct val="150000"/>
              </a:lnSpc>
              <a:spcBef>
                <a:spcPts val="0"/>
              </a:spcBef>
              <a:spcAft>
                <a:spcPts val="0"/>
              </a:spcAft>
              <a:buNone/>
            </a:pPr>
            <a:r>
              <a:t/>
            </a:r>
            <a:endParaRPr/>
          </a:p>
          <a:p>
            <a:pPr indent="457200" lvl="0" marL="0" rtl="0" algn="l">
              <a:lnSpc>
                <a:spcPct val="150000"/>
              </a:lnSpc>
              <a:spcBef>
                <a:spcPts val="0"/>
              </a:spcBef>
              <a:spcAft>
                <a:spcPts val="0"/>
              </a:spcAft>
              <a:buNone/>
            </a:pPr>
            <a:r>
              <a:rPr lang="en">
                <a:solidFill>
                  <a:srgbClr val="9CDCFE"/>
                </a:solidFill>
                <a:highlight>
                  <a:srgbClr val="1E1E1E"/>
                </a:highlight>
                <a:latin typeface="Courier New"/>
                <a:ea typeface="Courier New"/>
                <a:cs typeface="Courier New"/>
                <a:sym typeface="Courier New"/>
              </a:rPr>
              <a:t>var</a:t>
            </a:r>
            <a:r>
              <a:rPr lang="en">
                <a:solidFill>
                  <a:srgbClr val="9CDCFE"/>
                </a:solidFill>
                <a:highlight>
                  <a:srgbClr val="1E1E1E"/>
                </a:highlight>
                <a:latin typeface="Courier New"/>
                <a:ea typeface="Courier New"/>
                <a:cs typeface="Courier New"/>
                <a:sym typeface="Courier New"/>
              </a:rPr>
              <a:t> alfabeto</a:t>
            </a:r>
            <a:r>
              <a:rPr lang="en">
                <a:solidFill>
                  <a:srgbClr val="D4D4D4"/>
                </a:solidFill>
                <a:highlight>
                  <a:srgbClr val="1E1E1E"/>
                </a:highlight>
                <a:latin typeface="Courier New"/>
                <a:ea typeface="Courier New"/>
                <a:cs typeface="Courier New"/>
                <a:sym typeface="Courier New"/>
              </a:rPr>
              <a:t> =</a:t>
            </a:r>
            <a:r>
              <a:rPr lang="en">
                <a:solidFill>
                  <a:srgbClr val="D16969"/>
                </a:solidFill>
                <a:highlight>
                  <a:srgbClr val="1E1E1E"/>
                </a:highlight>
                <a:latin typeface="Courier New"/>
                <a:ea typeface="Courier New"/>
                <a:cs typeface="Courier New"/>
                <a:sym typeface="Courier New"/>
              </a:rPr>
              <a:t> /</a:t>
            </a:r>
            <a:r>
              <a:rPr lang="en">
                <a:solidFill>
                  <a:srgbClr val="CE9178"/>
                </a:solidFill>
                <a:highlight>
                  <a:srgbClr val="1E1E1E"/>
                </a:highlight>
                <a:latin typeface="Courier New"/>
                <a:ea typeface="Courier New"/>
                <a:cs typeface="Courier New"/>
                <a:sym typeface="Courier New"/>
              </a:rPr>
              <a:t>[</a:t>
            </a:r>
            <a:r>
              <a:rPr lang="en">
                <a:solidFill>
                  <a:srgbClr val="D16969"/>
                </a:solidFill>
                <a:highlight>
                  <a:srgbClr val="1E1E1E"/>
                </a:highlight>
                <a:latin typeface="Courier New"/>
                <a:ea typeface="Courier New"/>
                <a:cs typeface="Courier New"/>
                <a:sym typeface="Courier New"/>
              </a:rPr>
              <a:t>a-z A-Z</a:t>
            </a:r>
            <a:r>
              <a:rPr lang="en">
                <a:solidFill>
                  <a:srgbClr val="CE9178"/>
                </a:solidFill>
                <a:highlight>
                  <a:srgbClr val="1E1E1E"/>
                </a:highlight>
                <a:latin typeface="Courier New"/>
                <a:ea typeface="Courier New"/>
                <a:cs typeface="Courier New"/>
                <a:sym typeface="Courier New"/>
              </a:rPr>
              <a:t>]</a:t>
            </a:r>
            <a:r>
              <a:rPr lang="en">
                <a:solidFill>
                  <a:srgbClr val="D16969"/>
                </a:solidFill>
                <a:highlight>
                  <a:srgbClr val="1E1E1E"/>
                </a:highlight>
                <a:latin typeface="Courier New"/>
                <a:ea typeface="Courier New"/>
                <a:cs typeface="Courier New"/>
                <a:sym typeface="Courier New"/>
              </a:rPr>
              <a:t>/</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None/>
            </a:pPr>
            <a:r>
              <a:t/>
            </a:r>
            <a:endParaRPr>
              <a:solidFill>
                <a:srgbClr val="D4D4D4"/>
              </a:solidFill>
              <a:highlight>
                <a:srgbClr val="1E1E1E"/>
              </a:highlight>
              <a:latin typeface="Courier New"/>
              <a:ea typeface="Courier New"/>
              <a:cs typeface="Courier New"/>
              <a:sym typeface="Courier New"/>
            </a:endParaRPr>
          </a:p>
          <a:p>
            <a:pPr indent="-342900" lvl="0" marL="457200" rtl="0" algn="l">
              <a:lnSpc>
                <a:spcPct val="150000"/>
              </a:lnSpc>
              <a:spcBef>
                <a:spcPts val="0"/>
              </a:spcBef>
              <a:spcAft>
                <a:spcPts val="0"/>
              </a:spcAft>
              <a:buSzPts val="1800"/>
              <a:buChar char="❏"/>
            </a:pPr>
            <a:r>
              <a:rPr lang="en"/>
              <a:t>La expresión regular que contiene los dígitos del 0 al 9 se escribe de la siguiente manera:</a:t>
            </a:r>
            <a:endParaRPr/>
          </a:p>
          <a:p>
            <a:pPr indent="0" lvl="0" marL="914400" rtl="0" algn="l">
              <a:lnSpc>
                <a:spcPct val="150000"/>
              </a:lnSpc>
              <a:spcBef>
                <a:spcPts val="0"/>
              </a:spcBef>
              <a:spcAft>
                <a:spcPts val="0"/>
              </a:spcAft>
              <a:buNone/>
            </a:pPr>
            <a:r>
              <a:t/>
            </a:r>
            <a:endParaRPr/>
          </a:p>
          <a:p>
            <a:pPr indent="457200" lvl="0" marL="0" rtl="0" algn="l">
              <a:lnSpc>
                <a:spcPct val="150000"/>
              </a:lnSpc>
              <a:spcBef>
                <a:spcPts val="0"/>
              </a:spcBef>
              <a:spcAft>
                <a:spcPts val="0"/>
              </a:spcAft>
              <a:buNone/>
            </a:pPr>
            <a:r>
              <a:rPr lang="en" sz="1900">
                <a:solidFill>
                  <a:srgbClr val="9CDCFE"/>
                </a:solidFill>
                <a:highlight>
                  <a:srgbClr val="1E1E1E"/>
                </a:highlight>
                <a:latin typeface="Courier New"/>
                <a:ea typeface="Courier New"/>
                <a:cs typeface="Courier New"/>
                <a:sym typeface="Courier New"/>
              </a:rPr>
              <a:t>var digitos</a:t>
            </a:r>
            <a:r>
              <a:rPr lang="en" sz="1900">
                <a:solidFill>
                  <a:srgbClr val="D4D4D4"/>
                </a:solidFill>
                <a:highlight>
                  <a:srgbClr val="1E1E1E"/>
                </a:highlight>
                <a:latin typeface="Courier New"/>
                <a:ea typeface="Courier New"/>
                <a:cs typeface="Courier New"/>
                <a:sym typeface="Courier New"/>
              </a:rPr>
              <a:t> =</a:t>
            </a:r>
            <a:r>
              <a:rPr lang="en" sz="1900">
                <a:solidFill>
                  <a:srgbClr val="D16969"/>
                </a:solidFill>
                <a:highlight>
                  <a:srgbClr val="1E1E1E"/>
                </a:highlight>
                <a:latin typeface="Courier New"/>
                <a:ea typeface="Courier New"/>
                <a:cs typeface="Courier New"/>
                <a:sym typeface="Courier New"/>
              </a:rPr>
              <a:t> /</a:t>
            </a:r>
            <a:r>
              <a:rPr lang="en" sz="1900">
                <a:solidFill>
                  <a:srgbClr val="CE9178"/>
                </a:solidFill>
                <a:highlight>
                  <a:srgbClr val="1E1E1E"/>
                </a:highlight>
                <a:latin typeface="Courier New"/>
                <a:ea typeface="Courier New"/>
                <a:cs typeface="Courier New"/>
                <a:sym typeface="Courier New"/>
              </a:rPr>
              <a:t>[</a:t>
            </a:r>
            <a:r>
              <a:rPr lang="en" sz="1900">
                <a:solidFill>
                  <a:srgbClr val="D16969"/>
                </a:solidFill>
                <a:highlight>
                  <a:srgbClr val="1E1E1E"/>
                </a:highlight>
                <a:latin typeface="Courier New"/>
                <a:ea typeface="Courier New"/>
                <a:cs typeface="Courier New"/>
                <a:sym typeface="Courier New"/>
              </a:rPr>
              <a:t>0-9</a:t>
            </a:r>
            <a:r>
              <a:rPr lang="en" sz="1900">
                <a:solidFill>
                  <a:srgbClr val="CE9178"/>
                </a:solidFill>
                <a:highlight>
                  <a:srgbClr val="1E1E1E"/>
                </a:highlight>
                <a:latin typeface="Courier New"/>
                <a:ea typeface="Courier New"/>
                <a:cs typeface="Courier New"/>
                <a:sym typeface="Courier New"/>
              </a:rPr>
              <a:t>]</a:t>
            </a:r>
            <a:r>
              <a:rPr lang="en" sz="1900">
                <a:solidFill>
                  <a:srgbClr val="D16969"/>
                </a:solidFill>
                <a:highlight>
                  <a:srgbClr val="1E1E1E"/>
                </a:highlight>
                <a:latin typeface="Courier New"/>
                <a:ea typeface="Courier New"/>
                <a:cs typeface="Courier New"/>
                <a:sym typeface="Courier New"/>
              </a:rPr>
              <a:t>/</a:t>
            </a:r>
            <a:r>
              <a:rPr lang="en" sz="1900">
                <a:solidFill>
                  <a:srgbClr val="D4D4D4"/>
                </a:solidFill>
                <a:highlight>
                  <a:srgbClr val="1E1E1E"/>
                </a:highlight>
                <a:latin typeface="Courier New"/>
                <a:ea typeface="Courier New"/>
                <a:cs typeface="Courier New"/>
                <a:sym typeface="Courier New"/>
              </a:rPr>
              <a: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1"/>
          <p:cNvSpPr txBox="1"/>
          <p:nvPr>
            <p:ph type="ctrTitle"/>
          </p:nvPr>
        </p:nvSpPr>
        <p:spPr>
          <a:xfrm>
            <a:off x="311708" y="36630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Ejercicio de Práctica:</a:t>
            </a:r>
            <a:endParaRPr/>
          </a:p>
          <a:p>
            <a:pPr indent="0" lvl="0" marL="0" rtl="0" algn="ctr">
              <a:spcBef>
                <a:spcPts val="0"/>
              </a:spcBef>
              <a:spcAft>
                <a:spcPts val="0"/>
              </a:spcAft>
              <a:buNone/>
            </a:pPr>
            <a:r>
              <a:rPr lang="en" sz="3550"/>
              <a:t>Validar Formulario de Inicio de Sesión con JavaScript</a:t>
            </a:r>
            <a:endParaRPr sz="3550"/>
          </a:p>
        </p:txBody>
      </p:sp>
      <p:pic>
        <p:nvPicPr>
          <p:cNvPr id="558" name="Google Shape;558;p91"/>
          <p:cNvPicPr preferRelativeResize="0"/>
          <p:nvPr/>
        </p:nvPicPr>
        <p:blipFill>
          <a:blip r:embed="rId3">
            <a:alphaModFix/>
          </a:blip>
          <a:stretch>
            <a:fillRect/>
          </a:stretch>
        </p:blipFill>
        <p:spPr>
          <a:xfrm>
            <a:off x="3871119" y="2571762"/>
            <a:ext cx="1401751" cy="14017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Tres maneras de declarar una variable en JavaScript</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Existen tres distintas formas de declarar una variable en este lenguaje, dependiendo de su uso:</a:t>
            </a:r>
            <a:endParaRPr/>
          </a:p>
          <a:p>
            <a:pPr indent="-322103" lvl="0" marL="457200" rtl="0" algn="l">
              <a:spcBef>
                <a:spcPts val="1200"/>
              </a:spcBef>
              <a:spcAft>
                <a:spcPts val="0"/>
              </a:spcAft>
              <a:buSzPct val="100000"/>
              <a:buAutoNum type="arabicPeriod"/>
            </a:pPr>
            <a:r>
              <a:rPr lang="en" sz="1900">
                <a:solidFill>
                  <a:srgbClr val="569CD6"/>
                </a:solidFill>
                <a:highlight>
                  <a:srgbClr val="1E1E1E"/>
                </a:highlight>
                <a:latin typeface="Courier New"/>
                <a:ea typeface="Courier New"/>
                <a:cs typeface="Courier New"/>
                <a:sym typeface="Courier New"/>
              </a:rPr>
              <a:t>var</a:t>
            </a:r>
            <a:r>
              <a:rPr lang="en" sz="1900">
                <a:solidFill>
                  <a:srgbClr val="D4D4D4"/>
                </a:solidFill>
                <a:highlight>
                  <a:srgbClr val="1E1E1E"/>
                </a:highlight>
                <a:latin typeface="Courier New"/>
                <a:ea typeface="Courier New"/>
                <a:cs typeface="Courier New"/>
                <a:sym typeface="Courier New"/>
              </a:rPr>
              <a:t> </a:t>
            </a:r>
            <a:r>
              <a:rPr lang="en" sz="1900">
                <a:solidFill>
                  <a:srgbClr val="9CDCFE"/>
                </a:solidFill>
                <a:highlight>
                  <a:srgbClr val="1E1E1E"/>
                </a:highlight>
                <a:latin typeface="Courier New"/>
                <a:ea typeface="Courier New"/>
                <a:cs typeface="Courier New"/>
                <a:sym typeface="Courier New"/>
              </a:rPr>
              <a:t>miNombre</a:t>
            </a:r>
            <a:r>
              <a:rPr lang="en" sz="1900">
                <a:solidFill>
                  <a:srgbClr val="D4D4D4"/>
                </a:solidFill>
                <a:highlight>
                  <a:srgbClr val="1E1E1E"/>
                </a:highlight>
                <a:latin typeface="Courier New"/>
                <a:ea typeface="Courier New"/>
                <a:cs typeface="Courier New"/>
                <a:sym typeface="Courier New"/>
              </a:rPr>
              <a:t> = </a:t>
            </a:r>
            <a:r>
              <a:rPr lang="en" sz="1900">
                <a:solidFill>
                  <a:srgbClr val="CE9178"/>
                </a:solidFill>
                <a:highlight>
                  <a:srgbClr val="1E1E1E"/>
                </a:highlight>
                <a:latin typeface="Courier New"/>
                <a:ea typeface="Courier New"/>
                <a:cs typeface="Courier New"/>
                <a:sym typeface="Courier New"/>
              </a:rPr>
              <a:t>"Juan"</a:t>
            </a:r>
            <a:r>
              <a:rPr lang="en" sz="1900">
                <a:solidFill>
                  <a:srgbClr val="D4D4D4"/>
                </a:solidFill>
                <a:highlight>
                  <a:srgbClr val="1E1E1E"/>
                </a:highlight>
                <a:latin typeface="Courier New"/>
                <a:ea typeface="Courier New"/>
                <a:cs typeface="Courier New"/>
                <a:sym typeface="Courier New"/>
              </a:rPr>
              <a:t>; </a:t>
            </a:r>
            <a:r>
              <a:rPr lang="en" sz="1900">
                <a:solidFill>
                  <a:srgbClr val="6A9955"/>
                </a:solidFill>
                <a:highlight>
                  <a:srgbClr val="1E1E1E"/>
                </a:highlight>
                <a:latin typeface="Courier New"/>
                <a:ea typeface="Courier New"/>
                <a:cs typeface="Courier New"/>
                <a:sym typeface="Courier New"/>
              </a:rPr>
              <a:t>//Cuando la variable se pretende utilizar a lo largo del programa (variable global).</a:t>
            </a:r>
            <a:endParaRPr sz="1900">
              <a:solidFill>
                <a:srgbClr val="6A9955"/>
              </a:solidFill>
              <a:highlight>
                <a:srgbClr val="1E1E1E"/>
              </a:highlight>
              <a:latin typeface="Courier New"/>
              <a:ea typeface="Courier New"/>
              <a:cs typeface="Courier New"/>
              <a:sym typeface="Courier New"/>
            </a:endParaRPr>
          </a:p>
          <a:p>
            <a:pPr indent="0" lvl="0" marL="457200" rtl="0" algn="l">
              <a:spcBef>
                <a:spcPts val="1200"/>
              </a:spcBef>
              <a:spcAft>
                <a:spcPts val="0"/>
              </a:spcAft>
              <a:buNone/>
            </a:pPr>
            <a:r>
              <a:t/>
            </a:r>
            <a:endParaRPr sz="1900">
              <a:solidFill>
                <a:srgbClr val="6A9955"/>
              </a:solidFill>
              <a:highlight>
                <a:srgbClr val="1E1E1E"/>
              </a:highlight>
              <a:latin typeface="Courier New"/>
              <a:ea typeface="Courier New"/>
              <a:cs typeface="Courier New"/>
              <a:sym typeface="Courier New"/>
            </a:endParaRPr>
          </a:p>
          <a:p>
            <a:pPr indent="-322103" lvl="0" marL="457200" rtl="0" algn="l">
              <a:spcBef>
                <a:spcPts val="1200"/>
              </a:spcBef>
              <a:spcAft>
                <a:spcPts val="0"/>
              </a:spcAft>
              <a:buSzPct val="100000"/>
              <a:buAutoNum type="arabicPeriod"/>
            </a:pPr>
            <a:r>
              <a:rPr lang="en" sz="1900">
                <a:solidFill>
                  <a:srgbClr val="569CD6"/>
                </a:solidFill>
                <a:highlight>
                  <a:srgbClr val="1E1E1E"/>
                </a:highlight>
                <a:latin typeface="Courier New"/>
                <a:ea typeface="Courier New"/>
                <a:cs typeface="Courier New"/>
                <a:sym typeface="Courier New"/>
              </a:rPr>
              <a:t>let</a:t>
            </a:r>
            <a:r>
              <a:rPr lang="en" sz="1900">
                <a:solidFill>
                  <a:srgbClr val="D4D4D4"/>
                </a:solidFill>
                <a:highlight>
                  <a:srgbClr val="1E1E1E"/>
                </a:highlight>
                <a:latin typeface="Courier New"/>
                <a:ea typeface="Courier New"/>
                <a:cs typeface="Courier New"/>
                <a:sym typeface="Courier New"/>
              </a:rPr>
              <a:t> </a:t>
            </a:r>
            <a:r>
              <a:rPr lang="en" sz="1900">
                <a:solidFill>
                  <a:srgbClr val="9CDCFE"/>
                </a:solidFill>
                <a:highlight>
                  <a:srgbClr val="1E1E1E"/>
                </a:highlight>
                <a:latin typeface="Courier New"/>
                <a:ea typeface="Courier New"/>
                <a:cs typeface="Courier New"/>
                <a:sym typeface="Courier New"/>
              </a:rPr>
              <a:t>numero</a:t>
            </a:r>
            <a:r>
              <a:rPr lang="en" sz="1900">
                <a:solidFill>
                  <a:srgbClr val="D4D4D4"/>
                </a:solidFill>
                <a:highlight>
                  <a:srgbClr val="1E1E1E"/>
                </a:highlight>
                <a:latin typeface="Courier New"/>
                <a:ea typeface="Courier New"/>
                <a:cs typeface="Courier New"/>
                <a:sym typeface="Courier New"/>
              </a:rPr>
              <a:t> = </a:t>
            </a:r>
            <a:r>
              <a:rPr lang="en" sz="1900">
                <a:solidFill>
                  <a:srgbClr val="B5CEA8"/>
                </a:solidFill>
                <a:highlight>
                  <a:srgbClr val="1E1E1E"/>
                </a:highlight>
                <a:latin typeface="Courier New"/>
                <a:ea typeface="Courier New"/>
                <a:cs typeface="Courier New"/>
                <a:sym typeface="Courier New"/>
              </a:rPr>
              <a:t>8</a:t>
            </a:r>
            <a:r>
              <a:rPr lang="en" sz="1900">
                <a:solidFill>
                  <a:srgbClr val="D4D4D4"/>
                </a:solidFill>
                <a:highlight>
                  <a:srgbClr val="1E1E1E"/>
                </a:highlight>
                <a:latin typeface="Courier New"/>
                <a:ea typeface="Courier New"/>
                <a:cs typeface="Courier New"/>
                <a:sym typeface="Courier New"/>
              </a:rPr>
              <a:t>; </a:t>
            </a:r>
            <a:r>
              <a:rPr lang="en" sz="1900">
                <a:solidFill>
                  <a:srgbClr val="6A9955"/>
                </a:solidFill>
                <a:highlight>
                  <a:srgbClr val="1E1E1E"/>
                </a:highlight>
                <a:latin typeface="Courier New"/>
                <a:ea typeface="Courier New"/>
                <a:cs typeface="Courier New"/>
                <a:sym typeface="Courier New"/>
              </a:rPr>
              <a:t>//Cuando la variable se utilizará de manera local con ámbito de bloque.</a:t>
            </a:r>
            <a:endParaRPr sz="1900">
              <a:solidFill>
                <a:srgbClr val="6A9955"/>
              </a:solidFill>
              <a:highlight>
                <a:srgbClr val="1E1E1E"/>
              </a:highlight>
              <a:latin typeface="Courier New"/>
              <a:ea typeface="Courier New"/>
              <a:cs typeface="Courier New"/>
              <a:sym typeface="Courier New"/>
            </a:endParaRPr>
          </a:p>
          <a:p>
            <a:pPr indent="0" lvl="0" marL="457200" rtl="0" algn="l">
              <a:spcBef>
                <a:spcPts val="1200"/>
              </a:spcBef>
              <a:spcAft>
                <a:spcPts val="0"/>
              </a:spcAft>
              <a:buNone/>
            </a:pPr>
            <a:r>
              <a:t/>
            </a:r>
            <a:endParaRPr sz="1900">
              <a:solidFill>
                <a:srgbClr val="6A9955"/>
              </a:solidFill>
              <a:highlight>
                <a:srgbClr val="1E1E1E"/>
              </a:highlight>
              <a:latin typeface="Courier New"/>
              <a:ea typeface="Courier New"/>
              <a:cs typeface="Courier New"/>
              <a:sym typeface="Courier New"/>
            </a:endParaRPr>
          </a:p>
          <a:p>
            <a:pPr indent="-322103" lvl="0" marL="457200" rtl="0" algn="l">
              <a:lnSpc>
                <a:spcPct val="150000"/>
              </a:lnSpc>
              <a:spcBef>
                <a:spcPts val="1200"/>
              </a:spcBef>
              <a:spcAft>
                <a:spcPts val="0"/>
              </a:spcAft>
              <a:buSzPct val="100000"/>
              <a:buAutoNum type="arabicPeriod"/>
            </a:pPr>
            <a:r>
              <a:rPr lang="en" sz="1900">
                <a:solidFill>
                  <a:srgbClr val="569CD6"/>
                </a:solidFill>
                <a:highlight>
                  <a:srgbClr val="1E1E1E"/>
                </a:highlight>
                <a:latin typeface="Courier New"/>
                <a:ea typeface="Courier New"/>
                <a:cs typeface="Courier New"/>
                <a:sym typeface="Courier New"/>
              </a:rPr>
              <a:t>const</a:t>
            </a:r>
            <a:r>
              <a:rPr lang="en" sz="1900">
                <a:solidFill>
                  <a:srgbClr val="D4D4D4"/>
                </a:solidFill>
                <a:highlight>
                  <a:srgbClr val="1E1E1E"/>
                </a:highlight>
                <a:latin typeface="Courier New"/>
                <a:ea typeface="Courier New"/>
                <a:cs typeface="Courier New"/>
                <a:sym typeface="Courier New"/>
              </a:rPr>
              <a:t> </a:t>
            </a:r>
            <a:r>
              <a:rPr lang="en" sz="1900">
                <a:solidFill>
                  <a:srgbClr val="4FC1FF"/>
                </a:solidFill>
                <a:highlight>
                  <a:srgbClr val="1E1E1E"/>
                </a:highlight>
                <a:latin typeface="Courier New"/>
                <a:ea typeface="Courier New"/>
                <a:cs typeface="Courier New"/>
                <a:sym typeface="Courier New"/>
              </a:rPr>
              <a:t>PI</a:t>
            </a:r>
            <a:r>
              <a:rPr lang="en" sz="1900">
                <a:solidFill>
                  <a:srgbClr val="D4D4D4"/>
                </a:solidFill>
                <a:highlight>
                  <a:srgbClr val="1E1E1E"/>
                </a:highlight>
                <a:latin typeface="Courier New"/>
                <a:ea typeface="Courier New"/>
                <a:cs typeface="Courier New"/>
                <a:sym typeface="Courier New"/>
              </a:rPr>
              <a:t> = </a:t>
            </a:r>
            <a:r>
              <a:rPr lang="en" sz="1900">
                <a:solidFill>
                  <a:srgbClr val="B5CEA8"/>
                </a:solidFill>
                <a:highlight>
                  <a:srgbClr val="1E1E1E"/>
                </a:highlight>
                <a:latin typeface="Courier New"/>
                <a:ea typeface="Courier New"/>
                <a:cs typeface="Courier New"/>
                <a:sym typeface="Courier New"/>
              </a:rPr>
              <a:t>3.1416</a:t>
            </a:r>
            <a:r>
              <a:rPr lang="en" sz="1900">
                <a:solidFill>
                  <a:srgbClr val="D4D4D4"/>
                </a:solidFill>
                <a:highlight>
                  <a:srgbClr val="1E1E1E"/>
                </a:highlight>
                <a:latin typeface="Courier New"/>
                <a:ea typeface="Courier New"/>
                <a:cs typeface="Courier New"/>
                <a:sym typeface="Courier New"/>
              </a:rPr>
              <a:t>; </a:t>
            </a:r>
            <a:r>
              <a:rPr lang="en" sz="1900">
                <a:solidFill>
                  <a:srgbClr val="6A9955"/>
                </a:solidFill>
                <a:highlight>
                  <a:srgbClr val="1E1E1E"/>
                </a:highlight>
                <a:latin typeface="Courier New"/>
                <a:ea typeface="Courier New"/>
                <a:cs typeface="Courier New"/>
                <a:sym typeface="Courier New"/>
              </a:rPr>
              <a:t>//Cuando se pretende declarar un dato que permanecerá constante durante la ejecución del programa.</a:t>
            </a:r>
            <a:endParaRPr sz="1900"/>
          </a:p>
          <a:p>
            <a:pPr indent="0" lvl="0" marL="0" rtl="0" algn="l">
              <a:spcBef>
                <a:spcPts val="0"/>
              </a:spcBef>
              <a:spcAft>
                <a:spcPts val="12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Nota:</a:t>
            </a:r>
            <a:endParaRPr/>
          </a:p>
        </p:txBody>
      </p:sp>
      <p:sp>
        <p:nvSpPr>
          <p:cNvPr id="564" name="Google Shape;564;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Tanto los archivos base para realizar este ejercicio, como también los archivos con el ejercicio resuelto, están disponibles en GitHub, bajo el siguiente enlace:</a:t>
            </a:r>
            <a:endParaRPr/>
          </a:p>
          <a:p>
            <a:pPr indent="0" lvl="0" marL="0" rtl="0" algn="l">
              <a:spcBef>
                <a:spcPts val="1200"/>
              </a:spcBef>
              <a:spcAft>
                <a:spcPts val="0"/>
              </a:spcAft>
              <a:buNone/>
            </a:pPr>
            <a:r>
              <a:t/>
            </a:r>
            <a:endParaRPr/>
          </a:p>
          <a:p>
            <a:pPr indent="457200" lvl="0" marL="914400" rtl="0" algn="l">
              <a:spcBef>
                <a:spcPts val="1200"/>
              </a:spcBef>
              <a:spcAft>
                <a:spcPts val="0"/>
              </a:spcAft>
              <a:buNone/>
            </a:pPr>
            <a:r>
              <a:rPr lang="en" u="sng">
                <a:solidFill>
                  <a:schemeClr val="hlink"/>
                </a:solidFill>
                <a:hlinkClick r:id="rId3"/>
              </a:rPr>
              <a:t>https://github.com/miguelsalazar88/introJavaScript.git</a:t>
            </a:r>
            <a:endParaRPr/>
          </a:p>
          <a:p>
            <a:pPr indent="457200" lvl="0" marL="914400" rtl="0" algn="l">
              <a:spcBef>
                <a:spcPts val="1200"/>
              </a:spcBef>
              <a:spcAft>
                <a:spcPts val="12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Objetivos del Ejercicio de Práctica</a:t>
            </a:r>
            <a:endParaRPr/>
          </a:p>
        </p:txBody>
      </p:sp>
      <p:sp>
        <p:nvSpPr>
          <p:cNvPr id="570" name="Google Shape;570;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El objetivo principal de este ejercicio es el de crear un formulario de inicio de sesión con dos campos: nombre de usuario y contraseña. </a:t>
            </a:r>
            <a:endParaRPr/>
          </a:p>
          <a:p>
            <a:pPr indent="0" lvl="0" marL="0" rtl="0" algn="l">
              <a:spcBef>
                <a:spcPts val="1200"/>
              </a:spcBef>
              <a:spcAft>
                <a:spcPts val="0"/>
              </a:spcAft>
              <a:buNone/>
            </a:pPr>
            <a:r>
              <a:rPr lang="en"/>
              <a:t>Adicionalmente, se  efectuará un proceso de validación con los requisitos </a:t>
            </a:r>
            <a:r>
              <a:rPr lang="en"/>
              <a:t>comúnmente</a:t>
            </a:r>
            <a:r>
              <a:rPr lang="en"/>
              <a:t> requeridos en los controles de formulario. </a:t>
            </a:r>
            <a:endParaRPr/>
          </a:p>
          <a:p>
            <a:pPr indent="0" lvl="0" marL="0" rtl="0" algn="l">
              <a:spcBef>
                <a:spcPts val="1200"/>
              </a:spcBef>
              <a:spcAft>
                <a:spcPts val="1200"/>
              </a:spcAft>
              <a:buNone/>
            </a:pPr>
            <a:r>
              <a:rPr lang="en"/>
              <a:t>A este proceso se le denomina </a:t>
            </a:r>
            <a:r>
              <a:rPr lang="en">
                <a:solidFill>
                  <a:schemeClr val="accent4"/>
                </a:solidFill>
              </a:rPr>
              <a:t>validación de formulario en el lado del cliente</a:t>
            </a:r>
            <a:r>
              <a:rPr lang="en"/>
              <a:t> y ayuda a garantizar que los datos que se envían coinciden con los requisitos establecidos.</a:t>
            </a:r>
            <a:endParaRPr>
              <a:solidFill>
                <a:schemeClr val="accent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Herramientas computacionales necesarias para este proyecto:</a:t>
            </a:r>
            <a:endParaRPr/>
          </a:p>
        </p:txBody>
      </p:sp>
      <p:sp>
        <p:nvSpPr>
          <p:cNvPr id="576" name="Google Shape;576;p94"/>
          <p:cNvSpPr txBox="1"/>
          <p:nvPr>
            <p:ph idx="1" type="body"/>
          </p:nvPr>
        </p:nvSpPr>
        <p:spPr>
          <a:xfrm>
            <a:off x="311700" y="1534450"/>
            <a:ext cx="8520600" cy="3034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Existen varios IDE que se pueden utilizar para este proyecto (WebStorm, VS Code, Atom, Sublime Text, Komodo Edit, entre muchos otros).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También es posible desarrollar este proyecto en compiladores de código online como codepen.io, scrimba.com o playcode.io. </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Para esta presentación se utilizará Codepen como herramienta para su implementación.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Criterios de validación del formulario:</a:t>
            </a:r>
            <a:endParaRPr/>
          </a:p>
        </p:txBody>
      </p:sp>
      <p:sp>
        <p:nvSpPr>
          <p:cNvPr id="582" name="Google Shape;582;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Nombre de Usuario:</a:t>
            </a:r>
            <a:endParaRPr/>
          </a:p>
          <a:p>
            <a:pPr indent="-317500" lvl="1" marL="914400" rtl="0" algn="l">
              <a:spcBef>
                <a:spcPts val="0"/>
              </a:spcBef>
              <a:spcAft>
                <a:spcPts val="0"/>
              </a:spcAft>
              <a:buSzPts val="1400"/>
              <a:buAutoNum type="alphaLcPeriod"/>
            </a:pPr>
            <a:r>
              <a:rPr lang="en"/>
              <a:t>Validación de longitud (mínimo 8 caracteres)</a:t>
            </a:r>
            <a:endParaRPr/>
          </a:p>
          <a:p>
            <a:pPr indent="-317500" lvl="1" marL="914400" rtl="0" algn="l">
              <a:spcBef>
                <a:spcPts val="0"/>
              </a:spcBef>
              <a:spcAft>
                <a:spcPts val="0"/>
              </a:spcAft>
              <a:buSzPts val="1400"/>
              <a:buAutoNum type="alphaLcPeriod"/>
            </a:pPr>
            <a:r>
              <a:rPr lang="en"/>
              <a:t>Validación de espacios (sin espacios entre caracteres)</a:t>
            </a:r>
            <a:endParaRPr/>
          </a:p>
          <a:p>
            <a:pPr indent="-342900" lvl="0" marL="457200" rtl="0" algn="l">
              <a:spcBef>
                <a:spcPts val="0"/>
              </a:spcBef>
              <a:spcAft>
                <a:spcPts val="0"/>
              </a:spcAft>
              <a:buSzPts val="1800"/>
              <a:buAutoNum type="arabicPeriod"/>
            </a:pPr>
            <a:r>
              <a:rPr lang="en"/>
              <a:t>Contraseña</a:t>
            </a:r>
            <a:r>
              <a:rPr lang="en"/>
              <a:t>:</a:t>
            </a:r>
            <a:endParaRPr/>
          </a:p>
          <a:p>
            <a:pPr indent="-317500" lvl="1" marL="914400" rtl="0" algn="l">
              <a:spcBef>
                <a:spcPts val="0"/>
              </a:spcBef>
              <a:spcAft>
                <a:spcPts val="0"/>
              </a:spcAft>
              <a:buSzPts val="1400"/>
              <a:buAutoNum type="alphaLcPeriod"/>
            </a:pPr>
            <a:r>
              <a:rPr lang="en"/>
              <a:t>Validación de longitud (mínimo 8 caracteres)</a:t>
            </a:r>
            <a:endParaRPr/>
          </a:p>
          <a:p>
            <a:pPr indent="-317500" lvl="1" marL="914400" rtl="0" algn="l">
              <a:spcBef>
                <a:spcPts val="0"/>
              </a:spcBef>
              <a:spcAft>
                <a:spcPts val="0"/>
              </a:spcAft>
              <a:buSzPts val="1400"/>
              <a:buAutoNum type="alphaLcPeriod"/>
            </a:pPr>
            <a:r>
              <a:rPr lang="en"/>
              <a:t>Mínimo un caracter del alfabeto.</a:t>
            </a:r>
            <a:endParaRPr/>
          </a:p>
          <a:p>
            <a:pPr indent="-317500" lvl="1" marL="914400" rtl="0" algn="l">
              <a:spcBef>
                <a:spcPts val="0"/>
              </a:spcBef>
              <a:spcAft>
                <a:spcPts val="0"/>
              </a:spcAft>
              <a:buSzPts val="1400"/>
              <a:buAutoNum type="alphaLcPeriod"/>
            </a:pPr>
            <a:r>
              <a:rPr lang="en"/>
              <a:t>Mínimo un dígito</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HTML, CSS y JavaScript: un poco de contexto.</a:t>
            </a:r>
            <a:endParaRPr/>
          </a:p>
        </p:txBody>
      </p:sp>
      <p:sp>
        <p:nvSpPr>
          <p:cNvPr id="588" name="Google Shape;588;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HTML: lenguaje de marcado utilizado para estructurar elementos de la página, como párrafos, enlaces, títulos, tablas, imágenes e incluso videos.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CSS: lenguaje de estilo utilizado para definir colores, fuentes, tamaños, posicionamiento y cualquier otro valor estético para los elementos de la página.</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Javascript: lenguaje de programación utilizado para hacer la página con más movimiento, pudiendo actualizar elementos de forma dinámica y manejar mejor los datos enviados y recibidos en la página.</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HTML, CSS y JavaScript en una imagen:</a:t>
            </a:r>
            <a:endParaRPr/>
          </a:p>
        </p:txBody>
      </p:sp>
      <p:pic>
        <p:nvPicPr>
          <p:cNvPr id="594" name="Google Shape;594;p97"/>
          <p:cNvPicPr preferRelativeResize="0"/>
          <p:nvPr/>
        </p:nvPicPr>
        <p:blipFill>
          <a:blip r:embed="rId3">
            <a:alphaModFix/>
          </a:blip>
          <a:stretch>
            <a:fillRect/>
          </a:stretch>
        </p:blipFill>
        <p:spPr>
          <a:xfrm>
            <a:off x="2517148" y="1563363"/>
            <a:ext cx="4109726" cy="2035450"/>
          </a:xfrm>
          <a:prstGeom prst="rect">
            <a:avLst/>
          </a:prstGeom>
          <a:noFill/>
          <a:ln>
            <a:noFill/>
          </a:ln>
        </p:spPr>
      </p:pic>
      <p:sp>
        <p:nvSpPr>
          <p:cNvPr id="595" name="Google Shape;595;p97"/>
          <p:cNvSpPr txBox="1"/>
          <p:nvPr/>
        </p:nvSpPr>
        <p:spPr>
          <a:xfrm>
            <a:off x="311713" y="3767650"/>
            <a:ext cx="2381400" cy="8313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4"/>
                </a:solidFill>
              </a:rPr>
              <a:t>HTML representa la estructura del cuerpo, los huesos</a:t>
            </a:r>
            <a:endParaRPr>
              <a:solidFill>
                <a:schemeClr val="accent4"/>
              </a:solidFill>
            </a:endParaRPr>
          </a:p>
        </p:txBody>
      </p:sp>
      <p:sp>
        <p:nvSpPr>
          <p:cNvPr id="596" name="Google Shape;596;p97"/>
          <p:cNvSpPr txBox="1"/>
          <p:nvPr/>
        </p:nvSpPr>
        <p:spPr>
          <a:xfrm>
            <a:off x="3381313" y="3767650"/>
            <a:ext cx="2381400" cy="831300"/>
          </a:xfrm>
          <a:prstGeom prst="rect">
            <a:avLst/>
          </a:prstGeom>
          <a:noFill/>
          <a:ln cap="flat" cmpd="sng" w="9525">
            <a:solidFill>
              <a:srgbClr val="E06C75"/>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E06C75"/>
                </a:solidFill>
              </a:rPr>
              <a:t>Javascript es el músculo que le da movimiento al cuerpo.</a:t>
            </a:r>
            <a:endParaRPr>
              <a:solidFill>
                <a:srgbClr val="E06C75"/>
              </a:solidFill>
            </a:endParaRPr>
          </a:p>
        </p:txBody>
      </p:sp>
      <p:sp>
        <p:nvSpPr>
          <p:cNvPr id="597" name="Google Shape;597;p97"/>
          <p:cNvSpPr txBox="1"/>
          <p:nvPr/>
        </p:nvSpPr>
        <p:spPr>
          <a:xfrm>
            <a:off x="6450913" y="3767650"/>
            <a:ext cx="2381400" cy="8313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rPr>
              <a:t>CSS es la piel, el cabello y las ropas, creando la apariencia.</a:t>
            </a:r>
            <a:endParaRPr>
              <a:solidFill>
                <a:schemeClr val="accent1"/>
              </a:solidFill>
            </a:endParaRPr>
          </a:p>
        </p:txBody>
      </p:sp>
      <p:sp>
        <p:nvSpPr>
          <p:cNvPr id="598" name="Google Shape;598;p97"/>
          <p:cNvSpPr txBox="1"/>
          <p:nvPr/>
        </p:nvSpPr>
        <p:spPr>
          <a:xfrm>
            <a:off x="638325" y="994325"/>
            <a:ext cx="794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rPr>
              <a:t>Podemos usar el cuerpo humano como una página web como ejemplo, de la siguiente manera:</a:t>
            </a:r>
            <a:endParaRPr>
              <a:solidFill>
                <a:schemeClr val="lt2"/>
              </a:solidFill>
            </a:endParaRPr>
          </a:p>
        </p:txBody>
      </p:sp>
      <p:cxnSp>
        <p:nvCxnSpPr>
          <p:cNvPr id="599" name="Google Shape;599;p97"/>
          <p:cNvCxnSpPr>
            <a:stCxn id="595" idx="0"/>
          </p:cNvCxnSpPr>
          <p:nvPr/>
        </p:nvCxnSpPr>
        <p:spPr>
          <a:xfrm flipH="1" rot="10800000">
            <a:off x="1502413" y="2884750"/>
            <a:ext cx="1480500" cy="882900"/>
          </a:xfrm>
          <a:prstGeom prst="straightConnector1">
            <a:avLst/>
          </a:prstGeom>
          <a:noFill/>
          <a:ln cap="flat" cmpd="sng" w="9525">
            <a:solidFill>
              <a:schemeClr val="accent4"/>
            </a:solidFill>
            <a:prstDash val="solid"/>
            <a:round/>
            <a:headEnd len="med" w="med" type="none"/>
            <a:tailEnd len="med" w="med" type="triangle"/>
          </a:ln>
        </p:spPr>
      </p:cxnSp>
      <p:cxnSp>
        <p:nvCxnSpPr>
          <p:cNvPr id="600" name="Google Shape;600;p97"/>
          <p:cNvCxnSpPr>
            <a:stCxn id="596" idx="0"/>
            <a:endCxn id="594" idx="2"/>
          </p:cNvCxnSpPr>
          <p:nvPr/>
        </p:nvCxnSpPr>
        <p:spPr>
          <a:xfrm rot="10800000">
            <a:off x="4572013" y="3598750"/>
            <a:ext cx="0" cy="168900"/>
          </a:xfrm>
          <a:prstGeom prst="straightConnector1">
            <a:avLst/>
          </a:prstGeom>
          <a:noFill/>
          <a:ln cap="flat" cmpd="sng" w="9525">
            <a:solidFill>
              <a:srgbClr val="E06C75"/>
            </a:solidFill>
            <a:prstDash val="solid"/>
            <a:round/>
            <a:headEnd len="med" w="med" type="none"/>
            <a:tailEnd len="med" w="med" type="triangle"/>
          </a:ln>
        </p:spPr>
      </p:cxnSp>
      <p:cxnSp>
        <p:nvCxnSpPr>
          <p:cNvPr id="601" name="Google Shape;601;p97"/>
          <p:cNvCxnSpPr>
            <a:stCxn id="597" idx="0"/>
          </p:cNvCxnSpPr>
          <p:nvPr/>
        </p:nvCxnSpPr>
        <p:spPr>
          <a:xfrm rot="10800000">
            <a:off x="6125413" y="2884750"/>
            <a:ext cx="1516200" cy="882900"/>
          </a:xfrm>
          <a:prstGeom prst="straightConnector1">
            <a:avLst/>
          </a:prstGeom>
          <a:noFill/>
          <a:ln cap="flat" cmpd="sng" w="9525">
            <a:solidFill>
              <a:schemeClr val="accent1"/>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Código HTML</a:t>
            </a:r>
            <a:endParaRPr/>
          </a:p>
        </p:txBody>
      </p:sp>
      <p:sp>
        <p:nvSpPr>
          <p:cNvPr id="607" name="Google Shape;607;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 crea la estructura del formulario de inicio de sesión, con una casilla para el nombre de usuario, una para la contraseña y un botón para efectuar el inicio de sesión.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rgbClr val="6A9955"/>
                </a:solidFill>
              </a:rPr>
              <a:t>Puede descargar el archivo con nombre “baseFormulario.html”, que se encuentra en el fichero “archivoBase” del repositorio.</a:t>
            </a:r>
            <a:endParaRPr>
              <a:solidFill>
                <a:srgbClr val="6A9955"/>
              </a:solidFill>
            </a:endParaRPr>
          </a:p>
          <a:p>
            <a:pPr indent="0" lvl="0" marL="0" rtl="0" algn="l">
              <a:lnSpc>
                <a:spcPct val="143478"/>
              </a:lnSpc>
              <a:spcBef>
                <a:spcPts val="1200"/>
              </a:spcBef>
              <a:spcAft>
                <a:spcPts val="0"/>
              </a:spcAft>
              <a:buNone/>
            </a:pPr>
            <a:r>
              <a:t/>
            </a:r>
            <a:endParaRPr sz="1150">
              <a:solidFill>
                <a:srgbClr val="ABB2BF"/>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Código HTML</a:t>
            </a:r>
            <a:endParaRPr/>
          </a:p>
        </p:txBody>
      </p:sp>
      <p:sp>
        <p:nvSpPr>
          <p:cNvPr id="613" name="Google Shape;613;p9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935"/>
              <a:buNone/>
            </a:pP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html</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head</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script</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language</a:t>
            </a:r>
            <a:r>
              <a:rPr lang="en" sz="964">
                <a:solidFill>
                  <a:srgbClr val="D4D4D4"/>
                </a:solidFill>
                <a:highlight>
                  <a:srgbClr val="1E1E1E"/>
                </a:highlight>
                <a:latin typeface="Courier New"/>
                <a:ea typeface="Courier New"/>
                <a:cs typeface="Courier New"/>
                <a:sym typeface="Courier New"/>
              </a:rPr>
              <a:t>=</a:t>
            </a:r>
            <a:r>
              <a:rPr lang="en" sz="964">
                <a:solidFill>
                  <a:srgbClr val="CE9178"/>
                </a:solidFill>
                <a:highlight>
                  <a:srgbClr val="1E1E1E"/>
                </a:highlight>
                <a:latin typeface="Courier New"/>
                <a:ea typeface="Courier New"/>
                <a:cs typeface="Courier New"/>
                <a:sym typeface="Courier New"/>
              </a:rPr>
              <a:t>"javascript"</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569CD6"/>
                </a:solidFill>
                <a:highlight>
                  <a:srgbClr val="1E1E1E"/>
                </a:highlight>
                <a:latin typeface="Courier New"/>
                <a:ea typeface="Courier New"/>
                <a:cs typeface="Courier New"/>
                <a:sym typeface="Courier New"/>
              </a:rPr>
              <a:t>function</a:t>
            </a:r>
            <a:r>
              <a:rPr lang="en" sz="964">
                <a:solidFill>
                  <a:srgbClr val="D4D4D4"/>
                </a:solidFill>
                <a:highlight>
                  <a:srgbClr val="1E1E1E"/>
                </a:highlight>
                <a:latin typeface="Courier New"/>
                <a:ea typeface="Courier New"/>
                <a:cs typeface="Courier New"/>
                <a:sym typeface="Courier New"/>
              </a:rPr>
              <a:t> </a:t>
            </a:r>
            <a:r>
              <a:rPr lang="en" sz="964">
                <a:solidFill>
                  <a:srgbClr val="DCDCAA"/>
                </a:solidFill>
                <a:highlight>
                  <a:srgbClr val="1E1E1E"/>
                </a:highlight>
                <a:latin typeface="Courier New"/>
                <a:ea typeface="Courier New"/>
                <a:cs typeface="Courier New"/>
                <a:sym typeface="Courier New"/>
              </a:rPr>
              <a:t>validar</a:t>
            </a:r>
            <a:r>
              <a:rPr lang="en" sz="964">
                <a:solidFill>
                  <a:srgbClr val="D4D4D4"/>
                </a:solidFill>
                <a:highlight>
                  <a:srgbClr val="1E1E1E"/>
                </a:highlight>
                <a:latin typeface="Courier New"/>
                <a:ea typeface="Courier New"/>
                <a:cs typeface="Courier New"/>
                <a:sym typeface="Courier New"/>
              </a:rPr>
              <a:t>(){</a:t>
            </a:r>
            <a:endParaRPr sz="964">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569CD6"/>
                </a:solidFill>
                <a:highlight>
                  <a:srgbClr val="1E1E1E"/>
                </a:highlight>
                <a:latin typeface="Courier New"/>
                <a:ea typeface="Courier New"/>
                <a:cs typeface="Courier New"/>
                <a:sym typeface="Courier New"/>
              </a:rPr>
              <a:t>var</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user</a:t>
            </a:r>
            <a:r>
              <a:rPr lang="en" sz="964">
                <a:solidFill>
                  <a:srgbClr val="D4D4D4"/>
                </a:solidFill>
                <a:highlight>
                  <a:srgbClr val="1E1E1E"/>
                </a:highlight>
                <a:latin typeface="Courier New"/>
                <a:ea typeface="Courier New"/>
                <a:cs typeface="Courier New"/>
                <a:sym typeface="Courier New"/>
              </a:rPr>
              <a:t> = </a:t>
            </a:r>
            <a:r>
              <a:rPr lang="en" sz="964">
                <a:solidFill>
                  <a:srgbClr val="9CDCFE"/>
                </a:solidFill>
                <a:highlight>
                  <a:srgbClr val="1E1E1E"/>
                </a:highlight>
                <a:latin typeface="Courier New"/>
                <a:ea typeface="Courier New"/>
                <a:cs typeface="Courier New"/>
                <a:sym typeface="Courier New"/>
              </a:rPr>
              <a:t>document</a:t>
            </a:r>
            <a:r>
              <a:rPr lang="en" sz="964">
                <a:solidFill>
                  <a:srgbClr val="D4D4D4"/>
                </a:solidFill>
                <a:highlight>
                  <a:srgbClr val="1E1E1E"/>
                </a:highlight>
                <a:latin typeface="Courier New"/>
                <a:ea typeface="Courier New"/>
                <a:cs typeface="Courier New"/>
                <a:sym typeface="Courier New"/>
              </a:rPr>
              <a:t>.</a:t>
            </a:r>
            <a:r>
              <a:rPr lang="en" sz="964">
                <a:solidFill>
                  <a:srgbClr val="9CDCFE"/>
                </a:solidFill>
                <a:highlight>
                  <a:srgbClr val="1E1E1E"/>
                </a:highlight>
                <a:latin typeface="Courier New"/>
                <a:ea typeface="Courier New"/>
                <a:cs typeface="Courier New"/>
                <a:sym typeface="Courier New"/>
              </a:rPr>
              <a:t>f1</a:t>
            </a:r>
            <a:r>
              <a:rPr lang="en" sz="964">
                <a:solidFill>
                  <a:srgbClr val="D4D4D4"/>
                </a:solidFill>
                <a:highlight>
                  <a:srgbClr val="1E1E1E"/>
                </a:highlight>
                <a:latin typeface="Courier New"/>
                <a:ea typeface="Courier New"/>
                <a:cs typeface="Courier New"/>
                <a:sym typeface="Courier New"/>
              </a:rPr>
              <a:t>.</a:t>
            </a:r>
            <a:r>
              <a:rPr lang="en" sz="964">
                <a:solidFill>
                  <a:srgbClr val="9CDCFE"/>
                </a:solidFill>
                <a:highlight>
                  <a:srgbClr val="1E1E1E"/>
                </a:highlight>
                <a:latin typeface="Courier New"/>
                <a:ea typeface="Courier New"/>
                <a:cs typeface="Courier New"/>
                <a:sym typeface="Courier New"/>
              </a:rPr>
              <a:t>username</a:t>
            </a:r>
            <a:r>
              <a:rPr lang="en" sz="964">
                <a:solidFill>
                  <a:srgbClr val="D4D4D4"/>
                </a:solidFill>
                <a:highlight>
                  <a:srgbClr val="1E1E1E"/>
                </a:highlight>
                <a:latin typeface="Courier New"/>
                <a:ea typeface="Courier New"/>
                <a:cs typeface="Courier New"/>
                <a:sym typeface="Courier New"/>
              </a:rPr>
              <a:t>.</a:t>
            </a:r>
            <a:r>
              <a:rPr lang="en" sz="964">
                <a:solidFill>
                  <a:srgbClr val="9CDCFE"/>
                </a:solidFill>
                <a:highlight>
                  <a:srgbClr val="1E1E1E"/>
                </a:highlight>
                <a:latin typeface="Courier New"/>
                <a:ea typeface="Courier New"/>
                <a:cs typeface="Courier New"/>
                <a:sym typeface="Courier New"/>
              </a:rPr>
              <a:t>value</a:t>
            </a:r>
            <a:r>
              <a:rPr lang="en" sz="964">
                <a:solidFill>
                  <a:srgbClr val="D4D4D4"/>
                </a:solidFill>
                <a:highlight>
                  <a:srgbClr val="1E1E1E"/>
                </a:highlight>
                <a:latin typeface="Courier New"/>
                <a:ea typeface="Courier New"/>
                <a:cs typeface="Courier New"/>
                <a:sym typeface="Courier New"/>
              </a:rPr>
              <a:t>;</a:t>
            </a:r>
            <a:endParaRPr sz="964">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569CD6"/>
                </a:solidFill>
                <a:highlight>
                  <a:srgbClr val="1E1E1E"/>
                </a:highlight>
                <a:latin typeface="Courier New"/>
                <a:ea typeface="Courier New"/>
                <a:cs typeface="Courier New"/>
                <a:sym typeface="Courier New"/>
              </a:rPr>
              <a:t>var</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pass</a:t>
            </a:r>
            <a:r>
              <a:rPr lang="en" sz="964">
                <a:solidFill>
                  <a:srgbClr val="D4D4D4"/>
                </a:solidFill>
                <a:highlight>
                  <a:srgbClr val="1E1E1E"/>
                </a:highlight>
                <a:latin typeface="Courier New"/>
                <a:ea typeface="Courier New"/>
                <a:cs typeface="Courier New"/>
                <a:sym typeface="Courier New"/>
              </a:rPr>
              <a:t> = </a:t>
            </a:r>
            <a:r>
              <a:rPr lang="en" sz="964">
                <a:solidFill>
                  <a:srgbClr val="9CDCFE"/>
                </a:solidFill>
                <a:highlight>
                  <a:srgbClr val="1E1E1E"/>
                </a:highlight>
                <a:latin typeface="Courier New"/>
                <a:ea typeface="Courier New"/>
                <a:cs typeface="Courier New"/>
                <a:sym typeface="Courier New"/>
              </a:rPr>
              <a:t>document</a:t>
            </a:r>
            <a:r>
              <a:rPr lang="en" sz="964">
                <a:solidFill>
                  <a:srgbClr val="D4D4D4"/>
                </a:solidFill>
                <a:highlight>
                  <a:srgbClr val="1E1E1E"/>
                </a:highlight>
                <a:latin typeface="Courier New"/>
                <a:ea typeface="Courier New"/>
                <a:cs typeface="Courier New"/>
                <a:sym typeface="Courier New"/>
              </a:rPr>
              <a:t>.</a:t>
            </a:r>
            <a:r>
              <a:rPr lang="en" sz="964">
                <a:solidFill>
                  <a:srgbClr val="9CDCFE"/>
                </a:solidFill>
                <a:highlight>
                  <a:srgbClr val="1E1E1E"/>
                </a:highlight>
                <a:latin typeface="Courier New"/>
                <a:ea typeface="Courier New"/>
                <a:cs typeface="Courier New"/>
                <a:sym typeface="Courier New"/>
              </a:rPr>
              <a:t>f1</a:t>
            </a:r>
            <a:r>
              <a:rPr lang="en" sz="964">
                <a:solidFill>
                  <a:srgbClr val="D4D4D4"/>
                </a:solidFill>
                <a:highlight>
                  <a:srgbClr val="1E1E1E"/>
                </a:highlight>
                <a:latin typeface="Courier New"/>
                <a:ea typeface="Courier New"/>
                <a:cs typeface="Courier New"/>
                <a:sym typeface="Courier New"/>
              </a:rPr>
              <a:t>.</a:t>
            </a:r>
            <a:r>
              <a:rPr lang="en" sz="964">
                <a:solidFill>
                  <a:srgbClr val="9CDCFE"/>
                </a:solidFill>
                <a:highlight>
                  <a:srgbClr val="1E1E1E"/>
                </a:highlight>
                <a:latin typeface="Courier New"/>
                <a:ea typeface="Courier New"/>
                <a:cs typeface="Courier New"/>
                <a:sym typeface="Courier New"/>
              </a:rPr>
              <a:t>pass</a:t>
            </a:r>
            <a:r>
              <a:rPr lang="en" sz="964">
                <a:solidFill>
                  <a:srgbClr val="D4D4D4"/>
                </a:solidFill>
                <a:highlight>
                  <a:srgbClr val="1E1E1E"/>
                </a:highlight>
                <a:latin typeface="Courier New"/>
                <a:ea typeface="Courier New"/>
                <a:cs typeface="Courier New"/>
                <a:sym typeface="Courier New"/>
              </a:rPr>
              <a:t>.</a:t>
            </a:r>
            <a:r>
              <a:rPr lang="en" sz="964">
                <a:solidFill>
                  <a:srgbClr val="9CDCFE"/>
                </a:solidFill>
                <a:highlight>
                  <a:srgbClr val="1E1E1E"/>
                </a:highlight>
                <a:latin typeface="Courier New"/>
                <a:ea typeface="Courier New"/>
                <a:cs typeface="Courier New"/>
                <a:sym typeface="Courier New"/>
              </a:rPr>
              <a:t>value</a:t>
            </a:r>
            <a:r>
              <a:rPr lang="en" sz="964">
                <a:solidFill>
                  <a:srgbClr val="D4D4D4"/>
                </a:solidFill>
                <a:highlight>
                  <a:srgbClr val="1E1E1E"/>
                </a:highlight>
                <a:latin typeface="Courier New"/>
                <a:ea typeface="Courier New"/>
                <a:cs typeface="Courier New"/>
                <a:sym typeface="Courier New"/>
              </a:rPr>
              <a:t>; </a:t>
            </a:r>
            <a:endParaRPr sz="964">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6A9955"/>
                </a:solidFill>
                <a:highlight>
                  <a:srgbClr val="1E1E1E"/>
                </a:highlight>
                <a:latin typeface="Courier New"/>
                <a:ea typeface="Courier New"/>
                <a:cs typeface="Courier New"/>
                <a:sym typeface="Courier New"/>
              </a:rPr>
              <a:t>// ***** Introduzca su código aquí ***** </a:t>
            </a:r>
            <a:endParaRPr sz="964">
              <a:solidFill>
                <a:srgbClr val="6A9955"/>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endParaRPr sz="964">
              <a:solidFill>
                <a:srgbClr val="D4D4D4"/>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script</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head</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body</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form</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name</a:t>
            </a:r>
            <a:r>
              <a:rPr lang="en" sz="964">
                <a:solidFill>
                  <a:srgbClr val="D4D4D4"/>
                </a:solidFill>
                <a:highlight>
                  <a:srgbClr val="1E1E1E"/>
                </a:highlight>
                <a:latin typeface="Courier New"/>
                <a:ea typeface="Courier New"/>
                <a:cs typeface="Courier New"/>
                <a:sym typeface="Courier New"/>
              </a:rPr>
              <a:t>=</a:t>
            </a:r>
            <a:r>
              <a:rPr lang="en" sz="964">
                <a:solidFill>
                  <a:srgbClr val="CE9178"/>
                </a:solidFill>
                <a:highlight>
                  <a:srgbClr val="1E1E1E"/>
                </a:highlight>
                <a:latin typeface="Courier New"/>
                <a:ea typeface="Courier New"/>
                <a:cs typeface="Courier New"/>
                <a:sym typeface="Courier New"/>
              </a:rPr>
              <a:t>"f1"</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action</a:t>
            </a:r>
            <a:r>
              <a:rPr lang="en" sz="964">
                <a:solidFill>
                  <a:srgbClr val="D4D4D4"/>
                </a:solidFill>
                <a:highlight>
                  <a:srgbClr val="1E1E1E"/>
                </a:highlight>
                <a:latin typeface="Courier New"/>
                <a:ea typeface="Courier New"/>
                <a:cs typeface="Courier New"/>
                <a:sym typeface="Courier New"/>
              </a:rPr>
              <a:t>=</a:t>
            </a:r>
            <a:r>
              <a:rPr lang="en" sz="964">
                <a:solidFill>
                  <a:srgbClr val="CE9178"/>
                </a:solidFill>
                <a:highlight>
                  <a:srgbClr val="1E1E1E"/>
                </a:highlight>
                <a:latin typeface="Courier New"/>
                <a:ea typeface="Courier New"/>
                <a:cs typeface="Courier New"/>
                <a:sym typeface="Courier New"/>
              </a:rPr>
              <a:t>""</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onsubmit</a:t>
            </a:r>
            <a:r>
              <a:rPr lang="en" sz="964">
                <a:solidFill>
                  <a:srgbClr val="D4D4D4"/>
                </a:solidFill>
                <a:highlight>
                  <a:srgbClr val="1E1E1E"/>
                </a:highlight>
                <a:latin typeface="Courier New"/>
                <a:ea typeface="Courier New"/>
                <a:cs typeface="Courier New"/>
                <a:sym typeface="Courier New"/>
              </a:rPr>
              <a:t>=</a:t>
            </a:r>
            <a:r>
              <a:rPr lang="en" sz="964">
                <a:solidFill>
                  <a:srgbClr val="CE9178"/>
                </a:solidFill>
                <a:highlight>
                  <a:srgbClr val="1E1E1E"/>
                </a:highlight>
                <a:latin typeface="Courier New"/>
                <a:ea typeface="Courier New"/>
                <a:cs typeface="Courier New"/>
                <a:sym typeface="Courier New"/>
              </a:rPr>
              <a:t>"</a:t>
            </a:r>
            <a:r>
              <a:rPr lang="en" sz="964">
                <a:solidFill>
                  <a:srgbClr val="DCDCAA"/>
                </a:solidFill>
                <a:highlight>
                  <a:srgbClr val="1E1E1E"/>
                </a:highlight>
                <a:latin typeface="Courier New"/>
                <a:ea typeface="Courier New"/>
                <a:cs typeface="Courier New"/>
                <a:sym typeface="Courier New"/>
              </a:rPr>
              <a:t>validar</a:t>
            </a:r>
            <a:r>
              <a:rPr lang="en" sz="964">
                <a:solidFill>
                  <a:srgbClr val="CE9178"/>
                </a:solidFill>
                <a:highlight>
                  <a:srgbClr val="1E1E1E"/>
                </a:highlight>
                <a:latin typeface="Courier New"/>
                <a:ea typeface="Courier New"/>
                <a:cs typeface="Courier New"/>
                <a:sym typeface="Courier New"/>
              </a:rPr>
              <a:t>();"</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808080"/>
                </a:solidFill>
                <a:highlight>
                  <a:srgbClr val="1E1E1E"/>
                </a:highlight>
                <a:latin typeface="Courier New"/>
                <a:ea typeface="Courier New"/>
                <a:cs typeface="Courier New"/>
                <a:sym typeface="Courier New"/>
              </a:rPr>
              <a:t>&lt;</a:t>
            </a:r>
            <a:r>
              <a:rPr lang="en" sz="964">
                <a:solidFill>
                  <a:srgbClr val="F44747"/>
                </a:solidFill>
                <a:highlight>
                  <a:srgbClr val="1E1E1E"/>
                </a:highlight>
                <a:latin typeface="Courier New"/>
                <a:ea typeface="Courier New"/>
                <a:cs typeface="Courier New"/>
                <a:sym typeface="Courier New"/>
              </a:rPr>
              <a:t>center</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h2</a:t>
            </a:r>
            <a:r>
              <a:rPr lang="en" sz="964">
                <a:solidFill>
                  <a:srgbClr val="808080"/>
                </a:solidFill>
                <a:highlight>
                  <a:srgbClr val="1E1E1E"/>
                </a:highlight>
                <a:latin typeface="Courier New"/>
                <a:ea typeface="Courier New"/>
                <a:cs typeface="Courier New"/>
                <a:sym typeface="Courier New"/>
              </a:rPr>
              <a:t>&gt;</a:t>
            </a:r>
            <a:r>
              <a:rPr lang="en" sz="964">
                <a:solidFill>
                  <a:srgbClr val="D4D4D4"/>
                </a:solidFill>
                <a:highlight>
                  <a:srgbClr val="1E1E1E"/>
                </a:highlight>
                <a:latin typeface="Courier New"/>
                <a:ea typeface="Courier New"/>
                <a:cs typeface="Courier New"/>
                <a:sym typeface="Courier New"/>
              </a:rPr>
              <a:t>Formulario de Validación de Inicio de Sesión Usando JavaScript</a:t>
            </a: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h2</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Usuario: </a:t>
            </a: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input</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type</a:t>
            </a:r>
            <a:r>
              <a:rPr lang="en" sz="964">
                <a:solidFill>
                  <a:srgbClr val="D4D4D4"/>
                </a:solidFill>
                <a:highlight>
                  <a:srgbClr val="1E1E1E"/>
                </a:highlight>
                <a:latin typeface="Courier New"/>
                <a:ea typeface="Courier New"/>
                <a:cs typeface="Courier New"/>
                <a:sym typeface="Courier New"/>
              </a:rPr>
              <a:t>=</a:t>
            </a:r>
            <a:r>
              <a:rPr lang="en" sz="964">
                <a:solidFill>
                  <a:srgbClr val="CE9178"/>
                </a:solidFill>
                <a:highlight>
                  <a:srgbClr val="1E1E1E"/>
                </a:highlight>
                <a:latin typeface="Courier New"/>
                <a:ea typeface="Courier New"/>
                <a:cs typeface="Courier New"/>
                <a:sym typeface="Courier New"/>
              </a:rPr>
              <a:t>"text"</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name</a:t>
            </a:r>
            <a:r>
              <a:rPr lang="en" sz="964">
                <a:solidFill>
                  <a:srgbClr val="D4D4D4"/>
                </a:solidFill>
                <a:highlight>
                  <a:srgbClr val="1E1E1E"/>
                </a:highlight>
                <a:latin typeface="Courier New"/>
                <a:ea typeface="Courier New"/>
                <a:cs typeface="Courier New"/>
                <a:sym typeface="Courier New"/>
              </a:rPr>
              <a:t>=</a:t>
            </a:r>
            <a:r>
              <a:rPr lang="en" sz="964">
                <a:solidFill>
                  <a:srgbClr val="CE9178"/>
                </a:solidFill>
                <a:highlight>
                  <a:srgbClr val="1E1E1E"/>
                </a:highlight>
                <a:latin typeface="Courier New"/>
                <a:ea typeface="Courier New"/>
                <a:cs typeface="Courier New"/>
                <a:sym typeface="Courier New"/>
              </a:rPr>
              <a:t>"username"</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value</a:t>
            </a:r>
            <a:r>
              <a:rPr lang="en" sz="964">
                <a:solidFill>
                  <a:srgbClr val="D4D4D4"/>
                </a:solidFill>
                <a:highlight>
                  <a:srgbClr val="1E1E1E"/>
                </a:highlight>
                <a:latin typeface="Courier New"/>
                <a:ea typeface="Courier New"/>
                <a:cs typeface="Courier New"/>
                <a:sym typeface="Courier New"/>
              </a:rPr>
              <a:t>=</a:t>
            </a:r>
            <a:r>
              <a:rPr lang="en" sz="964">
                <a:solidFill>
                  <a:srgbClr val="CE9178"/>
                </a:solidFill>
                <a:highlight>
                  <a:srgbClr val="1E1E1E"/>
                </a:highlight>
                <a:latin typeface="Courier New"/>
                <a:ea typeface="Courier New"/>
                <a:cs typeface="Courier New"/>
                <a:sym typeface="Courier New"/>
              </a:rPr>
              <a:t>""</a:t>
            </a:r>
            <a:r>
              <a:rPr lang="en" sz="964">
                <a:solidFill>
                  <a:srgbClr val="808080"/>
                </a:solidFill>
                <a:highlight>
                  <a:srgbClr val="1E1E1E"/>
                </a:highlight>
                <a:latin typeface="Courier New"/>
                <a:ea typeface="Courier New"/>
                <a:cs typeface="Courier New"/>
                <a:sym typeface="Courier New"/>
              </a:rPr>
              <a:t>&gt;&lt;</a:t>
            </a:r>
            <a:r>
              <a:rPr lang="en" sz="964">
                <a:solidFill>
                  <a:srgbClr val="569CD6"/>
                </a:solidFill>
                <a:highlight>
                  <a:srgbClr val="1E1E1E"/>
                </a:highlight>
                <a:latin typeface="Courier New"/>
                <a:ea typeface="Courier New"/>
                <a:cs typeface="Courier New"/>
                <a:sym typeface="Courier New"/>
              </a:rPr>
              <a:t>br</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Contraseña </a:t>
            </a: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input</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type</a:t>
            </a:r>
            <a:r>
              <a:rPr lang="en" sz="964">
                <a:solidFill>
                  <a:srgbClr val="D4D4D4"/>
                </a:solidFill>
                <a:highlight>
                  <a:srgbClr val="1E1E1E"/>
                </a:highlight>
                <a:latin typeface="Courier New"/>
                <a:ea typeface="Courier New"/>
                <a:cs typeface="Courier New"/>
                <a:sym typeface="Courier New"/>
              </a:rPr>
              <a:t>=</a:t>
            </a:r>
            <a:r>
              <a:rPr lang="en" sz="964">
                <a:solidFill>
                  <a:srgbClr val="CE9178"/>
                </a:solidFill>
                <a:highlight>
                  <a:srgbClr val="1E1E1E"/>
                </a:highlight>
                <a:latin typeface="Courier New"/>
                <a:ea typeface="Courier New"/>
                <a:cs typeface="Courier New"/>
                <a:sym typeface="Courier New"/>
              </a:rPr>
              <a:t>"password"</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name</a:t>
            </a:r>
            <a:r>
              <a:rPr lang="en" sz="964">
                <a:solidFill>
                  <a:srgbClr val="D4D4D4"/>
                </a:solidFill>
                <a:highlight>
                  <a:srgbClr val="1E1E1E"/>
                </a:highlight>
                <a:latin typeface="Courier New"/>
                <a:ea typeface="Courier New"/>
                <a:cs typeface="Courier New"/>
                <a:sym typeface="Courier New"/>
              </a:rPr>
              <a:t>=</a:t>
            </a:r>
            <a:r>
              <a:rPr lang="en" sz="964">
                <a:solidFill>
                  <a:srgbClr val="CE9178"/>
                </a:solidFill>
                <a:highlight>
                  <a:srgbClr val="1E1E1E"/>
                </a:highlight>
                <a:latin typeface="Courier New"/>
                <a:ea typeface="Courier New"/>
                <a:cs typeface="Courier New"/>
                <a:sym typeface="Courier New"/>
              </a:rPr>
              <a:t>"pass"</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value</a:t>
            </a:r>
            <a:r>
              <a:rPr lang="en" sz="964">
                <a:solidFill>
                  <a:srgbClr val="D4D4D4"/>
                </a:solidFill>
                <a:highlight>
                  <a:srgbClr val="1E1E1E"/>
                </a:highlight>
                <a:latin typeface="Courier New"/>
                <a:ea typeface="Courier New"/>
                <a:cs typeface="Courier New"/>
                <a:sym typeface="Courier New"/>
              </a:rPr>
              <a:t>=</a:t>
            </a:r>
            <a:r>
              <a:rPr lang="en" sz="964">
                <a:solidFill>
                  <a:srgbClr val="CE9178"/>
                </a:solidFill>
                <a:highlight>
                  <a:srgbClr val="1E1E1E"/>
                </a:highlight>
                <a:latin typeface="Courier New"/>
                <a:ea typeface="Courier New"/>
                <a:cs typeface="Courier New"/>
                <a:sym typeface="Courier New"/>
              </a:rPr>
              <a:t>""</a:t>
            </a:r>
            <a:r>
              <a:rPr lang="en" sz="964">
                <a:solidFill>
                  <a:srgbClr val="808080"/>
                </a:solidFill>
                <a:highlight>
                  <a:srgbClr val="1E1E1E"/>
                </a:highlight>
                <a:latin typeface="Courier New"/>
                <a:ea typeface="Courier New"/>
                <a:cs typeface="Courier New"/>
                <a:sym typeface="Courier New"/>
              </a:rPr>
              <a:t>&gt;&lt;</a:t>
            </a:r>
            <a:r>
              <a:rPr lang="en" sz="964">
                <a:solidFill>
                  <a:srgbClr val="569CD6"/>
                </a:solidFill>
                <a:highlight>
                  <a:srgbClr val="1E1E1E"/>
                </a:highlight>
                <a:latin typeface="Courier New"/>
                <a:ea typeface="Courier New"/>
                <a:cs typeface="Courier New"/>
                <a:sym typeface="Courier New"/>
              </a:rPr>
              <a:t>br</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input</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type</a:t>
            </a:r>
            <a:r>
              <a:rPr lang="en" sz="964">
                <a:solidFill>
                  <a:srgbClr val="D4D4D4"/>
                </a:solidFill>
                <a:highlight>
                  <a:srgbClr val="1E1E1E"/>
                </a:highlight>
                <a:latin typeface="Courier New"/>
                <a:ea typeface="Courier New"/>
                <a:cs typeface="Courier New"/>
                <a:sym typeface="Courier New"/>
              </a:rPr>
              <a:t>=</a:t>
            </a:r>
            <a:r>
              <a:rPr lang="en" sz="964">
                <a:solidFill>
                  <a:srgbClr val="CE9178"/>
                </a:solidFill>
                <a:highlight>
                  <a:srgbClr val="1E1E1E"/>
                </a:highlight>
                <a:latin typeface="Courier New"/>
                <a:ea typeface="Courier New"/>
                <a:cs typeface="Courier New"/>
                <a:sym typeface="Courier New"/>
              </a:rPr>
              <a:t>"submit"</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name</a:t>
            </a:r>
            <a:r>
              <a:rPr lang="en" sz="964">
                <a:solidFill>
                  <a:srgbClr val="D4D4D4"/>
                </a:solidFill>
                <a:highlight>
                  <a:srgbClr val="1E1E1E"/>
                </a:highlight>
                <a:latin typeface="Courier New"/>
                <a:ea typeface="Courier New"/>
                <a:cs typeface="Courier New"/>
                <a:sym typeface="Courier New"/>
              </a:rPr>
              <a:t>=</a:t>
            </a:r>
            <a:r>
              <a:rPr lang="en" sz="964">
                <a:solidFill>
                  <a:srgbClr val="CE9178"/>
                </a:solidFill>
                <a:highlight>
                  <a:srgbClr val="1E1E1E"/>
                </a:highlight>
                <a:latin typeface="Courier New"/>
                <a:ea typeface="Courier New"/>
                <a:cs typeface="Courier New"/>
                <a:sym typeface="Courier New"/>
              </a:rPr>
              <a:t>"submit"</a:t>
            </a:r>
            <a:r>
              <a:rPr lang="en" sz="964">
                <a:solidFill>
                  <a:srgbClr val="D4D4D4"/>
                </a:solidFill>
                <a:highlight>
                  <a:srgbClr val="1E1E1E"/>
                </a:highlight>
                <a:latin typeface="Courier New"/>
                <a:ea typeface="Courier New"/>
                <a:cs typeface="Courier New"/>
                <a:sym typeface="Courier New"/>
              </a:rPr>
              <a:t> </a:t>
            </a:r>
            <a:r>
              <a:rPr lang="en" sz="964">
                <a:solidFill>
                  <a:srgbClr val="9CDCFE"/>
                </a:solidFill>
                <a:highlight>
                  <a:srgbClr val="1E1E1E"/>
                </a:highlight>
                <a:latin typeface="Courier New"/>
                <a:ea typeface="Courier New"/>
                <a:cs typeface="Courier New"/>
                <a:sym typeface="Courier New"/>
              </a:rPr>
              <a:t>value</a:t>
            </a:r>
            <a:r>
              <a:rPr lang="en" sz="964">
                <a:solidFill>
                  <a:srgbClr val="D4D4D4"/>
                </a:solidFill>
                <a:highlight>
                  <a:srgbClr val="1E1E1E"/>
                </a:highlight>
                <a:latin typeface="Courier New"/>
                <a:ea typeface="Courier New"/>
                <a:cs typeface="Courier New"/>
                <a:sym typeface="Courier New"/>
              </a:rPr>
              <a:t>=</a:t>
            </a:r>
            <a:r>
              <a:rPr lang="en" sz="964">
                <a:solidFill>
                  <a:srgbClr val="CE9178"/>
                </a:solidFill>
                <a:highlight>
                  <a:srgbClr val="1E1E1E"/>
                </a:highlight>
                <a:latin typeface="Courier New"/>
                <a:ea typeface="Courier New"/>
                <a:cs typeface="Courier New"/>
                <a:sym typeface="Courier New"/>
              </a:rPr>
              <a:t>"Ingresar"</a:t>
            </a:r>
            <a:r>
              <a:rPr lang="en" sz="964">
                <a:solidFill>
                  <a:srgbClr val="808080"/>
                </a:solidFill>
                <a:highlight>
                  <a:srgbClr val="1E1E1E"/>
                </a:highlight>
                <a:latin typeface="Courier New"/>
                <a:ea typeface="Courier New"/>
                <a:cs typeface="Courier New"/>
                <a:sym typeface="Courier New"/>
              </a:rPr>
              <a:t>&gt;&lt;</a:t>
            </a:r>
            <a:r>
              <a:rPr lang="en" sz="964">
                <a:solidFill>
                  <a:srgbClr val="569CD6"/>
                </a:solidFill>
                <a:highlight>
                  <a:srgbClr val="1E1E1E"/>
                </a:highlight>
                <a:latin typeface="Courier New"/>
                <a:ea typeface="Courier New"/>
                <a:cs typeface="Courier New"/>
                <a:sym typeface="Courier New"/>
              </a:rPr>
              <a:t>br</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808080"/>
                </a:solidFill>
                <a:highlight>
                  <a:srgbClr val="1E1E1E"/>
                </a:highlight>
                <a:latin typeface="Courier New"/>
                <a:ea typeface="Courier New"/>
                <a:cs typeface="Courier New"/>
                <a:sym typeface="Courier New"/>
              </a:rPr>
              <a:t>&lt;/</a:t>
            </a:r>
            <a:r>
              <a:rPr lang="en" sz="964">
                <a:solidFill>
                  <a:srgbClr val="F44747"/>
                </a:solidFill>
                <a:highlight>
                  <a:srgbClr val="1E1E1E"/>
                </a:highlight>
                <a:latin typeface="Courier New"/>
                <a:ea typeface="Courier New"/>
                <a:cs typeface="Courier New"/>
                <a:sym typeface="Courier New"/>
              </a:rPr>
              <a:t>center</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form</a:t>
            </a:r>
            <a:r>
              <a:rPr lang="en" sz="964">
                <a:solidFill>
                  <a:srgbClr val="808080"/>
                </a:solidFill>
                <a:highlight>
                  <a:srgbClr val="1E1E1E"/>
                </a:highlight>
                <a:latin typeface="Courier New"/>
                <a:ea typeface="Courier New"/>
                <a:cs typeface="Courier New"/>
                <a:sym typeface="Courier New"/>
              </a:rPr>
              <a:t>&gt;</a:t>
            </a:r>
            <a:endParaRPr sz="964">
              <a:solidFill>
                <a:srgbClr val="808080"/>
              </a:solidFill>
              <a:highlight>
                <a:srgbClr val="1E1E1E"/>
              </a:highlight>
              <a:latin typeface="Courier New"/>
              <a:ea typeface="Courier New"/>
              <a:cs typeface="Courier New"/>
              <a:sym typeface="Courier New"/>
            </a:endParaRPr>
          </a:p>
          <a:p>
            <a:pPr indent="0" lvl="0" marL="0" rtl="0" algn="l">
              <a:lnSpc>
                <a:spcPct val="130000"/>
              </a:lnSpc>
              <a:spcBef>
                <a:spcPts val="0"/>
              </a:spcBef>
              <a:spcAft>
                <a:spcPts val="0"/>
              </a:spcAft>
              <a:buSzPts val="935"/>
              <a:buNone/>
            </a:pPr>
            <a:r>
              <a:rPr lang="en" sz="964">
                <a:solidFill>
                  <a:srgbClr val="D4D4D4"/>
                </a:solidFill>
                <a:highlight>
                  <a:srgbClr val="1E1E1E"/>
                </a:highlight>
                <a:latin typeface="Courier New"/>
                <a:ea typeface="Courier New"/>
                <a:cs typeface="Courier New"/>
                <a:sym typeface="Courier New"/>
              </a:rPr>
              <a:t>   </a:t>
            </a:r>
            <a:r>
              <a:rPr lang="en" sz="964">
                <a:solidFill>
                  <a:srgbClr val="808080"/>
                </a:solidFill>
                <a:highlight>
                  <a:srgbClr val="1E1E1E"/>
                </a:highlight>
                <a:latin typeface="Courier New"/>
                <a:ea typeface="Courier New"/>
                <a:cs typeface="Courier New"/>
                <a:sym typeface="Courier New"/>
              </a:rPr>
              <a:t>&lt;/</a:t>
            </a:r>
            <a:r>
              <a:rPr lang="en" sz="964">
                <a:solidFill>
                  <a:srgbClr val="569CD6"/>
                </a:solidFill>
                <a:highlight>
                  <a:srgbClr val="1E1E1E"/>
                </a:highlight>
                <a:latin typeface="Courier New"/>
                <a:ea typeface="Courier New"/>
                <a:cs typeface="Courier New"/>
                <a:sym typeface="Courier New"/>
              </a:rPr>
              <a:t>body</a:t>
            </a:r>
            <a:r>
              <a:rPr lang="en" sz="964">
                <a:solidFill>
                  <a:srgbClr val="808080"/>
                </a:solidFill>
                <a:highlight>
                  <a:srgbClr val="1E1E1E"/>
                </a:highlight>
                <a:latin typeface="Courier New"/>
                <a:ea typeface="Courier New"/>
                <a:cs typeface="Courier New"/>
                <a:sym typeface="Courier New"/>
              </a:rPr>
              <a:t>&gt;</a:t>
            </a:r>
            <a:r>
              <a:rPr lang="en" sz="964">
                <a:solidFill>
                  <a:srgbClr val="D4D4D4"/>
                </a:solidFill>
                <a:highlight>
                  <a:srgbClr val="1E1E1E"/>
                </a:highlight>
                <a:latin typeface="Courier New"/>
                <a:ea typeface="Courier New"/>
                <a:cs typeface="Courier New"/>
                <a:sym typeface="Courier New"/>
              </a:rPr>
              <a:t>   </a:t>
            </a:r>
            <a:endParaRPr sz="1729"/>
          </a:p>
        </p:txBody>
      </p:sp>
      <p:sp>
        <p:nvSpPr>
          <p:cNvPr id="614" name="Google Shape;614;p99"/>
          <p:cNvSpPr/>
          <p:nvPr/>
        </p:nvSpPr>
        <p:spPr>
          <a:xfrm>
            <a:off x="834750" y="1473075"/>
            <a:ext cx="3737400" cy="13749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9"/>
          <p:cNvSpPr txBox="1"/>
          <p:nvPr/>
        </p:nvSpPr>
        <p:spPr>
          <a:xfrm>
            <a:off x="5168050" y="1637175"/>
            <a:ext cx="2811000" cy="10467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4"/>
                </a:solidFill>
              </a:rPr>
              <a:t>Esta es la sección del código</a:t>
            </a:r>
            <a:endParaRPr>
              <a:solidFill>
                <a:schemeClr val="accent4"/>
              </a:solidFill>
            </a:endParaRPr>
          </a:p>
          <a:p>
            <a:pPr indent="0" lvl="0" marL="0" rtl="0" algn="l">
              <a:spcBef>
                <a:spcPts val="0"/>
              </a:spcBef>
              <a:spcAft>
                <a:spcPts val="0"/>
              </a:spcAft>
              <a:buNone/>
            </a:pPr>
            <a:r>
              <a:rPr lang="en">
                <a:solidFill>
                  <a:schemeClr val="accent4"/>
                </a:solidFill>
              </a:rPr>
              <a:t>(tag &lt;script&gt;) en la que se escribirá el código en JavaScript para la función validar().</a:t>
            </a:r>
            <a:endParaRPr>
              <a:solidFill>
                <a:schemeClr val="accent4"/>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Función Validar()</a:t>
            </a:r>
            <a:endParaRPr/>
          </a:p>
        </p:txBody>
      </p:sp>
      <p:sp>
        <p:nvSpPr>
          <p:cNvPr id="621" name="Google Shape;621;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El primer paso para la creación de la función consiste en declararla dentro del tag &lt;script&gt; del archivo baseFormulario.html y asignar las variables con los valores introducidos por el usuario en el formulario de inicio de sesión. </a:t>
            </a:r>
            <a:endParaRPr/>
          </a:p>
          <a:p>
            <a:pPr indent="0" lvl="0" marL="0" rtl="0" algn="l">
              <a:lnSpc>
                <a:spcPct val="150000"/>
              </a:lnSpc>
              <a:spcBef>
                <a:spcPts val="1200"/>
              </a:spcBef>
              <a:spcAft>
                <a:spcPts val="0"/>
              </a:spcAft>
              <a:buNone/>
            </a:pPr>
            <a:r>
              <a:rPr lang="en" sz="1250">
                <a:solidFill>
                  <a:srgbClr val="808080"/>
                </a:solidFill>
                <a:highlight>
                  <a:srgbClr val="1E1E1E"/>
                </a:highlight>
                <a:latin typeface="Courier New"/>
                <a:ea typeface="Courier New"/>
                <a:cs typeface="Courier New"/>
                <a:sym typeface="Courier New"/>
              </a:rPr>
              <a:t>&lt;</a:t>
            </a:r>
            <a:r>
              <a:rPr lang="en" sz="1250">
                <a:solidFill>
                  <a:srgbClr val="569CD6"/>
                </a:solidFill>
                <a:highlight>
                  <a:srgbClr val="1E1E1E"/>
                </a:highlight>
                <a:latin typeface="Courier New"/>
                <a:ea typeface="Courier New"/>
                <a:cs typeface="Courier New"/>
                <a:sym typeface="Courier New"/>
              </a:rPr>
              <a:t>script</a:t>
            </a:r>
            <a:r>
              <a:rPr lang="en" sz="1250">
                <a:solidFill>
                  <a:srgbClr val="D4D4D4"/>
                </a:solidFill>
                <a:highlight>
                  <a:srgbClr val="1E1E1E"/>
                </a:highlight>
                <a:latin typeface="Courier New"/>
                <a:ea typeface="Courier New"/>
                <a:cs typeface="Courier New"/>
                <a:sym typeface="Courier New"/>
              </a:rPr>
              <a:t> </a:t>
            </a:r>
            <a:r>
              <a:rPr lang="en" sz="1250">
                <a:solidFill>
                  <a:srgbClr val="9CDCFE"/>
                </a:solidFill>
                <a:highlight>
                  <a:srgbClr val="1E1E1E"/>
                </a:highlight>
                <a:latin typeface="Courier New"/>
                <a:ea typeface="Courier New"/>
                <a:cs typeface="Courier New"/>
                <a:sym typeface="Courier New"/>
              </a:rPr>
              <a:t>language</a:t>
            </a:r>
            <a:r>
              <a:rPr lang="en" sz="1250">
                <a:solidFill>
                  <a:srgbClr val="D4D4D4"/>
                </a:solidFill>
                <a:highlight>
                  <a:srgbClr val="1E1E1E"/>
                </a:highlight>
                <a:latin typeface="Courier New"/>
                <a:ea typeface="Courier New"/>
                <a:cs typeface="Courier New"/>
                <a:sym typeface="Courier New"/>
              </a:rPr>
              <a:t>=</a:t>
            </a:r>
            <a:r>
              <a:rPr lang="en" sz="1250">
                <a:solidFill>
                  <a:srgbClr val="CE9178"/>
                </a:solidFill>
                <a:highlight>
                  <a:srgbClr val="1E1E1E"/>
                </a:highlight>
                <a:latin typeface="Courier New"/>
                <a:ea typeface="Courier New"/>
                <a:cs typeface="Courier New"/>
                <a:sym typeface="Courier New"/>
              </a:rPr>
              <a:t>"javascript"</a:t>
            </a:r>
            <a:r>
              <a:rPr lang="en" sz="1250">
                <a:solidFill>
                  <a:srgbClr val="808080"/>
                </a:solidFill>
                <a:highlight>
                  <a:srgbClr val="1E1E1E"/>
                </a:highlight>
                <a:latin typeface="Courier New"/>
                <a:ea typeface="Courier New"/>
                <a:cs typeface="Courier New"/>
                <a:sym typeface="Courier New"/>
              </a:rPr>
              <a:t>&gt; </a:t>
            </a:r>
            <a:r>
              <a:rPr lang="en" sz="1250">
                <a:solidFill>
                  <a:srgbClr val="6A9955"/>
                </a:solidFill>
                <a:highlight>
                  <a:srgbClr val="1E1E1E"/>
                </a:highlight>
                <a:latin typeface="Courier New"/>
                <a:ea typeface="Courier New"/>
                <a:cs typeface="Courier New"/>
                <a:sym typeface="Courier New"/>
              </a:rPr>
              <a:t>//Tag script del archivo html</a:t>
            </a:r>
            <a:endParaRPr sz="1250">
              <a:solidFill>
                <a:srgbClr val="808080"/>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50">
              <a:solidFill>
                <a:srgbClr val="808080"/>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50">
                <a:solidFill>
                  <a:srgbClr val="569CD6"/>
                </a:solidFill>
                <a:highlight>
                  <a:srgbClr val="1E1E1E"/>
                </a:highlight>
                <a:latin typeface="Courier New"/>
                <a:ea typeface="Courier New"/>
                <a:cs typeface="Courier New"/>
                <a:sym typeface="Courier New"/>
              </a:rPr>
              <a:t>function</a:t>
            </a:r>
            <a:r>
              <a:rPr lang="en" sz="1250">
                <a:solidFill>
                  <a:srgbClr val="D4D4D4"/>
                </a:solidFill>
                <a:highlight>
                  <a:srgbClr val="1E1E1E"/>
                </a:highlight>
                <a:latin typeface="Courier New"/>
                <a:ea typeface="Courier New"/>
                <a:cs typeface="Courier New"/>
                <a:sym typeface="Courier New"/>
              </a:rPr>
              <a:t> </a:t>
            </a:r>
            <a:r>
              <a:rPr lang="en" sz="1250">
                <a:solidFill>
                  <a:srgbClr val="DCDCAA"/>
                </a:solidFill>
                <a:highlight>
                  <a:srgbClr val="1E1E1E"/>
                </a:highlight>
                <a:latin typeface="Courier New"/>
                <a:ea typeface="Courier New"/>
                <a:cs typeface="Courier New"/>
                <a:sym typeface="Courier New"/>
              </a:rPr>
              <a:t>validar</a:t>
            </a:r>
            <a:r>
              <a:rPr lang="en" sz="1250">
                <a:solidFill>
                  <a:srgbClr val="D4D4D4"/>
                </a:solidFill>
                <a:highlight>
                  <a:srgbClr val="1E1E1E"/>
                </a:highlight>
                <a:latin typeface="Courier New"/>
                <a:ea typeface="Courier New"/>
                <a:cs typeface="Courier New"/>
                <a:sym typeface="Courier New"/>
              </a:rPr>
              <a:t>(){ </a:t>
            </a:r>
            <a:endParaRPr sz="125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50">
                <a:solidFill>
                  <a:srgbClr val="D4D4D4"/>
                </a:solidFill>
                <a:highlight>
                  <a:srgbClr val="1E1E1E"/>
                </a:highlight>
                <a:latin typeface="Courier New"/>
                <a:ea typeface="Courier New"/>
                <a:cs typeface="Courier New"/>
                <a:sym typeface="Courier New"/>
              </a:rPr>
              <a:t>   </a:t>
            </a:r>
            <a:r>
              <a:rPr lang="en" sz="1250">
                <a:solidFill>
                  <a:srgbClr val="569CD6"/>
                </a:solidFill>
                <a:highlight>
                  <a:srgbClr val="1E1E1E"/>
                </a:highlight>
                <a:latin typeface="Courier New"/>
                <a:ea typeface="Courier New"/>
                <a:cs typeface="Courier New"/>
                <a:sym typeface="Courier New"/>
              </a:rPr>
              <a:t>var</a:t>
            </a:r>
            <a:r>
              <a:rPr lang="en" sz="1250">
                <a:solidFill>
                  <a:srgbClr val="D4D4D4"/>
                </a:solidFill>
                <a:highlight>
                  <a:srgbClr val="1E1E1E"/>
                </a:highlight>
                <a:latin typeface="Courier New"/>
                <a:ea typeface="Courier New"/>
                <a:cs typeface="Courier New"/>
                <a:sym typeface="Courier New"/>
              </a:rPr>
              <a:t> </a:t>
            </a:r>
            <a:r>
              <a:rPr lang="en" sz="1250">
                <a:solidFill>
                  <a:srgbClr val="9CDCFE"/>
                </a:solidFill>
                <a:highlight>
                  <a:srgbClr val="1E1E1E"/>
                </a:highlight>
                <a:latin typeface="Courier New"/>
                <a:ea typeface="Courier New"/>
                <a:cs typeface="Courier New"/>
                <a:sym typeface="Courier New"/>
              </a:rPr>
              <a:t>user</a:t>
            </a:r>
            <a:r>
              <a:rPr lang="en" sz="1250">
                <a:solidFill>
                  <a:srgbClr val="D4D4D4"/>
                </a:solidFill>
                <a:highlight>
                  <a:srgbClr val="1E1E1E"/>
                </a:highlight>
                <a:latin typeface="Courier New"/>
                <a:ea typeface="Courier New"/>
                <a:cs typeface="Courier New"/>
                <a:sym typeface="Courier New"/>
              </a:rPr>
              <a:t> = </a:t>
            </a:r>
            <a:r>
              <a:rPr lang="en" sz="1250">
                <a:solidFill>
                  <a:srgbClr val="9CDCFE"/>
                </a:solidFill>
                <a:highlight>
                  <a:srgbClr val="1E1E1E"/>
                </a:highlight>
                <a:latin typeface="Courier New"/>
                <a:ea typeface="Courier New"/>
                <a:cs typeface="Courier New"/>
                <a:sym typeface="Courier New"/>
              </a:rPr>
              <a:t>document</a:t>
            </a:r>
            <a:r>
              <a:rPr lang="en" sz="1250">
                <a:solidFill>
                  <a:srgbClr val="D4D4D4"/>
                </a:solidFill>
                <a:highlight>
                  <a:srgbClr val="1E1E1E"/>
                </a:highlight>
                <a:latin typeface="Courier New"/>
                <a:ea typeface="Courier New"/>
                <a:cs typeface="Courier New"/>
                <a:sym typeface="Courier New"/>
              </a:rPr>
              <a:t>.</a:t>
            </a:r>
            <a:r>
              <a:rPr lang="en" sz="1250">
                <a:solidFill>
                  <a:srgbClr val="9CDCFE"/>
                </a:solidFill>
                <a:highlight>
                  <a:srgbClr val="1E1E1E"/>
                </a:highlight>
                <a:latin typeface="Courier New"/>
                <a:ea typeface="Courier New"/>
                <a:cs typeface="Courier New"/>
                <a:sym typeface="Courier New"/>
              </a:rPr>
              <a:t>f1</a:t>
            </a:r>
            <a:r>
              <a:rPr lang="en" sz="1250">
                <a:solidFill>
                  <a:srgbClr val="D4D4D4"/>
                </a:solidFill>
                <a:highlight>
                  <a:srgbClr val="1E1E1E"/>
                </a:highlight>
                <a:latin typeface="Courier New"/>
                <a:ea typeface="Courier New"/>
                <a:cs typeface="Courier New"/>
                <a:sym typeface="Courier New"/>
              </a:rPr>
              <a:t>.</a:t>
            </a:r>
            <a:r>
              <a:rPr lang="en" sz="1250">
                <a:solidFill>
                  <a:srgbClr val="9CDCFE"/>
                </a:solidFill>
                <a:highlight>
                  <a:srgbClr val="1E1E1E"/>
                </a:highlight>
                <a:latin typeface="Courier New"/>
                <a:ea typeface="Courier New"/>
                <a:cs typeface="Courier New"/>
                <a:sym typeface="Courier New"/>
              </a:rPr>
              <a:t>username</a:t>
            </a:r>
            <a:r>
              <a:rPr lang="en" sz="1250">
                <a:solidFill>
                  <a:srgbClr val="D4D4D4"/>
                </a:solidFill>
                <a:highlight>
                  <a:srgbClr val="1E1E1E"/>
                </a:highlight>
                <a:latin typeface="Courier New"/>
                <a:ea typeface="Courier New"/>
                <a:cs typeface="Courier New"/>
                <a:sym typeface="Courier New"/>
              </a:rPr>
              <a:t>.</a:t>
            </a:r>
            <a:r>
              <a:rPr lang="en" sz="1250">
                <a:solidFill>
                  <a:srgbClr val="9CDCFE"/>
                </a:solidFill>
                <a:highlight>
                  <a:srgbClr val="1E1E1E"/>
                </a:highlight>
                <a:latin typeface="Courier New"/>
                <a:ea typeface="Courier New"/>
                <a:cs typeface="Courier New"/>
                <a:sym typeface="Courier New"/>
              </a:rPr>
              <a:t>value</a:t>
            </a:r>
            <a:r>
              <a:rPr lang="en" sz="1250">
                <a:solidFill>
                  <a:srgbClr val="D4D4D4"/>
                </a:solidFill>
                <a:highlight>
                  <a:srgbClr val="1E1E1E"/>
                </a:highlight>
                <a:latin typeface="Courier New"/>
                <a:ea typeface="Courier New"/>
                <a:cs typeface="Courier New"/>
                <a:sym typeface="Courier New"/>
              </a:rPr>
              <a:t>; </a:t>
            </a:r>
            <a:r>
              <a:rPr lang="en" sz="1250">
                <a:solidFill>
                  <a:srgbClr val="6A9955"/>
                </a:solidFill>
                <a:highlight>
                  <a:srgbClr val="1E1E1E"/>
                </a:highlight>
                <a:latin typeface="Courier New"/>
                <a:ea typeface="Courier New"/>
                <a:cs typeface="Courier New"/>
                <a:sym typeface="Courier New"/>
              </a:rPr>
              <a:t>//Recibe el dato de usuario del formulario</a:t>
            </a:r>
            <a:endParaRPr sz="125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50">
                <a:solidFill>
                  <a:srgbClr val="D4D4D4"/>
                </a:solidFill>
                <a:highlight>
                  <a:srgbClr val="1E1E1E"/>
                </a:highlight>
                <a:latin typeface="Courier New"/>
                <a:ea typeface="Courier New"/>
                <a:cs typeface="Courier New"/>
                <a:sym typeface="Courier New"/>
              </a:rPr>
              <a:t>   </a:t>
            </a:r>
            <a:r>
              <a:rPr lang="en" sz="1250">
                <a:solidFill>
                  <a:srgbClr val="569CD6"/>
                </a:solidFill>
                <a:highlight>
                  <a:srgbClr val="1E1E1E"/>
                </a:highlight>
                <a:latin typeface="Courier New"/>
                <a:ea typeface="Courier New"/>
                <a:cs typeface="Courier New"/>
                <a:sym typeface="Courier New"/>
              </a:rPr>
              <a:t>var</a:t>
            </a:r>
            <a:r>
              <a:rPr lang="en" sz="1250">
                <a:solidFill>
                  <a:srgbClr val="D4D4D4"/>
                </a:solidFill>
                <a:highlight>
                  <a:srgbClr val="1E1E1E"/>
                </a:highlight>
                <a:latin typeface="Courier New"/>
                <a:ea typeface="Courier New"/>
                <a:cs typeface="Courier New"/>
                <a:sym typeface="Courier New"/>
              </a:rPr>
              <a:t> </a:t>
            </a:r>
            <a:r>
              <a:rPr lang="en" sz="1250">
                <a:solidFill>
                  <a:srgbClr val="9CDCFE"/>
                </a:solidFill>
                <a:highlight>
                  <a:srgbClr val="1E1E1E"/>
                </a:highlight>
                <a:latin typeface="Courier New"/>
                <a:ea typeface="Courier New"/>
                <a:cs typeface="Courier New"/>
                <a:sym typeface="Courier New"/>
              </a:rPr>
              <a:t>pass</a:t>
            </a:r>
            <a:r>
              <a:rPr lang="en" sz="1250">
                <a:solidFill>
                  <a:srgbClr val="D4D4D4"/>
                </a:solidFill>
                <a:highlight>
                  <a:srgbClr val="1E1E1E"/>
                </a:highlight>
                <a:latin typeface="Courier New"/>
                <a:ea typeface="Courier New"/>
                <a:cs typeface="Courier New"/>
                <a:sym typeface="Courier New"/>
              </a:rPr>
              <a:t> = </a:t>
            </a:r>
            <a:r>
              <a:rPr lang="en" sz="1250">
                <a:solidFill>
                  <a:srgbClr val="9CDCFE"/>
                </a:solidFill>
                <a:highlight>
                  <a:srgbClr val="1E1E1E"/>
                </a:highlight>
                <a:latin typeface="Courier New"/>
                <a:ea typeface="Courier New"/>
                <a:cs typeface="Courier New"/>
                <a:sym typeface="Courier New"/>
              </a:rPr>
              <a:t>document</a:t>
            </a:r>
            <a:r>
              <a:rPr lang="en" sz="1250">
                <a:solidFill>
                  <a:srgbClr val="D4D4D4"/>
                </a:solidFill>
                <a:highlight>
                  <a:srgbClr val="1E1E1E"/>
                </a:highlight>
                <a:latin typeface="Courier New"/>
                <a:ea typeface="Courier New"/>
                <a:cs typeface="Courier New"/>
                <a:sym typeface="Courier New"/>
              </a:rPr>
              <a:t>.</a:t>
            </a:r>
            <a:r>
              <a:rPr lang="en" sz="1250">
                <a:solidFill>
                  <a:srgbClr val="9CDCFE"/>
                </a:solidFill>
                <a:highlight>
                  <a:srgbClr val="1E1E1E"/>
                </a:highlight>
                <a:latin typeface="Courier New"/>
                <a:ea typeface="Courier New"/>
                <a:cs typeface="Courier New"/>
                <a:sym typeface="Courier New"/>
              </a:rPr>
              <a:t>f1</a:t>
            </a:r>
            <a:r>
              <a:rPr lang="en" sz="1250">
                <a:solidFill>
                  <a:srgbClr val="D4D4D4"/>
                </a:solidFill>
                <a:highlight>
                  <a:srgbClr val="1E1E1E"/>
                </a:highlight>
                <a:latin typeface="Courier New"/>
                <a:ea typeface="Courier New"/>
                <a:cs typeface="Courier New"/>
                <a:sym typeface="Courier New"/>
              </a:rPr>
              <a:t>.</a:t>
            </a:r>
            <a:r>
              <a:rPr lang="en" sz="1250">
                <a:solidFill>
                  <a:srgbClr val="9CDCFE"/>
                </a:solidFill>
                <a:highlight>
                  <a:srgbClr val="1E1E1E"/>
                </a:highlight>
                <a:latin typeface="Courier New"/>
                <a:ea typeface="Courier New"/>
                <a:cs typeface="Courier New"/>
                <a:sym typeface="Courier New"/>
              </a:rPr>
              <a:t>pass</a:t>
            </a:r>
            <a:r>
              <a:rPr lang="en" sz="1250">
                <a:solidFill>
                  <a:srgbClr val="D4D4D4"/>
                </a:solidFill>
                <a:highlight>
                  <a:srgbClr val="1E1E1E"/>
                </a:highlight>
                <a:latin typeface="Courier New"/>
                <a:ea typeface="Courier New"/>
                <a:cs typeface="Courier New"/>
                <a:sym typeface="Courier New"/>
              </a:rPr>
              <a:t>.</a:t>
            </a:r>
            <a:r>
              <a:rPr lang="en" sz="1250">
                <a:solidFill>
                  <a:srgbClr val="9CDCFE"/>
                </a:solidFill>
                <a:highlight>
                  <a:srgbClr val="1E1E1E"/>
                </a:highlight>
                <a:latin typeface="Courier New"/>
                <a:ea typeface="Courier New"/>
                <a:cs typeface="Courier New"/>
                <a:sym typeface="Courier New"/>
              </a:rPr>
              <a:t>value</a:t>
            </a:r>
            <a:r>
              <a:rPr lang="en" sz="1250">
                <a:solidFill>
                  <a:srgbClr val="D4D4D4"/>
                </a:solidFill>
                <a:highlight>
                  <a:srgbClr val="1E1E1E"/>
                </a:highlight>
                <a:latin typeface="Courier New"/>
                <a:ea typeface="Courier New"/>
                <a:cs typeface="Courier New"/>
                <a:sym typeface="Courier New"/>
              </a:rPr>
              <a:t>;  </a:t>
            </a:r>
            <a:r>
              <a:rPr lang="en" sz="1250">
                <a:solidFill>
                  <a:srgbClr val="6A9955"/>
                </a:solidFill>
                <a:highlight>
                  <a:srgbClr val="1E1E1E"/>
                </a:highlight>
                <a:latin typeface="Courier New"/>
                <a:ea typeface="Courier New"/>
                <a:cs typeface="Courier New"/>
                <a:sym typeface="Courier New"/>
              </a:rPr>
              <a:t>//Recibe el dato de contraseña del formulario</a:t>
            </a:r>
            <a:endParaRPr sz="125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50">
                <a:solidFill>
                  <a:srgbClr val="D4D4D4"/>
                </a:solidFill>
                <a:highlight>
                  <a:srgbClr val="1E1E1E"/>
                </a:highlight>
                <a:latin typeface="Courier New"/>
                <a:ea typeface="Courier New"/>
                <a:cs typeface="Courier New"/>
                <a:sym typeface="Courier New"/>
              </a:rPr>
              <a:t>}</a:t>
            </a:r>
            <a:endParaRPr sz="125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25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250">
                <a:solidFill>
                  <a:srgbClr val="808080"/>
                </a:solidFill>
                <a:highlight>
                  <a:srgbClr val="1E1E1E"/>
                </a:highlight>
                <a:latin typeface="Courier New"/>
                <a:ea typeface="Courier New"/>
                <a:cs typeface="Courier New"/>
                <a:sym typeface="Courier New"/>
              </a:rPr>
              <a:t>&lt;/</a:t>
            </a:r>
            <a:r>
              <a:rPr lang="en" sz="1250">
                <a:solidFill>
                  <a:srgbClr val="569CD6"/>
                </a:solidFill>
                <a:highlight>
                  <a:srgbClr val="1E1E1E"/>
                </a:highlight>
                <a:latin typeface="Courier New"/>
                <a:ea typeface="Courier New"/>
                <a:cs typeface="Courier New"/>
                <a:sym typeface="Courier New"/>
              </a:rPr>
              <a:t>script</a:t>
            </a:r>
            <a:r>
              <a:rPr lang="en" sz="1250">
                <a:solidFill>
                  <a:srgbClr val="808080"/>
                </a:solidFill>
                <a:highlight>
                  <a:srgbClr val="1E1E1E"/>
                </a:highlight>
                <a:latin typeface="Courier New"/>
                <a:ea typeface="Courier New"/>
                <a:cs typeface="Courier New"/>
                <a:sym typeface="Courier New"/>
              </a:rPr>
              <a:t>&gt;</a:t>
            </a:r>
            <a:endParaRPr sz="1250">
              <a:solidFill>
                <a:srgbClr val="808080"/>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3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solidFill>
                <a:srgbClr val="6A9955"/>
              </a:solidFill>
              <a:highlight>
                <a:srgbClr val="1E1E1E"/>
              </a:highlight>
              <a:latin typeface="Courier New"/>
              <a:ea typeface="Courier New"/>
              <a:cs typeface="Courier New"/>
              <a:sym typeface="Courier New"/>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Validación de longitud del nombre de usuario:</a:t>
            </a:r>
            <a:endParaRPr/>
          </a:p>
        </p:txBody>
      </p:sp>
      <p:sp>
        <p:nvSpPr>
          <p:cNvPr id="627" name="Google Shape;627;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Una vez creada la función, se requiere validar que el nombre de usuario contenga más de 8 caracteres y no corresponda a un string vacío. De lo contrario, se imprime una alerta indicando el error.</a:t>
            </a:r>
            <a:endParaRPr/>
          </a:p>
          <a:p>
            <a:pPr indent="0" lvl="0" marL="0" rtl="0" algn="l">
              <a:lnSpc>
                <a:spcPct val="150000"/>
              </a:lnSpc>
              <a:spcBef>
                <a:spcPts val="0"/>
              </a:spcBef>
              <a:spcAft>
                <a:spcPts val="0"/>
              </a:spcAft>
              <a:buNone/>
            </a:pPr>
            <a:r>
              <a:t/>
            </a:r>
            <a:endParaRPr/>
          </a:p>
          <a:p>
            <a:pPr indent="0" lvl="0" marL="457200" rtl="0" algn="l">
              <a:lnSpc>
                <a:spcPct val="150000"/>
              </a:lnSpc>
              <a:spcBef>
                <a:spcPts val="0"/>
              </a:spcBef>
              <a:spcAft>
                <a:spcPts val="0"/>
              </a:spcAft>
              <a:buNone/>
            </a:pPr>
            <a:r>
              <a:rPr lang="en" sz="1300">
                <a:solidFill>
                  <a:srgbClr val="C586C0"/>
                </a:solidFill>
                <a:highlight>
                  <a:srgbClr val="1E1E1E"/>
                </a:highlight>
                <a:latin typeface="Courier New"/>
                <a:ea typeface="Courier New"/>
                <a:cs typeface="Courier New"/>
                <a:sym typeface="Courier New"/>
              </a:rPr>
              <a:t>if</a:t>
            </a:r>
            <a:r>
              <a:rPr lang="en" sz="1300">
                <a:solidFill>
                  <a:srgbClr val="D4D4D4"/>
                </a:solidFill>
                <a:highlight>
                  <a:srgbClr val="1E1E1E"/>
                </a:highlight>
                <a:latin typeface="Courier New"/>
                <a:ea typeface="Courier New"/>
                <a:cs typeface="Courier New"/>
                <a:sym typeface="Courier New"/>
              </a:rPr>
              <a:t>(</a:t>
            </a:r>
            <a:r>
              <a:rPr lang="en" sz="1300">
                <a:solidFill>
                  <a:srgbClr val="9CDCFE"/>
                </a:solidFill>
                <a:highlight>
                  <a:srgbClr val="1E1E1E"/>
                </a:highlight>
                <a:latin typeface="Courier New"/>
                <a:ea typeface="Courier New"/>
                <a:cs typeface="Courier New"/>
                <a:sym typeface="Courier New"/>
              </a:rPr>
              <a:t>user</a:t>
            </a:r>
            <a:r>
              <a:rPr lang="en" sz="1300">
                <a:solidFill>
                  <a:srgbClr val="D4D4D4"/>
                </a:solidFill>
                <a:highlight>
                  <a:srgbClr val="1E1E1E"/>
                </a:highlight>
                <a:latin typeface="Courier New"/>
                <a:ea typeface="Courier New"/>
                <a:cs typeface="Courier New"/>
                <a:sym typeface="Courier New"/>
              </a:rPr>
              <a:t> == </a:t>
            </a:r>
            <a:r>
              <a:rPr lang="en" sz="1300">
                <a:solidFill>
                  <a:srgbClr val="CE9178"/>
                </a:solidFill>
                <a:highlight>
                  <a:srgbClr val="1E1E1E"/>
                </a:highlight>
                <a:latin typeface="Courier New"/>
                <a:ea typeface="Courier New"/>
                <a:cs typeface="Courier New"/>
                <a:sym typeface="Courier New"/>
              </a:rPr>
              <a:t>""</a:t>
            </a:r>
            <a:r>
              <a:rPr lang="en" sz="1300">
                <a:solidFill>
                  <a:srgbClr val="D4D4D4"/>
                </a:solidFill>
                <a:highlight>
                  <a:srgbClr val="1E1E1E"/>
                </a:highlight>
                <a:latin typeface="Courier New"/>
                <a:ea typeface="Courier New"/>
                <a:cs typeface="Courier New"/>
                <a:sym typeface="Courier New"/>
              </a:rPr>
              <a:t> || </a:t>
            </a:r>
            <a:r>
              <a:rPr lang="en" sz="1300">
                <a:solidFill>
                  <a:srgbClr val="9CDCFE"/>
                </a:solidFill>
                <a:highlight>
                  <a:srgbClr val="1E1E1E"/>
                </a:highlight>
                <a:latin typeface="Courier New"/>
                <a:ea typeface="Courier New"/>
                <a:cs typeface="Courier New"/>
                <a:sym typeface="Courier New"/>
              </a:rPr>
              <a:t>user</a:t>
            </a:r>
            <a:r>
              <a:rPr lang="en" sz="1300">
                <a:solidFill>
                  <a:srgbClr val="D4D4D4"/>
                </a:solidFill>
                <a:highlight>
                  <a:srgbClr val="1E1E1E"/>
                </a:highlight>
                <a:latin typeface="Courier New"/>
                <a:ea typeface="Courier New"/>
                <a:cs typeface="Courier New"/>
                <a:sym typeface="Courier New"/>
              </a:rPr>
              <a:t>.</a:t>
            </a:r>
            <a:r>
              <a:rPr lang="en" sz="1300">
                <a:solidFill>
                  <a:srgbClr val="9CDCFE"/>
                </a:solidFill>
                <a:highlight>
                  <a:srgbClr val="1E1E1E"/>
                </a:highlight>
                <a:latin typeface="Courier New"/>
                <a:ea typeface="Courier New"/>
                <a:cs typeface="Courier New"/>
                <a:sym typeface="Courier New"/>
              </a:rPr>
              <a:t>length</a:t>
            </a:r>
            <a:r>
              <a:rPr lang="en" sz="1300">
                <a:solidFill>
                  <a:srgbClr val="D4D4D4"/>
                </a:solidFill>
                <a:highlight>
                  <a:srgbClr val="1E1E1E"/>
                </a:highlight>
                <a:latin typeface="Courier New"/>
                <a:ea typeface="Courier New"/>
                <a:cs typeface="Courier New"/>
                <a:sym typeface="Courier New"/>
              </a:rPr>
              <a:t> &lt; </a:t>
            </a:r>
            <a:r>
              <a:rPr lang="en" sz="1300">
                <a:solidFill>
                  <a:srgbClr val="B5CEA8"/>
                </a:solidFill>
                <a:highlight>
                  <a:srgbClr val="1E1E1E"/>
                </a:highlight>
                <a:latin typeface="Courier New"/>
                <a:ea typeface="Courier New"/>
                <a:cs typeface="Courier New"/>
                <a:sym typeface="Courier New"/>
              </a:rPr>
              <a:t>9</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   </a:t>
            </a:r>
            <a:r>
              <a:rPr lang="en" sz="1300">
                <a:solidFill>
                  <a:srgbClr val="DCDCAA"/>
                </a:solidFill>
                <a:highlight>
                  <a:srgbClr val="1E1E1E"/>
                </a:highlight>
                <a:latin typeface="Courier New"/>
                <a:ea typeface="Courier New"/>
                <a:cs typeface="Courier New"/>
                <a:sym typeface="Courier New"/>
              </a:rPr>
              <a:t>alert</a:t>
            </a:r>
            <a:r>
              <a:rPr lang="en" sz="1300">
                <a:solidFill>
                  <a:srgbClr val="D4D4D4"/>
                </a:solidFill>
                <a:highlight>
                  <a:srgbClr val="1E1E1E"/>
                </a:highlight>
                <a:latin typeface="Courier New"/>
                <a:ea typeface="Courier New"/>
                <a:cs typeface="Courier New"/>
                <a:sym typeface="Courier New"/>
              </a:rPr>
              <a:t>(</a:t>
            </a:r>
            <a:r>
              <a:rPr lang="en" sz="1300">
                <a:solidFill>
                  <a:srgbClr val="CE9178"/>
                </a:solidFill>
                <a:highlight>
                  <a:srgbClr val="1E1E1E"/>
                </a:highlight>
                <a:latin typeface="Courier New"/>
                <a:ea typeface="Courier New"/>
                <a:cs typeface="Courier New"/>
                <a:sym typeface="Courier New"/>
              </a:rPr>
              <a:t>"Por favor ingrese un nombre de usuario de más de 8 caracteres."</a:t>
            </a: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300">
                <a:solidFill>
                  <a:srgbClr val="D4D4D4"/>
                </a:solidFill>
                <a:highlight>
                  <a:srgbClr val="1E1E1E"/>
                </a:highlight>
                <a:latin typeface="Courier New"/>
                <a:ea typeface="Courier New"/>
                <a:cs typeface="Courier New"/>
                <a:sym typeface="Courier New"/>
              </a:rPr>
              <a:t>}</a:t>
            </a:r>
            <a:endParaRPr sz="13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Gramática y tipos en JavaScript</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JavaScript está fuertemente influenciado por la sintaxis de C, C++ y Java, así como también algunos elementos de Perl y Python. </a:t>
            </a:r>
            <a:endParaRPr/>
          </a:p>
          <a:p>
            <a:pPr indent="457200" lvl="0" marL="0" rtl="0" algn="l">
              <a:spcBef>
                <a:spcPts val="1200"/>
              </a:spcBef>
              <a:spcAft>
                <a:spcPts val="0"/>
              </a:spcAft>
              <a:buNone/>
            </a:pPr>
            <a:r>
              <a:rPr lang="en"/>
              <a:t>Ejemplo, ciclo for:</a:t>
            </a:r>
            <a:endParaRPr/>
          </a:p>
          <a:p>
            <a:pPr indent="0" lvl="0" marL="457200" rtl="0" algn="l">
              <a:lnSpc>
                <a:spcPct val="150000"/>
              </a:lnSpc>
              <a:spcBef>
                <a:spcPts val="1200"/>
              </a:spcBef>
              <a:spcAft>
                <a:spcPts val="0"/>
              </a:spcAft>
              <a:buNone/>
            </a:pPr>
            <a:r>
              <a:rPr lang="en">
                <a:solidFill>
                  <a:srgbClr val="C586C0"/>
                </a:solidFill>
                <a:highlight>
                  <a:srgbClr val="1E1E1E"/>
                </a:highlight>
                <a:latin typeface="Courier New"/>
                <a:ea typeface="Courier New"/>
                <a:cs typeface="Courier New"/>
                <a:sym typeface="Courier New"/>
              </a:rPr>
              <a:t>for</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let</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i</a:t>
            </a:r>
            <a:r>
              <a:rPr lang="en">
                <a:solidFill>
                  <a:srgbClr val="D4D4D4"/>
                </a:solidFill>
                <a:highlight>
                  <a:srgbClr val="1E1E1E"/>
                </a:highlight>
                <a:latin typeface="Courier New"/>
                <a:ea typeface="Courier New"/>
                <a:cs typeface="Courier New"/>
                <a:sym typeface="Courier New"/>
              </a:rPr>
              <a:t> = </a:t>
            </a:r>
            <a:r>
              <a:rPr lang="en">
                <a:solidFill>
                  <a:srgbClr val="B5CEA8"/>
                </a:solidFill>
                <a:highlight>
                  <a:srgbClr val="1E1E1E"/>
                </a:highlight>
                <a:latin typeface="Courier New"/>
                <a:ea typeface="Courier New"/>
                <a:cs typeface="Courier New"/>
                <a:sym typeface="Courier New"/>
              </a:rPr>
              <a:t>0</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i</a:t>
            </a:r>
            <a:r>
              <a:rPr lang="en">
                <a:solidFill>
                  <a:srgbClr val="D4D4D4"/>
                </a:solidFill>
                <a:highlight>
                  <a:srgbClr val="1E1E1E"/>
                </a:highlight>
                <a:latin typeface="Courier New"/>
                <a:ea typeface="Courier New"/>
                <a:cs typeface="Courier New"/>
                <a:sym typeface="Courier New"/>
              </a:rPr>
              <a:t> &lt; </a:t>
            </a:r>
            <a:r>
              <a:rPr lang="en">
                <a:solidFill>
                  <a:srgbClr val="B5CEA8"/>
                </a:solidFill>
                <a:highlight>
                  <a:srgbClr val="1E1E1E"/>
                </a:highlight>
                <a:latin typeface="Courier New"/>
                <a:ea typeface="Courier New"/>
                <a:cs typeface="Courier New"/>
                <a:sym typeface="Courier New"/>
              </a:rPr>
              <a:t>5</a:t>
            </a: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i</a:t>
            </a:r>
            <a:r>
              <a:rPr lang="en">
                <a:solidFill>
                  <a:srgbClr val="D4D4D4"/>
                </a:solidFill>
                <a:highlight>
                  <a:srgbClr val="1E1E1E"/>
                </a:highlight>
                <a:latin typeface="Courier New"/>
                <a:ea typeface="Courier New"/>
                <a:cs typeface="Courier New"/>
                <a:sym typeface="Courier New"/>
              </a:rPr>
              <a:t>++) {</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r>
              <a:rPr lang="en">
                <a:solidFill>
                  <a:srgbClr val="9CDCFE"/>
                </a:solidFill>
                <a:highlight>
                  <a:srgbClr val="1E1E1E"/>
                </a:highlight>
                <a:latin typeface="Courier New"/>
                <a:ea typeface="Courier New"/>
                <a:cs typeface="Courier New"/>
                <a:sym typeface="Courier New"/>
              </a:rPr>
              <a:t>text</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"El número es "</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i</a:t>
            </a:r>
            <a:r>
              <a:rPr lang="en">
                <a:solidFill>
                  <a:srgbClr val="D4D4D4"/>
                </a:solidFill>
                <a:highlight>
                  <a:srgbClr val="1E1E1E"/>
                </a:highlight>
                <a:latin typeface="Courier New"/>
                <a:ea typeface="Courier New"/>
                <a:cs typeface="Courier New"/>
                <a:sym typeface="Courier New"/>
              </a:rPr>
              <a:t> + </a:t>
            </a:r>
            <a:r>
              <a:rPr lang="en">
                <a:solidFill>
                  <a:srgbClr val="CE9178"/>
                </a:solidFill>
                <a:highlight>
                  <a:srgbClr val="1E1E1E"/>
                </a:highlight>
                <a:latin typeface="Courier New"/>
                <a:ea typeface="Courier New"/>
                <a:cs typeface="Courier New"/>
                <a:sym typeface="Courier New"/>
              </a:rPr>
              <a:t>"&lt;br&gt;"</a:t>
            </a:r>
            <a:r>
              <a:rPr lang="en">
                <a:solidFill>
                  <a:srgbClr val="D4D4D4"/>
                </a:solidFill>
                <a:highlight>
                  <a:srgbClr val="1E1E1E"/>
                </a:highlight>
                <a:latin typeface="Courier New"/>
                <a:ea typeface="Courier New"/>
                <a:cs typeface="Courier New"/>
                <a:sym typeface="Courier New"/>
              </a:rPr>
              <a:t>;</a:t>
            </a:r>
            <a:endParaRPr>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D4D4D4"/>
                </a:solidFill>
                <a:highlight>
                  <a:srgbClr val="1E1E1E"/>
                </a:highlight>
                <a:latin typeface="Courier New"/>
                <a:ea typeface="Courier New"/>
                <a:cs typeface="Courier New"/>
                <a:sym typeface="Courier New"/>
              </a:rPr>
              <a:t> }</a:t>
            </a:r>
            <a:endParaRPr sz="2700"/>
          </a:p>
          <a:p>
            <a:pPr indent="-334327" lvl="0" marL="457200" rtl="0" algn="l">
              <a:spcBef>
                <a:spcPts val="0"/>
              </a:spcBef>
              <a:spcAft>
                <a:spcPts val="0"/>
              </a:spcAft>
              <a:buSzPct val="100000"/>
              <a:buChar char="❏"/>
            </a:pPr>
            <a:r>
              <a:rPr lang="en"/>
              <a:t>Este lenguaje distingue entre mayúsculas y minúsculas (en inglés case-sensitive).</a:t>
            </a:r>
            <a:endParaRPr/>
          </a:p>
          <a:p>
            <a:pPr indent="0" lvl="0" marL="914400" rtl="0" algn="l">
              <a:lnSpc>
                <a:spcPct val="150000"/>
              </a:lnSpc>
              <a:spcBef>
                <a:spcPts val="1200"/>
              </a:spcBef>
              <a:spcAft>
                <a:spcPts val="0"/>
              </a:spcAft>
              <a:buNone/>
            </a:pPr>
            <a:r>
              <a:rPr lang="en">
                <a:solidFill>
                  <a:srgbClr val="9CDCFE"/>
                </a:solidFill>
                <a:highlight>
                  <a:srgbClr val="1E1E1E"/>
                </a:highlight>
                <a:latin typeface="Courier New"/>
                <a:ea typeface="Courier New"/>
                <a:cs typeface="Courier New"/>
                <a:sym typeface="Courier New"/>
              </a:rPr>
              <a:t>variable</a:t>
            </a:r>
            <a:r>
              <a:rPr lang="en">
                <a:solidFill>
                  <a:srgbClr val="D4D4D4"/>
                </a:solidFill>
                <a:highlight>
                  <a:srgbClr val="1E1E1E"/>
                </a:highlight>
                <a:latin typeface="Courier New"/>
                <a:ea typeface="Courier New"/>
                <a:cs typeface="Courier New"/>
                <a:sym typeface="Courier New"/>
              </a:rPr>
              <a:t> != </a:t>
            </a:r>
            <a:r>
              <a:rPr lang="en">
                <a:solidFill>
                  <a:srgbClr val="4FC1FF"/>
                </a:solidFill>
                <a:highlight>
                  <a:srgbClr val="1E1E1E"/>
                </a:highlight>
                <a:latin typeface="Courier New"/>
                <a:ea typeface="Courier New"/>
                <a:cs typeface="Courier New"/>
                <a:sym typeface="Courier New"/>
              </a:rPr>
              <a:t>VARIABLE</a:t>
            </a:r>
            <a:r>
              <a:rPr lang="en">
                <a:solidFill>
                  <a:srgbClr val="D4D4D4"/>
                </a:solidFill>
                <a:highlight>
                  <a:srgbClr val="1E1E1E"/>
                </a:highlight>
                <a:latin typeface="Courier New"/>
                <a:ea typeface="Courier New"/>
                <a:cs typeface="Courier New"/>
                <a:sym typeface="Courier New"/>
              </a:rPr>
              <a:t> != </a:t>
            </a:r>
            <a:r>
              <a:rPr lang="en">
                <a:solidFill>
                  <a:srgbClr val="9CDCFE"/>
                </a:solidFill>
                <a:highlight>
                  <a:srgbClr val="1E1E1E"/>
                </a:highlight>
                <a:latin typeface="Courier New"/>
                <a:ea typeface="Courier New"/>
                <a:cs typeface="Courier New"/>
                <a:sym typeface="Courier New"/>
              </a:rPr>
              <a:t>vArIaBlE</a:t>
            </a:r>
            <a:endParaRPr>
              <a:solidFill>
                <a:srgbClr val="9CDCFE"/>
              </a:solidFill>
              <a:highlight>
                <a:srgbClr val="1E1E1E"/>
              </a:highlight>
              <a:latin typeface="Courier New"/>
              <a:ea typeface="Courier New"/>
              <a:cs typeface="Courier New"/>
              <a:sym typeface="Courier New"/>
            </a:endParaRPr>
          </a:p>
          <a:p>
            <a:pPr indent="0" lvl="0" marL="914400" rtl="0" algn="l">
              <a:spcBef>
                <a:spcPts val="0"/>
              </a:spcBef>
              <a:spcAft>
                <a:spcPts val="1200"/>
              </a:spcAft>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Validación de ausencia de espacios (nombre de usuario):</a:t>
            </a:r>
            <a:endParaRPr/>
          </a:p>
        </p:txBody>
      </p:sp>
      <p:sp>
        <p:nvSpPr>
          <p:cNvPr id="633" name="Google Shape;633;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lnSpc>
                <a:spcPct val="150000"/>
              </a:lnSpc>
              <a:spcBef>
                <a:spcPts val="0"/>
              </a:spcBef>
              <a:spcAft>
                <a:spcPts val="0"/>
              </a:spcAft>
              <a:buNone/>
            </a:pPr>
            <a:r>
              <a:rPr lang="en"/>
              <a:t>Se requiere también que ninguno de los caracteres corresponda a un espacio (‘ ’). Para esto se implementa un bucle for con una variable bandera que cambia de valor 0 a 1 en caso de que encuentre un caracter con valor de espacio en el string (user).</a:t>
            </a:r>
            <a:endParaRPr/>
          </a:p>
          <a:p>
            <a:pPr indent="0" lvl="0" marL="0" rtl="0" algn="l">
              <a:lnSpc>
                <a:spcPct val="150000"/>
              </a:lnSpc>
              <a:spcBef>
                <a:spcPts val="0"/>
              </a:spcBef>
              <a:spcAft>
                <a:spcPts val="0"/>
              </a:spcAft>
              <a:buNone/>
            </a:pPr>
            <a:r>
              <a:t/>
            </a:r>
            <a:endParaRPr/>
          </a:p>
          <a:p>
            <a:pPr indent="0" lvl="0" marL="457200" rtl="0" algn="l">
              <a:lnSpc>
                <a:spcPct val="150000"/>
              </a:lnSpc>
              <a:spcBef>
                <a:spcPts val="0"/>
              </a:spcBef>
              <a:spcAft>
                <a:spcPts val="0"/>
              </a:spcAft>
              <a:buNone/>
            </a:pPr>
            <a:r>
              <a:rPr lang="en" sz="1433">
                <a:solidFill>
                  <a:srgbClr val="569CD6"/>
                </a:solidFill>
                <a:highlight>
                  <a:srgbClr val="1E1E1E"/>
                </a:highlight>
                <a:latin typeface="Courier New"/>
                <a:ea typeface="Courier New"/>
                <a:cs typeface="Courier New"/>
                <a:sym typeface="Courier New"/>
              </a:rPr>
              <a:t>var</a:t>
            </a:r>
            <a:r>
              <a:rPr lang="en" sz="1433">
                <a:solidFill>
                  <a:srgbClr val="D4D4D4"/>
                </a:solidFill>
                <a:highlight>
                  <a:srgbClr val="1E1E1E"/>
                </a:highlight>
                <a:latin typeface="Courier New"/>
                <a:ea typeface="Courier New"/>
                <a:cs typeface="Courier New"/>
                <a:sym typeface="Courier New"/>
              </a:rPr>
              <a:t> </a:t>
            </a:r>
            <a:r>
              <a:rPr lang="en" sz="1433">
                <a:solidFill>
                  <a:srgbClr val="9CDCFE"/>
                </a:solidFill>
                <a:highlight>
                  <a:srgbClr val="1E1E1E"/>
                </a:highlight>
                <a:latin typeface="Courier New"/>
                <a:ea typeface="Courier New"/>
                <a:cs typeface="Courier New"/>
                <a:sym typeface="Courier New"/>
              </a:rPr>
              <a:t>espacio</a:t>
            </a:r>
            <a:r>
              <a:rPr lang="en" sz="1433">
                <a:solidFill>
                  <a:srgbClr val="D4D4D4"/>
                </a:solidFill>
                <a:highlight>
                  <a:srgbClr val="1E1E1E"/>
                </a:highlight>
                <a:latin typeface="Courier New"/>
                <a:ea typeface="Courier New"/>
                <a:cs typeface="Courier New"/>
                <a:sym typeface="Courier New"/>
              </a:rPr>
              <a:t> = </a:t>
            </a:r>
            <a:r>
              <a:rPr lang="en" sz="1433">
                <a:solidFill>
                  <a:srgbClr val="B5CEA8"/>
                </a:solidFill>
                <a:highlight>
                  <a:srgbClr val="1E1E1E"/>
                </a:highlight>
                <a:latin typeface="Courier New"/>
                <a:ea typeface="Courier New"/>
                <a:cs typeface="Courier New"/>
                <a:sym typeface="Courier New"/>
              </a:rPr>
              <a:t>0</a:t>
            </a:r>
            <a:r>
              <a:rPr lang="en" sz="1433">
                <a:solidFill>
                  <a:srgbClr val="D4D4D4"/>
                </a:solidFill>
                <a:highlight>
                  <a:srgbClr val="1E1E1E"/>
                </a:highlight>
                <a:latin typeface="Courier New"/>
                <a:ea typeface="Courier New"/>
                <a:cs typeface="Courier New"/>
                <a:sym typeface="Courier New"/>
              </a:rPr>
              <a:t>; </a:t>
            </a:r>
            <a:r>
              <a:rPr lang="en" sz="1433">
                <a:solidFill>
                  <a:srgbClr val="6A9955"/>
                </a:solidFill>
                <a:highlight>
                  <a:srgbClr val="1E1E1E"/>
                </a:highlight>
                <a:latin typeface="Courier New"/>
                <a:ea typeface="Courier New"/>
                <a:cs typeface="Courier New"/>
                <a:sym typeface="Courier New"/>
              </a:rPr>
              <a:t>//Variable bandera</a:t>
            </a:r>
            <a:endParaRPr sz="1433">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433">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433">
                <a:solidFill>
                  <a:srgbClr val="C586C0"/>
                </a:solidFill>
                <a:highlight>
                  <a:srgbClr val="1E1E1E"/>
                </a:highlight>
                <a:latin typeface="Courier New"/>
                <a:ea typeface="Courier New"/>
                <a:cs typeface="Courier New"/>
                <a:sym typeface="Courier New"/>
              </a:rPr>
              <a:t>for</a:t>
            </a:r>
            <a:r>
              <a:rPr lang="en" sz="1433">
                <a:solidFill>
                  <a:srgbClr val="D4D4D4"/>
                </a:solidFill>
                <a:highlight>
                  <a:srgbClr val="1E1E1E"/>
                </a:highlight>
                <a:latin typeface="Courier New"/>
                <a:ea typeface="Courier New"/>
                <a:cs typeface="Courier New"/>
                <a:sym typeface="Courier New"/>
              </a:rPr>
              <a:t>(</a:t>
            </a:r>
            <a:r>
              <a:rPr lang="en" sz="1433">
                <a:solidFill>
                  <a:srgbClr val="569CD6"/>
                </a:solidFill>
                <a:highlight>
                  <a:srgbClr val="1E1E1E"/>
                </a:highlight>
                <a:latin typeface="Courier New"/>
                <a:ea typeface="Courier New"/>
                <a:cs typeface="Courier New"/>
                <a:sym typeface="Courier New"/>
              </a:rPr>
              <a:t>let</a:t>
            </a:r>
            <a:r>
              <a:rPr lang="en" sz="1433">
                <a:solidFill>
                  <a:srgbClr val="D4D4D4"/>
                </a:solidFill>
                <a:highlight>
                  <a:srgbClr val="1E1E1E"/>
                </a:highlight>
                <a:latin typeface="Courier New"/>
                <a:ea typeface="Courier New"/>
                <a:cs typeface="Courier New"/>
                <a:sym typeface="Courier New"/>
              </a:rPr>
              <a:t> </a:t>
            </a:r>
            <a:r>
              <a:rPr lang="en" sz="1433">
                <a:solidFill>
                  <a:srgbClr val="9CDCFE"/>
                </a:solidFill>
                <a:highlight>
                  <a:srgbClr val="1E1E1E"/>
                </a:highlight>
                <a:latin typeface="Courier New"/>
                <a:ea typeface="Courier New"/>
                <a:cs typeface="Courier New"/>
                <a:sym typeface="Courier New"/>
              </a:rPr>
              <a:t>i</a:t>
            </a:r>
            <a:r>
              <a:rPr lang="en" sz="1433">
                <a:solidFill>
                  <a:srgbClr val="D4D4D4"/>
                </a:solidFill>
                <a:highlight>
                  <a:srgbClr val="1E1E1E"/>
                </a:highlight>
                <a:latin typeface="Courier New"/>
                <a:ea typeface="Courier New"/>
                <a:cs typeface="Courier New"/>
                <a:sym typeface="Courier New"/>
              </a:rPr>
              <a:t> = </a:t>
            </a:r>
            <a:r>
              <a:rPr lang="en" sz="1433">
                <a:solidFill>
                  <a:srgbClr val="B5CEA8"/>
                </a:solidFill>
                <a:highlight>
                  <a:srgbClr val="1E1E1E"/>
                </a:highlight>
                <a:latin typeface="Courier New"/>
                <a:ea typeface="Courier New"/>
                <a:cs typeface="Courier New"/>
                <a:sym typeface="Courier New"/>
              </a:rPr>
              <a:t>0</a:t>
            </a:r>
            <a:r>
              <a:rPr lang="en" sz="1433">
                <a:solidFill>
                  <a:srgbClr val="D4D4D4"/>
                </a:solidFill>
                <a:highlight>
                  <a:srgbClr val="1E1E1E"/>
                </a:highlight>
                <a:latin typeface="Courier New"/>
                <a:ea typeface="Courier New"/>
                <a:cs typeface="Courier New"/>
                <a:sym typeface="Courier New"/>
              </a:rPr>
              <a:t>; </a:t>
            </a:r>
            <a:r>
              <a:rPr lang="en" sz="1433">
                <a:solidFill>
                  <a:srgbClr val="9CDCFE"/>
                </a:solidFill>
                <a:highlight>
                  <a:srgbClr val="1E1E1E"/>
                </a:highlight>
                <a:latin typeface="Courier New"/>
                <a:ea typeface="Courier New"/>
                <a:cs typeface="Courier New"/>
                <a:sym typeface="Courier New"/>
              </a:rPr>
              <a:t>i</a:t>
            </a:r>
            <a:r>
              <a:rPr lang="en" sz="1433">
                <a:solidFill>
                  <a:srgbClr val="D4D4D4"/>
                </a:solidFill>
                <a:highlight>
                  <a:srgbClr val="1E1E1E"/>
                </a:highlight>
                <a:latin typeface="Courier New"/>
                <a:ea typeface="Courier New"/>
                <a:cs typeface="Courier New"/>
                <a:sym typeface="Courier New"/>
              </a:rPr>
              <a:t>&lt; </a:t>
            </a:r>
            <a:r>
              <a:rPr lang="en" sz="1433">
                <a:solidFill>
                  <a:srgbClr val="9CDCFE"/>
                </a:solidFill>
                <a:highlight>
                  <a:srgbClr val="1E1E1E"/>
                </a:highlight>
                <a:latin typeface="Courier New"/>
                <a:ea typeface="Courier New"/>
                <a:cs typeface="Courier New"/>
                <a:sym typeface="Courier New"/>
              </a:rPr>
              <a:t>user</a:t>
            </a:r>
            <a:r>
              <a:rPr lang="en" sz="1433">
                <a:solidFill>
                  <a:srgbClr val="D4D4D4"/>
                </a:solidFill>
                <a:highlight>
                  <a:srgbClr val="1E1E1E"/>
                </a:highlight>
                <a:latin typeface="Courier New"/>
                <a:ea typeface="Courier New"/>
                <a:cs typeface="Courier New"/>
                <a:sym typeface="Courier New"/>
              </a:rPr>
              <a:t>.</a:t>
            </a:r>
            <a:r>
              <a:rPr lang="en" sz="1433">
                <a:solidFill>
                  <a:srgbClr val="9CDCFE"/>
                </a:solidFill>
                <a:highlight>
                  <a:srgbClr val="1E1E1E"/>
                </a:highlight>
                <a:latin typeface="Courier New"/>
                <a:ea typeface="Courier New"/>
                <a:cs typeface="Courier New"/>
                <a:sym typeface="Courier New"/>
              </a:rPr>
              <a:t>length</a:t>
            </a:r>
            <a:r>
              <a:rPr lang="en" sz="1433">
                <a:solidFill>
                  <a:srgbClr val="D4D4D4"/>
                </a:solidFill>
                <a:highlight>
                  <a:srgbClr val="1E1E1E"/>
                </a:highlight>
                <a:latin typeface="Courier New"/>
                <a:ea typeface="Courier New"/>
                <a:cs typeface="Courier New"/>
                <a:sym typeface="Courier New"/>
              </a:rPr>
              <a:t>; </a:t>
            </a:r>
            <a:r>
              <a:rPr lang="en" sz="1433">
                <a:solidFill>
                  <a:srgbClr val="9CDCFE"/>
                </a:solidFill>
                <a:highlight>
                  <a:srgbClr val="1E1E1E"/>
                </a:highlight>
                <a:latin typeface="Courier New"/>
                <a:ea typeface="Courier New"/>
                <a:cs typeface="Courier New"/>
                <a:sym typeface="Courier New"/>
              </a:rPr>
              <a:t>i</a:t>
            </a:r>
            <a:r>
              <a:rPr lang="en" sz="1433">
                <a:solidFill>
                  <a:srgbClr val="D4D4D4"/>
                </a:solidFill>
                <a:highlight>
                  <a:srgbClr val="1E1E1E"/>
                </a:highlight>
                <a:latin typeface="Courier New"/>
                <a:ea typeface="Courier New"/>
                <a:cs typeface="Courier New"/>
                <a:sym typeface="Courier New"/>
              </a:rPr>
              <a:t>++){ </a:t>
            </a:r>
            <a:r>
              <a:rPr lang="en" sz="1433">
                <a:solidFill>
                  <a:srgbClr val="6A9955"/>
                </a:solidFill>
                <a:highlight>
                  <a:srgbClr val="1E1E1E"/>
                </a:highlight>
                <a:latin typeface="Courier New"/>
                <a:ea typeface="Courier New"/>
                <a:cs typeface="Courier New"/>
                <a:sym typeface="Courier New"/>
              </a:rPr>
              <a:t>//Ciclo for que itera por los caracteres del string</a:t>
            </a:r>
            <a:endParaRPr sz="1433">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433">
                <a:solidFill>
                  <a:srgbClr val="D4D4D4"/>
                </a:solidFill>
                <a:highlight>
                  <a:srgbClr val="1E1E1E"/>
                </a:highlight>
                <a:latin typeface="Courier New"/>
                <a:ea typeface="Courier New"/>
                <a:cs typeface="Courier New"/>
                <a:sym typeface="Courier New"/>
              </a:rPr>
              <a:t>   </a:t>
            </a:r>
            <a:r>
              <a:rPr lang="en" sz="1433">
                <a:solidFill>
                  <a:srgbClr val="9CDCFE"/>
                </a:solidFill>
                <a:highlight>
                  <a:srgbClr val="1E1E1E"/>
                </a:highlight>
                <a:latin typeface="Courier New"/>
                <a:ea typeface="Courier New"/>
                <a:cs typeface="Courier New"/>
                <a:sym typeface="Courier New"/>
              </a:rPr>
              <a:t>ch</a:t>
            </a:r>
            <a:r>
              <a:rPr lang="en" sz="1433">
                <a:solidFill>
                  <a:srgbClr val="D4D4D4"/>
                </a:solidFill>
                <a:highlight>
                  <a:srgbClr val="1E1E1E"/>
                </a:highlight>
                <a:latin typeface="Courier New"/>
                <a:ea typeface="Courier New"/>
                <a:cs typeface="Courier New"/>
                <a:sym typeface="Courier New"/>
              </a:rPr>
              <a:t> = </a:t>
            </a:r>
            <a:r>
              <a:rPr lang="en" sz="1433">
                <a:solidFill>
                  <a:srgbClr val="9CDCFE"/>
                </a:solidFill>
                <a:highlight>
                  <a:srgbClr val="1E1E1E"/>
                </a:highlight>
                <a:latin typeface="Courier New"/>
                <a:ea typeface="Courier New"/>
                <a:cs typeface="Courier New"/>
                <a:sym typeface="Courier New"/>
              </a:rPr>
              <a:t>user</a:t>
            </a:r>
            <a:r>
              <a:rPr lang="en" sz="1433">
                <a:solidFill>
                  <a:srgbClr val="D4D4D4"/>
                </a:solidFill>
                <a:highlight>
                  <a:srgbClr val="1E1E1E"/>
                </a:highlight>
                <a:latin typeface="Courier New"/>
                <a:ea typeface="Courier New"/>
                <a:cs typeface="Courier New"/>
                <a:sym typeface="Courier New"/>
              </a:rPr>
              <a:t>.</a:t>
            </a:r>
            <a:r>
              <a:rPr lang="en" sz="1433">
                <a:solidFill>
                  <a:srgbClr val="DCDCAA"/>
                </a:solidFill>
                <a:highlight>
                  <a:srgbClr val="1E1E1E"/>
                </a:highlight>
                <a:latin typeface="Courier New"/>
                <a:ea typeface="Courier New"/>
                <a:cs typeface="Courier New"/>
                <a:sym typeface="Courier New"/>
              </a:rPr>
              <a:t>charAt</a:t>
            </a:r>
            <a:r>
              <a:rPr lang="en" sz="1433">
                <a:solidFill>
                  <a:srgbClr val="D4D4D4"/>
                </a:solidFill>
                <a:highlight>
                  <a:srgbClr val="1E1E1E"/>
                </a:highlight>
                <a:latin typeface="Courier New"/>
                <a:ea typeface="Courier New"/>
                <a:cs typeface="Courier New"/>
                <a:sym typeface="Courier New"/>
              </a:rPr>
              <a:t>(</a:t>
            </a:r>
            <a:r>
              <a:rPr lang="en" sz="1433">
                <a:solidFill>
                  <a:srgbClr val="9CDCFE"/>
                </a:solidFill>
                <a:highlight>
                  <a:srgbClr val="1E1E1E"/>
                </a:highlight>
                <a:latin typeface="Courier New"/>
                <a:ea typeface="Courier New"/>
                <a:cs typeface="Courier New"/>
                <a:sym typeface="Courier New"/>
              </a:rPr>
              <a:t>i</a:t>
            </a:r>
            <a:r>
              <a:rPr lang="en" sz="1433">
                <a:solidFill>
                  <a:srgbClr val="D4D4D4"/>
                </a:solidFill>
                <a:highlight>
                  <a:srgbClr val="1E1E1E"/>
                </a:highlight>
                <a:latin typeface="Courier New"/>
                <a:ea typeface="Courier New"/>
                <a:cs typeface="Courier New"/>
                <a:sym typeface="Courier New"/>
              </a:rPr>
              <a:t>); </a:t>
            </a:r>
            <a:r>
              <a:rPr lang="en" sz="1433">
                <a:solidFill>
                  <a:srgbClr val="6A9955"/>
                </a:solidFill>
                <a:highlight>
                  <a:srgbClr val="1E1E1E"/>
                </a:highlight>
                <a:latin typeface="Courier New"/>
                <a:ea typeface="Courier New"/>
                <a:cs typeface="Courier New"/>
                <a:sym typeface="Courier New"/>
              </a:rPr>
              <a:t>//Variable que toma el valor del caracter en el índice i</a:t>
            </a:r>
            <a:endParaRPr sz="1433">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433">
                <a:solidFill>
                  <a:srgbClr val="D4D4D4"/>
                </a:solidFill>
                <a:highlight>
                  <a:srgbClr val="1E1E1E"/>
                </a:highlight>
                <a:latin typeface="Courier New"/>
                <a:ea typeface="Courier New"/>
                <a:cs typeface="Courier New"/>
                <a:sym typeface="Courier New"/>
              </a:rPr>
              <a:t>   </a:t>
            </a:r>
            <a:r>
              <a:rPr lang="en" sz="1433">
                <a:solidFill>
                  <a:srgbClr val="C586C0"/>
                </a:solidFill>
                <a:highlight>
                  <a:srgbClr val="1E1E1E"/>
                </a:highlight>
                <a:latin typeface="Courier New"/>
                <a:ea typeface="Courier New"/>
                <a:cs typeface="Courier New"/>
                <a:sym typeface="Courier New"/>
              </a:rPr>
              <a:t>if</a:t>
            </a:r>
            <a:r>
              <a:rPr lang="en" sz="1433">
                <a:solidFill>
                  <a:srgbClr val="D4D4D4"/>
                </a:solidFill>
                <a:highlight>
                  <a:srgbClr val="1E1E1E"/>
                </a:highlight>
                <a:latin typeface="Courier New"/>
                <a:ea typeface="Courier New"/>
                <a:cs typeface="Courier New"/>
                <a:sym typeface="Courier New"/>
              </a:rPr>
              <a:t>(</a:t>
            </a:r>
            <a:r>
              <a:rPr lang="en" sz="1433">
                <a:solidFill>
                  <a:srgbClr val="9CDCFE"/>
                </a:solidFill>
                <a:highlight>
                  <a:srgbClr val="1E1E1E"/>
                </a:highlight>
                <a:latin typeface="Courier New"/>
                <a:ea typeface="Courier New"/>
                <a:cs typeface="Courier New"/>
                <a:sym typeface="Courier New"/>
              </a:rPr>
              <a:t>ch</a:t>
            </a:r>
            <a:r>
              <a:rPr lang="en" sz="1433">
                <a:solidFill>
                  <a:srgbClr val="D4D4D4"/>
                </a:solidFill>
                <a:highlight>
                  <a:srgbClr val="1E1E1E"/>
                </a:highlight>
                <a:latin typeface="Courier New"/>
                <a:ea typeface="Courier New"/>
                <a:cs typeface="Courier New"/>
                <a:sym typeface="Courier New"/>
              </a:rPr>
              <a:t> == </a:t>
            </a:r>
            <a:r>
              <a:rPr lang="en" sz="1433">
                <a:solidFill>
                  <a:srgbClr val="CE9178"/>
                </a:solidFill>
                <a:highlight>
                  <a:srgbClr val="1E1E1E"/>
                </a:highlight>
                <a:latin typeface="Courier New"/>
                <a:ea typeface="Courier New"/>
                <a:cs typeface="Courier New"/>
                <a:sym typeface="Courier New"/>
              </a:rPr>
              <a:t>' '</a:t>
            </a:r>
            <a:r>
              <a:rPr lang="en" sz="1433">
                <a:solidFill>
                  <a:srgbClr val="D4D4D4"/>
                </a:solidFill>
                <a:highlight>
                  <a:srgbClr val="1E1E1E"/>
                </a:highlight>
                <a:latin typeface="Courier New"/>
                <a:ea typeface="Courier New"/>
                <a:cs typeface="Courier New"/>
                <a:sym typeface="Courier New"/>
              </a:rPr>
              <a:t>){</a:t>
            </a:r>
            <a:endParaRPr sz="1433">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433">
                <a:solidFill>
                  <a:srgbClr val="D4D4D4"/>
                </a:solidFill>
                <a:highlight>
                  <a:srgbClr val="1E1E1E"/>
                </a:highlight>
                <a:latin typeface="Courier New"/>
                <a:ea typeface="Courier New"/>
                <a:cs typeface="Courier New"/>
                <a:sym typeface="Courier New"/>
              </a:rPr>
              <a:t>       </a:t>
            </a:r>
            <a:r>
              <a:rPr lang="en" sz="1433">
                <a:solidFill>
                  <a:srgbClr val="9CDCFE"/>
                </a:solidFill>
                <a:highlight>
                  <a:srgbClr val="1E1E1E"/>
                </a:highlight>
                <a:latin typeface="Courier New"/>
                <a:ea typeface="Courier New"/>
                <a:cs typeface="Courier New"/>
                <a:sym typeface="Courier New"/>
              </a:rPr>
              <a:t>espacio</a:t>
            </a:r>
            <a:r>
              <a:rPr lang="en" sz="1433">
                <a:solidFill>
                  <a:srgbClr val="D4D4D4"/>
                </a:solidFill>
                <a:highlight>
                  <a:srgbClr val="1E1E1E"/>
                </a:highlight>
                <a:latin typeface="Courier New"/>
                <a:ea typeface="Courier New"/>
                <a:cs typeface="Courier New"/>
                <a:sym typeface="Courier New"/>
              </a:rPr>
              <a:t> = </a:t>
            </a:r>
            <a:r>
              <a:rPr lang="en" sz="1433">
                <a:solidFill>
                  <a:srgbClr val="B5CEA8"/>
                </a:solidFill>
                <a:highlight>
                  <a:srgbClr val="1E1E1E"/>
                </a:highlight>
                <a:latin typeface="Courier New"/>
                <a:ea typeface="Courier New"/>
                <a:cs typeface="Courier New"/>
                <a:sym typeface="Courier New"/>
              </a:rPr>
              <a:t>1</a:t>
            </a:r>
            <a:r>
              <a:rPr lang="en" sz="1433">
                <a:solidFill>
                  <a:srgbClr val="D4D4D4"/>
                </a:solidFill>
                <a:highlight>
                  <a:srgbClr val="1E1E1E"/>
                </a:highlight>
                <a:latin typeface="Courier New"/>
                <a:ea typeface="Courier New"/>
                <a:cs typeface="Courier New"/>
                <a:sym typeface="Courier New"/>
              </a:rPr>
              <a:t>; </a:t>
            </a:r>
            <a:r>
              <a:rPr lang="en" sz="1433">
                <a:solidFill>
                  <a:srgbClr val="6A9955"/>
                </a:solidFill>
                <a:highlight>
                  <a:srgbClr val="1E1E1E"/>
                </a:highlight>
                <a:latin typeface="Courier New"/>
                <a:ea typeface="Courier New"/>
                <a:cs typeface="Courier New"/>
                <a:sym typeface="Courier New"/>
              </a:rPr>
              <a:t>//Cambio de valor en la variable bandera si encuentra un espacio</a:t>
            </a:r>
            <a:endParaRPr sz="1433">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433">
                <a:solidFill>
                  <a:srgbClr val="D4D4D4"/>
                </a:solidFill>
                <a:highlight>
                  <a:srgbClr val="1E1E1E"/>
                </a:highlight>
                <a:latin typeface="Courier New"/>
                <a:ea typeface="Courier New"/>
                <a:cs typeface="Courier New"/>
                <a:sym typeface="Courier New"/>
              </a:rPr>
              <a:t>   }</a:t>
            </a:r>
            <a:endParaRPr sz="1433">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433">
                <a:solidFill>
                  <a:srgbClr val="D4D4D4"/>
                </a:solidFill>
                <a:highlight>
                  <a:srgbClr val="1E1E1E"/>
                </a:highlight>
                <a:latin typeface="Courier New"/>
                <a:ea typeface="Courier New"/>
                <a:cs typeface="Courier New"/>
                <a:sym typeface="Courier New"/>
              </a:rPr>
              <a:t>}</a:t>
            </a:r>
            <a:endParaRPr>
              <a:solidFill>
                <a:srgbClr val="6A9955"/>
              </a:solidFill>
              <a:highlight>
                <a:srgbClr val="1E1E1E"/>
              </a:highlight>
              <a:latin typeface="Courier New"/>
              <a:ea typeface="Courier New"/>
              <a:cs typeface="Courier New"/>
              <a:sym typeface="Courier New"/>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Validación de la variable bandera (espacio):</a:t>
            </a:r>
            <a:endParaRPr/>
          </a:p>
        </p:txBody>
      </p:sp>
      <p:sp>
        <p:nvSpPr>
          <p:cNvPr id="639" name="Google Shape;639;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Una vez efectuado el bucle que pasa por todos los caracteres, se hace necesario verificar que la variable bandera (var espacio) no haya cambiado de valor. De lo contrario, se le indica al usuario mediante una alerta en el navegador.</a:t>
            </a:r>
            <a:endParaRPr/>
          </a:p>
          <a:p>
            <a:pPr indent="0" lvl="0" marL="914400" rtl="0" algn="l">
              <a:spcBef>
                <a:spcPts val="1200"/>
              </a:spcBef>
              <a:spcAft>
                <a:spcPts val="0"/>
              </a:spcAft>
              <a:buNone/>
            </a:pPr>
            <a:r>
              <a:t/>
            </a:r>
            <a:endParaRPr/>
          </a:p>
          <a:p>
            <a:pPr indent="0" lvl="0" marL="457200" rtl="0" algn="l">
              <a:lnSpc>
                <a:spcPct val="150000"/>
              </a:lnSpc>
              <a:spcBef>
                <a:spcPts val="1200"/>
              </a:spcBef>
              <a:spcAft>
                <a:spcPts val="0"/>
              </a:spcAft>
              <a:buNone/>
            </a:pPr>
            <a:r>
              <a:rPr lang="en" sz="1400">
                <a:solidFill>
                  <a:srgbClr val="C586C0"/>
                </a:solidFill>
                <a:highlight>
                  <a:srgbClr val="1E1E1E"/>
                </a:highlight>
                <a:latin typeface="Courier New"/>
                <a:ea typeface="Courier New"/>
                <a:cs typeface="Courier New"/>
                <a:sym typeface="Courier New"/>
              </a:rPr>
              <a:t>if</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espacio</a:t>
            </a:r>
            <a:r>
              <a:rPr lang="en" sz="1400">
                <a:solidFill>
                  <a:srgbClr val="D4D4D4"/>
                </a:solidFill>
                <a:highlight>
                  <a:srgbClr val="1E1E1E"/>
                </a:highlight>
                <a:latin typeface="Courier New"/>
                <a:ea typeface="Courier New"/>
                <a:cs typeface="Courier New"/>
                <a:sym typeface="Courier New"/>
              </a:rPr>
              <a:t> == </a:t>
            </a:r>
            <a:r>
              <a:rPr lang="en" sz="1400">
                <a:solidFill>
                  <a:srgbClr val="B5CEA8"/>
                </a:solidFill>
                <a:highlight>
                  <a:srgbClr val="1E1E1E"/>
                </a:highlight>
                <a:latin typeface="Courier New"/>
                <a:ea typeface="Courier New"/>
                <a:cs typeface="Courier New"/>
                <a:sym typeface="Courier New"/>
              </a:rPr>
              <a:t>1</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alert</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"Por favor ingrese un nombre de usuario sin espacios"</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457200" rtl="0" algn="l">
              <a:lnSpc>
                <a:spcPct val="150000"/>
              </a:lnSpc>
              <a:spcBef>
                <a:spcPts val="1200"/>
              </a:spcBef>
              <a:spcAft>
                <a:spcPts val="0"/>
              </a:spcAft>
              <a:buNone/>
            </a:pPr>
            <a:r>
              <a:t/>
            </a:r>
            <a:endParaRPr sz="21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Validación de longitud de la contraseña:</a:t>
            </a:r>
            <a:endParaRPr/>
          </a:p>
        </p:txBody>
      </p:sp>
      <p:sp>
        <p:nvSpPr>
          <p:cNvPr id="645" name="Google Shape;645;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 valida que la contraseña contenga más de 8 caracteres y no corresponda e un espacio vacío.</a:t>
            </a:r>
            <a:endParaRPr/>
          </a:p>
          <a:p>
            <a:pPr indent="0" lvl="0" marL="914400" rtl="0" algn="l">
              <a:spcBef>
                <a:spcPts val="1200"/>
              </a:spcBef>
              <a:spcAft>
                <a:spcPts val="0"/>
              </a:spcAft>
              <a:buNone/>
            </a:pPr>
            <a:r>
              <a:t/>
            </a:r>
            <a:endParaRPr/>
          </a:p>
          <a:p>
            <a:pPr indent="0" lvl="0" marL="457200" rtl="0" algn="l">
              <a:lnSpc>
                <a:spcPct val="150000"/>
              </a:lnSpc>
              <a:spcBef>
                <a:spcPts val="1200"/>
              </a:spcBef>
              <a:spcAft>
                <a:spcPts val="0"/>
              </a:spcAft>
              <a:buNone/>
            </a:pPr>
            <a:r>
              <a:rPr lang="en" sz="1400">
                <a:solidFill>
                  <a:srgbClr val="C586C0"/>
                </a:solidFill>
                <a:highlight>
                  <a:srgbClr val="1E1E1E"/>
                </a:highlight>
                <a:latin typeface="Courier New"/>
                <a:ea typeface="Courier New"/>
                <a:cs typeface="Courier New"/>
                <a:sym typeface="Courier New"/>
              </a:rPr>
              <a:t>if</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pass</a:t>
            </a:r>
            <a:r>
              <a:rPr lang="en" sz="1400">
                <a:solidFill>
                  <a:srgbClr val="D4D4D4"/>
                </a:solidFill>
                <a:highlight>
                  <a:srgbClr val="1E1E1E"/>
                </a:highlight>
                <a:latin typeface="Courier New"/>
                <a:ea typeface="Courier New"/>
                <a:cs typeface="Courier New"/>
                <a:sym typeface="Courier New"/>
              </a:rPr>
              <a:t> == </a:t>
            </a:r>
            <a:r>
              <a:rPr lang="en" sz="1400">
                <a:solidFill>
                  <a:srgbClr val="CE9178"/>
                </a:solidFill>
                <a:highlight>
                  <a:srgbClr val="1E1E1E"/>
                </a:highlight>
                <a:latin typeface="Courier New"/>
                <a:ea typeface="Courier New"/>
                <a:cs typeface="Courier New"/>
                <a:sym typeface="Courier New"/>
              </a:rPr>
              <a:t>""</a:t>
            </a:r>
            <a:r>
              <a:rPr lang="en" sz="1400">
                <a:solidFill>
                  <a:srgbClr val="D4D4D4"/>
                </a:solidFill>
                <a:highlight>
                  <a:srgbClr val="1E1E1E"/>
                </a:highlight>
                <a:latin typeface="Courier New"/>
                <a:ea typeface="Courier New"/>
                <a:cs typeface="Courier New"/>
                <a:sym typeface="Courier New"/>
              </a:rPr>
              <a:t>|| </a:t>
            </a:r>
            <a:r>
              <a:rPr lang="en" sz="1400">
                <a:solidFill>
                  <a:srgbClr val="9CDCFE"/>
                </a:solidFill>
                <a:highlight>
                  <a:srgbClr val="1E1E1E"/>
                </a:highlight>
                <a:latin typeface="Courier New"/>
                <a:ea typeface="Courier New"/>
                <a:cs typeface="Courier New"/>
                <a:sym typeface="Courier New"/>
              </a:rPr>
              <a:t>pass</a:t>
            </a:r>
            <a:r>
              <a:rPr lang="en" sz="1400">
                <a:solidFill>
                  <a:srgbClr val="D4D4D4"/>
                </a:solidFill>
                <a:highlight>
                  <a:srgbClr val="1E1E1E"/>
                </a:highlight>
                <a:latin typeface="Courier New"/>
                <a:ea typeface="Courier New"/>
                <a:cs typeface="Courier New"/>
                <a:sym typeface="Courier New"/>
              </a:rPr>
              <a:t>.</a:t>
            </a:r>
            <a:r>
              <a:rPr lang="en" sz="1400">
                <a:solidFill>
                  <a:srgbClr val="9CDCFE"/>
                </a:solidFill>
                <a:highlight>
                  <a:srgbClr val="1E1E1E"/>
                </a:highlight>
                <a:latin typeface="Courier New"/>
                <a:ea typeface="Courier New"/>
                <a:cs typeface="Courier New"/>
                <a:sym typeface="Courier New"/>
              </a:rPr>
              <a:t>length</a:t>
            </a:r>
            <a:r>
              <a:rPr lang="en" sz="1400">
                <a:solidFill>
                  <a:srgbClr val="D4D4D4"/>
                </a:solidFill>
                <a:highlight>
                  <a:srgbClr val="1E1E1E"/>
                </a:highlight>
                <a:latin typeface="Courier New"/>
                <a:ea typeface="Courier New"/>
                <a:cs typeface="Courier New"/>
                <a:sym typeface="Courier New"/>
              </a:rPr>
              <a:t> &lt; </a:t>
            </a:r>
            <a:r>
              <a:rPr lang="en" sz="1400">
                <a:solidFill>
                  <a:srgbClr val="B5CEA8"/>
                </a:solidFill>
                <a:highlight>
                  <a:srgbClr val="1E1E1E"/>
                </a:highlight>
                <a:latin typeface="Courier New"/>
                <a:ea typeface="Courier New"/>
                <a:cs typeface="Courier New"/>
                <a:sym typeface="Courier New"/>
              </a:rPr>
              <a:t>9</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   </a:t>
            </a:r>
            <a:r>
              <a:rPr lang="en" sz="1400">
                <a:solidFill>
                  <a:srgbClr val="DCDCAA"/>
                </a:solidFill>
                <a:highlight>
                  <a:srgbClr val="1E1E1E"/>
                </a:highlight>
                <a:latin typeface="Courier New"/>
                <a:ea typeface="Courier New"/>
                <a:cs typeface="Courier New"/>
                <a:sym typeface="Courier New"/>
              </a:rPr>
              <a:t>alert</a:t>
            </a:r>
            <a:r>
              <a:rPr lang="en" sz="1400">
                <a:solidFill>
                  <a:srgbClr val="D4D4D4"/>
                </a:solidFill>
                <a:highlight>
                  <a:srgbClr val="1E1E1E"/>
                </a:highlight>
                <a:latin typeface="Courier New"/>
                <a:ea typeface="Courier New"/>
                <a:cs typeface="Courier New"/>
                <a:sym typeface="Courier New"/>
              </a:rPr>
              <a:t>(</a:t>
            </a:r>
            <a:r>
              <a:rPr lang="en" sz="1400">
                <a:solidFill>
                  <a:srgbClr val="CE9178"/>
                </a:solidFill>
                <a:highlight>
                  <a:srgbClr val="1E1E1E"/>
                </a:highlight>
                <a:latin typeface="Courier New"/>
                <a:ea typeface="Courier New"/>
                <a:cs typeface="Courier New"/>
                <a:sym typeface="Courier New"/>
              </a:rPr>
              <a:t>"Por favor ingrese una contraseña de más de 8 caracteres."</a:t>
            </a:r>
            <a:r>
              <a:rPr lang="en"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400">
                <a:solidFill>
                  <a:srgbClr val="D4D4D4"/>
                </a:solidFill>
                <a:highlight>
                  <a:srgbClr val="1E1E1E"/>
                </a:highlight>
                <a:latin typeface="Courier New"/>
                <a:ea typeface="Courier New"/>
                <a:cs typeface="Courier New"/>
                <a:sym typeface="Courier New"/>
              </a:rPr>
              <a:t>}</a:t>
            </a:r>
            <a:endParaRPr sz="23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Validación de alfabeto y dígitos en la contraseña:</a:t>
            </a:r>
            <a:endParaRPr/>
          </a:p>
        </p:txBody>
      </p:sp>
      <p:sp>
        <p:nvSpPr>
          <p:cNvPr id="651" name="Google Shape;651;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Se crean dos expresiones regulares: una para el alfabeto y una para los dígitos del 0 al 9 para comprobar que al menos uno de cada uno existe en la contraseña mediante una estructura if y una variable bandera.</a:t>
            </a:r>
            <a:endParaRPr/>
          </a:p>
          <a:p>
            <a:pPr indent="0" lvl="0" marL="457200" rtl="0" algn="l">
              <a:lnSpc>
                <a:spcPct val="150000"/>
              </a:lnSpc>
              <a:spcBef>
                <a:spcPts val="1200"/>
              </a:spcBef>
              <a:spcAft>
                <a:spcPts val="0"/>
              </a:spcAft>
              <a:buNone/>
            </a:pPr>
            <a:r>
              <a:rPr lang="en" sz="1526">
                <a:solidFill>
                  <a:srgbClr val="9CDCFE"/>
                </a:solidFill>
                <a:highlight>
                  <a:srgbClr val="1E1E1E"/>
                </a:highlight>
                <a:latin typeface="Courier New"/>
                <a:ea typeface="Courier New"/>
                <a:cs typeface="Courier New"/>
                <a:sym typeface="Courier New"/>
              </a:rPr>
              <a:t>alfabeto</a:t>
            </a:r>
            <a:r>
              <a:rPr lang="en" sz="1526">
                <a:solidFill>
                  <a:srgbClr val="D4D4D4"/>
                </a:solidFill>
                <a:highlight>
                  <a:srgbClr val="1E1E1E"/>
                </a:highlight>
                <a:latin typeface="Courier New"/>
                <a:ea typeface="Courier New"/>
                <a:cs typeface="Courier New"/>
                <a:sym typeface="Courier New"/>
              </a:rPr>
              <a:t> =</a:t>
            </a:r>
            <a:r>
              <a:rPr lang="en" sz="1526">
                <a:solidFill>
                  <a:srgbClr val="D16969"/>
                </a:solidFill>
                <a:highlight>
                  <a:srgbClr val="1E1E1E"/>
                </a:highlight>
                <a:latin typeface="Courier New"/>
                <a:ea typeface="Courier New"/>
                <a:cs typeface="Courier New"/>
                <a:sym typeface="Courier New"/>
              </a:rPr>
              <a:t> /</a:t>
            </a:r>
            <a:r>
              <a:rPr lang="en" sz="1526">
                <a:solidFill>
                  <a:srgbClr val="CE9178"/>
                </a:solidFill>
                <a:highlight>
                  <a:srgbClr val="1E1E1E"/>
                </a:highlight>
                <a:latin typeface="Courier New"/>
                <a:ea typeface="Courier New"/>
                <a:cs typeface="Courier New"/>
                <a:sym typeface="Courier New"/>
              </a:rPr>
              <a:t>[</a:t>
            </a:r>
            <a:r>
              <a:rPr lang="en" sz="1526">
                <a:solidFill>
                  <a:srgbClr val="D16969"/>
                </a:solidFill>
                <a:highlight>
                  <a:srgbClr val="1E1E1E"/>
                </a:highlight>
                <a:latin typeface="Courier New"/>
                <a:ea typeface="Courier New"/>
                <a:cs typeface="Courier New"/>
                <a:sym typeface="Courier New"/>
              </a:rPr>
              <a:t>a-z A-Z</a:t>
            </a:r>
            <a:r>
              <a:rPr lang="en" sz="1526">
                <a:solidFill>
                  <a:srgbClr val="CE9178"/>
                </a:solidFill>
                <a:highlight>
                  <a:srgbClr val="1E1E1E"/>
                </a:highlight>
                <a:latin typeface="Courier New"/>
                <a:ea typeface="Courier New"/>
                <a:cs typeface="Courier New"/>
                <a:sym typeface="Courier New"/>
              </a:rPr>
              <a:t>]</a:t>
            </a:r>
            <a:r>
              <a:rPr lang="en" sz="1526">
                <a:solidFill>
                  <a:srgbClr val="D16969"/>
                </a:solidFill>
                <a:highlight>
                  <a:srgbClr val="1E1E1E"/>
                </a:highlight>
                <a:latin typeface="Courier New"/>
                <a:ea typeface="Courier New"/>
                <a:cs typeface="Courier New"/>
                <a:sym typeface="Courier New"/>
              </a:rPr>
              <a:t>/</a:t>
            </a:r>
            <a:r>
              <a:rPr lang="en" sz="1526">
                <a:solidFill>
                  <a:srgbClr val="D4D4D4"/>
                </a:solidFill>
                <a:highlight>
                  <a:srgbClr val="1E1E1E"/>
                </a:highlight>
                <a:latin typeface="Courier New"/>
                <a:ea typeface="Courier New"/>
                <a:cs typeface="Courier New"/>
                <a:sym typeface="Courier New"/>
              </a:rPr>
              <a:t>; </a:t>
            </a:r>
            <a:r>
              <a:rPr lang="en" sz="1526">
                <a:solidFill>
                  <a:srgbClr val="6A9955"/>
                </a:solidFill>
                <a:highlight>
                  <a:srgbClr val="1E1E1E"/>
                </a:highlight>
                <a:latin typeface="Courier New"/>
                <a:ea typeface="Courier New"/>
                <a:cs typeface="Courier New"/>
                <a:sym typeface="Courier New"/>
              </a:rPr>
              <a:t>//Expresión regular para el alfabeto</a:t>
            </a:r>
            <a:endParaRPr sz="1526">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526">
                <a:solidFill>
                  <a:srgbClr val="9CDCFE"/>
                </a:solidFill>
                <a:highlight>
                  <a:srgbClr val="1E1E1E"/>
                </a:highlight>
                <a:latin typeface="Courier New"/>
                <a:ea typeface="Courier New"/>
                <a:cs typeface="Courier New"/>
                <a:sym typeface="Courier New"/>
              </a:rPr>
              <a:t>digitos</a:t>
            </a:r>
            <a:r>
              <a:rPr lang="en" sz="1526">
                <a:solidFill>
                  <a:srgbClr val="D4D4D4"/>
                </a:solidFill>
                <a:highlight>
                  <a:srgbClr val="1E1E1E"/>
                </a:highlight>
                <a:latin typeface="Courier New"/>
                <a:ea typeface="Courier New"/>
                <a:cs typeface="Courier New"/>
                <a:sym typeface="Courier New"/>
              </a:rPr>
              <a:t> =</a:t>
            </a:r>
            <a:r>
              <a:rPr lang="en" sz="1526">
                <a:solidFill>
                  <a:srgbClr val="D16969"/>
                </a:solidFill>
                <a:highlight>
                  <a:srgbClr val="1E1E1E"/>
                </a:highlight>
                <a:latin typeface="Courier New"/>
                <a:ea typeface="Courier New"/>
                <a:cs typeface="Courier New"/>
                <a:sym typeface="Courier New"/>
              </a:rPr>
              <a:t> /</a:t>
            </a:r>
            <a:r>
              <a:rPr lang="en" sz="1526">
                <a:solidFill>
                  <a:srgbClr val="CE9178"/>
                </a:solidFill>
                <a:highlight>
                  <a:srgbClr val="1E1E1E"/>
                </a:highlight>
                <a:latin typeface="Courier New"/>
                <a:ea typeface="Courier New"/>
                <a:cs typeface="Courier New"/>
                <a:sym typeface="Courier New"/>
              </a:rPr>
              <a:t>[</a:t>
            </a:r>
            <a:r>
              <a:rPr lang="en" sz="1526">
                <a:solidFill>
                  <a:srgbClr val="D16969"/>
                </a:solidFill>
                <a:highlight>
                  <a:srgbClr val="1E1E1E"/>
                </a:highlight>
                <a:latin typeface="Courier New"/>
                <a:ea typeface="Courier New"/>
                <a:cs typeface="Courier New"/>
                <a:sym typeface="Courier New"/>
              </a:rPr>
              <a:t>0-9</a:t>
            </a:r>
            <a:r>
              <a:rPr lang="en" sz="1526">
                <a:solidFill>
                  <a:srgbClr val="CE9178"/>
                </a:solidFill>
                <a:highlight>
                  <a:srgbClr val="1E1E1E"/>
                </a:highlight>
                <a:latin typeface="Courier New"/>
                <a:ea typeface="Courier New"/>
                <a:cs typeface="Courier New"/>
                <a:sym typeface="Courier New"/>
              </a:rPr>
              <a:t>]</a:t>
            </a:r>
            <a:r>
              <a:rPr lang="en" sz="1526">
                <a:solidFill>
                  <a:srgbClr val="D16969"/>
                </a:solidFill>
                <a:highlight>
                  <a:srgbClr val="1E1E1E"/>
                </a:highlight>
                <a:latin typeface="Courier New"/>
                <a:ea typeface="Courier New"/>
                <a:cs typeface="Courier New"/>
                <a:sym typeface="Courier New"/>
              </a:rPr>
              <a:t>/</a:t>
            </a:r>
            <a:r>
              <a:rPr lang="en" sz="1526">
                <a:solidFill>
                  <a:srgbClr val="D4D4D4"/>
                </a:solidFill>
                <a:highlight>
                  <a:srgbClr val="1E1E1E"/>
                </a:highlight>
                <a:latin typeface="Courier New"/>
                <a:ea typeface="Courier New"/>
                <a:cs typeface="Courier New"/>
                <a:sym typeface="Courier New"/>
              </a:rPr>
              <a:t>;      </a:t>
            </a:r>
            <a:r>
              <a:rPr lang="en" sz="1526">
                <a:solidFill>
                  <a:srgbClr val="6A9955"/>
                </a:solidFill>
                <a:highlight>
                  <a:srgbClr val="1E1E1E"/>
                </a:highlight>
                <a:latin typeface="Courier New"/>
                <a:ea typeface="Courier New"/>
                <a:cs typeface="Courier New"/>
                <a:sym typeface="Courier New"/>
              </a:rPr>
              <a:t>//Expresión regular para los dígitos del 0 al 9</a:t>
            </a:r>
            <a:endParaRPr sz="1526">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526">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526">
                <a:solidFill>
                  <a:srgbClr val="569CD6"/>
                </a:solidFill>
                <a:highlight>
                  <a:srgbClr val="1E1E1E"/>
                </a:highlight>
                <a:latin typeface="Courier New"/>
                <a:ea typeface="Courier New"/>
                <a:cs typeface="Courier New"/>
                <a:sym typeface="Courier New"/>
              </a:rPr>
              <a:t>var</a:t>
            </a:r>
            <a:r>
              <a:rPr lang="en" sz="1526">
                <a:solidFill>
                  <a:srgbClr val="D4D4D4"/>
                </a:solidFill>
                <a:highlight>
                  <a:srgbClr val="1E1E1E"/>
                </a:highlight>
                <a:latin typeface="Courier New"/>
                <a:ea typeface="Courier New"/>
                <a:cs typeface="Courier New"/>
                <a:sym typeface="Courier New"/>
              </a:rPr>
              <a:t> </a:t>
            </a:r>
            <a:r>
              <a:rPr lang="en" sz="1526">
                <a:solidFill>
                  <a:srgbClr val="9CDCFE"/>
                </a:solidFill>
                <a:highlight>
                  <a:srgbClr val="1E1E1E"/>
                </a:highlight>
                <a:latin typeface="Courier New"/>
                <a:ea typeface="Courier New"/>
                <a:cs typeface="Courier New"/>
                <a:sym typeface="Courier New"/>
              </a:rPr>
              <a:t>alfadigitos</a:t>
            </a:r>
            <a:r>
              <a:rPr lang="en" sz="1526">
                <a:solidFill>
                  <a:srgbClr val="D4D4D4"/>
                </a:solidFill>
                <a:highlight>
                  <a:srgbClr val="1E1E1E"/>
                </a:highlight>
                <a:latin typeface="Courier New"/>
                <a:ea typeface="Courier New"/>
                <a:cs typeface="Courier New"/>
                <a:sym typeface="Courier New"/>
              </a:rPr>
              <a:t> = </a:t>
            </a:r>
            <a:r>
              <a:rPr lang="en" sz="1526">
                <a:solidFill>
                  <a:srgbClr val="B5CEA8"/>
                </a:solidFill>
                <a:highlight>
                  <a:srgbClr val="1E1E1E"/>
                </a:highlight>
                <a:latin typeface="Courier New"/>
                <a:ea typeface="Courier New"/>
                <a:cs typeface="Courier New"/>
                <a:sym typeface="Courier New"/>
              </a:rPr>
              <a:t>0</a:t>
            </a:r>
            <a:r>
              <a:rPr lang="en" sz="1526">
                <a:solidFill>
                  <a:srgbClr val="D4D4D4"/>
                </a:solidFill>
                <a:highlight>
                  <a:srgbClr val="1E1E1E"/>
                </a:highlight>
                <a:latin typeface="Courier New"/>
                <a:ea typeface="Courier New"/>
                <a:cs typeface="Courier New"/>
                <a:sym typeface="Courier New"/>
              </a:rPr>
              <a:t>; </a:t>
            </a:r>
            <a:r>
              <a:rPr lang="en" sz="1526">
                <a:solidFill>
                  <a:srgbClr val="6A9955"/>
                </a:solidFill>
                <a:highlight>
                  <a:srgbClr val="1E1E1E"/>
                </a:highlight>
                <a:latin typeface="Courier New"/>
                <a:ea typeface="Courier New"/>
                <a:cs typeface="Courier New"/>
                <a:sym typeface="Courier New"/>
              </a:rPr>
              <a:t>//Variable bandera</a:t>
            </a:r>
            <a:endParaRPr sz="1526">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526">
              <a:solidFill>
                <a:srgbClr val="6A9955"/>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526">
                <a:solidFill>
                  <a:srgbClr val="6A9955"/>
                </a:solidFill>
                <a:highlight>
                  <a:srgbClr val="1E1E1E"/>
                </a:highlight>
                <a:latin typeface="Courier New"/>
                <a:ea typeface="Courier New"/>
                <a:cs typeface="Courier New"/>
                <a:sym typeface="Courier New"/>
              </a:rPr>
              <a:t>//La función .match() verifica que al menos un caracter del string coincida con la expresión</a:t>
            </a:r>
            <a:endParaRPr sz="1526">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526">
                <a:solidFill>
                  <a:srgbClr val="D4D4D4"/>
                </a:solidFill>
                <a:highlight>
                  <a:srgbClr val="1E1E1E"/>
                </a:highlight>
                <a:latin typeface="Courier New"/>
                <a:ea typeface="Courier New"/>
                <a:cs typeface="Courier New"/>
                <a:sym typeface="Courier New"/>
              </a:rPr>
              <a:t>   </a:t>
            </a:r>
            <a:r>
              <a:rPr lang="en" sz="1526">
                <a:solidFill>
                  <a:srgbClr val="C586C0"/>
                </a:solidFill>
                <a:highlight>
                  <a:srgbClr val="1E1E1E"/>
                </a:highlight>
                <a:latin typeface="Courier New"/>
                <a:ea typeface="Courier New"/>
                <a:cs typeface="Courier New"/>
                <a:sym typeface="Courier New"/>
              </a:rPr>
              <a:t>if</a:t>
            </a:r>
            <a:r>
              <a:rPr lang="en" sz="1526">
                <a:solidFill>
                  <a:srgbClr val="D4D4D4"/>
                </a:solidFill>
                <a:highlight>
                  <a:srgbClr val="1E1E1E"/>
                </a:highlight>
                <a:latin typeface="Courier New"/>
                <a:ea typeface="Courier New"/>
                <a:cs typeface="Courier New"/>
                <a:sym typeface="Courier New"/>
              </a:rPr>
              <a:t>(</a:t>
            </a:r>
            <a:r>
              <a:rPr lang="en" sz="1526">
                <a:solidFill>
                  <a:srgbClr val="9CDCFE"/>
                </a:solidFill>
                <a:highlight>
                  <a:srgbClr val="1E1E1E"/>
                </a:highlight>
                <a:latin typeface="Courier New"/>
                <a:ea typeface="Courier New"/>
                <a:cs typeface="Courier New"/>
                <a:sym typeface="Courier New"/>
              </a:rPr>
              <a:t>pass</a:t>
            </a:r>
            <a:r>
              <a:rPr lang="en" sz="1526">
                <a:solidFill>
                  <a:srgbClr val="D4D4D4"/>
                </a:solidFill>
                <a:highlight>
                  <a:srgbClr val="1E1E1E"/>
                </a:highlight>
                <a:latin typeface="Courier New"/>
                <a:ea typeface="Courier New"/>
                <a:cs typeface="Courier New"/>
                <a:sym typeface="Courier New"/>
              </a:rPr>
              <a:t>.</a:t>
            </a:r>
            <a:r>
              <a:rPr lang="en" sz="1526">
                <a:solidFill>
                  <a:srgbClr val="DCDCAA"/>
                </a:solidFill>
                <a:highlight>
                  <a:srgbClr val="1E1E1E"/>
                </a:highlight>
                <a:latin typeface="Courier New"/>
                <a:ea typeface="Courier New"/>
                <a:cs typeface="Courier New"/>
                <a:sym typeface="Courier New"/>
              </a:rPr>
              <a:t>match</a:t>
            </a:r>
            <a:r>
              <a:rPr lang="en" sz="1526">
                <a:solidFill>
                  <a:srgbClr val="D4D4D4"/>
                </a:solidFill>
                <a:highlight>
                  <a:srgbClr val="1E1E1E"/>
                </a:highlight>
                <a:latin typeface="Courier New"/>
                <a:ea typeface="Courier New"/>
                <a:cs typeface="Courier New"/>
                <a:sym typeface="Courier New"/>
              </a:rPr>
              <a:t>(</a:t>
            </a:r>
            <a:r>
              <a:rPr lang="en" sz="1526">
                <a:solidFill>
                  <a:srgbClr val="9CDCFE"/>
                </a:solidFill>
                <a:highlight>
                  <a:srgbClr val="1E1E1E"/>
                </a:highlight>
                <a:latin typeface="Courier New"/>
                <a:ea typeface="Courier New"/>
                <a:cs typeface="Courier New"/>
                <a:sym typeface="Courier New"/>
              </a:rPr>
              <a:t>alfabeto</a:t>
            </a:r>
            <a:r>
              <a:rPr lang="en" sz="1526">
                <a:solidFill>
                  <a:srgbClr val="D4D4D4"/>
                </a:solidFill>
                <a:highlight>
                  <a:srgbClr val="1E1E1E"/>
                </a:highlight>
                <a:latin typeface="Courier New"/>
                <a:ea typeface="Courier New"/>
                <a:cs typeface="Courier New"/>
                <a:sym typeface="Courier New"/>
              </a:rPr>
              <a:t>) &amp;&amp; </a:t>
            </a:r>
            <a:r>
              <a:rPr lang="en" sz="1526">
                <a:solidFill>
                  <a:srgbClr val="9CDCFE"/>
                </a:solidFill>
                <a:highlight>
                  <a:srgbClr val="1E1E1E"/>
                </a:highlight>
                <a:latin typeface="Courier New"/>
                <a:ea typeface="Courier New"/>
                <a:cs typeface="Courier New"/>
                <a:sym typeface="Courier New"/>
              </a:rPr>
              <a:t>pass</a:t>
            </a:r>
            <a:r>
              <a:rPr lang="en" sz="1526">
                <a:solidFill>
                  <a:srgbClr val="D4D4D4"/>
                </a:solidFill>
                <a:highlight>
                  <a:srgbClr val="1E1E1E"/>
                </a:highlight>
                <a:latin typeface="Courier New"/>
                <a:ea typeface="Courier New"/>
                <a:cs typeface="Courier New"/>
                <a:sym typeface="Courier New"/>
              </a:rPr>
              <a:t>.</a:t>
            </a:r>
            <a:r>
              <a:rPr lang="en" sz="1526">
                <a:solidFill>
                  <a:srgbClr val="DCDCAA"/>
                </a:solidFill>
                <a:highlight>
                  <a:srgbClr val="1E1E1E"/>
                </a:highlight>
                <a:latin typeface="Courier New"/>
                <a:ea typeface="Courier New"/>
                <a:cs typeface="Courier New"/>
                <a:sym typeface="Courier New"/>
              </a:rPr>
              <a:t>match</a:t>
            </a:r>
            <a:r>
              <a:rPr lang="en" sz="1526">
                <a:solidFill>
                  <a:srgbClr val="D4D4D4"/>
                </a:solidFill>
                <a:highlight>
                  <a:srgbClr val="1E1E1E"/>
                </a:highlight>
                <a:latin typeface="Courier New"/>
                <a:ea typeface="Courier New"/>
                <a:cs typeface="Courier New"/>
                <a:sym typeface="Courier New"/>
              </a:rPr>
              <a:t>(</a:t>
            </a:r>
            <a:r>
              <a:rPr lang="en" sz="1526">
                <a:solidFill>
                  <a:srgbClr val="9CDCFE"/>
                </a:solidFill>
                <a:highlight>
                  <a:srgbClr val="1E1E1E"/>
                </a:highlight>
                <a:latin typeface="Courier New"/>
                <a:ea typeface="Courier New"/>
                <a:cs typeface="Courier New"/>
                <a:sym typeface="Courier New"/>
              </a:rPr>
              <a:t>digitos</a:t>
            </a:r>
            <a:r>
              <a:rPr lang="en" sz="1526">
                <a:solidFill>
                  <a:srgbClr val="D4D4D4"/>
                </a:solidFill>
                <a:highlight>
                  <a:srgbClr val="1E1E1E"/>
                </a:highlight>
                <a:latin typeface="Courier New"/>
                <a:ea typeface="Courier New"/>
                <a:cs typeface="Courier New"/>
                <a:sym typeface="Courier New"/>
              </a:rPr>
              <a:t>)){</a:t>
            </a:r>
            <a:endParaRPr sz="1526">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526">
                <a:solidFill>
                  <a:srgbClr val="D4D4D4"/>
                </a:solidFill>
                <a:highlight>
                  <a:srgbClr val="1E1E1E"/>
                </a:highlight>
                <a:latin typeface="Courier New"/>
                <a:ea typeface="Courier New"/>
                <a:cs typeface="Courier New"/>
                <a:sym typeface="Courier New"/>
              </a:rPr>
              <a:t>       </a:t>
            </a:r>
            <a:r>
              <a:rPr lang="en" sz="1526">
                <a:solidFill>
                  <a:srgbClr val="9CDCFE"/>
                </a:solidFill>
                <a:highlight>
                  <a:srgbClr val="1E1E1E"/>
                </a:highlight>
                <a:latin typeface="Courier New"/>
                <a:ea typeface="Courier New"/>
                <a:cs typeface="Courier New"/>
                <a:sym typeface="Courier New"/>
              </a:rPr>
              <a:t>alfadigitos</a:t>
            </a:r>
            <a:r>
              <a:rPr lang="en" sz="1526">
                <a:solidFill>
                  <a:srgbClr val="D4D4D4"/>
                </a:solidFill>
                <a:highlight>
                  <a:srgbClr val="1E1E1E"/>
                </a:highlight>
                <a:latin typeface="Courier New"/>
                <a:ea typeface="Courier New"/>
                <a:cs typeface="Courier New"/>
                <a:sym typeface="Courier New"/>
              </a:rPr>
              <a:t> =</a:t>
            </a:r>
            <a:r>
              <a:rPr lang="en" sz="1526">
                <a:solidFill>
                  <a:srgbClr val="B5CEA8"/>
                </a:solidFill>
                <a:highlight>
                  <a:srgbClr val="1E1E1E"/>
                </a:highlight>
                <a:latin typeface="Courier New"/>
                <a:ea typeface="Courier New"/>
                <a:cs typeface="Courier New"/>
                <a:sym typeface="Courier New"/>
              </a:rPr>
              <a:t>1</a:t>
            </a:r>
            <a:r>
              <a:rPr lang="en" sz="1526">
                <a:solidFill>
                  <a:srgbClr val="D4D4D4"/>
                </a:solidFill>
                <a:highlight>
                  <a:srgbClr val="1E1E1E"/>
                </a:highlight>
                <a:latin typeface="Courier New"/>
                <a:ea typeface="Courier New"/>
                <a:cs typeface="Courier New"/>
                <a:sym typeface="Courier New"/>
              </a:rPr>
              <a:t>;</a:t>
            </a:r>
            <a:endParaRPr sz="1526">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526">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526">
                <a:solidFill>
                  <a:srgbClr val="D4D4D4"/>
                </a:solidFill>
                <a:highlight>
                  <a:srgbClr val="1E1E1E"/>
                </a:highlight>
                <a:latin typeface="Courier New"/>
                <a:ea typeface="Courier New"/>
                <a:cs typeface="Courier New"/>
                <a:sym typeface="Courier New"/>
              </a:rPr>
              <a:t>   }</a:t>
            </a:r>
            <a:endParaRPr sz="1526">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526">
                <a:solidFill>
                  <a:srgbClr val="D4D4D4"/>
                </a:solidFill>
                <a:highlight>
                  <a:srgbClr val="1E1E1E"/>
                </a:highlight>
                <a:latin typeface="Courier New"/>
                <a:ea typeface="Courier New"/>
                <a:cs typeface="Courier New"/>
                <a:sym typeface="Courier New"/>
              </a:rPr>
              <a:t>  </a:t>
            </a:r>
            <a:endParaRPr sz="1526">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526">
                <a:solidFill>
                  <a:srgbClr val="D4D4D4"/>
                </a:solidFill>
                <a:highlight>
                  <a:srgbClr val="1E1E1E"/>
                </a:highlight>
                <a:latin typeface="Courier New"/>
                <a:ea typeface="Courier New"/>
                <a:cs typeface="Courier New"/>
                <a:sym typeface="Courier New"/>
              </a:rPr>
              <a:t>   </a:t>
            </a:r>
            <a:r>
              <a:rPr lang="en" sz="1526">
                <a:solidFill>
                  <a:srgbClr val="C586C0"/>
                </a:solidFill>
                <a:highlight>
                  <a:srgbClr val="1E1E1E"/>
                </a:highlight>
                <a:latin typeface="Courier New"/>
                <a:ea typeface="Courier New"/>
                <a:cs typeface="Courier New"/>
                <a:sym typeface="Courier New"/>
              </a:rPr>
              <a:t>if</a:t>
            </a:r>
            <a:r>
              <a:rPr lang="en" sz="1526">
                <a:solidFill>
                  <a:srgbClr val="D4D4D4"/>
                </a:solidFill>
                <a:highlight>
                  <a:srgbClr val="1E1E1E"/>
                </a:highlight>
                <a:latin typeface="Courier New"/>
                <a:ea typeface="Courier New"/>
                <a:cs typeface="Courier New"/>
                <a:sym typeface="Courier New"/>
              </a:rPr>
              <a:t>(</a:t>
            </a:r>
            <a:r>
              <a:rPr lang="en" sz="1526">
                <a:solidFill>
                  <a:srgbClr val="9CDCFE"/>
                </a:solidFill>
                <a:highlight>
                  <a:srgbClr val="1E1E1E"/>
                </a:highlight>
                <a:latin typeface="Courier New"/>
                <a:ea typeface="Courier New"/>
                <a:cs typeface="Courier New"/>
                <a:sym typeface="Courier New"/>
              </a:rPr>
              <a:t>alfadigitos</a:t>
            </a:r>
            <a:r>
              <a:rPr lang="en" sz="1526">
                <a:solidFill>
                  <a:srgbClr val="D4D4D4"/>
                </a:solidFill>
                <a:highlight>
                  <a:srgbClr val="1E1E1E"/>
                </a:highlight>
                <a:latin typeface="Courier New"/>
                <a:ea typeface="Courier New"/>
                <a:cs typeface="Courier New"/>
                <a:sym typeface="Courier New"/>
              </a:rPr>
              <a:t>==</a:t>
            </a:r>
            <a:r>
              <a:rPr lang="en" sz="1526">
                <a:solidFill>
                  <a:srgbClr val="B5CEA8"/>
                </a:solidFill>
                <a:highlight>
                  <a:srgbClr val="1E1E1E"/>
                </a:highlight>
                <a:latin typeface="Courier New"/>
                <a:ea typeface="Courier New"/>
                <a:cs typeface="Courier New"/>
                <a:sym typeface="Courier New"/>
              </a:rPr>
              <a:t>0</a:t>
            </a:r>
            <a:r>
              <a:rPr lang="en" sz="1526">
                <a:solidFill>
                  <a:srgbClr val="D4D4D4"/>
                </a:solidFill>
                <a:highlight>
                  <a:srgbClr val="1E1E1E"/>
                </a:highlight>
                <a:latin typeface="Courier New"/>
                <a:ea typeface="Courier New"/>
                <a:cs typeface="Courier New"/>
                <a:sym typeface="Courier New"/>
              </a:rPr>
              <a:t>){</a:t>
            </a:r>
            <a:endParaRPr sz="1526">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526">
                <a:solidFill>
                  <a:srgbClr val="D4D4D4"/>
                </a:solidFill>
                <a:highlight>
                  <a:srgbClr val="1E1E1E"/>
                </a:highlight>
                <a:latin typeface="Courier New"/>
                <a:ea typeface="Courier New"/>
                <a:cs typeface="Courier New"/>
                <a:sym typeface="Courier New"/>
              </a:rPr>
              <a:t>       </a:t>
            </a:r>
            <a:r>
              <a:rPr lang="en" sz="1526">
                <a:solidFill>
                  <a:srgbClr val="DCDCAA"/>
                </a:solidFill>
                <a:highlight>
                  <a:srgbClr val="1E1E1E"/>
                </a:highlight>
                <a:latin typeface="Courier New"/>
                <a:ea typeface="Courier New"/>
                <a:cs typeface="Courier New"/>
                <a:sym typeface="Courier New"/>
              </a:rPr>
              <a:t>alert</a:t>
            </a:r>
            <a:r>
              <a:rPr lang="en" sz="1526">
                <a:solidFill>
                  <a:srgbClr val="D4D4D4"/>
                </a:solidFill>
                <a:highlight>
                  <a:srgbClr val="1E1E1E"/>
                </a:highlight>
                <a:latin typeface="Courier New"/>
                <a:ea typeface="Courier New"/>
                <a:cs typeface="Courier New"/>
                <a:sym typeface="Courier New"/>
              </a:rPr>
              <a:t>(</a:t>
            </a:r>
            <a:r>
              <a:rPr lang="en" sz="1526">
                <a:solidFill>
                  <a:srgbClr val="CE9178"/>
                </a:solidFill>
                <a:highlight>
                  <a:srgbClr val="1E1E1E"/>
                </a:highlight>
                <a:latin typeface="Courier New"/>
                <a:ea typeface="Courier New"/>
                <a:cs typeface="Courier New"/>
                <a:sym typeface="Courier New"/>
              </a:rPr>
              <a:t>"Por favor introduzca al menos una letra del alfabeto y un dígito"</a:t>
            </a:r>
            <a:r>
              <a:rPr lang="en" sz="1526">
                <a:solidFill>
                  <a:srgbClr val="D4D4D4"/>
                </a:solidFill>
                <a:highlight>
                  <a:srgbClr val="1E1E1E"/>
                </a:highlight>
                <a:latin typeface="Courier New"/>
                <a:ea typeface="Courier New"/>
                <a:cs typeface="Courier New"/>
                <a:sym typeface="Courier New"/>
              </a:rPr>
              <a:t>);</a:t>
            </a:r>
            <a:endParaRPr sz="1526">
              <a:solidFill>
                <a:srgbClr val="D4D4D4"/>
              </a:solidFill>
              <a:highlight>
                <a:srgbClr val="1E1E1E"/>
              </a:highlight>
              <a:latin typeface="Courier New"/>
              <a:ea typeface="Courier New"/>
              <a:cs typeface="Courier New"/>
              <a:sym typeface="Courier New"/>
            </a:endParaRPr>
          </a:p>
          <a:p>
            <a:pPr indent="0" lvl="0" marL="457200" rtl="0" algn="l">
              <a:lnSpc>
                <a:spcPct val="150000"/>
              </a:lnSpc>
              <a:spcBef>
                <a:spcPts val="0"/>
              </a:spcBef>
              <a:spcAft>
                <a:spcPts val="0"/>
              </a:spcAft>
              <a:buNone/>
            </a:pPr>
            <a:r>
              <a:rPr lang="en" sz="1526">
                <a:solidFill>
                  <a:srgbClr val="D4D4D4"/>
                </a:solidFill>
                <a:highlight>
                  <a:srgbClr val="1E1E1E"/>
                </a:highlight>
                <a:latin typeface="Courier New"/>
                <a:ea typeface="Courier New"/>
                <a:cs typeface="Courier New"/>
                <a:sym typeface="Courier New"/>
              </a:rPr>
              <a:t>   }</a:t>
            </a:r>
            <a:endParaRPr sz="2426"/>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Referencias:</a:t>
            </a:r>
            <a:endParaRPr/>
          </a:p>
        </p:txBody>
      </p:sp>
      <p:sp>
        <p:nvSpPr>
          <p:cNvPr id="657" name="Google Shape;657;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Stack Overflow Developer Survey 2020. (2021). Stack Overflow. </a:t>
            </a:r>
            <a:r>
              <a:rPr lang="en" u="sng">
                <a:solidFill>
                  <a:schemeClr val="hlink"/>
                </a:solidFill>
                <a:hlinkClick r:id="rId3"/>
              </a:rPr>
              <a:t>https://insights.stackoverflow.com/survey/2020</a:t>
            </a:r>
            <a:endParaRPr/>
          </a:p>
          <a:p>
            <a:pPr indent="-342900" lvl="0" marL="457200" rtl="0" algn="l">
              <a:spcBef>
                <a:spcPts val="0"/>
              </a:spcBef>
              <a:spcAft>
                <a:spcPts val="0"/>
              </a:spcAft>
              <a:buSzPts val="1800"/>
              <a:buChar char="-"/>
            </a:pPr>
            <a:r>
              <a:rPr lang="en"/>
              <a:t>Web Developers and Digital Designers : Occupational Outlook Handbook: : U.S. Bureau of Labor Statistics. (s. f.). U.S. Bureau of Labor Statistics. </a:t>
            </a:r>
            <a:r>
              <a:rPr lang="en" u="sng">
                <a:solidFill>
                  <a:schemeClr val="hlink"/>
                </a:solidFill>
                <a:hlinkClick r:id="rId4"/>
              </a:rPr>
              <a:t>https://www.bls.gov/ooh/computer-and-information-technology/web-developers.htm</a:t>
            </a:r>
            <a:endParaRPr/>
          </a:p>
          <a:p>
            <a:pPr indent="-342900" lvl="0" marL="457200" rtl="0" algn="l">
              <a:spcBef>
                <a:spcPts val="0"/>
              </a:spcBef>
              <a:spcAft>
                <a:spcPts val="0"/>
              </a:spcAft>
              <a:buSzPts val="1800"/>
              <a:buChar char="-"/>
            </a:pPr>
            <a:r>
              <a:rPr lang="en"/>
              <a:t>freeCodeCamp.org. (2018, 10 de diciembre). Learn JavaScript - Full Course for Beginners [Video]. YouTube. https://www.youtube.com/watch?v=PkZNo7MFNFg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