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9"/>
  </p:notesMasterIdLst>
  <p:handoutMasterIdLst>
    <p:handoutMasterId r:id="rId50"/>
  </p:handoutMasterIdLst>
  <p:sldIdLst>
    <p:sldId id="256" r:id="rId5"/>
    <p:sldId id="257" r:id="rId6"/>
    <p:sldId id="258" r:id="rId7"/>
    <p:sldId id="269" r:id="rId8"/>
    <p:sldId id="277" r:id="rId9"/>
    <p:sldId id="278" r:id="rId10"/>
    <p:sldId id="281" r:id="rId11"/>
    <p:sldId id="279" r:id="rId12"/>
    <p:sldId id="280" r:id="rId13"/>
    <p:sldId id="259" r:id="rId14"/>
    <p:sldId id="260" r:id="rId15"/>
    <p:sldId id="291" r:id="rId16"/>
    <p:sldId id="261" r:id="rId17"/>
    <p:sldId id="262" r:id="rId18"/>
    <p:sldId id="263" r:id="rId19"/>
    <p:sldId id="293" r:id="rId20"/>
    <p:sldId id="294" r:id="rId21"/>
    <p:sldId id="264" r:id="rId22"/>
    <p:sldId id="265" r:id="rId23"/>
    <p:sldId id="266" r:id="rId24"/>
    <p:sldId id="267" r:id="rId25"/>
    <p:sldId id="295" r:id="rId26"/>
    <p:sldId id="268" r:id="rId27"/>
    <p:sldId id="284" r:id="rId28"/>
    <p:sldId id="290" r:id="rId29"/>
    <p:sldId id="283" r:id="rId30"/>
    <p:sldId id="288" r:id="rId31"/>
    <p:sldId id="292" r:id="rId32"/>
    <p:sldId id="296" r:id="rId33"/>
    <p:sldId id="297" r:id="rId34"/>
    <p:sldId id="298" r:id="rId35"/>
    <p:sldId id="299" r:id="rId36"/>
    <p:sldId id="300" r:id="rId37"/>
    <p:sldId id="301" r:id="rId38"/>
    <p:sldId id="302" r:id="rId39"/>
    <p:sldId id="303" r:id="rId40"/>
    <p:sldId id="289" r:id="rId41"/>
    <p:sldId id="274" r:id="rId42"/>
    <p:sldId id="276" r:id="rId43"/>
    <p:sldId id="285" r:id="rId44"/>
    <p:sldId id="286" r:id="rId45"/>
    <p:sldId id="287" r:id="rId46"/>
    <p:sldId id="304" r:id="rId47"/>
    <p:sldId id="305" r:id="rId4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Recuento</a:t>
            </a:r>
            <a:r>
              <a:rPr lang="es-MX" baseline="0"/>
              <a:t> de palabras</a:t>
            </a:r>
            <a:endParaRPr lang="es-MX"/>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0.10024759405074365"/>
          <c:y val="0.17171296296296298"/>
          <c:w val="0.87753018372703417"/>
          <c:h val="0.55186898512685911"/>
        </c:manualLayout>
      </c:layout>
      <c:barChart>
        <c:barDir val="col"/>
        <c:grouping val="clustered"/>
        <c:varyColors val="0"/>
        <c:ser>
          <c:idx val="0"/>
          <c:order val="0"/>
          <c:spPr>
            <a:solidFill>
              <a:schemeClr val="accent1"/>
            </a:solidFill>
            <a:ln>
              <a:noFill/>
            </a:ln>
            <a:effectLst/>
          </c:spPr>
          <c:invertIfNegative val="0"/>
          <c:cat>
            <c:strRef>
              <c:f>Hoja1!$A$1:$A$9</c:f>
              <c:strCache>
                <c:ptCount val="9"/>
                <c:pt idx="0">
                  <c:v>plandemic</c:v>
                </c:pt>
                <c:pt idx="1">
                  <c:v>experimental</c:v>
                </c:pt>
                <c:pt idx="2">
                  <c:v>novax</c:v>
                </c:pt>
                <c:pt idx="3">
                  <c:v>god</c:v>
                </c:pt>
                <c:pt idx="4">
                  <c:v>jesus</c:v>
                </c:pt>
                <c:pt idx="5">
                  <c:v>5G</c:v>
                </c:pt>
                <c:pt idx="6">
                  <c:v>Masks</c:v>
                </c:pt>
                <c:pt idx="7">
                  <c:v>man-made</c:v>
                </c:pt>
                <c:pt idx="8">
                  <c:v>mental|control</c:v>
                </c:pt>
              </c:strCache>
            </c:strRef>
          </c:cat>
          <c:val>
            <c:numRef>
              <c:f>Hoja1!$B$1:$B$9</c:f>
              <c:numCache>
                <c:formatCode>General</c:formatCode>
                <c:ptCount val="9"/>
                <c:pt idx="0">
                  <c:v>7897</c:v>
                </c:pt>
                <c:pt idx="1">
                  <c:v>2407</c:v>
                </c:pt>
                <c:pt idx="2">
                  <c:v>30</c:v>
                </c:pt>
                <c:pt idx="3">
                  <c:v>90</c:v>
                </c:pt>
                <c:pt idx="4">
                  <c:v>13</c:v>
                </c:pt>
                <c:pt idx="5">
                  <c:v>107</c:v>
                </c:pt>
                <c:pt idx="6">
                  <c:v>190</c:v>
                </c:pt>
                <c:pt idx="7">
                  <c:v>1</c:v>
                </c:pt>
                <c:pt idx="8">
                  <c:v>3674</c:v>
                </c:pt>
              </c:numCache>
            </c:numRef>
          </c:val>
          <c:extLst>
            <c:ext xmlns:c16="http://schemas.microsoft.com/office/drawing/2014/chart" uri="{C3380CC4-5D6E-409C-BE32-E72D297353CC}">
              <c16:uniqueId val="{00000000-5883-4483-BE72-E0CFB0D5A61A}"/>
            </c:ext>
          </c:extLst>
        </c:ser>
        <c:dLbls>
          <c:showLegendKey val="0"/>
          <c:showVal val="0"/>
          <c:showCatName val="0"/>
          <c:showSerName val="0"/>
          <c:showPercent val="0"/>
          <c:showBubbleSize val="0"/>
        </c:dLbls>
        <c:gapWidth val="219"/>
        <c:overlap val="-27"/>
        <c:axId val="1207746464"/>
        <c:axId val="1207740224"/>
      </c:barChart>
      <c:catAx>
        <c:axId val="120774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07740224"/>
        <c:crosses val="autoZero"/>
        <c:auto val="1"/>
        <c:lblAlgn val="ctr"/>
        <c:lblOffset val="100"/>
        <c:noMultiLvlLbl val="0"/>
      </c:catAx>
      <c:valAx>
        <c:axId val="1207740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07746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bar"/>
        <c:grouping val="clustered"/>
        <c:varyColors val="0"/>
        <c:ser>
          <c:idx val="0"/>
          <c:order val="0"/>
          <c:tx>
            <c:strRef>
              <c:f>Hoja1!$B$19</c:f>
              <c:strCache>
                <c:ptCount val="1"/>
                <c:pt idx="0">
                  <c:v>user followers for users who typed plandemic</c:v>
                </c:pt>
              </c:strCache>
            </c:strRef>
          </c:tx>
          <c:spPr>
            <a:solidFill>
              <a:schemeClr val="accent1"/>
            </a:solidFill>
            <a:ln>
              <a:noFill/>
            </a:ln>
            <a:effectLst/>
          </c:spPr>
          <c:invertIfNegative val="0"/>
          <c:cat>
            <c:strRef>
              <c:f>Hoja1!$A$20:$A$24</c:f>
              <c:strCache>
                <c:ptCount val="5"/>
                <c:pt idx="0">
                  <c:v>LeBon Travel Culture</c:v>
                </c:pt>
                <c:pt idx="1">
                  <c:v>Scrappy-doo aka Harpazogirl</c:v>
                </c:pt>
                <c:pt idx="2">
                  <c:v>Tertuliano Borracho</c:v>
                </c:pt>
                <c:pt idx="3">
                  <c:v>Dennis Betzel</c:v>
                </c:pt>
                <c:pt idx="4">
                  <c:v>damo aldcroft</c:v>
                </c:pt>
              </c:strCache>
            </c:strRef>
          </c:cat>
          <c:val>
            <c:numRef>
              <c:f>Hoja1!$B$20:$B$24</c:f>
              <c:numCache>
                <c:formatCode>General</c:formatCode>
                <c:ptCount val="5"/>
                <c:pt idx="0">
                  <c:v>9996</c:v>
                </c:pt>
                <c:pt idx="1">
                  <c:v>999</c:v>
                </c:pt>
                <c:pt idx="2">
                  <c:v>999</c:v>
                </c:pt>
                <c:pt idx="3">
                  <c:v>998</c:v>
                </c:pt>
                <c:pt idx="4">
                  <c:v>998</c:v>
                </c:pt>
              </c:numCache>
            </c:numRef>
          </c:val>
          <c:extLst>
            <c:ext xmlns:c16="http://schemas.microsoft.com/office/drawing/2014/chart" uri="{C3380CC4-5D6E-409C-BE32-E72D297353CC}">
              <c16:uniqueId val="{00000000-7FD8-472C-8263-36296172A956}"/>
            </c:ext>
          </c:extLst>
        </c:ser>
        <c:dLbls>
          <c:showLegendKey val="0"/>
          <c:showVal val="0"/>
          <c:showCatName val="0"/>
          <c:showSerName val="0"/>
          <c:showPercent val="0"/>
          <c:showBubbleSize val="0"/>
        </c:dLbls>
        <c:gapWidth val="182"/>
        <c:axId val="1207730064"/>
        <c:axId val="1207727984"/>
      </c:barChart>
      <c:catAx>
        <c:axId val="120773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07727984"/>
        <c:crosses val="autoZero"/>
        <c:auto val="1"/>
        <c:lblAlgn val="ctr"/>
        <c:lblOffset val="100"/>
        <c:noMultiLvlLbl val="0"/>
      </c:catAx>
      <c:valAx>
        <c:axId val="1207727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07730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10/03/2022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10/03/2022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1</a:t>
            </a:fld>
            <a:endParaRPr lang="es-ES"/>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smtClean="0"/>
              <a:t>Haga clic para editar el estilo de subtítulo del patrón</a:t>
            </a:r>
            <a:endParaRPr lang="es-ES" noProof="0"/>
          </a:p>
        </p:txBody>
      </p:sp>
      <p:sp>
        <p:nvSpPr>
          <p:cNvPr id="4" name="Marcador de fecha 3"/>
          <p:cNvSpPr>
            <a:spLocks noGrp="1"/>
          </p:cNvSpPr>
          <p:nvPr>
            <p:ph type="dt" sz="half" idx="10"/>
          </p:nvPr>
        </p:nvSpPr>
        <p:spPr/>
        <p:txBody>
          <a:bodyPr rtlCol="0"/>
          <a:lstStyle>
            <a:lvl1pPr algn="l">
              <a:defRPr/>
            </a:lvl1pPr>
          </a:lstStyle>
          <a:p>
            <a:pPr rtl="0"/>
            <a:fld id="{14CEBD4D-085C-498A-87ED-B94FC4CBCFC7}" type="datetime1">
              <a:rPr lang="es-ES" noProof="0" smtClean="0"/>
              <a:t>10/03/2022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p:txBody>
          <a:bodyPr rtlCol="0"/>
          <a:lstStyle/>
          <a:p>
            <a:pPr rtl="0"/>
            <a:fld id="{AA3C0138-BF83-46A1-914E-F1E2A8306695}" type="datetime1">
              <a:rPr lang="es-ES" noProof="0" smtClean="0"/>
              <a:t>10/03/2022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p:txBody>
          <a:bodyPr rtlCol="0"/>
          <a:lstStyle/>
          <a:p>
            <a:pPr rtl="0"/>
            <a:fld id="{900568A9-B9DF-49AA-9F31-6F462455E52A}" type="datetime1">
              <a:rPr lang="es-ES" noProof="0" smtClean="0"/>
              <a:t>10/03/2022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p:nvPr>
        </p:nvSpPr>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p:txBody>
          <a:bodyPr rtlCol="0"/>
          <a:lstStyle/>
          <a:p>
            <a:pPr rtl="0"/>
            <a:fld id="{E44DC918-9477-44C9-87CA-58BC8D7EC64E}" type="datetime1">
              <a:rPr lang="es-ES" noProof="0" smtClean="0"/>
              <a:t>10/03/2022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Editar el estilo de texto del patrón</a:t>
            </a:r>
          </a:p>
        </p:txBody>
      </p:sp>
      <p:sp>
        <p:nvSpPr>
          <p:cNvPr id="4" name="Marcador de fecha 3"/>
          <p:cNvSpPr>
            <a:spLocks noGrp="1"/>
          </p:cNvSpPr>
          <p:nvPr>
            <p:ph type="dt" sz="half" idx="10"/>
          </p:nvPr>
        </p:nvSpPr>
        <p:spPr/>
        <p:txBody>
          <a:bodyPr rtlCol="0"/>
          <a:lstStyle/>
          <a:p>
            <a:pPr rtl="0"/>
            <a:fld id="{CBAA7CFC-FF55-48D5-B9D9-FA93FB0A1F63}" type="datetime1">
              <a:rPr lang="es-ES" noProof="0" smtClean="0"/>
              <a:t>10/03/2022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5" name="Marcador de fecha 4"/>
          <p:cNvSpPr>
            <a:spLocks noGrp="1"/>
          </p:cNvSpPr>
          <p:nvPr>
            <p:ph type="dt" sz="half" idx="10"/>
          </p:nvPr>
        </p:nvSpPr>
        <p:spPr/>
        <p:txBody>
          <a:bodyPr rtlCol="0"/>
          <a:lstStyle/>
          <a:p>
            <a:pPr rtl="0"/>
            <a:fld id="{BE9DBD11-34E4-448E-809B-329C5E8C1419}" type="datetime1">
              <a:rPr lang="es-ES" noProof="0" smtClean="0"/>
              <a:t>10/03/2022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smtClean="0"/>
              <a:t>Editar el estilo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7" name="Marcador de fecha 6"/>
          <p:cNvSpPr>
            <a:spLocks noGrp="1"/>
          </p:cNvSpPr>
          <p:nvPr>
            <p:ph type="dt" sz="half" idx="10"/>
          </p:nvPr>
        </p:nvSpPr>
        <p:spPr/>
        <p:txBody>
          <a:bodyPr rtlCol="0"/>
          <a:lstStyle/>
          <a:p>
            <a:pPr rtl="0"/>
            <a:fld id="{D5DB1031-BFAF-464E-A517-D151D571897F}" type="datetime1">
              <a:rPr lang="es-ES" noProof="0" smtClean="0"/>
              <a:t>10/03/2022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fecha 2"/>
          <p:cNvSpPr>
            <a:spLocks noGrp="1"/>
          </p:cNvSpPr>
          <p:nvPr>
            <p:ph type="dt" sz="half" idx="10"/>
          </p:nvPr>
        </p:nvSpPr>
        <p:spPr/>
        <p:txBody>
          <a:bodyPr rtlCol="0"/>
          <a:lstStyle/>
          <a:p>
            <a:pPr rtl="0"/>
            <a:fld id="{C9BED521-1CC1-404B-8AD1-BBD24E269425}" type="datetime1">
              <a:rPr lang="es-ES" noProof="0" smtClean="0"/>
              <a:t>10/03/2022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53E9304-DC69-42FE-B771-884D748CD27D}" type="datetime1">
              <a:rPr lang="es-ES" noProof="0" smtClean="0"/>
              <a:t>10/03/2022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Editar el estilo de texto del patrón</a:t>
            </a:r>
          </a:p>
        </p:txBody>
      </p:sp>
      <p:sp>
        <p:nvSpPr>
          <p:cNvPr id="5" name="Marcador de fecha 4"/>
          <p:cNvSpPr>
            <a:spLocks noGrp="1"/>
          </p:cNvSpPr>
          <p:nvPr>
            <p:ph type="dt" sz="half" idx="10"/>
          </p:nvPr>
        </p:nvSpPr>
        <p:spPr/>
        <p:txBody>
          <a:bodyPr rtlCol="0"/>
          <a:lstStyle/>
          <a:p>
            <a:pPr rtl="0"/>
            <a:fld id="{3993D1A9-6AEF-4FF0-93A8-BB445C605128}" type="datetime1">
              <a:rPr lang="es-ES" noProof="0" smtClean="0"/>
              <a:t>10/03/2022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p:txBody>
          <a:bodyPr rtlCol="0"/>
          <a:lstStyle/>
          <a:p>
            <a:pPr rtl="0"/>
            <a:fld id="{BFAA2184-F169-47A9-9381-0045417AD705}" type="datetime1">
              <a:rPr lang="es-ES" noProof="0" smtClean="0"/>
              <a:t>10/03/2022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C354E2A-D5C7-4832-8F7D-7F0C53F06735}" type="datetime1">
              <a:rPr lang="es-ES" noProof="0" smtClean="0"/>
              <a:t>10/03/2022</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3"/>
          <a:srcRect r="52444" b="-1"/>
          <a:stretch/>
        </p:blipFill>
        <p:spPr>
          <a:xfrm>
            <a:off x="0" y="16125"/>
            <a:ext cx="12191980" cy="6858000"/>
          </a:xfrm>
          <a:prstGeom prst="rect">
            <a:avLst/>
          </a:prstGeom>
        </p:spPr>
      </p:pic>
      <p:sp>
        <p:nvSpPr>
          <p:cNvPr id="21" name="Rectá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113374" y="3429005"/>
            <a:ext cx="7501651" cy="1090938"/>
          </a:xfrm>
        </p:spPr>
        <p:txBody>
          <a:bodyPr rtlCol="0" anchor="b">
            <a:noAutofit/>
          </a:bodyPr>
          <a:lstStyle/>
          <a:p>
            <a:pPr algn="l"/>
            <a:r>
              <a:rPr lang="es-ES" sz="4400" dirty="0" smtClean="0">
                <a:solidFill>
                  <a:srgbClr val="FFFFFF"/>
                </a:solidFill>
              </a:rPr>
              <a:t>detección de “</a:t>
            </a:r>
            <a:r>
              <a:rPr lang="es-ES" sz="4400" dirty="0" err="1" smtClean="0">
                <a:solidFill>
                  <a:srgbClr val="FFFFFF"/>
                </a:solidFill>
              </a:rPr>
              <a:t>fake</a:t>
            </a:r>
            <a:r>
              <a:rPr lang="es-ES" sz="4400" dirty="0" smtClean="0">
                <a:solidFill>
                  <a:srgbClr val="FFFFFF"/>
                </a:solidFill>
              </a:rPr>
              <a:t> </a:t>
            </a:r>
            <a:r>
              <a:rPr lang="es-ES" sz="4400" dirty="0" err="1" smtClean="0">
                <a:solidFill>
                  <a:srgbClr val="FFFFFF"/>
                </a:solidFill>
              </a:rPr>
              <a:t>news</a:t>
            </a:r>
            <a:r>
              <a:rPr lang="es-ES" sz="4400" dirty="0" smtClean="0">
                <a:solidFill>
                  <a:srgbClr val="FFFFFF"/>
                </a:solidFill>
              </a:rPr>
              <a:t>” sobre </a:t>
            </a:r>
            <a:r>
              <a:rPr lang="es-ES" sz="4400" dirty="0" err="1" smtClean="0">
                <a:solidFill>
                  <a:srgbClr val="FFFFFF"/>
                </a:solidFill>
              </a:rPr>
              <a:t>covid</a:t>
            </a:r>
            <a:r>
              <a:rPr lang="es-ES" sz="4400" dirty="0" smtClean="0">
                <a:solidFill>
                  <a:srgbClr val="FFFFFF"/>
                </a:solidFill>
              </a:rPr>
              <a:t> 19 usando machine </a:t>
            </a:r>
            <a:r>
              <a:rPr lang="es-ES" sz="4400" dirty="0" err="1" smtClean="0">
                <a:solidFill>
                  <a:srgbClr val="FFFFFF"/>
                </a:solidFill>
              </a:rPr>
              <a:t>learning</a:t>
            </a:r>
            <a:r>
              <a:rPr lang="es-ES" sz="4400" dirty="0" smtClean="0">
                <a:solidFill>
                  <a:srgbClr val="FFFFFF"/>
                </a:solidFill>
              </a:rPr>
              <a:t>.</a:t>
            </a:r>
            <a:endParaRPr lang="es-ES" sz="4400" dirty="0">
              <a:solidFill>
                <a:srgbClr val="FFFFFF"/>
              </a:solidFill>
            </a:endParaRP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3529553" cy="514816"/>
          </a:xfrm>
        </p:spPr>
        <p:txBody>
          <a:bodyPr rtlCol="0" anchor="t">
            <a:normAutofit fontScale="85000" lnSpcReduction="20000"/>
          </a:bodyPr>
          <a:lstStyle/>
          <a:p>
            <a:pPr rtl="0"/>
            <a:r>
              <a:rPr lang="es-ES" dirty="0" smtClean="0">
                <a:solidFill>
                  <a:srgbClr val="FFFFFF"/>
                </a:solidFill>
              </a:rPr>
              <a:t>AUTOR: MIGUEL SANCHEZ DOMINGUEZ</a:t>
            </a:r>
          </a:p>
          <a:p>
            <a:pPr rtl="0"/>
            <a:r>
              <a:rPr lang="es-ES" dirty="0" smtClean="0">
                <a:solidFill>
                  <a:srgbClr val="FFFFFF"/>
                </a:solidFill>
              </a:rPr>
              <a:t>DIRECTOR: JUAN PEDRO CARDONA SALAS</a:t>
            </a:r>
          </a:p>
          <a:p>
            <a:pPr rtl="0"/>
            <a:endParaRPr lang="es-ES" dirty="0">
              <a:solidFill>
                <a:srgbClr val="FFFFFF"/>
              </a:solidFill>
            </a:endParaRPr>
          </a:p>
        </p:txBody>
      </p:sp>
      <p:cxnSp>
        <p:nvCxnSpPr>
          <p:cNvPr id="23" name="Conector recto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6" name="CuadroTexto 5"/>
          <p:cNvSpPr txBox="1"/>
          <p:nvPr/>
        </p:nvSpPr>
        <p:spPr>
          <a:xfrm>
            <a:off x="8744989" y="4804756"/>
            <a:ext cx="2870036" cy="369332"/>
          </a:xfrm>
          <a:prstGeom prst="rect">
            <a:avLst/>
          </a:prstGeom>
          <a:noFill/>
          <a:ln>
            <a:noFill/>
          </a:ln>
        </p:spPr>
        <p:txBody>
          <a:bodyPr wrap="square" rtlCol="0">
            <a:spAutoFit/>
          </a:bodyPr>
          <a:lstStyle/>
          <a:p>
            <a:r>
              <a:rPr lang="es-MX" dirty="0" smtClean="0">
                <a:solidFill>
                  <a:schemeClr val="bg1"/>
                </a:solidFill>
              </a:rPr>
              <a:t>07/03/2022</a:t>
            </a:r>
            <a:endParaRPr lang="es-MX" dirty="0">
              <a:solidFill>
                <a:schemeClr val="bg1"/>
              </a:solidFill>
            </a:endParaRPr>
          </a:p>
        </p:txBody>
      </p:sp>
      <p:sp>
        <p:nvSpPr>
          <p:cNvPr id="7" name="CuadroTexto 6"/>
          <p:cNvSpPr txBox="1"/>
          <p:nvPr/>
        </p:nvSpPr>
        <p:spPr>
          <a:xfrm>
            <a:off x="7165571" y="5710844"/>
            <a:ext cx="4821382" cy="1200329"/>
          </a:xfrm>
          <a:prstGeom prst="rect">
            <a:avLst/>
          </a:prstGeom>
          <a:noFill/>
        </p:spPr>
        <p:txBody>
          <a:bodyPr wrap="square" rtlCol="0">
            <a:spAutoFit/>
          </a:bodyPr>
          <a:lstStyle/>
          <a:p>
            <a:r>
              <a:rPr lang="es-MX" dirty="0" smtClean="0"/>
              <a:t>COMITÉ TUTORIAL:</a:t>
            </a:r>
          </a:p>
          <a:p>
            <a:r>
              <a:rPr lang="es-MX" dirty="0" smtClean="0"/>
              <a:t>AURORA TORRES SOTO</a:t>
            </a:r>
          </a:p>
          <a:p>
            <a:r>
              <a:rPr lang="es-MX" dirty="0" smtClean="0"/>
              <a:t>FRANCISCO JAVIER ALVAREZ RODRIGUEZ</a:t>
            </a:r>
          </a:p>
          <a:p>
            <a:r>
              <a:rPr lang="es-MX" dirty="0" smtClean="0"/>
              <a:t>DRA. EUNICE ESTHER PONCE DE LEON</a:t>
            </a:r>
            <a:endParaRPr lang="es-MX" dirty="0"/>
          </a:p>
        </p:txBody>
      </p: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Marco teórico(1/14)</a:t>
            </a:r>
            <a:endParaRPr lang="es-MX"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0052" y="863216"/>
            <a:ext cx="6322512" cy="5381536"/>
          </a:xfrm>
        </p:spPr>
      </p:pic>
      <p:sp>
        <p:nvSpPr>
          <p:cNvPr id="7" name="Marcador de texto 6"/>
          <p:cNvSpPr>
            <a:spLocks noGrp="1"/>
          </p:cNvSpPr>
          <p:nvPr>
            <p:ph type="body" sz="half" idx="2"/>
          </p:nvPr>
        </p:nvSpPr>
        <p:spPr/>
        <p:txBody>
          <a:bodyPr>
            <a:normAutofit/>
          </a:bodyPr>
          <a:lstStyle/>
          <a:p>
            <a:r>
              <a:rPr lang="es-MX" sz="1800" dirty="0"/>
              <a:t>El origen de la pandemia se originó a principios de 2019 en Wuhan, china. Pero no fue hasta febrero de 2020 que la organización mundial de la salud (OMS) nombró a este agente biológico como </a:t>
            </a:r>
            <a:r>
              <a:rPr lang="es-MX" sz="1800" dirty="0" smtClean="0"/>
              <a:t>COVID-19.</a:t>
            </a:r>
          </a:p>
          <a:p>
            <a:r>
              <a:rPr lang="es-ES" sz="1800" dirty="0"/>
              <a:t>El primer paciente registrado en España fue el 31 de enero de 2020, y hasta el 11 de marzo la OMS declaro que estábamos en pandemia. </a:t>
            </a:r>
            <a:endParaRPr lang="es-MX" sz="1800" dirty="0"/>
          </a:p>
        </p:txBody>
      </p:sp>
      <p:sp>
        <p:nvSpPr>
          <p:cNvPr id="3" name="CuadroTexto 2"/>
          <p:cNvSpPr txBox="1"/>
          <p:nvPr/>
        </p:nvSpPr>
        <p:spPr>
          <a:xfrm>
            <a:off x="5740052" y="6244752"/>
            <a:ext cx="6322512" cy="276999"/>
          </a:xfrm>
          <a:prstGeom prst="rect">
            <a:avLst/>
          </a:prstGeom>
          <a:noFill/>
        </p:spPr>
        <p:txBody>
          <a:bodyPr wrap="square" rtlCol="0">
            <a:spAutoFit/>
          </a:bodyPr>
          <a:lstStyle/>
          <a:p>
            <a:pPr algn="ctr"/>
            <a:r>
              <a:rPr lang="es-MX" sz="1200" dirty="0" smtClean="0"/>
              <a:t>Tabla 1. Historia de epidemias</a:t>
            </a:r>
            <a:endParaRPr lang="es-MX" sz="1200" dirty="0"/>
          </a:p>
        </p:txBody>
      </p:sp>
    </p:spTree>
    <p:extLst>
      <p:ext uri="{BB962C8B-B14F-4D97-AF65-F5344CB8AC3E}">
        <p14:creationId xmlns:p14="http://schemas.microsoft.com/office/powerpoint/2010/main" val="1606454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1024128" y="1352811"/>
            <a:ext cx="4389120" cy="5010411"/>
          </a:xfrm>
        </p:spPr>
        <p:txBody>
          <a:bodyPr>
            <a:normAutofit lnSpcReduction="10000"/>
          </a:bodyPr>
          <a:lstStyle/>
          <a:p>
            <a:r>
              <a:rPr lang="es-ES" dirty="0"/>
              <a:t>Italia fue uno de los países que más se anunciaba en las noticias por la impresionante cremación cuerpos al día que tenían que realizar, y tristemente esto antes que se declarara pandemia. Al día </a:t>
            </a:r>
            <a:r>
              <a:rPr lang="es-ES" b="1" dirty="0"/>
              <a:t>11 de marzo del 2020, Italia tenía 12,462 casos confirmados y 827 muertes</a:t>
            </a:r>
            <a:r>
              <a:rPr lang="es-ES" dirty="0"/>
              <a:t>, solo china había registrado más muertes debido a covid-19, </a:t>
            </a:r>
            <a:r>
              <a:rPr lang="es-ES" b="1" dirty="0"/>
              <a:t>el promedio de edad de la gente que falleció en Italia fue de 81 años de edad, y más de 2/3 de esos pacientes tenían diabetes, enfermedades cardiovasculares, cáncer o fumadores experimentados.</a:t>
            </a:r>
            <a:endParaRPr lang="es-MX" b="1" dirty="0"/>
          </a:p>
          <a:p>
            <a:r>
              <a:rPr lang="es-ES" dirty="0"/>
              <a:t>	</a:t>
            </a:r>
            <a:r>
              <a:rPr lang="es-ES" dirty="0" smtClean="0"/>
              <a:t>También </a:t>
            </a:r>
            <a:r>
              <a:rPr lang="es-ES" dirty="0"/>
              <a:t>se tiene registrado que para esa fecha tenían aproximadamente 5,200 camas de hospital en cuidados intensivos, de las cuales 1028 eran dedicadas para covid-19, lo cual esperaban que aumentara drásticamente, </a:t>
            </a:r>
            <a:r>
              <a:rPr lang="es-ES" b="1" dirty="0"/>
              <a:t>el tiempo de muerte era de 1 a 2 semanas para los no sobrevivientes.</a:t>
            </a:r>
            <a:endParaRPr lang="es-MX" b="1" dirty="0"/>
          </a:p>
          <a:p>
            <a:endParaRPr lang="es-MX" dirty="0"/>
          </a:p>
        </p:txBody>
      </p:sp>
      <p:pic>
        <p:nvPicPr>
          <p:cNvPr id="5" name="Marcador de contenido 4"/>
          <p:cNvPicPr>
            <a:picLocks noGrp="1"/>
          </p:cNvPicPr>
          <p:nvPr>
            <p:ph idx="1"/>
          </p:nvPr>
        </p:nvPicPr>
        <p:blipFill>
          <a:blip r:embed="rId2"/>
          <a:stretch>
            <a:fillRect/>
          </a:stretch>
        </p:blipFill>
        <p:spPr>
          <a:xfrm>
            <a:off x="5902891" y="471509"/>
            <a:ext cx="5678488" cy="3338853"/>
          </a:xfrm>
          <a:prstGeom prst="rect">
            <a:avLst/>
          </a:prstGeom>
        </p:spPr>
      </p:pic>
      <p:pic>
        <p:nvPicPr>
          <p:cNvPr id="6" name="Imagen 5"/>
          <p:cNvPicPr/>
          <p:nvPr/>
        </p:nvPicPr>
        <p:blipFill>
          <a:blip r:embed="rId3"/>
          <a:stretch>
            <a:fillRect/>
          </a:stretch>
        </p:blipFill>
        <p:spPr>
          <a:xfrm>
            <a:off x="6159086" y="3985265"/>
            <a:ext cx="5515171" cy="2293691"/>
          </a:xfrm>
          <a:prstGeom prst="rect">
            <a:avLst/>
          </a:prstGeom>
        </p:spPr>
      </p:pic>
      <p:sp>
        <p:nvSpPr>
          <p:cNvPr id="7" name="Título 1"/>
          <p:cNvSpPr>
            <a:spLocks noGrp="1"/>
          </p:cNvSpPr>
          <p:nvPr>
            <p:ph type="title"/>
          </p:nvPr>
        </p:nvSpPr>
        <p:spPr>
          <a:xfrm>
            <a:off x="1024128" y="108254"/>
            <a:ext cx="4389120" cy="1737360"/>
          </a:xfrm>
        </p:spPr>
        <p:txBody>
          <a:bodyPr/>
          <a:lstStyle/>
          <a:p>
            <a:r>
              <a:rPr lang="es-MX" dirty="0" smtClean="0"/>
              <a:t>Marco teórico(2/14)</a:t>
            </a:r>
            <a:endParaRPr lang="es-MX" dirty="0"/>
          </a:p>
        </p:txBody>
      </p:sp>
      <p:sp>
        <p:nvSpPr>
          <p:cNvPr id="2" name="CuadroTexto 1"/>
          <p:cNvSpPr txBox="1"/>
          <p:nvPr/>
        </p:nvSpPr>
        <p:spPr>
          <a:xfrm>
            <a:off x="6368820" y="3671862"/>
            <a:ext cx="5095701" cy="276999"/>
          </a:xfrm>
          <a:prstGeom prst="rect">
            <a:avLst/>
          </a:prstGeom>
          <a:noFill/>
        </p:spPr>
        <p:txBody>
          <a:bodyPr wrap="square" rtlCol="0">
            <a:spAutoFit/>
          </a:bodyPr>
          <a:lstStyle/>
          <a:p>
            <a:pPr algn="ctr"/>
            <a:r>
              <a:rPr lang="es-MX" sz="1200" dirty="0" smtClean="0"/>
              <a:t>Figura 1. Numero de pacientes en cuidados intensivos</a:t>
            </a:r>
            <a:endParaRPr lang="es-MX" sz="1200" dirty="0"/>
          </a:p>
        </p:txBody>
      </p:sp>
      <p:sp>
        <p:nvSpPr>
          <p:cNvPr id="3" name="CuadroTexto 2"/>
          <p:cNvSpPr txBox="1"/>
          <p:nvPr/>
        </p:nvSpPr>
        <p:spPr>
          <a:xfrm>
            <a:off x="6159086" y="6278956"/>
            <a:ext cx="5422293" cy="276999"/>
          </a:xfrm>
          <a:prstGeom prst="rect">
            <a:avLst/>
          </a:prstGeom>
          <a:noFill/>
        </p:spPr>
        <p:txBody>
          <a:bodyPr wrap="square" rtlCol="0">
            <a:spAutoFit/>
          </a:bodyPr>
          <a:lstStyle/>
          <a:p>
            <a:pPr algn="ctr"/>
            <a:r>
              <a:rPr lang="es-MX" sz="1200" dirty="0" smtClean="0"/>
              <a:t>Tabla 2. Estadísticas de pacientes hasta el 30 de mayo de 2020</a:t>
            </a:r>
            <a:endParaRPr lang="es-MX" sz="1200" dirty="0"/>
          </a:p>
        </p:txBody>
      </p:sp>
    </p:spTree>
    <p:extLst>
      <p:ext uri="{BB962C8B-B14F-4D97-AF65-F5344CB8AC3E}">
        <p14:creationId xmlns:p14="http://schemas.microsoft.com/office/powerpoint/2010/main" val="4126802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Marco </a:t>
            </a:r>
            <a:r>
              <a:rPr lang="es-MX" dirty="0" smtClean="0"/>
              <a:t>teórico(3/14)</a:t>
            </a:r>
            <a:endParaRPr lang="es-MX" dirty="0"/>
          </a:p>
        </p:txBody>
      </p:sp>
      <p:pic>
        <p:nvPicPr>
          <p:cNvPr id="5" name="Marcador de contenido 4"/>
          <p:cNvPicPr>
            <a:picLocks noGrp="1" noChangeAspect="1"/>
          </p:cNvPicPr>
          <p:nvPr>
            <p:ph idx="1"/>
          </p:nvPr>
        </p:nvPicPr>
        <p:blipFill rotWithShape="1">
          <a:blip r:embed="rId2"/>
          <a:srcRect l="15298" r="9751"/>
          <a:stretch/>
        </p:blipFill>
        <p:spPr>
          <a:xfrm>
            <a:off x="6088231" y="1305098"/>
            <a:ext cx="5109012" cy="3558647"/>
          </a:xfrm>
          <a:prstGeom prst="rect">
            <a:avLst/>
          </a:prstGeom>
        </p:spPr>
      </p:pic>
      <p:sp>
        <p:nvSpPr>
          <p:cNvPr id="4" name="Marcador de texto 3"/>
          <p:cNvSpPr>
            <a:spLocks noGrp="1"/>
          </p:cNvSpPr>
          <p:nvPr>
            <p:ph type="body" sz="half" idx="2"/>
          </p:nvPr>
        </p:nvSpPr>
        <p:spPr/>
        <p:txBody>
          <a:bodyPr/>
          <a:lstStyle/>
          <a:p>
            <a:r>
              <a:rPr lang="es-MX" dirty="0" smtClean="0"/>
              <a:t>“De </a:t>
            </a:r>
            <a:r>
              <a:rPr lang="es-MX" dirty="0"/>
              <a:t>estas 10 vacunas hay 4 que completaron la fase III de estudios </a:t>
            </a:r>
            <a:r>
              <a:rPr lang="es-MX" dirty="0" smtClean="0"/>
              <a:t>clínicos </a:t>
            </a:r>
            <a:r>
              <a:rPr lang="es-MX" dirty="0"/>
              <a:t>y los resultados en cuanto a su eficacia han sido publicados en revistas con revisión por pares y han demostrado la eficacia de </a:t>
            </a:r>
            <a:r>
              <a:rPr lang="es-MX" dirty="0" smtClean="0"/>
              <a:t>Pfizer-</a:t>
            </a:r>
            <a:r>
              <a:rPr lang="es-MX" dirty="0" err="1" smtClean="0"/>
              <a:t>BioNTech</a:t>
            </a:r>
            <a:r>
              <a:rPr lang="es-MX" dirty="0" smtClean="0"/>
              <a:t>, Moderna, Oxford-Astra-</a:t>
            </a:r>
            <a:r>
              <a:rPr lang="es-MX" dirty="0" err="1" smtClean="0"/>
              <a:t>Zeneca</a:t>
            </a:r>
            <a:r>
              <a:rPr lang="es-MX" dirty="0" smtClean="0"/>
              <a:t> </a:t>
            </a:r>
            <a:r>
              <a:rPr lang="es-MX" dirty="0"/>
              <a:t>y </a:t>
            </a:r>
            <a:r>
              <a:rPr lang="es-MX" dirty="0" err="1"/>
              <a:t>Gamaleya</a:t>
            </a:r>
            <a:r>
              <a:rPr lang="es-MX" dirty="0"/>
              <a:t> o </a:t>
            </a:r>
            <a:r>
              <a:rPr lang="es-MX" dirty="0" err="1" smtClean="0"/>
              <a:t>Sputnik</a:t>
            </a:r>
            <a:r>
              <a:rPr lang="es-MX" dirty="0" smtClean="0"/>
              <a:t>. </a:t>
            </a:r>
            <a:r>
              <a:rPr lang="es-MX" dirty="0"/>
              <a:t>La vacuna de Johnson &amp; Johnson completó la fase III, pero los resultados están disponibles solo con la información generada en la </a:t>
            </a:r>
            <a:r>
              <a:rPr lang="es-MX" dirty="0" smtClean="0"/>
              <a:t>prensa” según </a:t>
            </a:r>
            <a:r>
              <a:rPr lang="es-MX" dirty="0"/>
              <a:t>el </a:t>
            </a:r>
            <a:r>
              <a:rPr lang="es-MX" dirty="0" err="1" smtClean="0"/>
              <a:t>el</a:t>
            </a:r>
            <a:r>
              <a:rPr lang="es-MX" dirty="0" smtClean="0"/>
              <a:t> Dr. Julio </a:t>
            </a:r>
            <a:r>
              <a:rPr lang="es-MX" dirty="0"/>
              <a:t>A. Ramírez del </a:t>
            </a:r>
            <a:r>
              <a:rPr lang="es-MX" dirty="0" smtClean="0"/>
              <a:t>departamento </a:t>
            </a:r>
            <a:r>
              <a:rPr lang="es-MX" dirty="0"/>
              <a:t>de Medicina, Universidad de Louisville</a:t>
            </a:r>
          </a:p>
        </p:txBody>
      </p:sp>
    </p:spTree>
    <p:extLst>
      <p:ext uri="{BB962C8B-B14F-4D97-AF65-F5344CB8AC3E}">
        <p14:creationId xmlns:p14="http://schemas.microsoft.com/office/powerpoint/2010/main" val="340890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1024128" y="1553227"/>
            <a:ext cx="9720073" cy="4756134"/>
          </a:xfrm>
        </p:spPr>
        <p:txBody>
          <a:bodyPr/>
          <a:lstStyle/>
          <a:p>
            <a:r>
              <a:rPr lang="es-ES" dirty="0"/>
              <a:t>A partir del 11 de marzo, que esta enfermedad continuó propagándose por todo el mundo, han salido diversas preguntas por responder y mitos por comprobar, como:</a:t>
            </a:r>
            <a:endParaRPr lang="es-MX" dirty="0"/>
          </a:p>
          <a:p>
            <a:pPr lvl="0"/>
            <a:r>
              <a:rPr lang="es-ES" dirty="0"/>
              <a:t>¿Qué tan letal es este virus?</a:t>
            </a:r>
            <a:endParaRPr lang="es-MX" dirty="0"/>
          </a:p>
          <a:p>
            <a:pPr lvl="0"/>
            <a:r>
              <a:rPr lang="es-ES" dirty="0"/>
              <a:t>¿Qué curas existen?</a:t>
            </a:r>
            <a:endParaRPr lang="es-MX" dirty="0"/>
          </a:p>
          <a:p>
            <a:pPr lvl="0"/>
            <a:r>
              <a:rPr lang="es-ES" dirty="0"/>
              <a:t>¿En verdad existe?</a:t>
            </a:r>
            <a:endParaRPr lang="es-MX" dirty="0"/>
          </a:p>
          <a:p>
            <a:pPr lvl="0"/>
            <a:r>
              <a:rPr lang="es-ES" dirty="0"/>
              <a:t>¿Es un plan de los gobiernos para enriquecerse</a:t>
            </a:r>
            <a:r>
              <a:rPr lang="es-ES" dirty="0" smtClean="0"/>
              <a:t>?</a:t>
            </a:r>
          </a:p>
          <a:p>
            <a:r>
              <a:rPr lang="es-ES" dirty="0"/>
              <a:t>¿Cuándo saldrán las vacunas</a:t>
            </a:r>
            <a:r>
              <a:rPr lang="es-ES" dirty="0" smtClean="0"/>
              <a:t>?</a:t>
            </a:r>
            <a:endParaRPr lang="es-MX" dirty="0"/>
          </a:p>
          <a:p>
            <a:pPr lvl="0"/>
            <a:r>
              <a:rPr lang="es-ES" dirty="0"/>
              <a:t>¿Las vacunas tendrán chips para controlarnos</a:t>
            </a:r>
            <a:r>
              <a:rPr lang="es-ES" dirty="0" smtClean="0"/>
              <a:t>?</a:t>
            </a:r>
          </a:p>
          <a:p>
            <a:pPr lvl="0"/>
            <a:r>
              <a:rPr lang="es-ES" dirty="0" smtClean="0"/>
              <a:t>¿Las vacunas serán seguras?</a:t>
            </a:r>
          </a:p>
          <a:p>
            <a:endParaRPr lang="es-MX" dirty="0"/>
          </a:p>
        </p:txBody>
      </p:sp>
      <p:sp>
        <p:nvSpPr>
          <p:cNvPr id="7" name="Título 1"/>
          <p:cNvSpPr>
            <a:spLocks noGrp="1"/>
          </p:cNvSpPr>
          <p:nvPr>
            <p:ph type="title"/>
          </p:nvPr>
        </p:nvSpPr>
        <p:spPr>
          <a:xfrm>
            <a:off x="1024128" y="183410"/>
            <a:ext cx="8683543" cy="1737360"/>
          </a:xfrm>
        </p:spPr>
        <p:txBody>
          <a:bodyPr/>
          <a:lstStyle/>
          <a:p>
            <a:r>
              <a:rPr lang="es-MX" dirty="0" smtClean="0"/>
              <a:t>Marco teórico(4/14)</a:t>
            </a:r>
            <a:endParaRPr lang="es-MX" dirty="0"/>
          </a:p>
        </p:txBody>
      </p:sp>
    </p:spTree>
    <p:extLst>
      <p:ext uri="{BB962C8B-B14F-4D97-AF65-F5344CB8AC3E}">
        <p14:creationId xmlns:p14="http://schemas.microsoft.com/office/powerpoint/2010/main" val="129205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stretch>
            <a:fillRect/>
          </a:stretch>
        </p:blipFill>
        <p:spPr>
          <a:xfrm>
            <a:off x="6107634" y="131928"/>
            <a:ext cx="5608414" cy="6424934"/>
          </a:xfrm>
          <a:prstGeom prst="rect">
            <a:avLst/>
          </a:prstGeom>
        </p:spPr>
      </p:pic>
      <p:pic>
        <p:nvPicPr>
          <p:cNvPr id="8" name="Imagen 7"/>
          <p:cNvPicPr>
            <a:picLocks noChangeAspect="1"/>
          </p:cNvPicPr>
          <p:nvPr/>
        </p:nvPicPr>
        <p:blipFill>
          <a:blip r:embed="rId3"/>
          <a:stretch>
            <a:fillRect/>
          </a:stretch>
        </p:blipFill>
        <p:spPr>
          <a:xfrm>
            <a:off x="519567" y="2342176"/>
            <a:ext cx="4733925" cy="647700"/>
          </a:xfrm>
          <a:prstGeom prst="rect">
            <a:avLst/>
          </a:prstGeom>
        </p:spPr>
      </p:pic>
      <p:pic>
        <p:nvPicPr>
          <p:cNvPr id="9" name="Imagen 8"/>
          <p:cNvPicPr>
            <a:picLocks noChangeAspect="1"/>
          </p:cNvPicPr>
          <p:nvPr/>
        </p:nvPicPr>
        <p:blipFill>
          <a:blip r:embed="rId4"/>
          <a:stretch>
            <a:fillRect/>
          </a:stretch>
        </p:blipFill>
        <p:spPr>
          <a:xfrm>
            <a:off x="204402" y="3585394"/>
            <a:ext cx="5752692" cy="677865"/>
          </a:xfrm>
          <a:prstGeom prst="rect">
            <a:avLst/>
          </a:prstGeom>
        </p:spPr>
      </p:pic>
      <p:sp>
        <p:nvSpPr>
          <p:cNvPr id="10" name="Título 1"/>
          <p:cNvSpPr txBox="1">
            <a:spLocks/>
          </p:cNvSpPr>
          <p:nvPr/>
        </p:nvSpPr>
        <p:spPr>
          <a:xfrm>
            <a:off x="1064789" y="602624"/>
            <a:ext cx="4389120" cy="173736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s-MX" dirty="0" smtClean="0"/>
              <a:t>Marco teórico(5/14)</a:t>
            </a:r>
            <a:endParaRPr lang="es-MX" dirty="0"/>
          </a:p>
        </p:txBody>
      </p:sp>
      <p:sp>
        <p:nvSpPr>
          <p:cNvPr id="2" name="CuadroTexto 1"/>
          <p:cNvSpPr txBox="1"/>
          <p:nvPr/>
        </p:nvSpPr>
        <p:spPr>
          <a:xfrm>
            <a:off x="519567" y="3067396"/>
            <a:ext cx="4733925" cy="276999"/>
          </a:xfrm>
          <a:prstGeom prst="rect">
            <a:avLst/>
          </a:prstGeom>
          <a:noFill/>
        </p:spPr>
        <p:txBody>
          <a:bodyPr wrap="square" rtlCol="0">
            <a:spAutoFit/>
          </a:bodyPr>
          <a:lstStyle/>
          <a:p>
            <a:pPr algn="ctr"/>
            <a:r>
              <a:rPr lang="es-MX" sz="1200" dirty="0" smtClean="0"/>
              <a:t>Imagen 2. Comentario de Facebook</a:t>
            </a:r>
            <a:endParaRPr lang="es-MX" sz="1200" dirty="0"/>
          </a:p>
        </p:txBody>
      </p:sp>
      <p:sp>
        <p:nvSpPr>
          <p:cNvPr id="11" name="CuadroTexto 10"/>
          <p:cNvSpPr txBox="1"/>
          <p:nvPr/>
        </p:nvSpPr>
        <p:spPr>
          <a:xfrm>
            <a:off x="204402" y="4451305"/>
            <a:ext cx="4733925" cy="276999"/>
          </a:xfrm>
          <a:prstGeom prst="rect">
            <a:avLst/>
          </a:prstGeom>
          <a:noFill/>
        </p:spPr>
        <p:txBody>
          <a:bodyPr wrap="square" rtlCol="0">
            <a:spAutoFit/>
          </a:bodyPr>
          <a:lstStyle/>
          <a:p>
            <a:pPr algn="ctr"/>
            <a:r>
              <a:rPr lang="es-MX" sz="1200" dirty="0" smtClean="0"/>
              <a:t>Imagen 3. Comentario de Facebook</a:t>
            </a:r>
            <a:endParaRPr lang="es-MX" sz="1200" dirty="0"/>
          </a:p>
        </p:txBody>
      </p:sp>
      <p:sp>
        <p:nvSpPr>
          <p:cNvPr id="3" name="CuadroTexto 2"/>
          <p:cNvSpPr txBox="1"/>
          <p:nvPr/>
        </p:nvSpPr>
        <p:spPr>
          <a:xfrm>
            <a:off x="5957094" y="6556862"/>
            <a:ext cx="5569527" cy="276999"/>
          </a:xfrm>
          <a:prstGeom prst="rect">
            <a:avLst/>
          </a:prstGeom>
          <a:noFill/>
        </p:spPr>
        <p:txBody>
          <a:bodyPr wrap="square" rtlCol="0">
            <a:spAutoFit/>
          </a:bodyPr>
          <a:lstStyle/>
          <a:p>
            <a:pPr algn="ctr"/>
            <a:r>
              <a:rPr lang="es-MX" sz="1200" dirty="0" smtClean="0"/>
              <a:t>Imagen 4. Noticia de vacuna moderna 	fuente: Facebook de CNN en español</a:t>
            </a:r>
            <a:endParaRPr lang="es-MX" sz="1200" dirty="0"/>
          </a:p>
        </p:txBody>
      </p:sp>
    </p:spTree>
    <p:extLst>
      <p:ext uri="{BB962C8B-B14F-4D97-AF65-F5344CB8AC3E}">
        <p14:creationId xmlns:p14="http://schemas.microsoft.com/office/powerpoint/2010/main" val="2679371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5702473" y="471509"/>
            <a:ext cx="6324079" cy="5341157"/>
          </a:xfrm>
          <a:prstGeom prst="rect">
            <a:avLst/>
          </a:prstGeom>
        </p:spPr>
      </p:pic>
      <p:pic>
        <p:nvPicPr>
          <p:cNvPr id="6" name="Imagen 5"/>
          <p:cNvPicPr>
            <a:picLocks noChangeAspect="1"/>
          </p:cNvPicPr>
          <p:nvPr/>
        </p:nvPicPr>
        <p:blipFill>
          <a:blip r:embed="rId3"/>
          <a:stretch>
            <a:fillRect/>
          </a:stretch>
        </p:blipFill>
        <p:spPr>
          <a:xfrm>
            <a:off x="523548" y="2053680"/>
            <a:ext cx="4105275" cy="771525"/>
          </a:xfrm>
          <a:prstGeom prst="rect">
            <a:avLst/>
          </a:prstGeom>
        </p:spPr>
      </p:pic>
      <p:pic>
        <p:nvPicPr>
          <p:cNvPr id="7" name="Imagen 6"/>
          <p:cNvPicPr>
            <a:picLocks noChangeAspect="1"/>
          </p:cNvPicPr>
          <p:nvPr/>
        </p:nvPicPr>
        <p:blipFill>
          <a:blip r:embed="rId4"/>
          <a:stretch>
            <a:fillRect/>
          </a:stretch>
        </p:blipFill>
        <p:spPr>
          <a:xfrm>
            <a:off x="90286" y="3029354"/>
            <a:ext cx="5659285" cy="1036084"/>
          </a:xfrm>
          <a:prstGeom prst="rect">
            <a:avLst/>
          </a:prstGeom>
        </p:spPr>
      </p:pic>
      <p:pic>
        <p:nvPicPr>
          <p:cNvPr id="8" name="Imagen 7"/>
          <p:cNvPicPr>
            <a:picLocks noChangeAspect="1"/>
          </p:cNvPicPr>
          <p:nvPr/>
        </p:nvPicPr>
        <p:blipFill>
          <a:blip r:embed="rId5"/>
          <a:stretch>
            <a:fillRect/>
          </a:stretch>
        </p:blipFill>
        <p:spPr>
          <a:xfrm>
            <a:off x="0" y="4157379"/>
            <a:ext cx="5702473" cy="1095944"/>
          </a:xfrm>
          <a:prstGeom prst="rect">
            <a:avLst/>
          </a:prstGeom>
        </p:spPr>
      </p:pic>
      <p:sp>
        <p:nvSpPr>
          <p:cNvPr id="10" name="Título 1"/>
          <p:cNvSpPr>
            <a:spLocks noGrp="1"/>
          </p:cNvSpPr>
          <p:nvPr>
            <p:ph type="title"/>
          </p:nvPr>
        </p:nvSpPr>
        <p:spPr>
          <a:xfrm>
            <a:off x="1024128" y="471509"/>
            <a:ext cx="4389120" cy="1737360"/>
          </a:xfrm>
        </p:spPr>
        <p:txBody>
          <a:bodyPr/>
          <a:lstStyle/>
          <a:p>
            <a:r>
              <a:rPr lang="es-MX" dirty="0" smtClean="0"/>
              <a:t>Marco teórico(6/14)</a:t>
            </a:r>
            <a:endParaRPr lang="es-MX" dirty="0"/>
          </a:p>
        </p:txBody>
      </p:sp>
      <p:sp>
        <p:nvSpPr>
          <p:cNvPr id="9" name="CuadroTexto 8"/>
          <p:cNvSpPr txBox="1"/>
          <p:nvPr/>
        </p:nvSpPr>
        <p:spPr>
          <a:xfrm>
            <a:off x="5749571" y="5878315"/>
            <a:ext cx="5569527" cy="276999"/>
          </a:xfrm>
          <a:prstGeom prst="rect">
            <a:avLst/>
          </a:prstGeom>
          <a:noFill/>
        </p:spPr>
        <p:txBody>
          <a:bodyPr wrap="square" rtlCol="0">
            <a:spAutoFit/>
          </a:bodyPr>
          <a:lstStyle/>
          <a:p>
            <a:pPr algn="ctr"/>
            <a:r>
              <a:rPr lang="es-MX" sz="1200" dirty="0" smtClean="0"/>
              <a:t>Imagen 6. Noticia de covid-19	fuente: Facebook de CNN en español</a:t>
            </a:r>
            <a:endParaRPr lang="es-MX" sz="1200" dirty="0"/>
          </a:p>
        </p:txBody>
      </p:sp>
      <p:sp>
        <p:nvSpPr>
          <p:cNvPr id="11" name="CuadroTexto 10"/>
          <p:cNvSpPr txBox="1"/>
          <p:nvPr/>
        </p:nvSpPr>
        <p:spPr>
          <a:xfrm>
            <a:off x="90286" y="5383050"/>
            <a:ext cx="4733925" cy="276999"/>
          </a:xfrm>
          <a:prstGeom prst="rect">
            <a:avLst/>
          </a:prstGeom>
          <a:noFill/>
        </p:spPr>
        <p:txBody>
          <a:bodyPr wrap="square" rtlCol="0">
            <a:spAutoFit/>
          </a:bodyPr>
          <a:lstStyle/>
          <a:p>
            <a:pPr algn="ctr"/>
            <a:r>
              <a:rPr lang="es-MX" sz="1200" dirty="0" smtClean="0"/>
              <a:t>Imagen 5. Comentarios de Facebook</a:t>
            </a:r>
            <a:endParaRPr lang="es-MX" sz="1200" dirty="0"/>
          </a:p>
        </p:txBody>
      </p:sp>
    </p:spTree>
    <p:extLst>
      <p:ext uri="{BB962C8B-B14F-4D97-AF65-F5344CB8AC3E}">
        <p14:creationId xmlns:p14="http://schemas.microsoft.com/office/powerpoint/2010/main" val="1883216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err="1" smtClean="0"/>
              <a:t>Fake</a:t>
            </a:r>
            <a:r>
              <a:rPr lang="es-MX" dirty="0" smtClean="0"/>
              <a:t> </a:t>
            </a:r>
            <a:r>
              <a:rPr lang="es-MX" dirty="0" err="1" smtClean="0"/>
              <a:t>news</a:t>
            </a:r>
            <a:r>
              <a:rPr lang="es-MX" dirty="0" smtClean="0"/>
              <a:t> mas comunes (7/14)</a:t>
            </a:r>
            <a:endParaRPr lang="es-MX" dirty="0"/>
          </a:p>
        </p:txBody>
      </p:sp>
      <p:sp>
        <p:nvSpPr>
          <p:cNvPr id="6" name="Marcador de contenido 5"/>
          <p:cNvSpPr>
            <a:spLocks noGrp="1"/>
          </p:cNvSpPr>
          <p:nvPr>
            <p:ph idx="1"/>
          </p:nvPr>
        </p:nvSpPr>
        <p:spPr/>
        <p:txBody>
          <a:bodyPr/>
          <a:lstStyle/>
          <a:p>
            <a:r>
              <a:rPr lang="es-MX" dirty="0" smtClean="0"/>
              <a:t>Según el sitio rebeccaharris.org</a:t>
            </a:r>
          </a:p>
          <a:p>
            <a:r>
              <a:rPr lang="es-MX" dirty="0" smtClean="0"/>
              <a:t>- “</a:t>
            </a:r>
            <a:r>
              <a:rPr lang="en-US" i="1" dirty="0" smtClean="0"/>
              <a:t>5G </a:t>
            </a:r>
            <a:r>
              <a:rPr lang="en-US" i="1" dirty="0"/>
              <a:t>has caused the </a:t>
            </a:r>
            <a:r>
              <a:rPr lang="en-US" i="1" dirty="0" smtClean="0"/>
              <a:t>Virus”.</a:t>
            </a:r>
            <a:endParaRPr lang="en-US" i="1" dirty="0" smtClean="0"/>
          </a:p>
          <a:p>
            <a:r>
              <a:rPr lang="en-US" i="1" dirty="0" smtClean="0"/>
              <a:t>- </a:t>
            </a:r>
            <a:r>
              <a:rPr lang="en-US" i="1" dirty="0" smtClean="0"/>
              <a:t>“</a:t>
            </a:r>
            <a:r>
              <a:rPr lang="es-MX" i="1" dirty="0" err="1" smtClean="0"/>
              <a:t>Face</a:t>
            </a:r>
            <a:r>
              <a:rPr lang="es-MX" i="1" dirty="0" smtClean="0"/>
              <a:t> </a:t>
            </a:r>
            <a:r>
              <a:rPr lang="es-MX" i="1" dirty="0" err="1"/>
              <a:t>masks</a:t>
            </a:r>
            <a:r>
              <a:rPr lang="es-MX" i="1" dirty="0"/>
              <a:t> </a:t>
            </a:r>
            <a:r>
              <a:rPr lang="es-MX" i="1" dirty="0" err="1"/>
              <a:t>don’t</a:t>
            </a:r>
            <a:r>
              <a:rPr lang="es-MX" i="1" dirty="0"/>
              <a:t> </a:t>
            </a:r>
            <a:r>
              <a:rPr lang="es-MX" i="1" dirty="0" err="1" smtClean="0"/>
              <a:t>work</a:t>
            </a:r>
            <a:r>
              <a:rPr lang="es-MX" i="1" dirty="0" smtClean="0"/>
              <a:t>”.</a:t>
            </a:r>
            <a:endParaRPr lang="es-MX" i="1" dirty="0" smtClean="0"/>
          </a:p>
          <a:p>
            <a:r>
              <a:rPr lang="es-MX" i="1" dirty="0" smtClean="0"/>
              <a:t>- </a:t>
            </a:r>
            <a:r>
              <a:rPr lang="es-MX" i="1" dirty="0" smtClean="0"/>
              <a:t>“</a:t>
            </a:r>
            <a:r>
              <a:rPr lang="en-US" i="1" dirty="0" smtClean="0"/>
              <a:t>Masks </a:t>
            </a:r>
            <a:r>
              <a:rPr lang="en-US" i="1" dirty="0"/>
              <a:t>are harmful to your health and can kill </a:t>
            </a:r>
            <a:r>
              <a:rPr lang="en-US" i="1" dirty="0" smtClean="0"/>
              <a:t>you”.</a:t>
            </a:r>
            <a:endParaRPr lang="en-US" i="1" dirty="0" smtClean="0"/>
          </a:p>
          <a:p>
            <a:r>
              <a:rPr lang="en-US" i="1" dirty="0" smtClean="0"/>
              <a:t>- </a:t>
            </a:r>
            <a:r>
              <a:rPr lang="en-US" i="1" dirty="0" smtClean="0"/>
              <a:t>“We </a:t>
            </a:r>
            <a:r>
              <a:rPr lang="en-US" i="1" dirty="0"/>
              <a:t>should let everyone catch the virus so we become immune, even if it causes some deaths in the </a:t>
            </a:r>
            <a:r>
              <a:rPr lang="en-US" i="1" dirty="0" smtClean="0"/>
              <a:t>short-term”.</a:t>
            </a:r>
            <a:endParaRPr lang="en-US" i="1" dirty="0" smtClean="0"/>
          </a:p>
          <a:p>
            <a:r>
              <a:rPr lang="en-US" i="1" dirty="0" smtClean="0"/>
              <a:t>- </a:t>
            </a:r>
            <a:r>
              <a:rPr lang="en-US" i="1" dirty="0" smtClean="0"/>
              <a:t>“The </a:t>
            </a:r>
            <a:r>
              <a:rPr lang="en-US" i="1" dirty="0"/>
              <a:t>Government is using </a:t>
            </a:r>
            <a:r>
              <a:rPr lang="en-US" i="1" dirty="0" err="1"/>
              <a:t>Behavioural</a:t>
            </a:r>
            <a:r>
              <a:rPr lang="en-US" i="1" dirty="0"/>
              <a:t> Scientists in SAGE to brainwash and manipulate the public to achieve compliance with dangerous policies and </a:t>
            </a:r>
            <a:r>
              <a:rPr lang="en-US" i="1" dirty="0" smtClean="0"/>
              <a:t>laws”.</a:t>
            </a:r>
            <a:endParaRPr lang="es-MX" dirty="0"/>
          </a:p>
        </p:txBody>
      </p:sp>
    </p:spTree>
    <p:extLst>
      <p:ext uri="{BB962C8B-B14F-4D97-AF65-F5344CB8AC3E}">
        <p14:creationId xmlns:p14="http://schemas.microsoft.com/office/powerpoint/2010/main" val="285236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Fake</a:t>
            </a:r>
            <a:r>
              <a:rPr lang="es-MX" dirty="0"/>
              <a:t> </a:t>
            </a:r>
            <a:r>
              <a:rPr lang="es-MX" dirty="0" err="1"/>
              <a:t>news</a:t>
            </a:r>
            <a:r>
              <a:rPr lang="es-MX" dirty="0"/>
              <a:t> mas </a:t>
            </a:r>
            <a:r>
              <a:rPr lang="es-MX" dirty="0" smtClean="0"/>
              <a:t>comunes(8/14)</a:t>
            </a:r>
            <a:endParaRPr lang="es-MX" dirty="0"/>
          </a:p>
        </p:txBody>
      </p:sp>
      <p:sp>
        <p:nvSpPr>
          <p:cNvPr id="3" name="Marcador de contenido 2"/>
          <p:cNvSpPr>
            <a:spLocks noGrp="1"/>
          </p:cNvSpPr>
          <p:nvPr>
            <p:ph idx="1"/>
          </p:nvPr>
        </p:nvSpPr>
        <p:spPr/>
        <p:txBody>
          <a:bodyPr/>
          <a:lstStyle/>
          <a:p>
            <a:r>
              <a:rPr lang="es-MX" dirty="0" smtClean="0"/>
              <a:t>- </a:t>
            </a:r>
            <a:r>
              <a:rPr lang="es-MX" dirty="0" smtClean="0"/>
              <a:t>“</a:t>
            </a:r>
            <a:r>
              <a:rPr lang="es-MX" i="1" dirty="0" smtClean="0"/>
              <a:t>COVID-19 </a:t>
            </a:r>
            <a:r>
              <a:rPr lang="es-MX" i="1" dirty="0" err="1"/>
              <a:t>is</a:t>
            </a:r>
            <a:r>
              <a:rPr lang="es-MX" i="1" dirty="0"/>
              <a:t> </a:t>
            </a:r>
            <a:r>
              <a:rPr lang="es-MX" i="1" dirty="0" err="1" smtClean="0"/>
              <a:t>man-made</a:t>
            </a:r>
            <a:r>
              <a:rPr lang="es-MX" i="1" dirty="0" smtClean="0"/>
              <a:t>”.</a:t>
            </a:r>
            <a:endParaRPr lang="es-MX" i="1" dirty="0" smtClean="0"/>
          </a:p>
          <a:p>
            <a:r>
              <a:rPr lang="es-MX" i="1" dirty="0" smtClean="0"/>
              <a:t>- </a:t>
            </a:r>
            <a:r>
              <a:rPr lang="es-MX" i="1" dirty="0" smtClean="0"/>
              <a:t>“T</a:t>
            </a:r>
            <a:r>
              <a:rPr lang="en-US" i="1" dirty="0" smtClean="0"/>
              <a:t>he </a:t>
            </a:r>
            <a:r>
              <a:rPr lang="en-US" i="1" dirty="0"/>
              <a:t>Government will force everyone to take a harmful and potentially lethal vaccine which they are already buying millions of doses of with our </a:t>
            </a:r>
            <a:r>
              <a:rPr lang="en-US" i="1" dirty="0" smtClean="0"/>
              <a:t>money”.</a:t>
            </a:r>
            <a:endParaRPr lang="en-US" i="1" dirty="0" smtClean="0"/>
          </a:p>
          <a:p>
            <a:r>
              <a:rPr lang="en-US" i="1" smtClean="0"/>
              <a:t>- </a:t>
            </a:r>
            <a:r>
              <a:rPr lang="en-US" i="1" smtClean="0"/>
              <a:t>“Bill </a:t>
            </a:r>
            <a:r>
              <a:rPr lang="en-US" i="1" dirty="0"/>
              <a:t>Gates has a vaccine to </a:t>
            </a:r>
            <a:r>
              <a:rPr lang="en-US" i="1"/>
              <a:t>the </a:t>
            </a:r>
            <a:r>
              <a:rPr lang="en-US" i="1" smtClean="0"/>
              <a:t>Coronavirus”.</a:t>
            </a:r>
            <a:endParaRPr lang="es-MX" dirty="0"/>
          </a:p>
        </p:txBody>
      </p:sp>
    </p:spTree>
    <p:extLst>
      <p:ext uri="{BB962C8B-B14F-4D97-AF65-F5344CB8AC3E}">
        <p14:creationId xmlns:p14="http://schemas.microsoft.com/office/powerpoint/2010/main" val="167503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Big data (</a:t>
            </a:r>
            <a:r>
              <a:rPr lang="es-MX" dirty="0"/>
              <a:t>9</a:t>
            </a:r>
            <a:r>
              <a:rPr lang="es-MX" dirty="0" smtClean="0"/>
              <a:t>/14)</a:t>
            </a:r>
            <a:endParaRPr lang="es-MX" dirty="0"/>
          </a:p>
        </p:txBody>
      </p:sp>
      <p:sp>
        <p:nvSpPr>
          <p:cNvPr id="6" name="Marcador de contenido 5"/>
          <p:cNvSpPr>
            <a:spLocks noGrp="1"/>
          </p:cNvSpPr>
          <p:nvPr>
            <p:ph idx="1"/>
          </p:nvPr>
        </p:nvSpPr>
        <p:spPr/>
        <p:txBody>
          <a:bodyPr/>
          <a:lstStyle/>
          <a:p>
            <a:r>
              <a:rPr lang="es-ES" dirty="0"/>
              <a:t>Según la revista “</a:t>
            </a:r>
            <a:r>
              <a:rPr lang="es-ES" dirty="0" err="1"/>
              <a:t>Telos</a:t>
            </a:r>
            <a:r>
              <a:rPr lang="es-ES" dirty="0"/>
              <a:t>”. El Big Data hace referencia a la </a:t>
            </a:r>
            <a:r>
              <a:rPr lang="es-ES" dirty="0" smtClean="0"/>
              <a:t>enorme cantidad de datos.</a:t>
            </a:r>
          </a:p>
          <a:p>
            <a:r>
              <a:rPr lang="es-ES" dirty="0" smtClean="0"/>
              <a:t>Tradicionalmente</a:t>
            </a:r>
            <a:r>
              <a:rPr lang="es-ES" dirty="0"/>
              <a:t>, los principales conceptos agrupados que han definido este nombre han sido las denominadas </a:t>
            </a:r>
            <a:r>
              <a:rPr lang="es-ES" b="1" dirty="0"/>
              <a:t>‘3 V’: volumen, variabilidad y velocidad</a:t>
            </a:r>
            <a:r>
              <a:rPr lang="es-ES" dirty="0"/>
              <a:t>. </a:t>
            </a:r>
            <a:r>
              <a:rPr lang="es-ES" dirty="0" err="1"/>
              <a:t>Macrodatos</a:t>
            </a:r>
            <a:r>
              <a:rPr lang="es-ES" dirty="0"/>
              <a:t> es todo aquello que tiene que ver con grandes Volúmenes de información que se mueven o analizan a alta Velocidad y que pueden presentar una compleja Variabilidad en cuanto a la estructura de su composición. Siempre me ha parecido que debería añadirse una cuarta uve, la </a:t>
            </a:r>
            <a:r>
              <a:rPr lang="es-ES" b="1" dirty="0"/>
              <a:t>Visualización</a:t>
            </a:r>
            <a:r>
              <a:rPr lang="es-ES" dirty="0"/>
              <a:t>, ya que no solo forma también parte de ello, sino que muchas de las imágenes que nos traen a la memoria el trabajo con Big Data tienen que ver con estas nuevas formas de ‘ver’ estos datos.</a:t>
            </a:r>
            <a:endParaRPr lang="es-MX" dirty="0"/>
          </a:p>
          <a:p>
            <a:endParaRPr lang="es-MX" dirty="0"/>
          </a:p>
        </p:txBody>
      </p:sp>
    </p:spTree>
    <p:extLst>
      <p:ext uri="{BB962C8B-B14F-4D97-AF65-F5344CB8AC3E}">
        <p14:creationId xmlns:p14="http://schemas.microsoft.com/office/powerpoint/2010/main" val="299640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9" y="590381"/>
            <a:ext cx="9720072" cy="1499616"/>
          </a:xfrm>
        </p:spPr>
        <p:txBody>
          <a:bodyPr/>
          <a:lstStyle/>
          <a:p>
            <a:r>
              <a:rPr lang="es-MX" dirty="0" smtClean="0"/>
              <a:t>Otro concepto del </a:t>
            </a:r>
            <a:r>
              <a:rPr lang="es-MX" dirty="0" err="1" smtClean="0"/>
              <a:t>big</a:t>
            </a:r>
            <a:r>
              <a:rPr lang="es-MX" dirty="0" smtClean="0"/>
              <a:t> data (10/14)</a:t>
            </a:r>
            <a:endParaRPr lang="es-MX" dirty="0"/>
          </a:p>
        </p:txBody>
      </p:sp>
      <p:sp>
        <p:nvSpPr>
          <p:cNvPr id="3" name="Marcador de contenido 2"/>
          <p:cNvSpPr>
            <a:spLocks noGrp="1"/>
          </p:cNvSpPr>
          <p:nvPr>
            <p:ph idx="1"/>
          </p:nvPr>
        </p:nvSpPr>
        <p:spPr/>
        <p:txBody>
          <a:bodyPr/>
          <a:lstStyle/>
          <a:p>
            <a:r>
              <a:rPr lang="es-ES" dirty="0"/>
              <a:t>Big Data también está emparentado con lo que se ha conocido como </a:t>
            </a:r>
            <a:r>
              <a:rPr lang="es-ES" b="1" dirty="0"/>
              <a:t>minería de datos</a:t>
            </a:r>
            <a:r>
              <a:rPr lang="es-ES" dirty="0"/>
              <a:t>, un campo de las Ciencias de la Computación que </a:t>
            </a:r>
            <a:r>
              <a:rPr lang="es-ES" b="1" dirty="0"/>
              <a:t>intenta descubrir patrones en grandes volúmenes de datos</a:t>
            </a:r>
            <a:r>
              <a:rPr lang="es-ES" dirty="0"/>
              <a:t>. La minería de datos (parte de BI), al igual que el Big Data, </a:t>
            </a:r>
            <a:r>
              <a:rPr lang="es-ES" b="1" dirty="0"/>
              <a:t>utiliza los métodos de la Inteligencia Artificial (IA) y la Estadística para analizar los patrones en las bases de datos con las que trabaja.</a:t>
            </a:r>
            <a:endParaRPr lang="es-MX" b="1" dirty="0"/>
          </a:p>
          <a:p>
            <a:endParaRPr lang="es-MX" dirty="0"/>
          </a:p>
        </p:txBody>
      </p:sp>
    </p:spTree>
    <p:extLst>
      <p:ext uri="{BB962C8B-B14F-4D97-AF65-F5344CB8AC3E}">
        <p14:creationId xmlns:p14="http://schemas.microsoft.com/office/powerpoint/2010/main" val="1964213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contenido</a:t>
            </a:r>
            <a:endParaRPr lang="es-MX" dirty="0"/>
          </a:p>
        </p:txBody>
      </p:sp>
      <p:sp>
        <p:nvSpPr>
          <p:cNvPr id="3" name="Marcador de contenido 2"/>
          <p:cNvSpPr>
            <a:spLocks noGrp="1"/>
          </p:cNvSpPr>
          <p:nvPr>
            <p:ph idx="1"/>
          </p:nvPr>
        </p:nvSpPr>
        <p:spPr/>
        <p:txBody>
          <a:bodyPr>
            <a:normAutofit lnSpcReduction="10000"/>
          </a:bodyPr>
          <a:lstStyle/>
          <a:p>
            <a:r>
              <a:rPr lang="es-MX" dirty="0" smtClean="0"/>
              <a:t>Introducción</a:t>
            </a:r>
          </a:p>
          <a:p>
            <a:r>
              <a:rPr lang="es-MX" dirty="0" smtClean="0"/>
              <a:t>Planteamiento del problema</a:t>
            </a:r>
          </a:p>
          <a:p>
            <a:r>
              <a:rPr lang="es-MX" dirty="0" smtClean="0"/>
              <a:t>Justificación de responsabilidad social</a:t>
            </a:r>
          </a:p>
          <a:p>
            <a:r>
              <a:rPr lang="es-MX" dirty="0"/>
              <a:t>Preguntas de investigación</a:t>
            </a:r>
          </a:p>
          <a:p>
            <a:r>
              <a:rPr lang="es-MX" dirty="0"/>
              <a:t>Objetivo General y específicos</a:t>
            </a:r>
            <a:r>
              <a:rPr lang="es-MX" dirty="0" smtClean="0"/>
              <a:t>.</a:t>
            </a:r>
          </a:p>
          <a:p>
            <a:r>
              <a:rPr lang="es-MX" dirty="0" smtClean="0"/>
              <a:t>Fundamentos Teóricos</a:t>
            </a:r>
          </a:p>
          <a:p>
            <a:r>
              <a:rPr lang="es-MX" dirty="0" smtClean="0"/>
              <a:t>Avance </a:t>
            </a:r>
            <a:r>
              <a:rPr lang="es-MX" dirty="0"/>
              <a:t>de la solución planteada</a:t>
            </a:r>
            <a:r>
              <a:rPr lang="es-MX" dirty="0" smtClean="0"/>
              <a:t>.</a:t>
            </a:r>
          </a:p>
          <a:p>
            <a:r>
              <a:rPr lang="es-MX" dirty="0"/>
              <a:t>Cronograma de actividades</a:t>
            </a:r>
          </a:p>
          <a:p>
            <a:r>
              <a:rPr lang="es-MX" dirty="0" smtClean="0"/>
              <a:t>Referencias</a:t>
            </a:r>
          </a:p>
          <a:p>
            <a:endParaRPr lang="es-MX" dirty="0"/>
          </a:p>
        </p:txBody>
      </p:sp>
    </p:spTree>
    <p:extLst>
      <p:ext uri="{BB962C8B-B14F-4D97-AF65-F5344CB8AC3E}">
        <p14:creationId xmlns:p14="http://schemas.microsoft.com/office/powerpoint/2010/main" val="420325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¿Cómo los investigadores usan las analíticas del </a:t>
            </a:r>
            <a:r>
              <a:rPr lang="es-ES" dirty="0" err="1"/>
              <a:t>big</a:t>
            </a:r>
            <a:r>
              <a:rPr lang="es-ES" dirty="0"/>
              <a:t> data</a:t>
            </a:r>
            <a:r>
              <a:rPr lang="es-ES" dirty="0" smtClean="0"/>
              <a:t>? (11/14)</a:t>
            </a:r>
            <a:endParaRPr lang="es-MX" dirty="0"/>
          </a:p>
        </p:txBody>
      </p:sp>
      <p:sp>
        <p:nvSpPr>
          <p:cNvPr id="3" name="Marcador de contenido 2"/>
          <p:cNvSpPr>
            <a:spLocks noGrp="1"/>
          </p:cNvSpPr>
          <p:nvPr>
            <p:ph idx="1"/>
          </p:nvPr>
        </p:nvSpPr>
        <p:spPr/>
        <p:txBody>
          <a:bodyPr/>
          <a:lstStyle/>
          <a:p>
            <a:r>
              <a:rPr lang="es-ES" dirty="0"/>
              <a:t>	Como ejemplo, tomaremos Twitter. Este tiene una API de la cual podemos extraer información de manera gratuita, pero limitada. Existe la forma de pagar por un API como menos restricciones. Aunque también twitter ha donado </a:t>
            </a:r>
            <a:r>
              <a:rPr lang="es-ES" dirty="0" err="1"/>
              <a:t>datasets</a:t>
            </a:r>
            <a:r>
              <a:rPr lang="es-ES" dirty="0"/>
              <a:t> a la librería del congreso de los estados unidos, a la cual puede tener acceso algunos investigadores.</a:t>
            </a:r>
            <a:endParaRPr lang="es-MX" dirty="0"/>
          </a:p>
          <a:p>
            <a:r>
              <a:rPr lang="es-ES" dirty="0"/>
              <a:t>	Los estudios tienen muchos usos, el más común de ellos, o el más conocido, es para el marketing, ya que con el </a:t>
            </a:r>
            <a:r>
              <a:rPr lang="es-ES" dirty="0" err="1"/>
              <a:t>big</a:t>
            </a:r>
            <a:r>
              <a:rPr lang="es-ES" dirty="0"/>
              <a:t> data potencian la exposición de negocios a potenciales clientes según sus gustos y búsquedas. </a:t>
            </a:r>
            <a:endParaRPr lang="es-ES" dirty="0" smtClean="0"/>
          </a:p>
          <a:p>
            <a:r>
              <a:rPr lang="es-ES" dirty="0" smtClean="0"/>
              <a:t>El sitio para </a:t>
            </a:r>
            <a:r>
              <a:rPr lang="es-ES" dirty="0"/>
              <a:t>obtener </a:t>
            </a:r>
            <a:r>
              <a:rPr lang="es-ES" dirty="0" smtClean="0"/>
              <a:t>permisos de twitter </a:t>
            </a:r>
            <a:r>
              <a:rPr lang="es-ES" dirty="0"/>
              <a:t>es https://developer.twitter.com/</a:t>
            </a:r>
            <a:endParaRPr lang="es-MX" dirty="0"/>
          </a:p>
          <a:p>
            <a:endParaRPr lang="es-MX" dirty="0"/>
          </a:p>
        </p:txBody>
      </p:sp>
    </p:spTree>
    <p:extLst>
      <p:ext uri="{BB962C8B-B14F-4D97-AF65-F5344CB8AC3E}">
        <p14:creationId xmlns:p14="http://schemas.microsoft.com/office/powerpoint/2010/main" val="4070296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Procesamiento de lenguaje natural (NLP) (12/14)</a:t>
            </a:r>
            <a:endParaRPr lang="es-MX" dirty="0"/>
          </a:p>
        </p:txBody>
      </p:sp>
      <p:sp>
        <p:nvSpPr>
          <p:cNvPr id="3" name="Marcador de contenido 2"/>
          <p:cNvSpPr>
            <a:spLocks noGrp="1"/>
          </p:cNvSpPr>
          <p:nvPr>
            <p:ph idx="1"/>
          </p:nvPr>
        </p:nvSpPr>
        <p:spPr/>
        <p:txBody>
          <a:bodyPr/>
          <a:lstStyle/>
          <a:p>
            <a:r>
              <a:rPr lang="es-MX" dirty="0" smtClean="0"/>
              <a:t>Es el enfoque de la computación dedicada a analizar texto.</a:t>
            </a:r>
          </a:p>
          <a:p>
            <a:endParaRPr lang="es-MX" dirty="0"/>
          </a:p>
        </p:txBody>
      </p:sp>
      <p:pic>
        <p:nvPicPr>
          <p:cNvPr id="4" name="Imagen 3"/>
          <p:cNvPicPr>
            <a:picLocks noChangeAspect="1"/>
          </p:cNvPicPr>
          <p:nvPr/>
        </p:nvPicPr>
        <p:blipFill>
          <a:blip r:embed="rId2"/>
          <a:stretch>
            <a:fillRect/>
          </a:stretch>
        </p:blipFill>
        <p:spPr>
          <a:xfrm>
            <a:off x="1481659" y="2901863"/>
            <a:ext cx="7324725" cy="3810000"/>
          </a:xfrm>
          <a:prstGeom prst="rect">
            <a:avLst/>
          </a:prstGeom>
        </p:spPr>
      </p:pic>
      <p:sp>
        <p:nvSpPr>
          <p:cNvPr id="5" name="CuadroTexto 4"/>
          <p:cNvSpPr txBox="1"/>
          <p:nvPr/>
        </p:nvSpPr>
        <p:spPr>
          <a:xfrm>
            <a:off x="1970116" y="6510528"/>
            <a:ext cx="6960959" cy="276999"/>
          </a:xfrm>
          <a:prstGeom prst="rect">
            <a:avLst/>
          </a:prstGeom>
          <a:noFill/>
        </p:spPr>
        <p:txBody>
          <a:bodyPr wrap="square" rtlCol="0">
            <a:spAutoFit/>
          </a:bodyPr>
          <a:lstStyle/>
          <a:p>
            <a:pPr algn="ctr"/>
            <a:r>
              <a:rPr lang="es-MX" sz="1200" dirty="0" smtClean="0"/>
              <a:t>Figura 2. Ejemplo de NLP</a:t>
            </a:r>
            <a:endParaRPr lang="es-MX" sz="1200" dirty="0"/>
          </a:p>
        </p:txBody>
      </p:sp>
    </p:spTree>
    <p:extLst>
      <p:ext uri="{BB962C8B-B14F-4D97-AF65-F5344CB8AC3E}">
        <p14:creationId xmlns:p14="http://schemas.microsoft.com/office/powerpoint/2010/main" val="1992065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Librería Pandas </a:t>
            </a:r>
            <a:r>
              <a:rPr lang="es-MX" dirty="0"/>
              <a:t>(</a:t>
            </a:r>
            <a:r>
              <a:rPr lang="es-MX" dirty="0" smtClean="0"/>
              <a:t>13/14)</a:t>
            </a:r>
            <a:endParaRPr lang="es-MX" dirty="0"/>
          </a:p>
        </p:txBody>
      </p:sp>
      <p:sp>
        <p:nvSpPr>
          <p:cNvPr id="3" name="Marcador de contenido 2"/>
          <p:cNvSpPr>
            <a:spLocks noGrp="1"/>
          </p:cNvSpPr>
          <p:nvPr>
            <p:ph idx="1"/>
          </p:nvPr>
        </p:nvSpPr>
        <p:spPr/>
        <p:txBody>
          <a:bodyPr/>
          <a:lstStyle/>
          <a:p>
            <a:r>
              <a:rPr lang="es-MX" dirty="0"/>
              <a:t>Las principales características de esta librería son:</a:t>
            </a:r>
          </a:p>
          <a:p>
            <a:r>
              <a:rPr lang="es-MX" dirty="0"/>
              <a:t>Define nuevas estructuras de datos basadas en los </a:t>
            </a:r>
            <a:r>
              <a:rPr lang="es-MX" dirty="0" err="1"/>
              <a:t>arrays</a:t>
            </a:r>
            <a:r>
              <a:rPr lang="es-MX" dirty="0"/>
              <a:t> de la librería </a:t>
            </a:r>
            <a:r>
              <a:rPr lang="es-MX" dirty="0" err="1"/>
              <a:t>NumPy</a:t>
            </a:r>
            <a:r>
              <a:rPr lang="es-MX" dirty="0"/>
              <a:t> pero con nuevas funcionalidades.</a:t>
            </a:r>
          </a:p>
          <a:p>
            <a:r>
              <a:rPr lang="es-MX" dirty="0"/>
              <a:t>Permite leer y escribir fácilmente ficheros en formato CSV, Excel y bases de datos SQL.</a:t>
            </a:r>
          </a:p>
          <a:p>
            <a:r>
              <a:rPr lang="es-MX" dirty="0"/>
              <a:t>Permite acceder a los datos mediante índices o nombres para filas y columnas.</a:t>
            </a:r>
          </a:p>
          <a:p>
            <a:r>
              <a:rPr lang="es-MX" dirty="0"/>
              <a:t>Ofrece métodos para reordenar, dividir y combinar conjuntos de datos.</a:t>
            </a:r>
          </a:p>
          <a:p>
            <a:r>
              <a:rPr lang="es-MX" dirty="0"/>
              <a:t>Permite trabajar con series temporales.</a:t>
            </a:r>
          </a:p>
          <a:p>
            <a:r>
              <a:rPr lang="es-MX" dirty="0"/>
              <a:t>Realiza todas estas operaciones de manera muy eficiente.</a:t>
            </a:r>
          </a:p>
          <a:p>
            <a:endParaRPr lang="es-MX" dirty="0"/>
          </a:p>
        </p:txBody>
      </p:sp>
    </p:spTree>
    <p:extLst>
      <p:ext uri="{BB962C8B-B14F-4D97-AF65-F5344CB8AC3E}">
        <p14:creationId xmlns:p14="http://schemas.microsoft.com/office/powerpoint/2010/main" val="213712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Deep </a:t>
            </a:r>
            <a:r>
              <a:rPr lang="es-MX" dirty="0" err="1" smtClean="0"/>
              <a:t>learning</a:t>
            </a:r>
            <a:r>
              <a:rPr lang="es-MX" dirty="0" smtClean="0"/>
              <a:t> (14/14)</a:t>
            </a:r>
            <a:endParaRPr lang="es-MX" dirty="0"/>
          </a:p>
        </p:txBody>
      </p:sp>
      <p:sp>
        <p:nvSpPr>
          <p:cNvPr id="3" name="Marcador de contenido 2"/>
          <p:cNvSpPr>
            <a:spLocks noGrp="1"/>
          </p:cNvSpPr>
          <p:nvPr>
            <p:ph idx="1"/>
          </p:nvPr>
        </p:nvSpPr>
        <p:spPr/>
        <p:txBody>
          <a:bodyPr/>
          <a:lstStyle/>
          <a:p>
            <a:r>
              <a:rPr lang="es-MX" dirty="0" smtClean="0"/>
              <a:t>Es una rama del machine </a:t>
            </a:r>
            <a:r>
              <a:rPr lang="es-MX" dirty="0" err="1" smtClean="0"/>
              <a:t>learning</a:t>
            </a:r>
            <a:r>
              <a:rPr lang="es-MX" dirty="0"/>
              <a:t> </a:t>
            </a:r>
            <a:r>
              <a:rPr lang="es-MX" dirty="0" smtClean="0"/>
              <a:t>que ha producido impresionantes datos en varias áreas.</a:t>
            </a:r>
          </a:p>
          <a:p>
            <a:r>
              <a:rPr lang="es-MX" dirty="0" smtClean="0"/>
              <a:t>Sus áreas de aplicación:</a:t>
            </a:r>
          </a:p>
          <a:p>
            <a:r>
              <a:rPr lang="es-MX" dirty="0" smtClean="0"/>
              <a:t>- jugar juegos</a:t>
            </a:r>
          </a:p>
          <a:p>
            <a:r>
              <a:rPr lang="es-MX" dirty="0" smtClean="0"/>
              <a:t>- visión computacional: </a:t>
            </a:r>
            <a:r>
              <a:rPr lang="es-MX" dirty="0" err="1" smtClean="0"/>
              <a:t>recocimiento</a:t>
            </a:r>
            <a:r>
              <a:rPr lang="es-MX" dirty="0" smtClean="0"/>
              <a:t> de objetos, de patrones, facial</a:t>
            </a:r>
          </a:p>
          <a:p>
            <a:r>
              <a:rPr lang="es-MX" dirty="0" smtClean="0"/>
              <a:t>- Auto conducción de carros</a:t>
            </a:r>
          </a:p>
          <a:p>
            <a:r>
              <a:rPr lang="es-MX" dirty="0" smtClean="0"/>
              <a:t>- Robótica</a:t>
            </a:r>
          </a:p>
          <a:p>
            <a:r>
              <a:rPr lang="es-MX" dirty="0" smtClean="0"/>
              <a:t>- </a:t>
            </a:r>
            <a:r>
              <a:rPr lang="es-MX" dirty="0" err="1" smtClean="0"/>
              <a:t>Chatbots</a:t>
            </a:r>
            <a:endParaRPr lang="es-MX" dirty="0"/>
          </a:p>
        </p:txBody>
      </p:sp>
    </p:spTree>
    <p:extLst>
      <p:ext uri="{BB962C8B-B14F-4D97-AF65-F5344CB8AC3E}">
        <p14:creationId xmlns:p14="http://schemas.microsoft.com/office/powerpoint/2010/main" val="2680483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Avances de </a:t>
            </a:r>
            <a:r>
              <a:rPr lang="es-MX" dirty="0" smtClean="0"/>
              <a:t>solución (1/13)</a:t>
            </a:r>
            <a:endParaRPr lang="es-MX" dirty="0"/>
          </a:p>
        </p:txBody>
      </p:sp>
      <p:sp>
        <p:nvSpPr>
          <p:cNvPr id="3" name="Marcador de contenido 2"/>
          <p:cNvSpPr>
            <a:spLocks noGrp="1"/>
          </p:cNvSpPr>
          <p:nvPr>
            <p:ph idx="1"/>
          </p:nvPr>
        </p:nvSpPr>
        <p:spPr/>
        <p:txBody>
          <a:bodyPr/>
          <a:lstStyle/>
          <a:p>
            <a:r>
              <a:rPr lang="es-MX" dirty="0" smtClean="0"/>
              <a:t>Hasta el momento he estado haciendo la recolección de la información que se va a usar para entrenar el modelo, mediante la red social de twitter. Las palabras de búsqueda son: </a:t>
            </a:r>
          </a:p>
          <a:p>
            <a:r>
              <a:rPr lang="es-MX" dirty="0" smtClean="0"/>
              <a:t>- </a:t>
            </a:r>
            <a:r>
              <a:rPr lang="es-MX" dirty="0" err="1" smtClean="0"/>
              <a:t>NoVaccinePassportsAnywhere</a:t>
            </a:r>
            <a:r>
              <a:rPr lang="es-MX" dirty="0" smtClean="0"/>
              <a:t>			- </a:t>
            </a:r>
            <a:r>
              <a:rPr lang="es-MX" dirty="0" err="1" smtClean="0"/>
              <a:t>plandemic</a:t>
            </a:r>
            <a:endParaRPr lang="es-MX" dirty="0"/>
          </a:p>
          <a:p>
            <a:r>
              <a:rPr lang="es-MX" dirty="0" smtClean="0"/>
              <a:t>- coronavirus					- SCAMDEMIC</a:t>
            </a:r>
            <a:endParaRPr lang="es-MX" dirty="0"/>
          </a:p>
          <a:p>
            <a:r>
              <a:rPr lang="es-MX" dirty="0" smtClean="0"/>
              <a:t>- </a:t>
            </a:r>
            <a:r>
              <a:rPr lang="es-MX" dirty="0" err="1" smtClean="0"/>
              <a:t>pandemic</a:t>
            </a:r>
            <a:r>
              <a:rPr lang="es-MX" dirty="0" smtClean="0"/>
              <a:t>					- </a:t>
            </a:r>
            <a:r>
              <a:rPr lang="es-MX" dirty="0" err="1" smtClean="0"/>
              <a:t>VaccineCertificate</a:t>
            </a:r>
            <a:endParaRPr lang="es-MX" dirty="0"/>
          </a:p>
          <a:p>
            <a:r>
              <a:rPr lang="es-MX" dirty="0" smtClean="0"/>
              <a:t>- Covid19					- </a:t>
            </a:r>
            <a:r>
              <a:rPr lang="es-MX" dirty="0" err="1" smtClean="0"/>
              <a:t>omicron</a:t>
            </a:r>
            <a:endParaRPr lang="es-MX" dirty="0"/>
          </a:p>
          <a:p>
            <a:r>
              <a:rPr lang="es-MX" dirty="0" smtClean="0"/>
              <a:t>- </a:t>
            </a:r>
            <a:r>
              <a:rPr lang="es-MX" dirty="0" err="1" smtClean="0"/>
              <a:t>plandemic</a:t>
            </a:r>
            <a:r>
              <a:rPr lang="es-MX" dirty="0" smtClean="0"/>
              <a:t>					-Delta</a:t>
            </a:r>
            <a:endParaRPr lang="es-MX" dirty="0"/>
          </a:p>
          <a:p>
            <a:endParaRPr lang="es-MX" dirty="0"/>
          </a:p>
        </p:txBody>
      </p:sp>
    </p:spTree>
    <p:extLst>
      <p:ext uri="{BB962C8B-B14F-4D97-AF65-F5344CB8AC3E}">
        <p14:creationId xmlns:p14="http://schemas.microsoft.com/office/powerpoint/2010/main" val="3717290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Avances de solución </a:t>
            </a:r>
            <a:r>
              <a:rPr lang="es-MX" dirty="0" smtClean="0"/>
              <a:t>(2/13) – Código en Python</a:t>
            </a:r>
            <a:endParaRPr lang="es-MX" dirty="0"/>
          </a:p>
        </p:txBody>
      </p:sp>
      <p:sp>
        <p:nvSpPr>
          <p:cNvPr id="3" name="Marcador de contenido 2"/>
          <p:cNvSpPr>
            <a:spLocks noGrp="1"/>
          </p:cNvSpPr>
          <p:nvPr>
            <p:ph idx="1"/>
          </p:nvPr>
        </p:nvSpPr>
        <p:spPr/>
        <p:txBody>
          <a:bodyPr>
            <a:normAutofit fontScale="70000" lnSpcReduction="20000"/>
          </a:bodyPr>
          <a:lstStyle/>
          <a:p>
            <a:r>
              <a:rPr lang="es-MX" dirty="0" err="1"/>
              <a:t>query</a:t>
            </a:r>
            <a:r>
              <a:rPr lang="es-MX" dirty="0"/>
              <a:t>= "</a:t>
            </a:r>
            <a:r>
              <a:rPr lang="es-MX" dirty="0" err="1"/>
              <a:t>plandemic</a:t>
            </a:r>
            <a:r>
              <a:rPr lang="es-MX" dirty="0"/>
              <a:t>"</a:t>
            </a:r>
          </a:p>
          <a:p>
            <a:r>
              <a:rPr lang="es-MX" dirty="0" err="1"/>
              <a:t>new_tweets</a:t>
            </a:r>
            <a:r>
              <a:rPr lang="es-MX" dirty="0"/>
              <a:t> = [status</a:t>
            </a:r>
          </a:p>
          <a:p>
            <a:r>
              <a:rPr lang="es-MX" dirty="0"/>
              <a:t>   </a:t>
            </a:r>
            <a:r>
              <a:rPr lang="es-MX" dirty="0" err="1"/>
              <a:t>for</a:t>
            </a:r>
            <a:r>
              <a:rPr lang="es-MX" dirty="0"/>
              <a:t> status in </a:t>
            </a:r>
            <a:r>
              <a:rPr lang="es-MX" dirty="0" err="1"/>
              <a:t>tweepy.Cursor</a:t>
            </a:r>
            <a:r>
              <a:rPr lang="es-MX" dirty="0"/>
              <a:t>(</a:t>
            </a:r>
            <a:r>
              <a:rPr lang="es-MX" dirty="0" err="1"/>
              <a:t>api.search</a:t>
            </a:r>
            <a:r>
              <a:rPr lang="es-MX" dirty="0"/>
              <a:t>, q = </a:t>
            </a:r>
            <a:r>
              <a:rPr lang="es-MX" dirty="0" err="1"/>
              <a:t>query</a:t>
            </a:r>
            <a:r>
              <a:rPr lang="es-MX" dirty="0"/>
              <a:t>).</a:t>
            </a:r>
            <a:r>
              <a:rPr lang="es-MX" dirty="0" err="1"/>
              <a:t>items</a:t>
            </a:r>
            <a:r>
              <a:rPr lang="es-MX" dirty="0"/>
              <a:t>(1000)</a:t>
            </a:r>
          </a:p>
          <a:p>
            <a:r>
              <a:rPr lang="es-MX" dirty="0"/>
              <a:t>]</a:t>
            </a:r>
          </a:p>
          <a:p>
            <a:r>
              <a:rPr lang="es-MX" dirty="0"/>
              <a:t/>
            </a:r>
            <a:br>
              <a:rPr lang="es-MX" dirty="0"/>
            </a:br>
            <a:r>
              <a:rPr lang="es-MX" dirty="0" err="1"/>
              <a:t>outtweets</a:t>
            </a:r>
            <a:r>
              <a:rPr lang="es-MX" dirty="0"/>
              <a:t> = [( </a:t>
            </a:r>
            <a:r>
              <a:rPr lang="es-MX" dirty="0" err="1"/>
              <a:t>tweet.created_at</a:t>
            </a:r>
            <a:r>
              <a:rPr lang="es-MX" dirty="0"/>
              <a:t>, </a:t>
            </a:r>
            <a:r>
              <a:rPr lang="es-MX" dirty="0" err="1"/>
              <a:t>tweet.text</a:t>
            </a:r>
            <a:r>
              <a:rPr lang="es-MX" dirty="0"/>
              <a:t> , </a:t>
            </a:r>
            <a:r>
              <a:rPr lang="es-MX" dirty="0" err="1"/>
              <a:t>tweet.retweet_count</a:t>
            </a:r>
            <a:r>
              <a:rPr lang="es-MX" dirty="0"/>
              <a:t>, </a:t>
            </a:r>
            <a:r>
              <a:rPr lang="es-MX" dirty="0" err="1"/>
              <a:t>tweet.favorite_count</a:t>
            </a:r>
            <a:r>
              <a:rPr lang="es-MX" dirty="0"/>
              <a:t>, </a:t>
            </a:r>
            <a:r>
              <a:rPr lang="es-MX" dirty="0" err="1"/>
              <a:t>tweet.lang</a:t>
            </a:r>
            <a:r>
              <a:rPr lang="es-MX" dirty="0"/>
              <a:t>, </a:t>
            </a:r>
            <a:r>
              <a:rPr lang="es-MX" dirty="0" err="1"/>
              <a:t>tweet.retweet_count</a:t>
            </a:r>
            <a:r>
              <a:rPr lang="es-MX" dirty="0"/>
              <a:t>, tweet.user.name, tweet.user.id, </a:t>
            </a:r>
            <a:r>
              <a:rPr lang="es-MX" dirty="0" err="1"/>
              <a:t>tweet.user.followers_count</a:t>
            </a:r>
            <a:r>
              <a:rPr lang="es-MX" dirty="0"/>
              <a:t>) </a:t>
            </a:r>
            <a:r>
              <a:rPr lang="es-MX" dirty="0" err="1"/>
              <a:t>for</a:t>
            </a:r>
            <a:r>
              <a:rPr lang="es-MX" dirty="0"/>
              <a:t> tweet in </a:t>
            </a:r>
            <a:r>
              <a:rPr lang="es-MX" dirty="0" err="1"/>
              <a:t>new_tweets</a:t>
            </a:r>
            <a:r>
              <a:rPr lang="es-MX" dirty="0"/>
              <a:t>]</a:t>
            </a:r>
          </a:p>
          <a:p>
            <a:r>
              <a:rPr lang="es-MX" dirty="0"/>
              <a:t/>
            </a:r>
            <a:br>
              <a:rPr lang="es-MX" dirty="0"/>
            </a:br>
            <a:r>
              <a:rPr lang="es-MX" dirty="0"/>
              <a:t/>
            </a:r>
            <a:br>
              <a:rPr lang="es-MX" dirty="0"/>
            </a:br>
            <a:r>
              <a:rPr lang="es-MX" dirty="0" err="1"/>
              <a:t>with</a:t>
            </a:r>
            <a:r>
              <a:rPr lang="es-MX" dirty="0"/>
              <a:t> open('covid19tweets.csv', "a", </a:t>
            </a:r>
            <a:r>
              <a:rPr lang="es-MX" dirty="0" err="1"/>
              <a:t>encoding</a:t>
            </a:r>
            <a:r>
              <a:rPr lang="es-MX" dirty="0"/>
              <a:t>="utf-8", </a:t>
            </a:r>
            <a:r>
              <a:rPr lang="es-MX" dirty="0" err="1"/>
              <a:t>newline</a:t>
            </a:r>
            <a:r>
              <a:rPr lang="es-MX" dirty="0"/>
              <a:t>='') as f:       </a:t>
            </a:r>
          </a:p>
          <a:p>
            <a:r>
              <a:rPr lang="es-MX" dirty="0"/>
              <a:t>        </a:t>
            </a:r>
            <a:r>
              <a:rPr lang="es-MX" dirty="0" err="1"/>
              <a:t>writer</a:t>
            </a:r>
            <a:r>
              <a:rPr lang="es-MX" dirty="0"/>
              <a:t> = </a:t>
            </a:r>
            <a:r>
              <a:rPr lang="es-MX" dirty="0" err="1"/>
              <a:t>csv.writer</a:t>
            </a:r>
            <a:r>
              <a:rPr lang="es-MX" dirty="0"/>
              <a:t>(f)</a:t>
            </a:r>
          </a:p>
          <a:p>
            <a:r>
              <a:rPr lang="es-MX" dirty="0"/>
              <a:t>        #</a:t>
            </a:r>
            <a:r>
              <a:rPr lang="es-MX" dirty="0" err="1"/>
              <a:t>writer.writerow</a:t>
            </a:r>
            <a:r>
              <a:rPr lang="es-MX" dirty="0"/>
              <a:t>(['created_at','</a:t>
            </a:r>
            <a:r>
              <a:rPr lang="es-MX" dirty="0" err="1"/>
              <a:t>text</a:t>
            </a:r>
            <a:r>
              <a:rPr lang="es-MX" dirty="0"/>
              <a:t>','</a:t>
            </a:r>
            <a:r>
              <a:rPr lang="es-MX" dirty="0" err="1"/>
              <a:t>retweet_count</a:t>
            </a:r>
            <a:r>
              <a:rPr lang="es-MX" dirty="0"/>
              <a:t>', 'favorite_</a:t>
            </a:r>
            <a:r>
              <a:rPr lang="es-MX" dirty="0" err="1"/>
              <a:t>count</a:t>
            </a:r>
            <a:r>
              <a:rPr lang="es-MX" dirty="0"/>
              <a:t>','</a:t>
            </a:r>
            <a:r>
              <a:rPr lang="es-MX" dirty="0" err="1"/>
              <a:t>lang</a:t>
            </a:r>
            <a:r>
              <a:rPr lang="es-MX" dirty="0"/>
              <a:t>','</a:t>
            </a:r>
            <a:r>
              <a:rPr lang="es-MX" dirty="0" err="1"/>
              <a:t>retweet_count</a:t>
            </a:r>
            <a:r>
              <a:rPr lang="es-MX" dirty="0"/>
              <a:t>', '</a:t>
            </a:r>
            <a:r>
              <a:rPr lang="es-MX" dirty="0" err="1"/>
              <a:t>user</a:t>
            </a:r>
            <a:r>
              <a:rPr lang="es-MX" dirty="0"/>
              <a:t>', '</a:t>
            </a:r>
            <a:r>
              <a:rPr lang="es-MX" dirty="0" err="1"/>
              <a:t>user</a:t>
            </a:r>
            <a:r>
              <a:rPr lang="es-MX" dirty="0"/>
              <a:t> id','</a:t>
            </a:r>
            <a:r>
              <a:rPr lang="es-MX" dirty="0" err="1"/>
              <a:t>user</a:t>
            </a:r>
            <a:r>
              <a:rPr lang="es-MX" dirty="0"/>
              <a:t> </a:t>
            </a:r>
            <a:r>
              <a:rPr lang="es-MX" dirty="0" err="1"/>
              <a:t>followers</a:t>
            </a:r>
            <a:r>
              <a:rPr lang="es-MX" dirty="0"/>
              <a:t>', '</a:t>
            </a:r>
            <a:r>
              <a:rPr lang="es-MX" dirty="0" err="1"/>
              <a:t>possibly</a:t>
            </a:r>
            <a:r>
              <a:rPr lang="es-MX" dirty="0"/>
              <a:t> </a:t>
            </a:r>
            <a:r>
              <a:rPr lang="es-MX" dirty="0" err="1"/>
              <a:t>sensitive</a:t>
            </a:r>
            <a:r>
              <a:rPr lang="es-MX" dirty="0"/>
              <a:t>'])</a:t>
            </a:r>
          </a:p>
          <a:p>
            <a:r>
              <a:rPr lang="es-MX" dirty="0"/>
              <a:t>        </a:t>
            </a:r>
            <a:r>
              <a:rPr lang="es-MX" dirty="0" err="1"/>
              <a:t>writer.writerows</a:t>
            </a:r>
            <a:r>
              <a:rPr lang="es-MX" dirty="0"/>
              <a:t>(</a:t>
            </a:r>
            <a:r>
              <a:rPr lang="es-MX" dirty="0" err="1"/>
              <a:t>outtweets</a:t>
            </a:r>
            <a:r>
              <a:rPr lang="es-MX" dirty="0"/>
              <a:t>)</a:t>
            </a:r>
          </a:p>
          <a:p>
            <a:endParaRPr lang="es-MX" dirty="0"/>
          </a:p>
        </p:txBody>
      </p:sp>
    </p:spTree>
    <p:extLst>
      <p:ext uri="{BB962C8B-B14F-4D97-AF65-F5344CB8AC3E}">
        <p14:creationId xmlns:p14="http://schemas.microsoft.com/office/powerpoint/2010/main" val="3334203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Avances de solución(3/13)</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550" y="2286000"/>
            <a:ext cx="9645037" cy="4022725"/>
          </a:xfrm>
        </p:spPr>
      </p:pic>
      <p:sp>
        <p:nvSpPr>
          <p:cNvPr id="5" name="CuadroTexto 4"/>
          <p:cNvSpPr txBox="1"/>
          <p:nvPr/>
        </p:nvSpPr>
        <p:spPr>
          <a:xfrm>
            <a:off x="1023937" y="6371393"/>
            <a:ext cx="9682650" cy="276999"/>
          </a:xfrm>
          <a:prstGeom prst="rect">
            <a:avLst/>
          </a:prstGeom>
          <a:noFill/>
        </p:spPr>
        <p:txBody>
          <a:bodyPr wrap="square" rtlCol="0">
            <a:spAutoFit/>
          </a:bodyPr>
          <a:lstStyle/>
          <a:p>
            <a:pPr algn="ctr"/>
            <a:r>
              <a:rPr lang="es-MX" sz="1200" dirty="0" smtClean="0"/>
              <a:t>Tabla 3. Recolección de datos de twitter</a:t>
            </a:r>
            <a:endParaRPr lang="es-MX" sz="1200" dirty="0"/>
          </a:p>
        </p:txBody>
      </p:sp>
    </p:spTree>
    <p:extLst>
      <p:ext uri="{BB962C8B-B14F-4D97-AF65-F5344CB8AC3E}">
        <p14:creationId xmlns:p14="http://schemas.microsoft.com/office/powerpoint/2010/main" val="2227991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Avances de </a:t>
            </a:r>
            <a:r>
              <a:rPr lang="es-MX" dirty="0" smtClean="0"/>
              <a:t>solución(4/13)</a:t>
            </a:r>
            <a:endParaRPr lang="es-MX" dirty="0"/>
          </a:p>
        </p:txBody>
      </p:sp>
      <p:pic>
        <p:nvPicPr>
          <p:cNvPr id="4" name="Marcador de contenido 3"/>
          <p:cNvPicPr>
            <a:picLocks noGrp="1" noChangeAspect="1"/>
          </p:cNvPicPr>
          <p:nvPr>
            <p:ph idx="1"/>
          </p:nvPr>
        </p:nvPicPr>
        <p:blipFill>
          <a:blip r:embed="rId2"/>
          <a:stretch>
            <a:fillRect/>
          </a:stretch>
        </p:blipFill>
        <p:spPr>
          <a:xfrm>
            <a:off x="1311115" y="2286000"/>
            <a:ext cx="9145907" cy="4022725"/>
          </a:xfrm>
          <a:prstGeom prst="rect">
            <a:avLst/>
          </a:prstGeom>
        </p:spPr>
      </p:pic>
      <p:sp>
        <p:nvSpPr>
          <p:cNvPr id="5" name="Rectángulo 4"/>
          <p:cNvSpPr/>
          <p:nvPr/>
        </p:nvSpPr>
        <p:spPr>
          <a:xfrm>
            <a:off x="1311115" y="6371393"/>
            <a:ext cx="9145907" cy="276999"/>
          </a:xfrm>
          <a:prstGeom prst="rect">
            <a:avLst/>
          </a:prstGeom>
        </p:spPr>
        <p:txBody>
          <a:bodyPr wrap="square">
            <a:spAutoFit/>
          </a:bodyPr>
          <a:lstStyle/>
          <a:p>
            <a:pPr algn="ctr"/>
            <a:r>
              <a:rPr lang="es-MX" sz="1200" dirty="0"/>
              <a:t>Tabla </a:t>
            </a:r>
            <a:r>
              <a:rPr lang="es-MX" sz="1200" dirty="0" smtClean="0"/>
              <a:t>4. </a:t>
            </a:r>
            <a:r>
              <a:rPr lang="es-MX" sz="1200" dirty="0"/>
              <a:t>Recolección de datos de twitter</a:t>
            </a:r>
          </a:p>
        </p:txBody>
      </p:sp>
    </p:spTree>
    <p:extLst>
      <p:ext uri="{BB962C8B-B14F-4D97-AF65-F5344CB8AC3E}">
        <p14:creationId xmlns:p14="http://schemas.microsoft.com/office/powerpoint/2010/main" val="4237018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Filtrado de datos para solo idioma ingles (5/13)</a:t>
            </a:r>
            <a:endParaRPr lang="es-MX" dirty="0"/>
          </a:p>
        </p:txBody>
      </p:sp>
      <p:pic>
        <p:nvPicPr>
          <p:cNvPr id="4" name="Marcador de contenido 3"/>
          <p:cNvPicPr>
            <a:picLocks noGrp="1" noChangeAspect="1"/>
          </p:cNvPicPr>
          <p:nvPr>
            <p:ph idx="1"/>
          </p:nvPr>
        </p:nvPicPr>
        <p:blipFill rotWithShape="1">
          <a:blip r:embed="rId2"/>
          <a:srcRect l="16438" t="51454" b="13209"/>
          <a:stretch/>
        </p:blipFill>
        <p:spPr>
          <a:xfrm>
            <a:off x="843335" y="2485505"/>
            <a:ext cx="10633263" cy="2435629"/>
          </a:xfrm>
          <a:prstGeom prst="rect">
            <a:avLst/>
          </a:prstGeom>
        </p:spPr>
      </p:pic>
    </p:spTree>
    <p:extLst>
      <p:ext uri="{BB962C8B-B14F-4D97-AF65-F5344CB8AC3E}">
        <p14:creationId xmlns:p14="http://schemas.microsoft.com/office/powerpoint/2010/main" val="406450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duplicados(6/13)</a:t>
            </a:r>
            <a:endParaRPr lang="es-MX" dirty="0"/>
          </a:p>
        </p:txBody>
      </p:sp>
      <p:pic>
        <p:nvPicPr>
          <p:cNvPr id="4" name="Marcador de contenido 3"/>
          <p:cNvPicPr>
            <a:picLocks noGrp="1" noChangeAspect="1"/>
          </p:cNvPicPr>
          <p:nvPr>
            <p:ph idx="1"/>
          </p:nvPr>
        </p:nvPicPr>
        <p:blipFill rotWithShape="1">
          <a:blip r:embed="rId2"/>
          <a:srcRect l="16325" t="25210" b="31601"/>
          <a:stretch/>
        </p:blipFill>
        <p:spPr>
          <a:xfrm>
            <a:off x="808093" y="2335876"/>
            <a:ext cx="10584906" cy="2959333"/>
          </a:xfrm>
          <a:prstGeom prst="rect">
            <a:avLst/>
          </a:prstGeom>
        </p:spPr>
      </p:pic>
    </p:spTree>
    <p:extLst>
      <p:ext uri="{BB962C8B-B14F-4D97-AF65-F5344CB8AC3E}">
        <p14:creationId xmlns:p14="http://schemas.microsoft.com/office/powerpoint/2010/main" val="61354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endParaRPr lang="es-MX" dirty="0"/>
          </a:p>
        </p:txBody>
      </p:sp>
      <p:sp>
        <p:nvSpPr>
          <p:cNvPr id="3" name="Marcador de contenido 2"/>
          <p:cNvSpPr>
            <a:spLocks noGrp="1"/>
          </p:cNvSpPr>
          <p:nvPr>
            <p:ph idx="1"/>
          </p:nvPr>
        </p:nvSpPr>
        <p:spPr/>
        <p:txBody>
          <a:bodyPr/>
          <a:lstStyle/>
          <a:p>
            <a:pPr marL="0" indent="0">
              <a:buNone/>
            </a:pPr>
            <a:r>
              <a:rPr lang="es-MX" dirty="0"/>
              <a:t> </a:t>
            </a:r>
            <a:r>
              <a:rPr lang="es-MX" dirty="0" smtClean="0"/>
              <a:t>La pandemia por covid-19 ha cambiado nuestra forma de vivir y pensar, nos hemos tenido que adaptar a vivir con precauciones y a estar informados a recomendaciones para tratar de frenar los contagios para algún día volver a lo mas cercano a la normalidad. Aunque, a diferencia de en otros tiempos tenemos un gran aliado, la tecnología. </a:t>
            </a:r>
          </a:p>
          <a:p>
            <a:pPr marL="0" indent="0">
              <a:buNone/>
            </a:pPr>
            <a:r>
              <a:rPr lang="es-MX" dirty="0" smtClean="0"/>
              <a:t>	La tecnología nos ha ayudado mucho de forma que hoy en día dependemos de ella. A través de redes sociales se difunden las noticias rápidamente, pero al igual que estas, las noticias falsas o “</a:t>
            </a:r>
            <a:r>
              <a:rPr lang="es-MX" dirty="0" err="1" smtClean="0"/>
              <a:t>fake</a:t>
            </a:r>
            <a:r>
              <a:rPr lang="es-MX" dirty="0" smtClean="0"/>
              <a:t> </a:t>
            </a:r>
            <a:r>
              <a:rPr lang="es-MX" dirty="0" err="1" smtClean="0"/>
              <a:t>news</a:t>
            </a:r>
            <a:r>
              <a:rPr lang="es-MX" dirty="0" smtClean="0"/>
              <a:t>” también se difunden rápidamente.</a:t>
            </a:r>
          </a:p>
          <a:p>
            <a:pPr marL="0" indent="0">
              <a:buNone/>
            </a:pPr>
            <a:endParaRPr lang="es-MX" dirty="0"/>
          </a:p>
        </p:txBody>
      </p:sp>
    </p:spTree>
    <p:extLst>
      <p:ext uri="{BB962C8B-B14F-4D97-AF65-F5344CB8AC3E}">
        <p14:creationId xmlns:p14="http://schemas.microsoft.com/office/powerpoint/2010/main" val="1552014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Filtrado por palabras (7/13)</a:t>
            </a:r>
            <a:endParaRPr lang="es-MX" dirty="0"/>
          </a:p>
        </p:txBody>
      </p:sp>
      <p:pic>
        <p:nvPicPr>
          <p:cNvPr id="4" name="Marcador de contenido 3"/>
          <p:cNvPicPr>
            <a:picLocks noGrp="1" noChangeAspect="1"/>
          </p:cNvPicPr>
          <p:nvPr>
            <p:ph idx="1"/>
          </p:nvPr>
        </p:nvPicPr>
        <p:blipFill rotWithShape="1">
          <a:blip r:embed="rId2"/>
          <a:srcRect l="15990" t="25210" r="112" b="28501"/>
          <a:stretch/>
        </p:blipFill>
        <p:spPr>
          <a:xfrm>
            <a:off x="506822" y="2834640"/>
            <a:ext cx="11209692" cy="3350029"/>
          </a:xfrm>
          <a:prstGeom prst="rect">
            <a:avLst/>
          </a:prstGeom>
        </p:spPr>
      </p:pic>
    </p:spTree>
    <p:extLst>
      <p:ext uri="{BB962C8B-B14F-4D97-AF65-F5344CB8AC3E}">
        <p14:creationId xmlns:p14="http://schemas.microsoft.com/office/powerpoint/2010/main" val="448400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Filtrado por usuario(8/13)</a:t>
            </a:r>
            <a:endParaRPr lang="es-MX" dirty="0"/>
          </a:p>
        </p:txBody>
      </p:sp>
      <p:pic>
        <p:nvPicPr>
          <p:cNvPr id="4" name="Marcador de contenido 3"/>
          <p:cNvPicPr>
            <a:picLocks noGrp="1" noChangeAspect="1"/>
          </p:cNvPicPr>
          <p:nvPr>
            <p:ph idx="1"/>
          </p:nvPr>
        </p:nvPicPr>
        <p:blipFill rotWithShape="1">
          <a:blip r:embed="rId2"/>
          <a:srcRect l="2670" t="47527" r="38453" b="33874"/>
          <a:stretch/>
        </p:blipFill>
        <p:spPr>
          <a:xfrm>
            <a:off x="1024128" y="2743200"/>
            <a:ext cx="10299647" cy="1762298"/>
          </a:xfrm>
          <a:prstGeom prst="rect">
            <a:avLst/>
          </a:prstGeom>
        </p:spPr>
      </p:pic>
    </p:spTree>
    <p:extLst>
      <p:ext uri="{BB962C8B-B14F-4D97-AF65-F5344CB8AC3E}">
        <p14:creationId xmlns:p14="http://schemas.microsoft.com/office/powerpoint/2010/main" val="408851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Ordenamiento por numero de seguidores (9/13)</a:t>
            </a:r>
            <a:endParaRPr lang="es-MX" dirty="0"/>
          </a:p>
        </p:txBody>
      </p:sp>
      <p:pic>
        <p:nvPicPr>
          <p:cNvPr id="4" name="Marcador de contenido 3"/>
          <p:cNvPicPr>
            <a:picLocks noGrp="1" noChangeAspect="1"/>
          </p:cNvPicPr>
          <p:nvPr>
            <p:ph idx="1"/>
          </p:nvPr>
        </p:nvPicPr>
        <p:blipFill rotWithShape="1">
          <a:blip r:embed="rId2"/>
          <a:srcRect l="2782" t="27484" r="35767" b="25195"/>
          <a:stretch/>
        </p:blipFill>
        <p:spPr>
          <a:xfrm>
            <a:off x="1024127" y="2084831"/>
            <a:ext cx="10486519" cy="4374157"/>
          </a:xfrm>
          <a:prstGeom prst="rect">
            <a:avLst/>
          </a:prstGeom>
        </p:spPr>
      </p:pic>
    </p:spTree>
    <p:extLst>
      <p:ext uri="{BB962C8B-B14F-4D97-AF65-F5344CB8AC3E}">
        <p14:creationId xmlns:p14="http://schemas.microsoft.com/office/powerpoint/2010/main" val="1767181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Recuento de palabras repetidas (10/13)</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10873024"/>
              </p:ext>
            </p:extLst>
          </p:nvPr>
        </p:nvGraphicFramePr>
        <p:xfrm>
          <a:off x="1023938" y="2219498"/>
          <a:ext cx="972026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ángulo 4"/>
          <p:cNvSpPr/>
          <p:nvPr/>
        </p:nvSpPr>
        <p:spPr>
          <a:xfrm>
            <a:off x="1311210" y="5822753"/>
            <a:ext cx="9145907" cy="276999"/>
          </a:xfrm>
          <a:prstGeom prst="rect">
            <a:avLst/>
          </a:prstGeom>
        </p:spPr>
        <p:txBody>
          <a:bodyPr wrap="square">
            <a:spAutoFit/>
          </a:bodyPr>
          <a:lstStyle/>
          <a:p>
            <a:pPr algn="ctr"/>
            <a:r>
              <a:rPr lang="es-MX" sz="1200" dirty="0"/>
              <a:t>Tabla 5</a:t>
            </a:r>
            <a:r>
              <a:rPr lang="es-MX" sz="1200" dirty="0" smtClean="0"/>
              <a:t>. recuento de palabras del </a:t>
            </a:r>
            <a:r>
              <a:rPr lang="es-MX" sz="1200" dirty="0" err="1" smtClean="0"/>
              <a:t>dataset</a:t>
            </a:r>
            <a:r>
              <a:rPr lang="es-MX" sz="1200" dirty="0" smtClean="0"/>
              <a:t> </a:t>
            </a:r>
            <a:endParaRPr lang="es-MX" sz="1200" dirty="0"/>
          </a:p>
        </p:txBody>
      </p:sp>
    </p:spTree>
    <p:extLst>
      <p:ext uri="{BB962C8B-B14F-4D97-AF65-F5344CB8AC3E}">
        <p14:creationId xmlns:p14="http://schemas.microsoft.com/office/powerpoint/2010/main" val="2098561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MX" dirty="0" smtClean="0"/>
              <a:t>Numero de seguidores de los que usaron la palabra “</a:t>
            </a:r>
            <a:r>
              <a:rPr lang="es-MX" dirty="0" err="1" smtClean="0"/>
              <a:t>plandemic</a:t>
            </a:r>
            <a:r>
              <a:rPr lang="es-MX" dirty="0" smtClean="0"/>
              <a:t>” (11/13)</a:t>
            </a:r>
            <a:endParaRPr lang="es-MX" dirty="0"/>
          </a:p>
        </p:txBody>
      </p:sp>
      <p:graphicFrame>
        <p:nvGraphicFramePr>
          <p:cNvPr id="8" name="Marcador de contenido 3"/>
          <p:cNvGraphicFramePr>
            <a:graphicFrameLocks noGrp="1"/>
          </p:cNvGraphicFramePr>
          <p:nvPr>
            <p:ph idx="1"/>
            <p:extLst>
              <p:ext uri="{D42A27DB-BD31-4B8C-83A1-F6EECF244321}">
                <p14:modId xmlns:p14="http://schemas.microsoft.com/office/powerpoint/2010/main" val="4196049557"/>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ángulo 8"/>
          <p:cNvSpPr/>
          <p:nvPr/>
        </p:nvSpPr>
        <p:spPr>
          <a:xfrm>
            <a:off x="1311115" y="6371393"/>
            <a:ext cx="9145907" cy="276999"/>
          </a:xfrm>
          <a:prstGeom prst="rect">
            <a:avLst/>
          </a:prstGeom>
        </p:spPr>
        <p:txBody>
          <a:bodyPr wrap="square">
            <a:spAutoFit/>
          </a:bodyPr>
          <a:lstStyle/>
          <a:p>
            <a:pPr algn="ctr"/>
            <a:r>
              <a:rPr lang="es-MX" sz="1200" dirty="0"/>
              <a:t>Tabla 6</a:t>
            </a:r>
            <a:r>
              <a:rPr lang="es-MX" sz="1200" dirty="0" smtClean="0"/>
              <a:t>. Numero usuarios que siguen las cuentas que escribieron </a:t>
            </a:r>
            <a:r>
              <a:rPr lang="es-MX" sz="1200" dirty="0" err="1" smtClean="0"/>
              <a:t>plandemic</a:t>
            </a:r>
            <a:endParaRPr lang="es-MX" sz="1200" dirty="0"/>
          </a:p>
        </p:txBody>
      </p:sp>
    </p:spTree>
    <p:extLst>
      <p:ext uri="{BB962C8B-B14F-4D97-AF65-F5344CB8AC3E}">
        <p14:creationId xmlns:p14="http://schemas.microsoft.com/office/powerpoint/2010/main" val="351195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Textos con mas </a:t>
            </a:r>
            <a:r>
              <a:rPr lang="es-MX" dirty="0" err="1" smtClean="0"/>
              <a:t>retweet</a:t>
            </a:r>
            <a:r>
              <a:rPr lang="es-MX" dirty="0" smtClean="0"/>
              <a:t> (12/13)</a:t>
            </a:r>
            <a:endParaRPr lang="es-MX" dirty="0"/>
          </a:p>
        </p:txBody>
      </p:sp>
      <p:sp>
        <p:nvSpPr>
          <p:cNvPr id="3" name="Marcador de contenido 2"/>
          <p:cNvSpPr>
            <a:spLocks noGrp="1"/>
          </p:cNvSpPr>
          <p:nvPr>
            <p:ph idx="1"/>
          </p:nvPr>
        </p:nvSpPr>
        <p:spPr/>
        <p:txBody>
          <a:bodyPr/>
          <a:lstStyle/>
          <a:p>
            <a:r>
              <a:rPr lang="en-US" dirty="0"/>
              <a:t>RT @</a:t>
            </a:r>
            <a:r>
              <a:rPr lang="en-US" dirty="0" err="1"/>
              <a:t>SarahPlumleyUK</a:t>
            </a:r>
            <a:r>
              <a:rPr lang="en-US" dirty="0"/>
              <a:t>: Over 20 months into a "deadly global </a:t>
            </a:r>
            <a:r>
              <a:rPr lang="en-US" dirty="0" err="1"/>
              <a:t>plandemic</a:t>
            </a:r>
            <a:r>
              <a:rPr lang="en-US" dirty="0"/>
              <a:t>" and I know ZERO people who've died - of or with - the deadly disease</a:t>
            </a:r>
            <a:r>
              <a:rPr lang="en-US" dirty="0" smtClean="0"/>
              <a:t>... – 981 RT</a:t>
            </a:r>
          </a:p>
          <a:p>
            <a:endParaRPr lang="en-US" dirty="0"/>
          </a:p>
          <a:p>
            <a:r>
              <a:rPr lang="en-US" dirty="0"/>
              <a:t> If the government ever cries that there is a pandemic again, consider it is another #</a:t>
            </a:r>
            <a:r>
              <a:rPr lang="en-US" dirty="0" err="1"/>
              <a:t>plandemic</a:t>
            </a:r>
            <a:r>
              <a:rPr lang="en-US" dirty="0"/>
              <a:t>, ignore </a:t>
            </a:r>
            <a:r>
              <a:rPr lang="en-US" dirty="0" smtClean="0"/>
              <a:t>them</a:t>
            </a:r>
          </a:p>
          <a:p>
            <a:endParaRPr lang="en-US" dirty="0"/>
          </a:p>
          <a:p>
            <a:r>
              <a:rPr lang="en-US" dirty="0" err="1"/>
              <a:t>Ivermectin</a:t>
            </a:r>
            <a:r>
              <a:rPr lang="en-US" dirty="0"/>
              <a:t> has been freely available in the US up until the </a:t>
            </a:r>
            <a:r>
              <a:rPr lang="en-US" dirty="0" err="1"/>
              <a:t>plandemic</a:t>
            </a:r>
            <a:r>
              <a:rPr lang="en-US" dirty="0"/>
              <a:t>. Politicians changed policies </a:t>
            </a:r>
            <a:r>
              <a:rPr lang="en-US" dirty="0" smtClean="0"/>
              <a:t>around</a:t>
            </a:r>
            <a:endParaRPr lang="es-MX" dirty="0"/>
          </a:p>
        </p:txBody>
      </p:sp>
    </p:spTree>
    <p:extLst>
      <p:ext uri="{BB962C8B-B14F-4D97-AF65-F5344CB8AC3E}">
        <p14:creationId xmlns:p14="http://schemas.microsoft.com/office/powerpoint/2010/main" val="2780291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Textos con mas </a:t>
            </a:r>
            <a:r>
              <a:rPr lang="es-MX" dirty="0" err="1" smtClean="0"/>
              <a:t>likes</a:t>
            </a:r>
            <a:r>
              <a:rPr lang="es-MX" dirty="0" smtClean="0"/>
              <a:t> (13/13)</a:t>
            </a:r>
            <a:endParaRPr lang="es-MX" dirty="0"/>
          </a:p>
        </p:txBody>
      </p:sp>
      <p:sp>
        <p:nvSpPr>
          <p:cNvPr id="3" name="Marcador de contenido 2"/>
          <p:cNvSpPr>
            <a:spLocks noGrp="1"/>
          </p:cNvSpPr>
          <p:nvPr>
            <p:ph idx="1"/>
          </p:nvPr>
        </p:nvSpPr>
        <p:spPr/>
        <p:txBody>
          <a:bodyPr/>
          <a:lstStyle/>
          <a:p>
            <a:r>
              <a:rPr lang="en-US" dirty="0" err="1"/>
              <a:t>Kary</a:t>
            </a:r>
            <a:r>
              <a:rPr lang="en-US" dirty="0"/>
              <a:t> </a:t>
            </a:r>
            <a:r>
              <a:rPr lang="en-US" dirty="0" err="1"/>
              <a:t>Mulis</a:t>
            </a:r>
            <a:r>
              <a:rPr lang="en-US" dirty="0"/>
              <a:t> was one of the most important to die right before the </a:t>
            </a:r>
            <a:r>
              <a:rPr lang="en-US" dirty="0" err="1"/>
              <a:t>plandemic</a:t>
            </a:r>
            <a:r>
              <a:rPr lang="en-US" dirty="0"/>
              <a:t>. They have been using his PCR to "test" for </a:t>
            </a:r>
            <a:r>
              <a:rPr lang="en-US" dirty="0" err="1"/>
              <a:t>covid</a:t>
            </a:r>
            <a:r>
              <a:rPr lang="en-US" dirty="0"/>
              <a:t>. There would be no </a:t>
            </a:r>
            <a:r>
              <a:rPr lang="en-US" dirty="0" err="1"/>
              <a:t>plandemic</a:t>
            </a:r>
            <a:r>
              <a:rPr lang="en-US" dirty="0"/>
              <a:t> if he was still alive</a:t>
            </a:r>
            <a:r>
              <a:rPr lang="en-US" dirty="0" smtClean="0"/>
              <a:t>.</a:t>
            </a:r>
          </a:p>
          <a:p>
            <a:endParaRPr lang="en-US" dirty="0"/>
          </a:p>
          <a:p>
            <a:r>
              <a:rPr lang="en-US" dirty="0"/>
              <a:t>Get rid of your </a:t>
            </a:r>
            <a:r>
              <a:rPr lang="en-US" dirty="0" err="1"/>
              <a:t>tv</a:t>
            </a:r>
            <a:r>
              <a:rPr lang="en-US" dirty="0"/>
              <a:t>, radio, newspapers etc. Any </a:t>
            </a:r>
            <a:r>
              <a:rPr lang="en-US" dirty="0" err="1"/>
              <a:t>msm</a:t>
            </a:r>
            <a:r>
              <a:rPr lang="en-US" dirty="0"/>
              <a:t>, and this </a:t>
            </a:r>
            <a:r>
              <a:rPr lang="en-US" dirty="0" err="1"/>
              <a:t>plandemic</a:t>
            </a:r>
            <a:r>
              <a:rPr lang="en-US" dirty="0"/>
              <a:t> all goes away</a:t>
            </a:r>
            <a:endParaRPr lang="es-MX" dirty="0"/>
          </a:p>
        </p:txBody>
      </p:sp>
    </p:spTree>
    <p:extLst>
      <p:ext uri="{BB962C8B-B14F-4D97-AF65-F5344CB8AC3E}">
        <p14:creationId xmlns:p14="http://schemas.microsoft.com/office/powerpoint/2010/main" val="2983540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Cronograma de actividades</a:t>
            </a:r>
            <a:endParaRPr lang="es-MX" dirty="0"/>
          </a:p>
        </p:txBody>
      </p:sp>
      <p:pic>
        <p:nvPicPr>
          <p:cNvPr id="4" name="Marcador de contenido 3"/>
          <p:cNvPicPr>
            <a:picLocks noGrp="1" noChangeAspect="1"/>
          </p:cNvPicPr>
          <p:nvPr>
            <p:ph idx="1"/>
          </p:nvPr>
        </p:nvPicPr>
        <p:blipFill>
          <a:blip r:embed="rId2"/>
          <a:stretch>
            <a:fillRect/>
          </a:stretch>
        </p:blipFill>
        <p:spPr>
          <a:xfrm>
            <a:off x="1705678" y="2286000"/>
            <a:ext cx="8356781" cy="4022725"/>
          </a:xfrm>
          <a:prstGeom prst="rect">
            <a:avLst/>
          </a:prstGeom>
        </p:spPr>
      </p:pic>
      <p:sp>
        <p:nvSpPr>
          <p:cNvPr id="5" name="Rectángulo 4"/>
          <p:cNvSpPr/>
          <p:nvPr/>
        </p:nvSpPr>
        <p:spPr>
          <a:xfrm>
            <a:off x="1705678" y="6325227"/>
            <a:ext cx="8356781" cy="276999"/>
          </a:xfrm>
          <a:prstGeom prst="rect">
            <a:avLst/>
          </a:prstGeom>
        </p:spPr>
        <p:txBody>
          <a:bodyPr wrap="square">
            <a:spAutoFit/>
          </a:bodyPr>
          <a:lstStyle/>
          <a:p>
            <a:pPr algn="ctr"/>
            <a:r>
              <a:rPr lang="es-MX" sz="1200" dirty="0"/>
              <a:t>Tabla 5</a:t>
            </a:r>
            <a:r>
              <a:rPr lang="es-MX" sz="1200" dirty="0" smtClean="0"/>
              <a:t>. Cronograma de actividades</a:t>
            </a:r>
            <a:endParaRPr lang="es-MX" sz="1200" dirty="0"/>
          </a:p>
        </p:txBody>
      </p:sp>
    </p:spTree>
    <p:extLst>
      <p:ext uri="{BB962C8B-B14F-4D97-AF65-F5344CB8AC3E}">
        <p14:creationId xmlns:p14="http://schemas.microsoft.com/office/powerpoint/2010/main" val="1204820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Fuentes(1/7)</a:t>
            </a:r>
            <a:endParaRPr lang="es-MX" dirty="0"/>
          </a:p>
        </p:txBody>
      </p:sp>
      <p:sp>
        <p:nvSpPr>
          <p:cNvPr id="3" name="Marcador de contenido 2"/>
          <p:cNvSpPr>
            <a:spLocks noGrp="1"/>
          </p:cNvSpPr>
          <p:nvPr>
            <p:ph idx="1"/>
          </p:nvPr>
        </p:nvSpPr>
        <p:spPr/>
        <p:txBody>
          <a:bodyPr>
            <a:normAutofit/>
          </a:bodyPr>
          <a:lstStyle/>
          <a:p>
            <a:r>
              <a:rPr lang="es-MX" dirty="0"/>
              <a:t>M Alonso González - Ámbitos. Revista Internacional de Comunicación, 45 …, 2019 - idus.us.es</a:t>
            </a:r>
          </a:p>
          <a:p>
            <a:r>
              <a:rPr lang="es-MX" dirty="0"/>
              <a:t>F González - Cinta de </a:t>
            </a:r>
            <a:r>
              <a:rPr lang="es-MX" dirty="0" err="1"/>
              <a:t>moebio</a:t>
            </a:r>
            <a:r>
              <a:rPr lang="es-MX" dirty="0"/>
              <a:t>, 2019 - scielo.conicyt.cl</a:t>
            </a:r>
          </a:p>
          <a:p>
            <a:r>
              <a:rPr lang="es-MX" dirty="0"/>
              <a:t>M </a:t>
            </a:r>
            <a:r>
              <a:rPr lang="es-MX" dirty="0" err="1"/>
              <a:t>Schroeck</a:t>
            </a:r>
            <a:r>
              <a:rPr lang="es-MX" dirty="0"/>
              <a:t>, R </a:t>
            </a:r>
            <a:r>
              <a:rPr lang="es-MX" dirty="0" err="1"/>
              <a:t>Shockley</a:t>
            </a:r>
            <a:r>
              <a:rPr lang="es-MX" dirty="0"/>
              <a:t>, J Smart… - IBM </a:t>
            </a:r>
            <a:r>
              <a:rPr lang="es-MX" dirty="0" err="1"/>
              <a:t>Institute</a:t>
            </a:r>
            <a:r>
              <a:rPr lang="es-MX" dirty="0"/>
              <a:t> </a:t>
            </a:r>
            <a:r>
              <a:rPr lang="es-MX" dirty="0" err="1"/>
              <a:t>for</a:t>
            </a:r>
            <a:r>
              <a:rPr lang="es-MX" dirty="0"/>
              <a:t> …, 2012 - repository.uaeh.edu.mx</a:t>
            </a:r>
          </a:p>
          <a:p>
            <a:r>
              <a:rPr lang="es-MX" dirty="0"/>
              <a:t>A </a:t>
            </a:r>
            <a:r>
              <a:rPr lang="es-MX" dirty="0" err="1"/>
              <a:t>Oboler</a:t>
            </a:r>
            <a:r>
              <a:rPr lang="es-MX" dirty="0"/>
              <a:t>, K </a:t>
            </a:r>
            <a:r>
              <a:rPr lang="es-MX" dirty="0" err="1"/>
              <a:t>Welsh</a:t>
            </a:r>
            <a:r>
              <a:rPr lang="es-MX" dirty="0"/>
              <a:t>, L Cruz - </a:t>
            </a:r>
            <a:r>
              <a:rPr lang="es-MX" dirty="0" err="1"/>
              <a:t>First</a:t>
            </a:r>
            <a:r>
              <a:rPr lang="es-MX" dirty="0"/>
              <a:t> </a:t>
            </a:r>
            <a:r>
              <a:rPr lang="es-MX" dirty="0" err="1"/>
              <a:t>Monday</a:t>
            </a:r>
            <a:r>
              <a:rPr lang="es-MX" dirty="0"/>
              <a:t>, 2012 - firstmonday.org</a:t>
            </a:r>
          </a:p>
          <a:p>
            <a:r>
              <a:rPr lang="es-MX" dirty="0"/>
              <a:t>M </a:t>
            </a:r>
            <a:r>
              <a:rPr lang="es-MX" dirty="0" err="1"/>
              <a:t>Felt</a:t>
            </a:r>
            <a:r>
              <a:rPr lang="es-MX" dirty="0"/>
              <a:t> - Big Data &amp; </a:t>
            </a:r>
            <a:r>
              <a:rPr lang="es-MX" dirty="0" err="1"/>
              <a:t>Society</a:t>
            </a:r>
            <a:r>
              <a:rPr lang="es-MX" dirty="0"/>
              <a:t>, 2016 - journals.sagepub.com</a:t>
            </a:r>
          </a:p>
          <a:p>
            <a:r>
              <a:rPr lang="es-MX" dirty="0"/>
              <a:t>AC Álvarez - 2020 - ri.conicet.gov.ar</a:t>
            </a:r>
          </a:p>
          <a:p>
            <a:r>
              <a:rPr lang="es-MX" dirty="0"/>
              <a:t>CC </a:t>
            </a:r>
            <a:r>
              <a:rPr lang="es-MX" dirty="0" err="1"/>
              <a:t>Guillot</a:t>
            </a:r>
            <a:r>
              <a:rPr lang="es-MX" dirty="0"/>
              <a:t>, GR Serpa - Revista Cubana de Pediatría, 2020 - revpediatria.sld.cu</a:t>
            </a:r>
          </a:p>
          <a:p>
            <a:endParaRPr lang="es-MX" dirty="0"/>
          </a:p>
        </p:txBody>
      </p:sp>
    </p:spTree>
    <p:extLst>
      <p:ext uri="{BB962C8B-B14F-4D97-AF65-F5344CB8AC3E}">
        <p14:creationId xmlns:p14="http://schemas.microsoft.com/office/powerpoint/2010/main" val="37728413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Fuentes(2/7)</a:t>
            </a:r>
            <a:endParaRPr lang="es-MX" dirty="0"/>
          </a:p>
        </p:txBody>
      </p:sp>
      <p:sp>
        <p:nvSpPr>
          <p:cNvPr id="3" name="Marcador de contenido 2"/>
          <p:cNvSpPr>
            <a:spLocks noGrp="1"/>
          </p:cNvSpPr>
          <p:nvPr>
            <p:ph idx="1"/>
          </p:nvPr>
        </p:nvSpPr>
        <p:spPr/>
        <p:txBody>
          <a:bodyPr>
            <a:normAutofit lnSpcReduction="10000"/>
          </a:bodyPr>
          <a:lstStyle/>
          <a:p>
            <a:r>
              <a:rPr lang="es-MX" dirty="0"/>
              <a:t>A </a:t>
            </a:r>
            <a:r>
              <a:rPr lang="es-MX" dirty="0" err="1"/>
              <a:t>Remuzzi</a:t>
            </a:r>
            <a:r>
              <a:rPr lang="es-MX" dirty="0"/>
              <a:t>, G </a:t>
            </a:r>
            <a:r>
              <a:rPr lang="es-MX" dirty="0" err="1"/>
              <a:t>Remuzzi</a:t>
            </a:r>
            <a:r>
              <a:rPr lang="es-MX" dirty="0"/>
              <a:t> - </a:t>
            </a:r>
            <a:r>
              <a:rPr lang="es-MX" dirty="0" err="1"/>
              <a:t>The</a:t>
            </a:r>
            <a:r>
              <a:rPr lang="es-MX" dirty="0"/>
              <a:t> </a:t>
            </a:r>
            <a:r>
              <a:rPr lang="es-MX" dirty="0" err="1"/>
              <a:t>lancet</a:t>
            </a:r>
            <a:r>
              <a:rPr lang="es-MX" dirty="0"/>
              <a:t>, 2020 – </a:t>
            </a:r>
            <a:r>
              <a:rPr lang="es-MX" dirty="0" err="1"/>
              <a:t>Elsevier</a:t>
            </a:r>
            <a:endParaRPr lang="es-MX" dirty="0"/>
          </a:p>
          <a:p>
            <a:r>
              <a:rPr lang="es-MX" dirty="0"/>
              <a:t>Q Li, X </a:t>
            </a:r>
            <a:r>
              <a:rPr lang="es-MX" dirty="0" err="1"/>
              <a:t>Guan</a:t>
            </a:r>
            <a:r>
              <a:rPr lang="es-MX" dirty="0"/>
              <a:t>, P </a:t>
            </a:r>
            <a:r>
              <a:rPr lang="es-MX" dirty="0" err="1"/>
              <a:t>Wu</a:t>
            </a:r>
            <a:r>
              <a:rPr lang="es-MX" dirty="0"/>
              <a:t>, et al. </a:t>
            </a:r>
            <a:r>
              <a:rPr lang="es-MX" dirty="0" err="1"/>
              <a:t>Early</a:t>
            </a:r>
            <a:r>
              <a:rPr lang="es-MX" dirty="0"/>
              <a:t> </a:t>
            </a:r>
            <a:r>
              <a:rPr lang="es-MX" dirty="0" err="1"/>
              <a:t>transmission</a:t>
            </a:r>
            <a:r>
              <a:rPr lang="es-MX" dirty="0"/>
              <a:t> </a:t>
            </a:r>
            <a:r>
              <a:rPr lang="es-MX" dirty="0" err="1"/>
              <a:t>dynamics</a:t>
            </a:r>
            <a:r>
              <a:rPr lang="es-MX" dirty="0"/>
              <a:t> in Wuhan, China, of novel coronavirus-</a:t>
            </a:r>
            <a:r>
              <a:rPr lang="es-MX" dirty="0" err="1"/>
              <a:t>infected</a:t>
            </a:r>
            <a:r>
              <a:rPr lang="es-MX" dirty="0"/>
              <a:t> </a:t>
            </a:r>
            <a:r>
              <a:rPr lang="es-MX" dirty="0" err="1"/>
              <a:t>pneumonia</a:t>
            </a:r>
            <a:r>
              <a:rPr lang="es-MX" dirty="0"/>
              <a:t>, N </a:t>
            </a:r>
            <a:r>
              <a:rPr lang="es-MX" dirty="0" err="1"/>
              <a:t>Engl</a:t>
            </a:r>
            <a:r>
              <a:rPr lang="es-MX" dirty="0"/>
              <a:t> J </a:t>
            </a:r>
            <a:r>
              <a:rPr lang="es-MX" dirty="0" err="1"/>
              <a:t>Med</a:t>
            </a:r>
            <a:r>
              <a:rPr lang="es-MX" dirty="0"/>
              <a:t> (2020)</a:t>
            </a:r>
          </a:p>
          <a:p>
            <a:r>
              <a:rPr lang="es-MX" dirty="0"/>
              <a:t>Johns Hopkins Center </a:t>
            </a:r>
            <a:r>
              <a:rPr lang="es-MX" dirty="0" err="1"/>
              <a:t>for</a:t>
            </a:r>
            <a:r>
              <a:rPr lang="es-MX" dirty="0"/>
              <a:t> </a:t>
            </a:r>
            <a:r>
              <a:rPr lang="es-MX" dirty="0" err="1"/>
              <a:t>Systems</a:t>
            </a:r>
            <a:r>
              <a:rPr lang="es-MX" dirty="0"/>
              <a:t> </a:t>
            </a:r>
            <a:r>
              <a:rPr lang="es-MX" dirty="0" err="1"/>
              <a:t>Science</a:t>
            </a:r>
            <a:r>
              <a:rPr lang="es-MX" dirty="0"/>
              <a:t> and </a:t>
            </a:r>
            <a:r>
              <a:rPr lang="es-MX" dirty="0" err="1"/>
              <a:t>Engineering</a:t>
            </a:r>
            <a:r>
              <a:rPr lang="es-MX" dirty="0"/>
              <a:t>, Coronavirus COVID-19 Global Cases, https://systems.jhu.edu/research/public-health/ncov/ (2020), </a:t>
            </a:r>
            <a:r>
              <a:rPr lang="es-MX" dirty="0" err="1"/>
              <a:t>Accessed</a:t>
            </a:r>
            <a:r>
              <a:rPr lang="es-MX" dirty="0"/>
              <a:t> 11th Mar 2020</a:t>
            </a:r>
          </a:p>
          <a:p>
            <a:r>
              <a:rPr lang="es-MX" dirty="0"/>
              <a:t>Vásquez, A. C., Quispe, J. P., &amp; Huayna, A. M. (2009). Procesamiento de lenguaje natural. Revista de investigación de Sistemas e Informática, 6(2), 45-54.</a:t>
            </a:r>
          </a:p>
          <a:p>
            <a:r>
              <a:rPr lang="es-MX" dirty="0" err="1"/>
              <a:t>Yan</a:t>
            </a:r>
            <a:r>
              <a:rPr lang="es-MX" dirty="0"/>
              <a:t>, L. C., </a:t>
            </a:r>
            <a:r>
              <a:rPr lang="es-MX" dirty="0" err="1"/>
              <a:t>Yoshua</a:t>
            </a:r>
            <a:r>
              <a:rPr lang="es-MX" dirty="0"/>
              <a:t>, B., &amp; Geoffrey, H. (2015). Deep </a:t>
            </a:r>
            <a:r>
              <a:rPr lang="es-MX" dirty="0" err="1"/>
              <a:t>learning</a:t>
            </a:r>
            <a:r>
              <a:rPr lang="es-MX" dirty="0"/>
              <a:t>. </a:t>
            </a:r>
            <a:r>
              <a:rPr lang="es-MX" dirty="0" err="1"/>
              <a:t>nature</a:t>
            </a:r>
            <a:r>
              <a:rPr lang="es-MX" dirty="0"/>
              <a:t>, 521(7553), 436-444.</a:t>
            </a:r>
          </a:p>
          <a:p>
            <a:r>
              <a:rPr lang="es-MX" dirty="0" err="1"/>
              <a:t>Gulli</a:t>
            </a:r>
            <a:r>
              <a:rPr lang="es-MX" dirty="0"/>
              <a:t>, A., &amp; Pal, S. (2017). Deep </a:t>
            </a:r>
            <a:r>
              <a:rPr lang="es-MX" dirty="0" err="1"/>
              <a:t>learning</a:t>
            </a:r>
            <a:r>
              <a:rPr lang="es-MX" dirty="0"/>
              <a:t> </a:t>
            </a:r>
            <a:r>
              <a:rPr lang="es-MX" dirty="0" err="1"/>
              <a:t>with</a:t>
            </a:r>
            <a:r>
              <a:rPr lang="es-MX" dirty="0"/>
              <a:t> </a:t>
            </a:r>
            <a:r>
              <a:rPr lang="es-MX" dirty="0" err="1"/>
              <a:t>Keras</a:t>
            </a:r>
            <a:r>
              <a:rPr lang="es-MX" dirty="0"/>
              <a:t>. </a:t>
            </a:r>
            <a:r>
              <a:rPr lang="es-MX" dirty="0" err="1"/>
              <a:t>Packt</a:t>
            </a:r>
            <a:r>
              <a:rPr lang="es-MX" dirty="0"/>
              <a:t> Publishing Ltd.</a:t>
            </a:r>
          </a:p>
          <a:p>
            <a:endParaRPr lang="es-MX" dirty="0"/>
          </a:p>
        </p:txBody>
      </p:sp>
    </p:spTree>
    <p:extLst>
      <p:ext uri="{BB962C8B-B14F-4D97-AF65-F5344CB8AC3E}">
        <p14:creationId xmlns:p14="http://schemas.microsoft.com/office/powerpoint/2010/main" val="3841073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Planteamiento del problema</a:t>
            </a:r>
            <a:endParaRPr lang="es-MX" dirty="0"/>
          </a:p>
        </p:txBody>
      </p:sp>
      <p:sp>
        <p:nvSpPr>
          <p:cNvPr id="3" name="Marcador de contenido 2"/>
          <p:cNvSpPr>
            <a:spLocks noGrp="1"/>
          </p:cNvSpPr>
          <p:nvPr>
            <p:ph idx="1"/>
          </p:nvPr>
        </p:nvSpPr>
        <p:spPr/>
        <p:txBody>
          <a:bodyPr>
            <a:normAutofit/>
          </a:bodyPr>
          <a:lstStyle/>
          <a:p>
            <a:pPr lvl="1"/>
            <a:r>
              <a:rPr lang="es-MX" sz="2000" dirty="0" smtClean="0"/>
              <a:t>Hoy en día nuestra fuente principal de noticias son las redes sociales, desafortunadamente también es una fuente de noticias falsas. Existe gente con la suficiente capacidad de análisis para detectar cuando una noticia es falsa o no. Pero también existe mucha gente sin la motivación de preguntarse si la información que esta leyendo es verdadera o no, en otras palabras, existe gente que cree todo lo que lee. </a:t>
            </a:r>
          </a:p>
          <a:p>
            <a:pPr lvl="1"/>
            <a:r>
              <a:rPr lang="es-MX" sz="2000" dirty="0" smtClean="0"/>
              <a:t>Seria de gran ayuda tener modelo que pueda identificar las noticias falsas, en este caso específicamente con el tema covid-19. Para así poder tratar de disminuir la desinformación en las personas para así proteger a la población de practicas erróneas basada en información errónea. </a:t>
            </a:r>
            <a:endParaRPr lang="es-MX" sz="2000" dirty="0"/>
          </a:p>
        </p:txBody>
      </p:sp>
    </p:spTree>
    <p:extLst>
      <p:ext uri="{BB962C8B-B14F-4D97-AF65-F5344CB8AC3E}">
        <p14:creationId xmlns:p14="http://schemas.microsoft.com/office/powerpoint/2010/main" val="2099187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Fuentes(3/7)</a:t>
            </a:r>
            <a:endParaRPr lang="es-MX" dirty="0"/>
          </a:p>
        </p:txBody>
      </p:sp>
      <p:sp>
        <p:nvSpPr>
          <p:cNvPr id="3" name="Marcador de contenido 2"/>
          <p:cNvSpPr>
            <a:spLocks noGrp="1"/>
          </p:cNvSpPr>
          <p:nvPr>
            <p:ph idx="1"/>
          </p:nvPr>
        </p:nvSpPr>
        <p:spPr/>
        <p:txBody>
          <a:bodyPr>
            <a:normAutofit fontScale="92500"/>
          </a:bodyPr>
          <a:lstStyle/>
          <a:p>
            <a:r>
              <a:rPr lang="es-MX" dirty="0"/>
              <a:t>Hope, T., </a:t>
            </a:r>
            <a:r>
              <a:rPr lang="es-MX" dirty="0" err="1"/>
              <a:t>Resheff</a:t>
            </a:r>
            <a:r>
              <a:rPr lang="es-MX" dirty="0"/>
              <a:t>, Y. S., &amp; Lieder, I. (2017). </a:t>
            </a:r>
            <a:r>
              <a:rPr lang="es-MX" dirty="0" err="1"/>
              <a:t>Learning</a:t>
            </a:r>
            <a:r>
              <a:rPr lang="es-MX" dirty="0"/>
              <a:t> </a:t>
            </a:r>
            <a:r>
              <a:rPr lang="es-MX" dirty="0" err="1"/>
              <a:t>tensorflow</a:t>
            </a:r>
            <a:r>
              <a:rPr lang="es-MX" dirty="0"/>
              <a:t>: A </a:t>
            </a:r>
            <a:r>
              <a:rPr lang="es-MX" dirty="0" err="1"/>
              <a:t>guide</a:t>
            </a:r>
            <a:r>
              <a:rPr lang="es-MX" dirty="0"/>
              <a:t> to </a:t>
            </a:r>
            <a:r>
              <a:rPr lang="es-MX" dirty="0" err="1"/>
              <a:t>building</a:t>
            </a:r>
            <a:r>
              <a:rPr lang="es-MX" dirty="0"/>
              <a:t> </a:t>
            </a:r>
            <a:r>
              <a:rPr lang="es-MX" dirty="0" err="1"/>
              <a:t>deep</a:t>
            </a:r>
            <a:r>
              <a:rPr lang="es-MX" dirty="0"/>
              <a:t> </a:t>
            </a:r>
            <a:r>
              <a:rPr lang="es-MX" dirty="0" err="1"/>
              <a:t>learning</a:t>
            </a:r>
            <a:r>
              <a:rPr lang="es-MX" dirty="0"/>
              <a:t> </a:t>
            </a:r>
            <a:r>
              <a:rPr lang="es-MX" dirty="0" err="1"/>
              <a:t>systems</a:t>
            </a:r>
            <a:r>
              <a:rPr lang="es-MX" dirty="0"/>
              <a:t>. " </a:t>
            </a:r>
            <a:r>
              <a:rPr lang="es-MX" dirty="0" err="1"/>
              <a:t>O'Reilly</a:t>
            </a:r>
            <a:r>
              <a:rPr lang="es-MX" dirty="0"/>
              <a:t> Media, Inc.".</a:t>
            </a:r>
          </a:p>
          <a:p>
            <a:r>
              <a:rPr lang="es-MX" dirty="0" err="1"/>
              <a:t>Manaswi</a:t>
            </a:r>
            <a:r>
              <a:rPr lang="es-MX" dirty="0"/>
              <a:t>, N. K., </a:t>
            </a:r>
            <a:r>
              <a:rPr lang="es-MX" dirty="0" err="1"/>
              <a:t>Manaswi</a:t>
            </a:r>
            <a:r>
              <a:rPr lang="es-MX" dirty="0"/>
              <a:t>, N. K., &amp; John, S. (2018). Deep </a:t>
            </a:r>
            <a:r>
              <a:rPr lang="es-MX" dirty="0" err="1"/>
              <a:t>learning</a:t>
            </a:r>
            <a:r>
              <a:rPr lang="es-MX" dirty="0"/>
              <a:t> </a:t>
            </a:r>
            <a:r>
              <a:rPr lang="es-MX" dirty="0" err="1"/>
              <a:t>with</a:t>
            </a:r>
            <a:r>
              <a:rPr lang="es-MX" dirty="0"/>
              <a:t> </a:t>
            </a:r>
            <a:r>
              <a:rPr lang="es-MX" dirty="0" err="1"/>
              <a:t>applications</a:t>
            </a:r>
            <a:r>
              <a:rPr lang="es-MX" dirty="0"/>
              <a:t> </a:t>
            </a:r>
            <a:r>
              <a:rPr lang="es-MX" dirty="0" err="1"/>
              <a:t>using</a:t>
            </a:r>
            <a:r>
              <a:rPr lang="es-MX" dirty="0"/>
              <a:t> </a:t>
            </a:r>
            <a:r>
              <a:rPr lang="es-MX" dirty="0" err="1"/>
              <a:t>python</a:t>
            </a:r>
            <a:r>
              <a:rPr lang="es-MX" dirty="0"/>
              <a:t> (pp. 31-43). Bangalore, India: </a:t>
            </a:r>
            <a:r>
              <a:rPr lang="es-MX" dirty="0" err="1"/>
              <a:t>Apress</a:t>
            </a:r>
            <a:r>
              <a:rPr lang="es-MX" dirty="0"/>
              <a:t>.</a:t>
            </a:r>
          </a:p>
          <a:p>
            <a:r>
              <a:rPr lang="es-MX" dirty="0"/>
              <a:t>Drabas, T., &amp; Lee, D. (2017). </a:t>
            </a:r>
            <a:r>
              <a:rPr lang="es-MX" dirty="0" err="1"/>
              <a:t>Learning</a:t>
            </a:r>
            <a:r>
              <a:rPr lang="es-MX" dirty="0"/>
              <a:t> </a:t>
            </a:r>
            <a:r>
              <a:rPr lang="es-MX" dirty="0" err="1"/>
              <a:t>PySpark</a:t>
            </a:r>
            <a:r>
              <a:rPr lang="es-MX" dirty="0"/>
              <a:t>. </a:t>
            </a:r>
            <a:r>
              <a:rPr lang="es-MX" dirty="0" err="1"/>
              <a:t>Packt</a:t>
            </a:r>
            <a:r>
              <a:rPr lang="es-MX" dirty="0"/>
              <a:t> Publishing Ltd.</a:t>
            </a:r>
          </a:p>
          <a:p>
            <a:r>
              <a:rPr lang="es-MX" dirty="0"/>
              <a:t>Machine, B. P. B., &amp; Singh, P. </a:t>
            </a:r>
            <a:r>
              <a:rPr lang="es-MX" dirty="0" err="1"/>
              <a:t>Learn</a:t>
            </a:r>
            <a:r>
              <a:rPr lang="es-MX" dirty="0"/>
              <a:t> </a:t>
            </a:r>
            <a:r>
              <a:rPr lang="es-MX" dirty="0" err="1"/>
              <a:t>PySpark</a:t>
            </a:r>
            <a:r>
              <a:rPr lang="es-MX" dirty="0"/>
              <a:t>.</a:t>
            </a:r>
          </a:p>
          <a:p>
            <a:r>
              <a:rPr lang="es-MX" dirty="0" err="1"/>
              <a:t>Dhamodaran</a:t>
            </a:r>
            <a:r>
              <a:rPr lang="es-MX" dirty="0"/>
              <a:t>, B., </a:t>
            </a:r>
            <a:r>
              <a:rPr lang="es-MX" dirty="0" err="1"/>
              <a:t>Siddhesh</a:t>
            </a:r>
            <a:r>
              <a:rPr lang="es-MX" dirty="0"/>
              <a:t>, S., </a:t>
            </a:r>
            <a:r>
              <a:rPr lang="es-MX" dirty="0" err="1"/>
              <a:t>Suhas</a:t>
            </a:r>
            <a:r>
              <a:rPr lang="es-MX" dirty="0"/>
              <a:t>, P. S., </a:t>
            </a:r>
            <a:r>
              <a:rPr lang="es-MX" dirty="0" err="1"/>
              <a:t>Sujithra</a:t>
            </a:r>
            <a:r>
              <a:rPr lang="es-MX" dirty="0"/>
              <a:t>, M., &amp; </a:t>
            </a:r>
            <a:r>
              <a:rPr lang="es-MX" dirty="0" err="1"/>
              <a:t>Velvadivu</a:t>
            </a:r>
            <a:r>
              <a:rPr lang="es-MX" dirty="0"/>
              <a:t>, P. (2020). Big Data Performance </a:t>
            </a:r>
            <a:r>
              <a:rPr lang="es-MX" dirty="0" err="1"/>
              <a:t>Compairision</a:t>
            </a:r>
            <a:r>
              <a:rPr lang="es-MX" dirty="0"/>
              <a:t> </a:t>
            </a:r>
            <a:r>
              <a:rPr lang="es-MX" dirty="0" err="1"/>
              <a:t>Over</a:t>
            </a:r>
            <a:r>
              <a:rPr lang="es-MX" dirty="0"/>
              <a:t> </a:t>
            </a:r>
            <a:r>
              <a:rPr lang="es-MX" dirty="0" err="1"/>
              <a:t>Pyspark</a:t>
            </a:r>
            <a:r>
              <a:rPr lang="es-MX" dirty="0"/>
              <a:t> </a:t>
            </a:r>
            <a:r>
              <a:rPr lang="es-MX" dirty="0" err="1"/>
              <a:t>Tensorflow</a:t>
            </a:r>
            <a:r>
              <a:rPr lang="es-MX" dirty="0"/>
              <a:t> and </a:t>
            </a:r>
            <a:r>
              <a:rPr lang="es-MX" dirty="0" err="1"/>
              <a:t>Scikit-Learn</a:t>
            </a:r>
            <a:r>
              <a:rPr lang="es-MX" dirty="0"/>
              <a:t>. no, 11, 239-242.</a:t>
            </a:r>
          </a:p>
          <a:p>
            <a:r>
              <a:rPr lang="es-MX" dirty="0"/>
              <a:t>Singh, P. (2019). Data </a:t>
            </a:r>
            <a:r>
              <a:rPr lang="es-MX" dirty="0" err="1"/>
              <a:t>Processing</a:t>
            </a:r>
            <a:r>
              <a:rPr lang="es-MX" dirty="0"/>
              <a:t>. In </a:t>
            </a:r>
            <a:r>
              <a:rPr lang="es-MX" dirty="0" err="1"/>
              <a:t>Learn</a:t>
            </a:r>
            <a:r>
              <a:rPr lang="es-MX" dirty="0"/>
              <a:t> </a:t>
            </a:r>
            <a:r>
              <a:rPr lang="es-MX" dirty="0" err="1"/>
              <a:t>PySpark</a:t>
            </a:r>
            <a:r>
              <a:rPr lang="es-MX" dirty="0"/>
              <a:t> (pp. 17-48). </a:t>
            </a:r>
            <a:r>
              <a:rPr lang="es-MX" dirty="0" err="1"/>
              <a:t>Apress</a:t>
            </a:r>
            <a:r>
              <a:rPr lang="es-MX" dirty="0"/>
              <a:t>, Berkeley, CA.</a:t>
            </a:r>
          </a:p>
          <a:p>
            <a:r>
              <a:rPr lang="es-MX" dirty="0"/>
              <a:t>F </a:t>
            </a:r>
            <a:r>
              <a:rPr lang="es-MX" dirty="0" err="1"/>
              <a:t>Torabi</a:t>
            </a:r>
            <a:r>
              <a:rPr lang="es-MX" dirty="0"/>
              <a:t> </a:t>
            </a:r>
            <a:r>
              <a:rPr lang="es-MX" dirty="0" err="1"/>
              <a:t>Asr</a:t>
            </a:r>
            <a:r>
              <a:rPr lang="es-MX" dirty="0"/>
              <a:t>, M Taboada - Big Data &amp; </a:t>
            </a:r>
            <a:r>
              <a:rPr lang="es-MX" dirty="0" err="1"/>
              <a:t>Society</a:t>
            </a:r>
            <a:r>
              <a:rPr lang="es-MX" dirty="0"/>
              <a:t>, 2019 - journals.sagepub.com</a:t>
            </a:r>
          </a:p>
          <a:p>
            <a:endParaRPr lang="es-MX" dirty="0"/>
          </a:p>
        </p:txBody>
      </p:sp>
    </p:spTree>
    <p:extLst>
      <p:ext uri="{BB962C8B-B14F-4D97-AF65-F5344CB8AC3E}">
        <p14:creationId xmlns:p14="http://schemas.microsoft.com/office/powerpoint/2010/main" val="75799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Fuentes(4/7)</a:t>
            </a:r>
            <a:endParaRPr lang="es-MX" dirty="0"/>
          </a:p>
        </p:txBody>
      </p:sp>
      <p:sp>
        <p:nvSpPr>
          <p:cNvPr id="3" name="Marcador de contenido 2"/>
          <p:cNvSpPr>
            <a:spLocks noGrp="1"/>
          </p:cNvSpPr>
          <p:nvPr>
            <p:ph idx="1"/>
          </p:nvPr>
        </p:nvSpPr>
        <p:spPr/>
        <p:txBody>
          <a:bodyPr>
            <a:normAutofit fontScale="92500"/>
          </a:bodyPr>
          <a:lstStyle/>
          <a:p>
            <a:r>
              <a:rPr lang="es-MX" dirty="0"/>
              <a:t>J </a:t>
            </a:r>
            <a:r>
              <a:rPr lang="es-MX" dirty="0" err="1"/>
              <a:t>Kang</a:t>
            </a:r>
            <a:r>
              <a:rPr lang="es-MX" dirty="0"/>
              <a:t>, S Lee - International </a:t>
            </a:r>
            <a:r>
              <a:rPr lang="es-MX" dirty="0" err="1"/>
              <a:t>Journal</a:t>
            </a:r>
            <a:r>
              <a:rPr lang="es-MX" dirty="0"/>
              <a:t> of Internet, </a:t>
            </a:r>
            <a:r>
              <a:rPr lang="es-MX" dirty="0" err="1"/>
              <a:t>Broadcasting</a:t>
            </a:r>
            <a:r>
              <a:rPr lang="es-MX" dirty="0"/>
              <a:t> …, 2019 - koreascience.or.kr</a:t>
            </a:r>
          </a:p>
          <a:p>
            <a:r>
              <a:rPr lang="es-MX" dirty="0"/>
              <a:t>S </a:t>
            </a:r>
            <a:r>
              <a:rPr lang="es-MX" dirty="0" err="1"/>
              <a:t>Huckle</a:t>
            </a:r>
            <a:r>
              <a:rPr lang="es-MX" dirty="0"/>
              <a:t>, M White - Big data, 2017 - liebertpub.com</a:t>
            </a:r>
          </a:p>
          <a:p>
            <a:r>
              <a:rPr lang="es-MX" dirty="0"/>
              <a:t>NK </a:t>
            </a:r>
            <a:r>
              <a:rPr lang="es-MX" dirty="0" err="1"/>
              <a:t>Conroy</a:t>
            </a:r>
            <a:r>
              <a:rPr lang="es-MX" dirty="0"/>
              <a:t>, VL </a:t>
            </a:r>
            <a:r>
              <a:rPr lang="es-MX" dirty="0" err="1"/>
              <a:t>Rubin</a:t>
            </a:r>
            <a:r>
              <a:rPr lang="es-MX" dirty="0"/>
              <a:t>, Y </a:t>
            </a:r>
            <a:r>
              <a:rPr lang="es-MX" dirty="0" err="1"/>
              <a:t>Chen</a:t>
            </a:r>
            <a:r>
              <a:rPr lang="es-MX" dirty="0"/>
              <a:t> - </a:t>
            </a:r>
            <a:r>
              <a:rPr lang="es-MX" dirty="0" err="1"/>
              <a:t>Proceedings</a:t>
            </a:r>
            <a:r>
              <a:rPr lang="es-MX" dirty="0"/>
              <a:t> of </a:t>
            </a:r>
            <a:r>
              <a:rPr lang="es-MX" dirty="0" err="1"/>
              <a:t>the</a:t>
            </a:r>
            <a:r>
              <a:rPr lang="es-MX" dirty="0"/>
              <a:t> </a:t>
            </a:r>
            <a:r>
              <a:rPr lang="es-MX" dirty="0" err="1"/>
              <a:t>association</a:t>
            </a:r>
            <a:r>
              <a:rPr lang="es-MX" dirty="0"/>
              <a:t> …, 2015 - </a:t>
            </a:r>
            <a:r>
              <a:rPr lang="es-MX" dirty="0" err="1"/>
              <a:t>Wiley</a:t>
            </a:r>
            <a:r>
              <a:rPr lang="es-MX" dirty="0"/>
              <a:t> Online Library</a:t>
            </a:r>
          </a:p>
          <a:p>
            <a:r>
              <a:rPr lang="es-MX" dirty="0"/>
              <a:t>V Singh, R </a:t>
            </a:r>
            <a:r>
              <a:rPr lang="es-MX" dirty="0" err="1"/>
              <a:t>Dasgupta</a:t>
            </a:r>
            <a:r>
              <a:rPr lang="es-MX" dirty="0"/>
              <a:t>, D </a:t>
            </a:r>
            <a:r>
              <a:rPr lang="es-MX" dirty="0" err="1"/>
              <a:t>Sonagra</a:t>
            </a:r>
            <a:r>
              <a:rPr lang="es-MX" dirty="0"/>
              <a:t>, K </a:t>
            </a:r>
            <a:r>
              <a:rPr lang="es-MX" dirty="0" err="1"/>
              <a:t>Raman</a:t>
            </a:r>
            <a:r>
              <a:rPr lang="es-MX" dirty="0"/>
              <a:t>… - … </a:t>
            </a:r>
            <a:r>
              <a:rPr lang="es-MX" dirty="0" err="1"/>
              <a:t>conference</a:t>
            </a:r>
            <a:r>
              <a:rPr lang="es-MX" dirty="0"/>
              <a:t> </a:t>
            </a:r>
            <a:r>
              <a:rPr lang="es-MX" dirty="0" err="1"/>
              <a:t>on</a:t>
            </a:r>
            <a:r>
              <a:rPr lang="es-MX" dirty="0"/>
              <a:t> social …, 2017 - sbp-brims.org</a:t>
            </a:r>
          </a:p>
          <a:p>
            <a:r>
              <a:rPr lang="es-MX" dirty="0"/>
              <a:t>Ni, F., Zhang, J., &amp; </a:t>
            </a:r>
            <a:r>
              <a:rPr lang="es-MX" dirty="0" err="1"/>
              <a:t>Noori</a:t>
            </a:r>
            <a:r>
              <a:rPr lang="es-MX" dirty="0"/>
              <a:t>, M. N. (2020). Deep </a:t>
            </a:r>
            <a:r>
              <a:rPr lang="es-MX" dirty="0" err="1"/>
              <a:t>learning</a:t>
            </a:r>
            <a:r>
              <a:rPr lang="es-MX" dirty="0"/>
              <a:t> </a:t>
            </a:r>
            <a:r>
              <a:rPr lang="es-MX" dirty="0" err="1"/>
              <a:t>for</a:t>
            </a:r>
            <a:r>
              <a:rPr lang="es-MX" dirty="0"/>
              <a:t> data </a:t>
            </a:r>
            <a:r>
              <a:rPr lang="es-MX" dirty="0" err="1"/>
              <a:t>anomaly</a:t>
            </a:r>
            <a:r>
              <a:rPr lang="es-MX" dirty="0"/>
              <a:t> </a:t>
            </a:r>
            <a:r>
              <a:rPr lang="es-MX" dirty="0" err="1"/>
              <a:t>detection</a:t>
            </a:r>
            <a:r>
              <a:rPr lang="es-MX" dirty="0"/>
              <a:t> and data </a:t>
            </a:r>
            <a:r>
              <a:rPr lang="es-MX" dirty="0" err="1"/>
              <a:t>compression</a:t>
            </a:r>
            <a:r>
              <a:rPr lang="es-MX" dirty="0"/>
              <a:t> of a </a:t>
            </a:r>
            <a:r>
              <a:rPr lang="es-MX" dirty="0" err="1"/>
              <a:t>long‐span</a:t>
            </a:r>
            <a:r>
              <a:rPr lang="es-MX" dirty="0"/>
              <a:t> </a:t>
            </a:r>
            <a:r>
              <a:rPr lang="es-MX" dirty="0" err="1"/>
              <a:t>suspension</a:t>
            </a:r>
            <a:r>
              <a:rPr lang="es-MX" dirty="0"/>
              <a:t> bridge. </a:t>
            </a:r>
            <a:r>
              <a:rPr lang="es-MX" i="1" dirty="0" err="1"/>
              <a:t>Computer‐Aided</a:t>
            </a:r>
            <a:r>
              <a:rPr lang="es-MX" i="1" dirty="0"/>
              <a:t> Civil and </a:t>
            </a:r>
            <a:r>
              <a:rPr lang="es-MX" i="1" dirty="0" err="1"/>
              <a:t>Infrastructure</a:t>
            </a:r>
            <a:r>
              <a:rPr lang="es-MX" i="1" dirty="0"/>
              <a:t> </a:t>
            </a:r>
            <a:r>
              <a:rPr lang="es-MX" i="1" dirty="0" err="1"/>
              <a:t>Engineering</a:t>
            </a:r>
            <a:r>
              <a:rPr lang="es-MX" dirty="0"/>
              <a:t>, </a:t>
            </a:r>
            <a:r>
              <a:rPr lang="es-MX" i="1" dirty="0"/>
              <a:t>35</a:t>
            </a:r>
            <a:r>
              <a:rPr lang="es-MX" dirty="0"/>
              <a:t>(7), 685-700.</a:t>
            </a:r>
          </a:p>
          <a:p>
            <a:r>
              <a:rPr lang="es-MX" dirty="0" err="1"/>
              <a:t>Bulusu</a:t>
            </a:r>
            <a:r>
              <a:rPr lang="es-MX" dirty="0"/>
              <a:t>, S., </a:t>
            </a:r>
            <a:r>
              <a:rPr lang="es-MX" dirty="0" err="1"/>
              <a:t>Kailkhura</a:t>
            </a:r>
            <a:r>
              <a:rPr lang="es-MX" dirty="0"/>
              <a:t>, B., Li, B., </a:t>
            </a:r>
            <a:r>
              <a:rPr lang="es-MX" dirty="0" err="1"/>
              <a:t>Varshney</a:t>
            </a:r>
            <a:r>
              <a:rPr lang="es-MX" dirty="0"/>
              <a:t>, P. K., &amp; </a:t>
            </a:r>
            <a:r>
              <a:rPr lang="es-MX" dirty="0" err="1"/>
              <a:t>Song</a:t>
            </a:r>
            <a:r>
              <a:rPr lang="es-MX" dirty="0"/>
              <a:t>, D. (2020). </a:t>
            </a:r>
            <a:r>
              <a:rPr lang="es-MX" dirty="0" err="1"/>
              <a:t>Anomalous</a:t>
            </a:r>
            <a:r>
              <a:rPr lang="es-MX" dirty="0"/>
              <a:t> </a:t>
            </a:r>
            <a:r>
              <a:rPr lang="es-MX" dirty="0" err="1"/>
              <a:t>example</a:t>
            </a:r>
            <a:r>
              <a:rPr lang="es-MX" dirty="0"/>
              <a:t> </a:t>
            </a:r>
            <a:r>
              <a:rPr lang="es-MX" dirty="0" err="1"/>
              <a:t>detection</a:t>
            </a:r>
            <a:r>
              <a:rPr lang="es-MX" dirty="0"/>
              <a:t> in </a:t>
            </a:r>
            <a:r>
              <a:rPr lang="es-MX" dirty="0" err="1"/>
              <a:t>deep</a:t>
            </a:r>
            <a:r>
              <a:rPr lang="es-MX" dirty="0"/>
              <a:t> </a:t>
            </a:r>
            <a:r>
              <a:rPr lang="es-MX" dirty="0" err="1"/>
              <a:t>learning</a:t>
            </a:r>
            <a:r>
              <a:rPr lang="es-MX" dirty="0"/>
              <a:t>: A </a:t>
            </a:r>
            <a:r>
              <a:rPr lang="es-MX" dirty="0" err="1"/>
              <a:t>survey</a:t>
            </a:r>
            <a:r>
              <a:rPr lang="es-MX" dirty="0"/>
              <a:t>. </a:t>
            </a:r>
            <a:r>
              <a:rPr lang="es-MX" i="1" dirty="0"/>
              <a:t>IEEE Access</a:t>
            </a:r>
            <a:r>
              <a:rPr lang="es-MX" dirty="0"/>
              <a:t>, </a:t>
            </a:r>
            <a:r>
              <a:rPr lang="es-MX" i="1" dirty="0"/>
              <a:t>8</a:t>
            </a:r>
            <a:r>
              <a:rPr lang="es-MX" dirty="0"/>
              <a:t>, 132330-132347.</a:t>
            </a:r>
          </a:p>
          <a:p>
            <a:endParaRPr lang="es-MX" dirty="0"/>
          </a:p>
        </p:txBody>
      </p:sp>
    </p:spTree>
    <p:extLst>
      <p:ext uri="{BB962C8B-B14F-4D97-AF65-F5344CB8AC3E}">
        <p14:creationId xmlns:p14="http://schemas.microsoft.com/office/powerpoint/2010/main" val="2265918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Fuentes(5/7)</a:t>
            </a:r>
            <a:endParaRPr lang="es-MX" dirty="0"/>
          </a:p>
        </p:txBody>
      </p:sp>
      <p:sp>
        <p:nvSpPr>
          <p:cNvPr id="3" name="Marcador de contenido 2"/>
          <p:cNvSpPr>
            <a:spLocks noGrp="1"/>
          </p:cNvSpPr>
          <p:nvPr>
            <p:ph idx="1"/>
          </p:nvPr>
        </p:nvSpPr>
        <p:spPr/>
        <p:txBody>
          <a:bodyPr>
            <a:normAutofit fontScale="92500" lnSpcReduction="20000"/>
          </a:bodyPr>
          <a:lstStyle/>
          <a:p>
            <a:r>
              <a:rPr lang="es-MX" dirty="0" err="1"/>
              <a:t>Niu</a:t>
            </a:r>
            <a:r>
              <a:rPr lang="es-MX" dirty="0"/>
              <a:t>, X., Li, J., </a:t>
            </a:r>
            <a:r>
              <a:rPr lang="es-MX" dirty="0" err="1"/>
              <a:t>Sun</a:t>
            </a:r>
            <a:r>
              <a:rPr lang="es-MX" dirty="0"/>
              <a:t>, J., &amp; </a:t>
            </a:r>
            <a:r>
              <a:rPr lang="es-MX" dirty="0" err="1"/>
              <a:t>Tomsovic</a:t>
            </a:r>
            <a:r>
              <a:rPr lang="es-MX" dirty="0"/>
              <a:t>, K. (2019, </a:t>
            </a:r>
            <a:r>
              <a:rPr lang="es-MX" dirty="0" err="1"/>
              <a:t>February</a:t>
            </a:r>
            <a:r>
              <a:rPr lang="es-MX" dirty="0"/>
              <a:t>). </a:t>
            </a:r>
            <a:r>
              <a:rPr lang="es-MX" dirty="0" err="1"/>
              <a:t>Dynamic</a:t>
            </a:r>
            <a:r>
              <a:rPr lang="es-MX" dirty="0"/>
              <a:t> </a:t>
            </a:r>
            <a:r>
              <a:rPr lang="es-MX" dirty="0" err="1"/>
              <a:t>detection</a:t>
            </a:r>
            <a:r>
              <a:rPr lang="es-MX" dirty="0"/>
              <a:t> of false data </a:t>
            </a:r>
            <a:r>
              <a:rPr lang="es-MX" dirty="0" err="1"/>
              <a:t>injection</a:t>
            </a:r>
            <a:r>
              <a:rPr lang="es-MX" dirty="0"/>
              <a:t> </a:t>
            </a:r>
            <a:r>
              <a:rPr lang="es-MX" dirty="0" err="1"/>
              <a:t>attack</a:t>
            </a:r>
            <a:r>
              <a:rPr lang="es-MX" dirty="0"/>
              <a:t> in </a:t>
            </a:r>
            <a:r>
              <a:rPr lang="es-MX" dirty="0" err="1"/>
              <a:t>smart</a:t>
            </a:r>
            <a:r>
              <a:rPr lang="es-MX" dirty="0"/>
              <a:t> </a:t>
            </a:r>
            <a:r>
              <a:rPr lang="es-MX" dirty="0" err="1"/>
              <a:t>grid</a:t>
            </a:r>
            <a:r>
              <a:rPr lang="es-MX" dirty="0"/>
              <a:t> </a:t>
            </a:r>
            <a:r>
              <a:rPr lang="es-MX" dirty="0" err="1"/>
              <a:t>using</a:t>
            </a:r>
            <a:r>
              <a:rPr lang="es-MX" dirty="0"/>
              <a:t> </a:t>
            </a:r>
            <a:r>
              <a:rPr lang="es-MX" dirty="0" err="1"/>
              <a:t>deep</a:t>
            </a:r>
            <a:r>
              <a:rPr lang="es-MX" dirty="0"/>
              <a:t> </a:t>
            </a:r>
            <a:r>
              <a:rPr lang="es-MX" dirty="0" err="1"/>
              <a:t>learning</a:t>
            </a:r>
            <a:r>
              <a:rPr lang="es-MX" dirty="0"/>
              <a:t>. In </a:t>
            </a:r>
            <a:r>
              <a:rPr lang="es-MX" i="1" dirty="0"/>
              <a:t>2019 IEEE </a:t>
            </a:r>
            <a:r>
              <a:rPr lang="es-MX" i="1" dirty="0" err="1"/>
              <a:t>Power</a:t>
            </a:r>
            <a:r>
              <a:rPr lang="es-MX" i="1" dirty="0"/>
              <a:t> &amp; </a:t>
            </a:r>
            <a:r>
              <a:rPr lang="es-MX" i="1" dirty="0" err="1"/>
              <a:t>Energy</a:t>
            </a:r>
            <a:r>
              <a:rPr lang="es-MX" i="1" dirty="0"/>
              <a:t> </a:t>
            </a:r>
            <a:r>
              <a:rPr lang="es-MX" i="1" dirty="0" err="1"/>
              <a:t>Society</a:t>
            </a:r>
            <a:r>
              <a:rPr lang="es-MX" i="1" dirty="0"/>
              <a:t> </a:t>
            </a:r>
            <a:r>
              <a:rPr lang="es-MX" i="1" dirty="0" err="1"/>
              <a:t>Innovative</a:t>
            </a:r>
            <a:r>
              <a:rPr lang="es-MX" i="1" dirty="0"/>
              <a:t> Smart </a:t>
            </a:r>
            <a:r>
              <a:rPr lang="es-MX" i="1" dirty="0" err="1"/>
              <a:t>Grid</a:t>
            </a:r>
            <a:r>
              <a:rPr lang="es-MX" i="1" dirty="0"/>
              <a:t> Technologies </a:t>
            </a:r>
            <a:r>
              <a:rPr lang="es-MX" i="1" dirty="0" err="1"/>
              <a:t>Conference</a:t>
            </a:r>
            <a:r>
              <a:rPr lang="es-MX" i="1" dirty="0"/>
              <a:t> (ISGT)</a:t>
            </a:r>
            <a:r>
              <a:rPr lang="es-MX" dirty="0"/>
              <a:t> (pp. 1-6). IEEE.</a:t>
            </a:r>
          </a:p>
          <a:p>
            <a:r>
              <a:rPr lang="es-MX" dirty="0" err="1"/>
              <a:t>Zhou</a:t>
            </a:r>
            <a:r>
              <a:rPr lang="es-MX" dirty="0"/>
              <a:t>, X., Gong, W., Fu, W., &amp; Du, F. (2017, </a:t>
            </a:r>
            <a:r>
              <a:rPr lang="es-MX" dirty="0" err="1"/>
              <a:t>May</a:t>
            </a:r>
            <a:r>
              <a:rPr lang="es-MX" dirty="0"/>
              <a:t>). </a:t>
            </a:r>
            <a:r>
              <a:rPr lang="es-MX" dirty="0" err="1"/>
              <a:t>Application</a:t>
            </a:r>
            <a:r>
              <a:rPr lang="es-MX" dirty="0"/>
              <a:t> of </a:t>
            </a:r>
            <a:r>
              <a:rPr lang="es-MX" dirty="0" err="1"/>
              <a:t>deep</a:t>
            </a:r>
            <a:r>
              <a:rPr lang="es-MX" dirty="0"/>
              <a:t> </a:t>
            </a:r>
            <a:r>
              <a:rPr lang="es-MX" dirty="0" err="1"/>
              <a:t>learning</a:t>
            </a:r>
            <a:r>
              <a:rPr lang="es-MX" dirty="0"/>
              <a:t> in </a:t>
            </a:r>
            <a:r>
              <a:rPr lang="es-MX" dirty="0" err="1"/>
              <a:t>object</a:t>
            </a:r>
            <a:r>
              <a:rPr lang="es-MX" dirty="0"/>
              <a:t> </a:t>
            </a:r>
            <a:r>
              <a:rPr lang="es-MX" dirty="0" err="1"/>
              <a:t>detection</a:t>
            </a:r>
            <a:r>
              <a:rPr lang="es-MX" dirty="0"/>
              <a:t>. In </a:t>
            </a:r>
            <a:r>
              <a:rPr lang="es-MX" i="1" dirty="0"/>
              <a:t>2017 IEEE/ACIS 16th International </a:t>
            </a:r>
            <a:r>
              <a:rPr lang="es-MX" i="1" dirty="0" err="1"/>
              <a:t>Conference</a:t>
            </a:r>
            <a:r>
              <a:rPr lang="es-MX" i="1" dirty="0"/>
              <a:t> </a:t>
            </a:r>
            <a:r>
              <a:rPr lang="es-MX" i="1" dirty="0" err="1"/>
              <a:t>on</a:t>
            </a:r>
            <a:r>
              <a:rPr lang="es-MX" i="1" dirty="0"/>
              <a:t> </a:t>
            </a:r>
            <a:r>
              <a:rPr lang="es-MX" i="1" dirty="0" err="1"/>
              <a:t>Computer</a:t>
            </a:r>
            <a:r>
              <a:rPr lang="es-MX" i="1" dirty="0"/>
              <a:t> and </a:t>
            </a:r>
            <a:r>
              <a:rPr lang="es-MX" i="1" dirty="0" err="1"/>
              <a:t>Information</a:t>
            </a:r>
            <a:r>
              <a:rPr lang="es-MX" i="1" dirty="0"/>
              <a:t> </a:t>
            </a:r>
            <a:r>
              <a:rPr lang="es-MX" i="1" dirty="0" err="1"/>
              <a:t>Science</a:t>
            </a:r>
            <a:r>
              <a:rPr lang="es-MX" i="1" dirty="0"/>
              <a:t> (ICIS)</a:t>
            </a:r>
            <a:r>
              <a:rPr lang="es-MX" dirty="0"/>
              <a:t> (pp. 631-634). IEEE.</a:t>
            </a:r>
          </a:p>
          <a:p>
            <a:r>
              <a:rPr lang="es-MX" dirty="0" err="1"/>
              <a:t>Ruchansky</a:t>
            </a:r>
            <a:r>
              <a:rPr lang="es-MX" dirty="0"/>
              <a:t>, N., Seo, S., &amp; </a:t>
            </a:r>
            <a:r>
              <a:rPr lang="es-MX" dirty="0" err="1"/>
              <a:t>Liu</a:t>
            </a:r>
            <a:r>
              <a:rPr lang="es-MX" dirty="0"/>
              <a:t>, Y. (2017, </a:t>
            </a:r>
            <a:r>
              <a:rPr lang="es-MX" dirty="0" err="1"/>
              <a:t>November</a:t>
            </a:r>
            <a:r>
              <a:rPr lang="es-MX" dirty="0"/>
              <a:t>). </a:t>
            </a:r>
            <a:r>
              <a:rPr lang="es-MX" dirty="0" err="1"/>
              <a:t>Csi</a:t>
            </a:r>
            <a:r>
              <a:rPr lang="es-MX" dirty="0"/>
              <a:t>: A </a:t>
            </a:r>
            <a:r>
              <a:rPr lang="es-MX" dirty="0" err="1"/>
              <a:t>hybrid</a:t>
            </a:r>
            <a:r>
              <a:rPr lang="es-MX" dirty="0"/>
              <a:t> </a:t>
            </a:r>
            <a:r>
              <a:rPr lang="es-MX" dirty="0" err="1"/>
              <a:t>deep</a:t>
            </a:r>
            <a:r>
              <a:rPr lang="es-MX" dirty="0"/>
              <a:t> </a:t>
            </a:r>
            <a:r>
              <a:rPr lang="es-MX" dirty="0" err="1"/>
              <a:t>model</a:t>
            </a:r>
            <a:r>
              <a:rPr lang="es-MX" dirty="0"/>
              <a:t> </a:t>
            </a:r>
            <a:r>
              <a:rPr lang="es-MX" dirty="0" err="1"/>
              <a:t>for</a:t>
            </a:r>
            <a:r>
              <a:rPr lang="es-MX" dirty="0"/>
              <a:t> </a:t>
            </a:r>
            <a:r>
              <a:rPr lang="es-MX" dirty="0" err="1"/>
              <a:t>fake</a:t>
            </a:r>
            <a:r>
              <a:rPr lang="es-MX" dirty="0"/>
              <a:t> </a:t>
            </a:r>
            <a:r>
              <a:rPr lang="es-MX" dirty="0" err="1"/>
              <a:t>news</a:t>
            </a:r>
            <a:r>
              <a:rPr lang="es-MX" dirty="0"/>
              <a:t> </a:t>
            </a:r>
            <a:r>
              <a:rPr lang="es-MX" dirty="0" err="1"/>
              <a:t>detection</a:t>
            </a:r>
            <a:r>
              <a:rPr lang="es-MX" dirty="0"/>
              <a:t>. In </a:t>
            </a:r>
            <a:r>
              <a:rPr lang="es-MX" i="1" dirty="0" err="1"/>
              <a:t>Proceedings</a:t>
            </a:r>
            <a:r>
              <a:rPr lang="es-MX" i="1" dirty="0"/>
              <a:t> of </a:t>
            </a:r>
            <a:r>
              <a:rPr lang="es-MX" i="1" dirty="0" err="1"/>
              <a:t>the</a:t>
            </a:r>
            <a:r>
              <a:rPr lang="es-MX" i="1" dirty="0"/>
              <a:t> 2017 ACM </a:t>
            </a:r>
            <a:r>
              <a:rPr lang="es-MX" i="1" dirty="0" err="1"/>
              <a:t>on</a:t>
            </a:r>
            <a:r>
              <a:rPr lang="es-MX" i="1" dirty="0"/>
              <a:t> </a:t>
            </a:r>
            <a:r>
              <a:rPr lang="es-MX" i="1" dirty="0" err="1"/>
              <a:t>Conference</a:t>
            </a:r>
            <a:r>
              <a:rPr lang="es-MX" i="1" dirty="0"/>
              <a:t> </a:t>
            </a:r>
            <a:r>
              <a:rPr lang="es-MX" i="1" dirty="0" err="1"/>
              <a:t>on</a:t>
            </a:r>
            <a:r>
              <a:rPr lang="es-MX" i="1" dirty="0"/>
              <a:t> </a:t>
            </a:r>
            <a:r>
              <a:rPr lang="es-MX" i="1" dirty="0" err="1"/>
              <a:t>Information</a:t>
            </a:r>
            <a:r>
              <a:rPr lang="es-MX" i="1" dirty="0"/>
              <a:t> and </a:t>
            </a:r>
            <a:r>
              <a:rPr lang="es-MX" i="1" dirty="0" err="1"/>
              <a:t>Knowledge</a:t>
            </a:r>
            <a:r>
              <a:rPr lang="es-MX" i="1" dirty="0"/>
              <a:t> Management</a:t>
            </a:r>
            <a:r>
              <a:rPr lang="es-MX" dirty="0"/>
              <a:t> (pp. 797-806</a:t>
            </a:r>
            <a:r>
              <a:rPr lang="es-MX" dirty="0" smtClean="0"/>
              <a:t>).</a:t>
            </a:r>
          </a:p>
          <a:p>
            <a:r>
              <a:rPr lang="es-MX" dirty="0"/>
              <a:t>Ramírez, J. A. (2020). Vacunas para COVID-19. </a:t>
            </a:r>
            <a:r>
              <a:rPr lang="es-MX" i="1" dirty="0"/>
              <a:t>Respirar</a:t>
            </a:r>
            <a:r>
              <a:rPr lang="es-MX" dirty="0"/>
              <a:t>, </a:t>
            </a:r>
            <a:r>
              <a:rPr lang="es-MX" i="1" dirty="0"/>
              <a:t>12</a:t>
            </a:r>
            <a:r>
              <a:rPr lang="es-MX" dirty="0"/>
              <a:t>(1), 1-3</a:t>
            </a:r>
            <a:r>
              <a:rPr lang="es-MX" dirty="0" smtClean="0"/>
              <a:t>.</a:t>
            </a:r>
          </a:p>
          <a:p>
            <a:r>
              <a:rPr lang="en-US" dirty="0"/>
              <a:t>Coronavirus &amp; Fake News – Know the Facts! (2020). Retrieved March 7, 2022, from Rebecca Harris website: https://</a:t>
            </a:r>
            <a:r>
              <a:rPr lang="en-US" dirty="0" smtClean="0"/>
              <a:t>www.rebeccaharris.org/coronavirus-fake-news-know-facts</a:t>
            </a:r>
            <a:endParaRPr lang="es-MX" dirty="0"/>
          </a:p>
          <a:p>
            <a:r>
              <a:rPr lang="es-ES" dirty="0"/>
              <a:t> </a:t>
            </a:r>
            <a:endParaRPr lang="es-MX" dirty="0"/>
          </a:p>
          <a:p>
            <a:endParaRPr lang="es-MX" dirty="0"/>
          </a:p>
        </p:txBody>
      </p:sp>
    </p:spTree>
    <p:extLst>
      <p:ext uri="{BB962C8B-B14F-4D97-AF65-F5344CB8AC3E}">
        <p14:creationId xmlns:p14="http://schemas.microsoft.com/office/powerpoint/2010/main" val="6050418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Fuentes(6/7)</a:t>
            </a:r>
            <a:endParaRPr lang="es-MX" dirty="0"/>
          </a:p>
        </p:txBody>
      </p:sp>
      <p:sp>
        <p:nvSpPr>
          <p:cNvPr id="3" name="Marcador de contenido 2"/>
          <p:cNvSpPr>
            <a:spLocks noGrp="1"/>
          </p:cNvSpPr>
          <p:nvPr>
            <p:ph idx="1"/>
          </p:nvPr>
        </p:nvSpPr>
        <p:spPr/>
        <p:txBody>
          <a:bodyPr>
            <a:normAutofit fontScale="92500" lnSpcReduction="10000"/>
          </a:bodyPr>
          <a:lstStyle/>
          <a:p>
            <a:r>
              <a:rPr lang="en-US" dirty="0"/>
              <a:t>Real Python. (2021, February 15). Pandas Sort: Your Guide to Sorting Data in Python. Retrieved March 7, 2022, from Realpython.com website: https://realpython.com/pandas-sort-python/</a:t>
            </a:r>
          </a:p>
          <a:p>
            <a:r>
              <a:rPr lang="en-US" dirty="0" smtClean="0"/>
              <a:t>‌</a:t>
            </a:r>
            <a:r>
              <a:rPr lang="es-MX" dirty="0"/>
              <a:t>Rodríguez, D. (2020, </a:t>
            </a:r>
            <a:r>
              <a:rPr lang="es-MX" dirty="0" err="1"/>
              <a:t>January</a:t>
            </a:r>
            <a:r>
              <a:rPr lang="es-MX" dirty="0"/>
              <a:t> 13). Filtrado de cadenas de texto en </a:t>
            </a:r>
            <a:r>
              <a:rPr lang="es-MX" dirty="0" err="1"/>
              <a:t>DataFrame</a:t>
            </a:r>
            <a:r>
              <a:rPr lang="es-MX" dirty="0"/>
              <a:t> con Pandas. </a:t>
            </a:r>
            <a:r>
              <a:rPr lang="es-MX" dirty="0" err="1"/>
              <a:t>Retrieved</a:t>
            </a:r>
            <a:r>
              <a:rPr lang="es-MX" dirty="0"/>
              <a:t> </a:t>
            </a:r>
            <a:r>
              <a:rPr lang="es-MX" dirty="0" err="1"/>
              <a:t>March</a:t>
            </a:r>
            <a:r>
              <a:rPr lang="es-MX" dirty="0"/>
              <a:t> 7, 2022, </a:t>
            </a:r>
            <a:r>
              <a:rPr lang="es-MX" dirty="0" err="1"/>
              <a:t>from</a:t>
            </a:r>
            <a:r>
              <a:rPr lang="es-MX" dirty="0"/>
              <a:t> </a:t>
            </a:r>
            <a:r>
              <a:rPr lang="es-MX" dirty="0" err="1"/>
              <a:t>Analytics</a:t>
            </a:r>
            <a:r>
              <a:rPr lang="es-MX" dirty="0"/>
              <a:t> </a:t>
            </a:r>
            <a:r>
              <a:rPr lang="es-MX" dirty="0" err="1"/>
              <a:t>Lane</a:t>
            </a:r>
            <a:r>
              <a:rPr lang="es-MX" dirty="0"/>
              <a:t> </a:t>
            </a:r>
            <a:r>
              <a:rPr lang="es-MX" dirty="0" err="1"/>
              <a:t>website</a:t>
            </a:r>
            <a:r>
              <a:rPr lang="es-MX" dirty="0"/>
              <a:t>: https://www.analyticslane.com/2020/01/13/filtrado-de-cadenas-de-texto-en-dataframe-con-pandas/</a:t>
            </a:r>
          </a:p>
          <a:p>
            <a:r>
              <a:rPr lang="es-MX" dirty="0"/>
              <a:t>‌</a:t>
            </a:r>
          </a:p>
          <a:p>
            <a:r>
              <a:rPr lang="es-MX" dirty="0"/>
              <a:t>Rodríguez, D. (2019, </a:t>
            </a:r>
            <a:r>
              <a:rPr lang="es-MX" dirty="0" err="1"/>
              <a:t>May</a:t>
            </a:r>
            <a:r>
              <a:rPr lang="es-MX" dirty="0"/>
              <a:t> 10). Operaciones de filtrado de </a:t>
            </a:r>
            <a:r>
              <a:rPr lang="es-MX" dirty="0" err="1"/>
              <a:t>DataFrame</a:t>
            </a:r>
            <a:r>
              <a:rPr lang="es-MX" dirty="0"/>
              <a:t> con Pandas en base a los valores de las columnas. </a:t>
            </a:r>
            <a:r>
              <a:rPr lang="es-MX" dirty="0" err="1"/>
              <a:t>Retrieved</a:t>
            </a:r>
            <a:r>
              <a:rPr lang="es-MX" dirty="0"/>
              <a:t> </a:t>
            </a:r>
            <a:r>
              <a:rPr lang="es-MX" dirty="0" err="1"/>
              <a:t>March</a:t>
            </a:r>
            <a:r>
              <a:rPr lang="es-MX" dirty="0"/>
              <a:t> 7, 2022, </a:t>
            </a:r>
            <a:r>
              <a:rPr lang="es-MX" dirty="0" err="1"/>
              <a:t>from</a:t>
            </a:r>
            <a:r>
              <a:rPr lang="es-MX" dirty="0"/>
              <a:t> </a:t>
            </a:r>
            <a:r>
              <a:rPr lang="es-MX" dirty="0" err="1"/>
              <a:t>Analytics</a:t>
            </a:r>
            <a:r>
              <a:rPr lang="es-MX" dirty="0"/>
              <a:t> </a:t>
            </a:r>
            <a:r>
              <a:rPr lang="es-MX" dirty="0" err="1"/>
              <a:t>Lane</a:t>
            </a:r>
            <a:r>
              <a:rPr lang="es-MX" dirty="0"/>
              <a:t> </a:t>
            </a:r>
            <a:r>
              <a:rPr lang="es-MX" dirty="0" err="1"/>
              <a:t>website</a:t>
            </a:r>
            <a:r>
              <a:rPr lang="es-MX" dirty="0"/>
              <a:t>: https://www.analyticslane.com/2019/05/10/operaciones-de-filtrado-de-dataframe-con-pandas-en-base-a-los-valores-de-las-columnas/</a:t>
            </a:r>
          </a:p>
          <a:p>
            <a:r>
              <a:rPr lang="es-MX" dirty="0"/>
              <a:t>‌</a:t>
            </a:r>
          </a:p>
          <a:p>
            <a:endParaRPr lang="en-US" dirty="0"/>
          </a:p>
        </p:txBody>
      </p:sp>
    </p:spTree>
    <p:extLst>
      <p:ext uri="{BB962C8B-B14F-4D97-AF65-F5344CB8AC3E}">
        <p14:creationId xmlns:p14="http://schemas.microsoft.com/office/powerpoint/2010/main" val="834995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Fuentes(7/7)</a:t>
            </a:r>
            <a:endParaRPr lang="es-MX" dirty="0"/>
          </a:p>
        </p:txBody>
      </p:sp>
      <p:sp>
        <p:nvSpPr>
          <p:cNvPr id="3" name="Marcador de contenido 2"/>
          <p:cNvSpPr>
            <a:spLocks noGrp="1"/>
          </p:cNvSpPr>
          <p:nvPr>
            <p:ph idx="1"/>
          </p:nvPr>
        </p:nvSpPr>
        <p:spPr/>
        <p:txBody>
          <a:bodyPr>
            <a:normAutofit fontScale="92500" lnSpcReduction="10000"/>
          </a:bodyPr>
          <a:lstStyle/>
          <a:p>
            <a:r>
              <a:rPr lang="es-MX" dirty="0"/>
              <a:t>Rodríguez, D. (2019, </a:t>
            </a:r>
            <a:r>
              <a:rPr lang="es-MX" dirty="0" err="1"/>
              <a:t>March</a:t>
            </a:r>
            <a:r>
              <a:rPr lang="es-MX" dirty="0"/>
              <a:t> 25). ¿Cómo eliminar columnas y filas en un </a:t>
            </a:r>
            <a:r>
              <a:rPr lang="es-MX" dirty="0" err="1"/>
              <a:t>dataframe</a:t>
            </a:r>
            <a:r>
              <a:rPr lang="es-MX" dirty="0"/>
              <a:t> pandas? </a:t>
            </a:r>
            <a:r>
              <a:rPr lang="es-MX" dirty="0" err="1"/>
              <a:t>Retrieved</a:t>
            </a:r>
            <a:r>
              <a:rPr lang="es-MX" dirty="0"/>
              <a:t> </a:t>
            </a:r>
            <a:r>
              <a:rPr lang="es-MX" dirty="0" err="1"/>
              <a:t>March</a:t>
            </a:r>
            <a:r>
              <a:rPr lang="es-MX" dirty="0"/>
              <a:t> 7, 2022, </a:t>
            </a:r>
            <a:r>
              <a:rPr lang="es-MX" dirty="0" err="1"/>
              <a:t>from</a:t>
            </a:r>
            <a:r>
              <a:rPr lang="es-MX" dirty="0"/>
              <a:t> </a:t>
            </a:r>
            <a:r>
              <a:rPr lang="es-MX" dirty="0" err="1"/>
              <a:t>Analytics</a:t>
            </a:r>
            <a:r>
              <a:rPr lang="es-MX" dirty="0"/>
              <a:t> </a:t>
            </a:r>
            <a:r>
              <a:rPr lang="es-MX" dirty="0" err="1"/>
              <a:t>Lane</a:t>
            </a:r>
            <a:r>
              <a:rPr lang="es-MX" dirty="0"/>
              <a:t> </a:t>
            </a:r>
            <a:r>
              <a:rPr lang="es-MX" dirty="0" err="1"/>
              <a:t>website</a:t>
            </a:r>
            <a:r>
              <a:rPr lang="es-MX" dirty="0"/>
              <a:t>: https://www.analyticslane.com/2019/03/25/como-eliminar-columnas-y-filas-en-un-dataframe-pandas/</a:t>
            </a:r>
          </a:p>
          <a:p>
            <a:r>
              <a:rPr lang="es-MX" dirty="0" smtClean="0"/>
              <a:t>‌</a:t>
            </a:r>
            <a:r>
              <a:rPr lang="en-US" dirty="0" err="1"/>
              <a:t>Piero</a:t>
            </a:r>
            <a:r>
              <a:rPr lang="en-US" dirty="0"/>
              <a:t> </a:t>
            </a:r>
            <a:r>
              <a:rPr lang="en-US" dirty="0" err="1"/>
              <a:t>Paialunga</a:t>
            </a:r>
            <a:r>
              <a:rPr lang="en-US" dirty="0"/>
              <a:t>. (2021, May 5). Fake News Detection with Machine Learning, using Python. Retrieved March 7, 2022, from Medium website: https://towardsdatascience.com/fake-news-detection-with-machine-learning-using-python-3347d9899ad1</a:t>
            </a:r>
          </a:p>
          <a:p>
            <a:r>
              <a:rPr lang="en-US" dirty="0"/>
              <a:t>‌</a:t>
            </a:r>
          </a:p>
          <a:p>
            <a:r>
              <a:rPr lang="es-MX" dirty="0"/>
              <a:t>Alfredo Sánchez Alberca. (2021, </a:t>
            </a:r>
            <a:r>
              <a:rPr lang="es-MX" dirty="0" err="1"/>
              <a:t>May</a:t>
            </a:r>
            <a:r>
              <a:rPr lang="es-MX" dirty="0"/>
              <a:t> 13). La librería Pandas | Aprende con Alf. </a:t>
            </a:r>
            <a:r>
              <a:rPr lang="es-MX" dirty="0" err="1"/>
              <a:t>Retrieved</a:t>
            </a:r>
            <a:r>
              <a:rPr lang="es-MX" dirty="0"/>
              <a:t> </a:t>
            </a:r>
            <a:r>
              <a:rPr lang="es-MX" dirty="0" err="1"/>
              <a:t>March</a:t>
            </a:r>
            <a:r>
              <a:rPr lang="es-MX" dirty="0"/>
              <a:t> 7, 2022, </a:t>
            </a:r>
            <a:r>
              <a:rPr lang="es-MX" dirty="0" err="1"/>
              <a:t>from</a:t>
            </a:r>
            <a:r>
              <a:rPr lang="es-MX" dirty="0"/>
              <a:t> Aprende con Alf </a:t>
            </a:r>
            <a:r>
              <a:rPr lang="es-MX" dirty="0" err="1"/>
              <a:t>website</a:t>
            </a:r>
            <a:r>
              <a:rPr lang="es-MX" dirty="0"/>
              <a:t>: https://aprendeconalf.es/docencia/python/manual/pandas/</a:t>
            </a:r>
          </a:p>
          <a:p>
            <a:r>
              <a:rPr lang="es-MX" dirty="0"/>
              <a:t>‌</a:t>
            </a:r>
          </a:p>
          <a:p>
            <a:endParaRPr lang="es-MX" dirty="0"/>
          </a:p>
          <a:p>
            <a:endParaRPr lang="es-MX" dirty="0"/>
          </a:p>
        </p:txBody>
      </p:sp>
    </p:spTree>
    <p:extLst>
      <p:ext uri="{BB962C8B-B14F-4D97-AF65-F5344CB8AC3E}">
        <p14:creationId xmlns:p14="http://schemas.microsoft.com/office/powerpoint/2010/main" val="198031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Justificación de Responsabilidad social</a:t>
            </a:r>
            <a:endParaRPr lang="es-MX" dirty="0"/>
          </a:p>
        </p:txBody>
      </p:sp>
      <p:sp>
        <p:nvSpPr>
          <p:cNvPr id="5" name="Marcador de contenido 4"/>
          <p:cNvSpPr>
            <a:spLocks noGrp="1"/>
          </p:cNvSpPr>
          <p:nvPr>
            <p:ph idx="1"/>
          </p:nvPr>
        </p:nvSpPr>
        <p:spPr/>
        <p:txBody>
          <a:bodyPr/>
          <a:lstStyle/>
          <a:p>
            <a:r>
              <a:rPr lang="es-MX" dirty="0" smtClean="0"/>
              <a:t> Las redes sociales son la mayor forma de comunicación de la información, y entre muchas ventajas, también tiene muchas desventajas como lo es el que cualquier persona pueda publicar cosas, y que exista gente muy manipulable. Por lo que en cuanto a salud siempre en mejor asegurarse de la veracidad de la información que proviene de redes sociales con algún medico o en este caso con la OMS.  </a:t>
            </a:r>
          </a:p>
          <a:p>
            <a:endParaRPr lang="es-MX" dirty="0"/>
          </a:p>
        </p:txBody>
      </p:sp>
    </p:spTree>
    <p:extLst>
      <p:ext uri="{BB962C8B-B14F-4D97-AF65-F5344CB8AC3E}">
        <p14:creationId xmlns:p14="http://schemas.microsoft.com/office/powerpoint/2010/main" val="2480874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 de investigación</a:t>
            </a:r>
            <a:endParaRPr lang="es-MX" dirty="0"/>
          </a:p>
        </p:txBody>
      </p:sp>
      <p:sp>
        <p:nvSpPr>
          <p:cNvPr id="3" name="Marcador de contenido 2"/>
          <p:cNvSpPr>
            <a:spLocks noGrp="1"/>
          </p:cNvSpPr>
          <p:nvPr>
            <p:ph idx="1"/>
          </p:nvPr>
        </p:nvSpPr>
        <p:spPr/>
        <p:txBody>
          <a:bodyPr/>
          <a:lstStyle/>
          <a:p>
            <a:r>
              <a:rPr lang="es-MX" dirty="0" smtClean="0"/>
              <a:t>¿En una publicación del </a:t>
            </a:r>
            <a:r>
              <a:rPr lang="es-MX" dirty="0" err="1" smtClean="0"/>
              <a:t>covid</a:t>
            </a:r>
            <a:r>
              <a:rPr lang="es-MX" dirty="0" smtClean="0"/>
              <a:t>, cuantos comentarios con </a:t>
            </a:r>
            <a:r>
              <a:rPr lang="es-MX" dirty="0" err="1" smtClean="0"/>
              <a:t>fake</a:t>
            </a:r>
            <a:r>
              <a:rPr lang="es-MX" dirty="0" smtClean="0"/>
              <a:t> </a:t>
            </a:r>
            <a:r>
              <a:rPr lang="es-MX" dirty="0" err="1" smtClean="0"/>
              <a:t>news</a:t>
            </a:r>
            <a:r>
              <a:rPr lang="es-MX" dirty="0" smtClean="0"/>
              <a:t> existen en promedio?</a:t>
            </a:r>
          </a:p>
          <a:p>
            <a:r>
              <a:rPr lang="es-MX" dirty="0" smtClean="0"/>
              <a:t>En promedio, ¿Cuántos seguidores tienen las cuentas que difunden noticias falsas?</a:t>
            </a:r>
          </a:p>
          <a:p>
            <a:r>
              <a:rPr lang="es-MX" dirty="0" smtClean="0"/>
              <a:t>¿Cuáles son los porcentajes de comentarios positivos/negativos en una publicación de paginas como la OMS o CNN?</a:t>
            </a:r>
          </a:p>
          <a:p>
            <a:r>
              <a:rPr lang="es-MX" dirty="0" smtClean="0"/>
              <a:t>¿Cuáles son las </a:t>
            </a:r>
            <a:r>
              <a:rPr lang="es-MX" dirty="0" err="1" smtClean="0"/>
              <a:t>fake</a:t>
            </a:r>
            <a:r>
              <a:rPr lang="es-MX" dirty="0" smtClean="0"/>
              <a:t> </a:t>
            </a:r>
            <a:r>
              <a:rPr lang="es-MX" dirty="0" err="1" smtClean="0"/>
              <a:t>news</a:t>
            </a:r>
            <a:r>
              <a:rPr lang="es-MX" dirty="0" smtClean="0"/>
              <a:t> mas populares o de mayor peso?</a:t>
            </a:r>
          </a:p>
          <a:p>
            <a:r>
              <a:rPr lang="es-MX" dirty="0" smtClean="0"/>
              <a:t>¿Conforme pasa el tiempo, las noticias falsas aumentan, se mantienen o disminuyen?</a:t>
            </a:r>
          </a:p>
        </p:txBody>
      </p:sp>
    </p:spTree>
    <p:extLst>
      <p:ext uri="{BB962C8B-B14F-4D97-AF65-F5344CB8AC3E}">
        <p14:creationId xmlns:p14="http://schemas.microsoft.com/office/powerpoint/2010/main" val="2760507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t="1" b="924"/>
          <a:stretch/>
        </p:blipFill>
        <p:spPr>
          <a:xfrm>
            <a:off x="1012814" y="224446"/>
            <a:ext cx="9968299" cy="6417424"/>
          </a:xfrm>
          <a:prstGeom prst="rect">
            <a:avLst/>
          </a:prstGeom>
        </p:spPr>
      </p:pic>
      <p:sp>
        <p:nvSpPr>
          <p:cNvPr id="5" name="CuadroTexto 4"/>
          <p:cNvSpPr txBox="1"/>
          <p:nvPr/>
        </p:nvSpPr>
        <p:spPr>
          <a:xfrm>
            <a:off x="1037751" y="6581001"/>
            <a:ext cx="9943362" cy="276999"/>
          </a:xfrm>
          <a:prstGeom prst="rect">
            <a:avLst/>
          </a:prstGeom>
          <a:noFill/>
        </p:spPr>
        <p:txBody>
          <a:bodyPr wrap="square" rtlCol="0">
            <a:spAutoFit/>
          </a:bodyPr>
          <a:lstStyle/>
          <a:p>
            <a:pPr algn="ctr"/>
            <a:r>
              <a:rPr lang="es-MX" sz="1200" dirty="0" smtClean="0"/>
              <a:t>Imagen 1. </a:t>
            </a:r>
            <a:r>
              <a:rPr lang="es-MX" sz="1200" dirty="0"/>
              <a:t>N</a:t>
            </a:r>
            <a:r>
              <a:rPr lang="es-MX" sz="1200" dirty="0" smtClean="0"/>
              <a:t>oticias covid-19 Fuente: Instagram </a:t>
            </a:r>
            <a:r>
              <a:rPr lang="es-MX" sz="1200" dirty="0" err="1" smtClean="0"/>
              <a:t>cnnee</a:t>
            </a:r>
            <a:r>
              <a:rPr lang="es-MX" sz="1200" dirty="0" smtClean="0"/>
              <a:t> </a:t>
            </a:r>
            <a:endParaRPr lang="es-MX" sz="1200" dirty="0"/>
          </a:p>
        </p:txBody>
      </p:sp>
    </p:spTree>
    <p:extLst>
      <p:ext uri="{BB962C8B-B14F-4D97-AF65-F5344CB8AC3E}">
        <p14:creationId xmlns:p14="http://schemas.microsoft.com/office/powerpoint/2010/main" val="325521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general</a:t>
            </a:r>
            <a:endParaRPr lang="es-MX" dirty="0"/>
          </a:p>
        </p:txBody>
      </p:sp>
      <p:sp>
        <p:nvSpPr>
          <p:cNvPr id="3" name="Marcador de contenido 2"/>
          <p:cNvSpPr>
            <a:spLocks noGrp="1"/>
          </p:cNvSpPr>
          <p:nvPr>
            <p:ph idx="1"/>
          </p:nvPr>
        </p:nvSpPr>
        <p:spPr/>
        <p:txBody>
          <a:bodyPr/>
          <a:lstStyle/>
          <a:p>
            <a:r>
              <a:rPr lang="es-MX" dirty="0" smtClean="0"/>
              <a:t>Brindar a la población una forma sencilla y rápida de no caer en la desinformación que pueda provocar problemas en la salud de ellos o sus familiares.</a:t>
            </a:r>
            <a:endParaRPr lang="es-MX" dirty="0"/>
          </a:p>
        </p:txBody>
      </p:sp>
    </p:spTree>
    <p:extLst>
      <p:ext uri="{BB962C8B-B14F-4D97-AF65-F5344CB8AC3E}">
        <p14:creationId xmlns:p14="http://schemas.microsoft.com/office/powerpoint/2010/main" val="165999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especifico</a:t>
            </a:r>
            <a:endParaRPr lang="es-MX" dirty="0"/>
          </a:p>
        </p:txBody>
      </p:sp>
      <p:sp>
        <p:nvSpPr>
          <p:cNvPr id="3" name="Marcador de contenido 2"/>
          <p:cNvSpPr>
            <a:spLocks noGrp="1"/>
          </p:cNvSpPr>
          <p:nvPr>
            <p:ph idx="1"/>
          </p:nvPr>
        </p:nvSpPr>
        <p:spPr/>
        <p:txBody>
          <a:bodyPr/>
          <a:lstStyle/>
          <a:p>
            <a:r>
              <a:rPr lang="es-MX" dirty="0" smtClean="0"/>
              <a:t>Generar un modelo de detección que sea confiable, usando machine </a:t>
            </a:r>
            <a:r>
              <a:rPr lang="es-MX" dirty="0" err="1" smtClean="0"/>
              <a:t>learning</a:t>
            </a:r>
            <a:r>
              <a:rPr lang="es-MX" dirty="0" smtClean="0"/>
              <a:t> con datos obtenidos de twitter e Instagram.</a:t>
            </a:r>
            <a:endParaRPr lang="es-MX" dirty="0"/>
          </a:p>
        </p:txBody>
      </p:sp>
    </p:spTree>
    <p:extLst>
      <p:ext uri="{BB962C8B-B14F-4D97-AF65-F5344CB8AC3E}">
        <p14:creationId xmlns:p14="http://schemas.microsoft.com/office/powerpoint/2010/main" val="116387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elements/1.1/"/>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Diseño Integral</Template>
  <TotalTime>0</TotalTime>
  <Words>2458</Words>
  <Application>Microsoft Office PowerPoint</Application>
  <PresentationFormat>Panorámica</PresentationFormat>
  <Paragraphs>197</Paragraphs>
  <Slides>44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Calibri</vt:lpstr>
      <vt:lpstr>Tw Cen MT</vt:lpstr>
      <vt:lpstr>Tw Cen MT Condensed</vt:lpstr>
      <vt:lpstr>Wingdings 3</vt:lpstr>
      <vt:lpstr>Integral</vt:lpstr>
      <vt:lpstr>detección de “fake news” sobre covid 19 usando machine learning.</vt:lpstr>
      <vt:lpstr>contenido</vt:lpstr>
      <vt:lpstr>Introducción </vt:lpstr>
      <vt:lpstr>Planteamiento del problema</vt:lpstr>
      <vt:lpstr>Justificación de Responsabilidad social</vt:lpstr>
      <vt:lpstr>Preguntas de investigación</vt:lpstr>
      <vt:lpstr>Presentación de PowerPoint</vt:lpstr>
      <vt:lpstr>Objetivo general</vt:lpstr>
      <vt:lpstr>Objetivo especifico</vt:lpstr>
      <vt:lpstr>Marco teórico(1/14)</vt:lpstr>
      <vt:lpstr>Marco teórico(2/14)</vt:lpstr>
      <vt:lpstr>Marco teórico(3/14)</vt:lpstr>
      <vt:lpstr>Marco teórico(4/14)</vt:lpstr>
      <vt:lpstr>Presentación de PowerPoint</vt:lpstr>
      <vt:lpstr>Marco teórico(6/14)</vt:lpstr>
      <vt:lpstr>Fake news mas comunes (7/14)</vt:lpstr>
      <vt:lpstr>Fake news mas comunes(8/14)</vt:lpstr>
      <vt:lpstr>Big data (9/14)</vt:lpstr>
      <vt:lpstr>Otro concepto del big data (10/14)</vt:lpstr>
      <vt:lpstr>¿Cómo los investigadores usan las analíticas del big data? (11/14)</vt:lpstr>
      <vt:lpstr>Procesamiento de lenguaje natural (NLP) (12/14)</vt:lpstr>
      <vt:lpstr>Librería Pandas (13/14)</vt:lpstr>
      <vt:lpstr>Deep learning (14/14)</vt:lpstr>
      <vt:lpstr>Avances de solución (1/13)</vt:lpstr>
      <vt:lpstr>Avances de solución (2/13) – Código en Python</vt:lpstr>
      <vt:lpstr>Avances de solución(3/13)</vt:lpstr>
      <vt:lpstr>Avances de solución(4/13)</vt:lpstr>
      <vt:lpstr>Filtrado de datos para solo idioma ingles (5/13)</vt:lpstr>
      <vt:lpstr>Eliminación de duplicados(6/13)</vt:lpstr>
      <vt:lpstr>Filtrado por palabras (7/13)</vt:lpstr>
      <vt:lpstr>Filtrado por usuario(8/13)</vt:lpstr>
      <vt:lpstr>Ordenamiento por numero de seguidores (9/13)</vt:lpstr>
      <vt:lpstr>Recuento de palabras repetidas (10/13)</vt:lpstr>
      <vt:lpstr>Numero de seguidores de los que usaron la palabra “plandemic” (11/13)</vt:lpstr>
      <vt:lpstr>Textos con mas retweet (12/13)</vt:lpstr>
      <vt:lpstr>Textos con mas likes (13/13)</vt:lpstr>
      <vt:lpstr>Cronograma de actividades</vt:lpstr>
      <vt:lpstr>Fuentes(1/7)</vt:lpstr>
      <vt:lpstr>Fuentes(2/7)</vt:lpstr>
      <vt:lpstr>Fuentes(3/7)</vt:lpstr>
      <vt:lpstr>Fuentes(4/7)</vt:lpstr>
      <vt:lpstr>Fuentes(5/7)</vt:lpstr>
      <vt:lpstr>Fuentes(6/7)</vt:lpstr>
      <vt:lpstr>Fuentes(7/7)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2021-10-12T02:27:49Z</dcterms:created>
  <dcterms:modified xsi:type="dcterms:W3CDTF">2022-03-10T17:17:35Z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